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87" r:id="rId2"/>
    <p:sldId id="290" r:id="rId3"/>
    <p:sldId id="289" r:id="rId4"/>
    <p:sldId id="295" r:id="rId5"/>
    <p:sldId id="291" r:id="rId6"/>
    <p:sldId id="268" r:id="rId7"/>
    <p:sldId id="267" r:id="rId8"/>
    <p:sldId id="281" r:id="rId9"/>
    <p:sldId id="270" r:id="rId10"/>
    <p:sldId id="292" r:id="rId11"/>
    <p:sldId id="288" r:id="rId12"/>
    <p:sldId id="297" r:id="rId13"/>
    <p:sldId id="274" r:id="rId14"/>
    <p:sldId id="266" r:id="rId15"/>
    <p:sldId id="276" r:id="rId16"/>
    <p:sldId id="264" r:id="rId17"/>
    <p:sldId id="275" r:id="rId18"/>
    <p:sldId id="277" r:id="rId19"/>
    <p:sldId id="278" r:id="rId20"/>
    <p:sldId id="279" r:id="rId21"/>
    <p:sldId id="280" r:id="rId22"/>
    <p:sldId id="284" r:id="rId23"/>
    <p:sldId id="283" r:id="rId24"/>
    <p:sldId id="298" r:id="rId25"/>
    <p:sldId id="299" r:id="rId26"/>
    <p:sldId id="286" r:id="rId27"/>
    <p:sldId id="272" r:id="rId28"/>
    <p:sldId id="282" r:id="rId29"/>
    <p:sldId id="293"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765" autoAdjust="0"/>
    <p:restoredTop sz="94660"/>
  </p:normalViewPr>
  <p:slideViewPr>
    <p:cSldViewPr snapToGrid="0">
      <p:cViewPr varScale="1">
        <p:scale>
          <a:sx n="73" d="100"/>
          <a:sy n="73" d="100"/>
        </p:scale>
        <p:origin x="546"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AC49DE-0C9B-476F-9C92-3BA9AB375147}" type="datetimeFigureOut">
              <a:rPr lang="en-GB" smtClean="0"/>
              <a:t>03/11/2021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3E2EA2-A542-49CA-B58C-FABD16DF94A4}" type="slidenum">
              <a:rPr lang="en-GB" smtClean="0"/>
              <a:t>‹#›</a:t>
            </a:fld>
            <a:endParaRPr lang="en-GB"/>
          </a:p>
        </p:txBody>
      </p:sp>
    </p:spTree>
    <p:extLst>
      <p:ext uri="{BB962C8B-B14F-4D97-AF65-F5344CB8AC3E}">
        <p14:creationId xmlns:p14="http://schemas.microsoft.com/office/powerpoint/2010/main" val="6999251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latin typeface="Arial" panose="020B0604020202020204" pitchFamily="34" charset="0"/>
                <a:cs typeface="Arial" panose="020B0604020202020204" pitchFamily="34" charset="0"/>
              </a:rPr>
              <a:t>Sarah Dillon Slide</a:t>
            </a:r>
            <a:endParaRPr lang="en-GB"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4CC4CB0C-79F4-4BAB-A84E-BB77B2CE88EB}" type="slidenum">
              <a:rPr lang="en-GB" smtClean="0"/>
              <a:t>1</a:t>
            </a:fld>
            <a:endParaRPr lang="en-GB"/>
          </a:p>
        </p:txBody>
      </p:sp>
    </p:spTree>
    <p:extLst>
      <p:ext uri="{BB962C8B-B14F-4D97-AF65-F5344CB8AC3E}">
        <p14:creationId xmlns:p14="http://schemas.microsoft.com/office/powerpoint/2010/main" val="11439146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0F50612A-A46A-47F6-A07B-30BF9C25689B}" type="datetimeFigureOut">
              <a:rPr lang="en-GB" smtClean="0"/>
              <a:t>03/11/2021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6A341E8-00F1-4778-BF98-CD6842B089A2}" type="slidenum">
              <a:rPr lang="en-GB" smtClean="0"/>
              <a:t>‹#›</a:t>
            </a:fld>
            <a:endParaRPr lang="en-GB"/>
          </a:p>
        </p:txBody>
      </p:sp>
    </p:spTree>
    <p:extLst>
      <p:ext uri="{BB962C8B-B14F-4D97-AF65-F5344CB8AC3E}">
        <p14:creationId xmlns:p14="http://schemas.microsoft.com/office/powerpoint/2010/main" val="9060405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F50612A-A46A-47F6-A07B-30BF9C25689B}" type="datetimeFigureOut">
              <a:rPr lang="en-GB" smtClean="0"/>
              <a:t>03/11/2021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6A341E8-00F1-4778-BF98-CD6842B089A2}" type="slidenum">
              <a:rPr lang="en-GB" smtClean="0"/>
              <a:t>‹#›</a:t>
            </a:fld>
            <a:endParaRPr lang="en-GB"/>
          </a:p>
        </p:txBody>
      </p:sp>
    </p:spTree>
    <p:extLst>
      <p:ext uri="{BB962C8B-B14F-4D97-AF65-F5344CB8AC3E}">
        <p14:creationId xmlns:p14="http://schemas.microsoft.com/office/powerpoint/2010/main" val="37237407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F50612A-A46A-47F6-A07B-30BF9C25689B}" type="datetimeFigureOut">
              <a:rPr lang="en-GB" smtClean="0"/>
              <a:t>03/11/2021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6A341E8-00F1-4778-BF98-CD6842B089A2}" type="slidenum">
              <a:rPr lang="en-GB" smtClean="0"/>
              <a:t>‹#›</a:t>
            </a:fld>
            <a:endParaRPr lang="en-GB"/>
          </a:p>
        </p:txBody>
      </p:sp>
    </p:spTree>
    <p:extLst>
      <p:ext uri="{BB962C8B-B14F-4D97-AF65-F5344CB8AC3E}">
        <p14:creationId xmlns:p14="http://schemas.microsoft.com/office/powerpoint/2010/main" val="245575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F50612A-A46A-47F6-A07B-30BF9C25689B}" type="datetimeFigureOut">
              <a:rPr lang="en-GB" smtClean="0"/>
              <a:t>03/11/2021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6A341E8-00F1-4778-BF98-CD6842B089A2}" type="slidenum">
              <a:rPr lang="en-GB" smtClean="0"/>
              <a:t>‹#›</a:t>
            </a:fld>
            <a:endParaRPr lang="en-GB"/>
          </a:p>
        </p:txBody>
      </p:sp>
    </p:spTree>
    <p:extLst>
      <p:ext uri="{BB962C8B-B14F-4D97-AF65-F5344CB8AC3E}">
        <p14:creationId xmlns:p14="http://schemas.microsoft.com/office/powerpoint/2010/main" val="2645345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F50612A-A46A-47F6-A07B-30BF9C25689B}" type="datetimeFigureOut">
              <a:rPr lang="en-GB" smtClean="0"/>
              <a:t>03/11/2021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6A341E8-00F1-4778-BF98-CD6842B089A2}" type="slidenum">
              <a:rPr lang="en-GB" smtClean="0"/>
              <a:t>‹#›</a:t>
            </a:fld>
            <a:endParaRPr lang="en-GB"/>
          </a:p>
        </p:txBody>
      </p:sp>
    </p:spTree>
    <p:extLst>
      <p:ext uri="{BB962C8B-B14F-4D97-AF65-F5344CB8AC3E}">
        <p14:creationId xmlns:p14="http://schemas.microsoft.com/office/powerpoint/2010/main" val="4319362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0F50612A-A46A-47F6-A07B-30BF9C25689B}" type="datetimeFigureOut">
              <a:rPr lang="en-GB" smtClean="0"/>
              <a:t>03/11/2021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6A341E8-00F1-4778-BF98-CD6842B089A2}" type="slidenum">
              <a:rPr lang="en-GB" smtClean="0"/>
              <a:t>‹#›</a:t>
            </a:fld>
            <a:endParaRPr lang="en-GB"/>
          </a:p>
        </p:txBody>
      </p:sp>
    </p:spTree>
    <p:extLst>
      <p:ext uri="{BB962C8B-B14F-4D97-AF65-F5344CB8AC3E}">
        <p14:creationId xmlns:p14="http://schemas.microsoft.com/office/powerpoint/2010/main" val="18286480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0F50612A-A46A-47F6-A07B-30BF9C25689B}" type="datetimeFigureOut">
              <a:rPr lang="en-GB" smtClean="0"/>
              <a:t>03/11/2021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6A341E8-00F1-4778-BF98-CD6842B089A2}" type="slidenum">
              <a:rPr lang="en-GB" smtClean="0"/>
              <a:t>‹#›</a:t>
            </a:fld>
            <a:endParaRPr lang="en-GB"/>
          </a:p>
        </p:txBody>
      </p:sp>
    </p:spTree>
    <p:extLst>
      <p:ext uri="{BB962C8B-B14F-4D97-AF65-F5344CB8AC3E}">
        <p14:creationId xmlns:p14="http://schemas.microsoft.com/office/powerpoint/2010/main" val="286187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F50612A-A46A-47F6-A07B-30BF9C25689B}" type="datetimeFigureOut">
              <a:rPr lang="en-GB" smtClean="0"/>
              <a:t>03/11/2021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6A341E8-00F1-4778-BF98-CD6842B089A2}" type="slidenum">
              <a:rPr lang="en-GB" smtClean="0"/>
              <a:t>‹#›</a:t>
            </a:fld>
            <a:endParaRPr lang="en-GB"/>
          </a:p>
        </p:txBody>
      </p:sp>
    </p:spTree>
    <p:extLst>
      <p:ext uri="{BB962C8B-B14F-4D97-AF65-F5344CB8AC3E}">
        <p14:creationId xmlns:p14="http://schemas.microsoft.com/office/powerpoint/2010/main" val="39266125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50612A-A46A-47F6-A07B-30BF9C25689B}" type="datetimeFigureOut">
              <a:rPr lang="en-GB" smtClean="0"/>
              <a:t>03/11/2021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6A341E8-00F1-4778-BF98-CD6842B089A2}" type="slidenum">
              <a:rPr lang="en-GB" smtClean="0"/>
              <a:t>‹#›</a:t>
            </a:fld>
            <a:endParaRPr lang="en-GB"/>
          </a:p>
        </p:txBody>
      </p:sp>
    </p:spTree>
    <p:extLst>
      <p:ext uri="{BB962C8B-B14F-4D97-AF65-F5344CB8AC3E}">
        <p14:creationId xmlns:p14="http://schemas.microsoft.com/office/powerpoint/2010/main" val="3141199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F50612A-A46A-47F6-A07B-30BF9C25689B}" type="datetimeFigureOut">
              <a:rPr lang="en-GB" smtClean="0"/>
              <a:t>03/11/2021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6A341E8-00F1-4778-BF98-CD6842B089A2}" type="slidenum">
              <a:rPr lang="en-GB" smtClean="0"/>
              <a:t>‹#›</a:t>
            </a:fld>
            <a:endParaRPr lang="en-GB"/>
          </a:p>
        </p:txBody>
      </p:sp>
    </p:spTree>
    <p:extLst>
      <p:ext uri="{BB962C8B-B14F-4D97-AF65-F5344CB8AC3E}">
        <p14:creationId xmlns:p14="http://schemas.microsoft.com/office/powerpoint/2010/main" val="38683749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F50612A-A46A-47F6-A07B-30BF9C25689B}" type="datetimeFigureOut">
              <a:rPr lang="en-GB" smtClean="0"/>
              <a:t>03/11/2021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6A341E8-00F1-4778-BF98-CD6842B089A2}" type="slidenum">
              <a:rPr lang="en-GB" smtClean="0"/>
              <a:t>‹#›</a:t>
            </a:fld>
            <a:endParaRPr lang="en-GB"/>
          </a:p>
        </p:txBody>
      </p:sp>
    </p:spTree>
    <p:extLst>
      <p:ext uri="{BB962C8B-B14F-4D97-AF65-F5344CB8AC3E}">
        <p14:creationId xmlns:p14="http://schemas.microsoft.com/office/powerpoint/2010/main" val="8479490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50612A-A46A-47F6-A07B-30BF9C25689B}" type="datetimeFigureOut">
              <a:rPr lang="en-GB" smtClean="0"/>
              <a:t>03/11/2021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A341E8-00F1-4778-BF98-CD6842B089A2}" type="slidenum">
              <a:rPr lang="en-GB" smtClean="0"/>
              <a:t>‹#›</a:t>
            </a:fld>
            <a:endParaRPr lang="en-GB"/>
          </a:p>
        </p:txBody>
      </p:sp>
    </p:spTree>
    <p:extLst>
      <p:ext uri="{BB962C8B-B14F-4D97-AF65-F5344CB8AC3E}">
        <p14:creationId xmlns:p14="http://schemas.microsoft.com/office/powerpoint/2010/main" val="18271220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image" Target="../media/image14.png"/><Relationship Id="rId7" Type="http://schemas.openxmlformats.org/officeDocument/2006/relationships/hyperlink" Target="https://en.wikipedia.org/wiki/Help_to_Buy" TargetMode="External"/><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hyperlink" Target="http://pngimg.com/download/6644"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local.gov.uk/sites/default/files/documents/25.144%20MSP%20Myths_04%20WEB.pdf" TargetMode="External"/><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soundcloud.com/rip-ripfa/sets/busting-myths-that-surround-making-safeguarding-personal/s-4nukW"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soundcloud.com/rip-ripfa/sets/busting-myths-that-surround-making-safeguarding-personal/s-4nukW"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youtube.com/watch?v=hPYoeZYaVm4" TargetMode="External"/><Relationship Id="rId2" Type="http://schemas.openxmlformats.org/officeDocument/2006/relationships/hyperlink" Target="https://www.local.gov.uk/sites/default/files/documents/25.144%20MSP%20Myths_04%20WEB.pdf" TargetMode="Externa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hyperlink" Target="https://www.researchinpractice.org.uk/adults/publications/2020/december/professional-curiosity-in-safeguarding-adults-strategic-briefing-2020/"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soundcloud.com/rip-ripfa/sets/busting-myths-that-surround-making-safeguarding-personal/s-4nukW"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473" y="259657"/>
            <a:ext cx="6774998" cy="2525220"/>
          </a:xfrm>
        </p:spPr>
        <p:txBody>
          <a:bodyPr>
            <a:noAutofit/>
          </a:bodyPr>
          <a:lstStyle/>
          <a:p>
            <a:pPr algn="ctr"/>
            <a:r>
              <a:rPr lang="en-GB" b="1" dirty="0" smtClean="0">
                <a:solidFill>
                  <a:srgbClr val="C00000"/>
                </a:solidFill>
                <a:latin typeface="Arial" panose="020B0604020202020204" pitchFamily="34" charset="0"/>
                <a:cs typeface="Arial" panose="020B0604020202020204" pitchFamily="34" charset="0"/>
              </a:rPr>
              <a:t>Adult Social Care Making Safeguarding Personal</a:t>
            </a:r>
            <a:br>
              <a:rPr lang="en-GB" b="1" dirty="0" smtClean="0">
                <a:solidFill>
                  <a:srgbClr val="C00000"/>
                </a:solidFill>
                <a:latin typeface="Arial" panose="020B0604020202020204" pitchFamily="34" charset="0"/>
                <a:cs typeface="Arial" panose="020B0604020202020204" pitchFamily="34" charset="0"/>
              </a:rPr>
            </a:br>
            <a:r>
              <a:rPr lang="en-GB" sz="3200" b="1" dirty="0" smtClean="0">
                <a:solidFill>
                  <a:srgbClr val="C00000"/>
                </a:solidFill>
                <a:latin typeface="Arial" panose="020B0604020202020204" pitchFamily="34" charset="0"/>
                <a:cs typeface="Arial" panose="020B0604020202020204" pitchFamily="34" charset="0"/>
              </a:rPr>
              <a:t>Thursday 18</a:t>
            </a:r>
            <a:r>
              <a:rPr lang="en-GB" sz="3200" b="1" baseline="30000" dirty="0" smtClean="0">
                <a:solidFill>
                  <a:srgbClr val="C00000"/>
                </a:solidFill>
                <a:latin typeface="Arial" panose="020B0604020202020204" pitchFamily="34" charset="0"/>
                <a:cs typeface="Arial" panose="020B0604020202020204" pitchFamily="34" charset="0"/>
              </a:rPr>
              <a:t>th</a:t>
            </a:r>
            <a:r>
              <a:rPr lang="en-GB" sz="3200" b="1" dirty="0" smtClean="0">
                <a:solidFill>
                  <a:srgbClr val="C00000"/>
                </a:solidFill>
                <a:latin typeface="Arial" panose="020B0604020202020204" pitchFamily="34" charset="0"/>
                <a:cs typeface="Arial" panose="020B0604020202020204" pitchFamily="34" charset="0"/>
              </a:rPr>
              <a:t> March 2021</a:t>
            </a:r>
            <a:endParaRPr lang="en-GB" sz="3200" b="1" dirty="0">
              <a:solidFill>
                <a:srgbClr val="C00000"/>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A11ED38A-DC57-1D4A-AF0D-2805514FD211}"/>
              </a:ext>
            </a:extLst>
          </p:cNvPr>
          <p:cNvSpPr/>
          <p:nvPr/>
        </p:nvSpPr>
        <p:spPr>
          <a:xfrm>
            <a:off x="-1" y="6119228"/>
            <a:ext cx="12192000" cy="675142"/>
          </a:xfrm>
          <a:prstGeom prst="rect">
            <a:avLst/>
          </a:prstGeom>
          <a:solidFill>
            <a:srgbClr val="C301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C3087"/>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4C497C78-0BEF-1B46-84E7-130CCD889DCE}"/>
              </a:ext>
            </a:extLst>
          </p:cNvPr>
          <p:cNvPicPr>
            <a:picLocks noChangeAspect="1"/>
          </p:cNvPicPr>
          <p:nvPr/>
        </p:nvPicPr>
        <p:blipFill>
          <a:blip r:embed="rId3"/>
          <a:stretch>
            <a:fillRect/>
          </a:stretch>
        </p:blipFill>
        <p:spPr>
          <a:xfrm>
            <a:off x="3729182" y="5856298"/>
            <a:ext cx="4733636" cy="1293091"/>
          </a:xfrm>
          <a:prstGeom prst="rect">
            <a:avLst/>
          </a:prstGeom>
        </p:spPr>
      </p:pic>
      <p:sp>
        <p:nvSpPr>
          <p:cNvPr id="5" name="Rectangle 4"/>
          <p:cNvSpPr/>
          <p:nvPr/>
        </p:nvSpPr>
        <p:spPr>
          <a:xfrm>
            <a:off x="136635" y="4854948"/>
            <a:ext cx="11887200" cy="830997"/>
          </a:xfrm>
          <a:prstGeom prst="rect">
            <a:avLst/>
          </a:prstGeom>
        </p:spPr>
        <p:txBody>
          <a:bodyPr wrap="square">
            <a:spAutoFit/>
          </a:bodyPr>
          <a:lstStyle/>
          <a:p>
            <a:pPr algn="ctr"/>
            <a:r>
              <a:rPr lang="en-GB" sz="2400" b="1" i="1" dirty="0">
                <a:solidFill>
                  <a:srgbClr val="008080"/>
                </a:solidFill>
                <a:latin typeface="Arial" panose="020B0604020202020204" pitchFamily="34" charset="0"/>
              </a:rPr>
              <a:t>Working together to enable people to Live Well and Independently </a:t>
            </a:r>
            <a:endParaRPr lang="en-GB" sz="2400" b="1" i="1" dirty="0" smtClean="0">
              <a:solidFill>
                <a:srgbClr val="008080"/>
              </a:solidFill>
              <a:latin typeface="Arial" panose="020B0604020202020204" pitchFamily="34" charset="0"/>
            </a:endParaRPr>
          </a:p>
          <a:p>
            <a:pPr algn="ctr"/>
            <a:r>
              <a:rPr lang="en-GB" sz="2400" b="1" i="1" dirty="0" smtClean="0">
                <a:solidFill>
                  <a:srgbClr val="008080"/>
                </a:solidFill>
                <a:latin typeface="Arial" panose="020B0604020202020204" pitchFamily="34" charset="0"/>
              </a:rPr>
              <a:t>in </a:t>
            </a:r>
            <a:r>
              <a:rPr lang="en-GB" sz="2400" b="1" i="1" dirty="0">
                <a:solidFill>
                  <a:srgbClr val="008080"/>
                </a:solidFill>
                <a:latin typeface="Arial" panose="020B0604020202020204" pitchFamily="34" charset="0"/>
              </a:rPr>
              <a:t>Telford and Wrekin </a:t>
            </a:r>
            <a:endParaRPr lang="en-GB" sz="2400" dirty="0">
              <a:solidFill>
                <a:srgbClr val="008080"/>
              </a:solidFill>
            </a:endParaRPr>
          </a:p>
        </p:txBody>
      </p:sp>
      <p:pic>
        <p:nvPicPr>
          <p:cNvPr id="8" name="Picture 7"/>
          <p:cNvPicPr>
            <a:picLocks noChangeAspect="1"/>
          </p:cNvPicPr>
          <p:nvPr/>
        </p:nvPicPr>
        <p:blipFill>
          <a:blip r:embed="rId4"/>
          <a:stretch>
            <a:fillRect/>
          </a:stretch>
        </p:blipFill>
        <p:spPr>
          <a:xfrm>
            <a:off x="6279216" y="1310199"/>
            <a:ext cx="6112776" cy="2949356"/>
          </a:xfrm>
          <a:prstGeom prst="rect">
            <a:avLst/>
          </a:prstGeom>
        </p:spPr>
      </p:pic>
    </p:spTree>
    <p:extLst>
      <p:ext uri="{BB962C8B-B14F-4D97-AF65-F5344CB8AC3E}">
        <p14:creationId xmlns:p14="http://schemas.microsoft.com/office/powerpoint/2010/main" val="29018321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80D59-B2A1-4AF6-9134-46EACF70BD30}"/>
              </a:ext>
            </a:extLst>
          </p:cNvPr>
          <p:cNvSpPr>
            <a:spLocks noGrp="1"/>
          </p:cNvSpPr>
          <p:nvPr>
            <p:ph type="title"/>
          </p:nvPr>
        </p:nvSpPr>
        <p:spPr>
          <a:xfrm>
            <a:off x="634700" y="258242"/>
            <a:ext cx="11005073" cy="776152"/>
          </a:xfrm>
        </p:spPr>
        <p:txBody>
          <a:bodyPr>
            <a:normAutofit/>
          </a:bodyPr>
          <a:lstStyle/>
          <a:p>
            <a:r>
              <a:rPr lang="en-GB" sz="4000" b="1" dirty="0">
                <a:solidFill>
                  <a:srgbClr val="C00000"/>
                </a:solidFill>
                <a:latin typeface="Arial" panose="020B0604020202020204" pitchFamily="34" charset="0"/>
                <a:cs typeface="Arial" panose="020B0604020202020204" pitchFamily="34" charset="0"/>
              </a:rPr>
              <a:t>Making Safeguarding Personal </a:t>
            </a:r>
          </a:p>
        </p:txBody>
      </p:sp>
      <p:sp>
        <p:nvSpPr>
          <p:cNvPr id="5" name="Title 1">
            <a:extLst>
              <a:ext uri="{FF2B5EF4-FFF2-40B4-BE49-F238E27FC236}">
                <a16:creationId xmlns:a16="http://schemas.microsoft.com/office/drawing/2014/main" id="{948167A1-74E2-48A2-9447-68EC8A8A7B83}"/>
              </a:ext>
            </a:extLst>
          </p:cNvPr>
          <p:cNvSpPr txBox="1">
            <a:spLocks/>
          </p:cNvSpPr>
          <p:nvPr/>
        </p:nvSpPr>
        <p:spPr>
          <a:xfrm>
            <a:off x="3260286" y="6390482"/>
            <a:ext cx="8296275" cy="23336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altLang="en-US" sz="1800" dirty="0" smtClean="0">
                <a:latin typeface="Arial" panose="020B0604020202020204" pitchFamily="34" charset="0"/>
                <a:cs typeface="Arial" panose="020B0604020202020204" pitchFamily="34" charset="0"/>
              </a:rPr>
              <a:t>Adult Social Care Practice Week</a:t>
            </a:r>
            <a:endParaRPr lang="en-US" altLang="en-US" sz="1800" dirty="0">
              <a:latin typeface="Arial" panose="020B0604020202020204" pitchFamily="34" charset="0"/>
              <a:cs typeface="Arial" panose="020B0604020202020204" pitchFamily="34" charset="0"/>
            </a:endParaRPr>
          </a:p>
        </p:txBody>
      </p:sp>
      <p:cxnSp>
        <p:nvCxnSpPr>
          <p:cNvPr id="7" name="Straight Connector 6">
            <a:extLst>
              <a:ext uri="{FF2B5EF4-FFF2-40B4-BE49-F238E27FC236}">
                <a16:creationId xmlns:a16="http://schemas.microsoft.com/office/drawing/2014/main" id="{BF296931-C024-4711-85E4-C9AE1444C0A0}"/>
              </a:ext>
            </a:extLst>
          </p:cNvPr>
          <p:cNvCxnSpPr/>
          <p:nvPr/>
        </p:nvCxnSpPr>
        <p:spPr>
          <a:xfrm>
            <a:off x="411162" y="6494637"/>
            <a:ext cx="7461086" cy="0"/>
          </a:xfrm>
          <a:prstGeom prst="line">
            <a:avLst/>
          </a:prstGeom>
          <a:ln w="38100" cap="flat" cmpd="sng" algn="ctr">
            <a:solidFill>
              <a:srgbClr val="AC243C"/>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8" name="Content Placeholder 7"/>
          <p:cNvPicPr>
            <a:picLocks noGrp="1"/>
          </p:cNvPicPr>
          <p:nvPr>
            <p:ph idx="1"/>
          </p:nvPr>
        </p:nvPicPr>
        <p:blipFill>
          <a:blip r:embed="rId2"/>
          <a:stretch>
            <a:fillRect/>
          </a:stretch>
        </p:blipFill>
        <p:spPr>
          <a:xfrm>
            <a:off x="771990" y="1911435"/>
            <a:ext cx="6026375" cy="4237574"/>
          </a:xfrm>
          <a:prstGeom prst="rect">
            <a:avLst/>
          </a:prstGeom>
        </p:spPr>
      </p:pic>
      <p:pic>
        <p:nvPicPr>
          <p:cNvPr id="10" name="Picture 9" descr="9781572305632: Motivational Interviewing, Second Edition: Preparing People for Change (Applications of Motivational Interviewing)"/>
          <p:cNvPicPr/>
          <p:nvPr/>
        </p:nvPicPr>
        <p:blipFill>
          <a:blip r:embed="rId3">
            <a:extLst>
              <a:ext uri="{28A0092B-C50C-407E-A947-70E740481C1C}">
                <a14:useLocalDpi xmlns:a14="http://schemas.microsoft.com/office/drawing/2010/main" val="0"/>
              </a:ext>
            </a:extLst>
          </a:blip>
          <a:srcRect/>
          <a:stretch>
            <a:fillRect/>
          </a:stretch>
        </p:blipFill>
        <p:spPr bwMode="auto">
          <a:xfrm>
            <a:off x="7872248" y="1911435"/>
            <a:ext cx="2952750" cy="4237678"/>
          </a:xfrm>
          <a:prstGeom prst="rect">
            <a:avLst/>
          </a:prstGeom>
          <a:noFill/>
          <a:ln>
            <a:noFill/>
          </a:ln>
        </p:spPr>
      </p:pic>
      <p:sp>
        <p:nvSpPr>
          <p:cNvPr id="4" name="TextBox 3"/>
          <p:cNvSpPr txBox="1"/>
          <p:nvPr/>
        </p:nvSpPr>
        <p:spPr>
          <a:xfrm>
            <a:off x="1643269" y="1242082"/>
            <a:ext cx="2093843" cy="461665"/>
          </a:xfrm>
          <a:prstGeom prst="rect">
            <a:avLst/>
          </a:prstGeom>
          <a:noFill/>
        </p:spPr>
        <p:txBody>
          <a:bodyPr wrap="square" rtlCol="0">
            <a:spAutoFit/>
          </a:bodyPr>
          <a:lstStyle/>
          <a:p>
            <a:r>
              <a:rPr lang="en-GB" sz="2400" b="1" dirty="0" smtClean="0">
                <a:solidFill>
                  <a:srgbClr val="C00000"/>
                </a:solidFill>
              </a:rPr>
              <a:t>MSP Toolkit</a:t>
            </a:r>
            <a:endParaRPr lang="en-GB" sz="2400" b="1" dirty="0">
              <a:solidFill>
                <a:srgbClr val="C00000"/>
              </a:solidFill>
            </a:endParaRPr>
          </a:p>
        </p:txBody>
      </p:sp>
    </p:spTree>
    <p:extLst>
      <p:ext uri="{BB962C8B-B14F-4D97-AF65-F5344CB8AC3E}">
        <p14:creationId xmlns:p14="http://schemas.microsoft.com/office/powerpoint/2010/main" val="5178878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119A62-403D-441D-8EC7-04C6A0CC9F52}"/>
              </a:ext>
            </a:extLst>
          </p:cNvPr>
          <p:cNvSpPr>
            <a:spLocks noGrp="1"/>
          </p:cNvSpPr>
          <p:nvPr>
            <p:ph idx="1"/>
          </p:nvPr>
        </p:nvSpPr>
        <p:spPr>
          <a:xfrm>
            <a:off x="485148" y="233832"/>
            <a:ext cx="3033979" cy="2649218"/>
          </a:xfrm>
        </p:spPr>
        <p:txBody>
          <a:bodyPr/>
          <a:lstStyle/>
          <a:p>
            <a:pPr marL="0" indent="0">
              <a:buNone/>
            </a:pPr>
            <a:r>
              <a:rPr lang="en-GB" b="1" dirty="0">
                <a:solidFill>
                  <a:srgbClr val="C00000"/>
                </a:solidFill>
                <a:latin typeface="Arial" panose="020B0604020202020204" pitchFamily="34" charset="0"/>
                <a:cs typeface="Arial" panose="020B0604020202020204" pitchFamily="34" charset="0"/>
              </a:rPr>
              <a:t>Communication</a:t>
            </a:r>
          </a:p>
          <a:p>
            <a:r>
              <a:rPr lang="en-GB" b="1" dirty="0">
                <a:latin typeface="Arial" panose="020B0604020202020204" pitchFamily="34" charset="0"/>
                <a:cs typeface="Arial" panose="020B0604020202020204" pitchFamily="34" charset="0"/>
              </a:rPr>
              <a:t>Time</a:t>
            </a:r>
          </a:p>
          <a:p>
            <a:r>
              <a:rPr lang="en-GB" b="1" dirty="0">
                <a:latin typeface="Arial" panose="020B0604020202020204" pitchFamily="34" charset="0"/>
                <a:cs typeface="Arial" panose="020B0604020202020204" pitchFamily="34" charset="0"/>
              </a:rPr>
              <a:t>Place</a:t>
            </a:r>
          </a:p>
          <a:p>
            <a:r>
              <a:rPr lang="en-GB" b="1" dirty="0">
                <a:latin typeface="Arial" panose="020B0604020202020204" pitchFamily="34" charset="0"/>
                <a:cs typeface="Arial" panose="020B0604020202020204" pitchFamily="34" charset="0"/>
              </a:rPr>
              <a:t>Space </a:t>
            </a:r>
          </a:p>
        </p:txBody>
      </p:sp>
      <p:pic>
        <p:nvPicPr>
          <p:cNvPr id="6" name="Picture 30" descr="F:\Photosymbols\PS3 (E)\hires_images\Me_woman3.jpg">
            <a:extLst>
              <a:ext uri="{FF2B5EF4-FFF2-40B4-BE49-F238E27FC236}">
                <a16:creationId xmlns:a16="http://schemas.microsoft.com/office/drawing/2014/main" id="{E2156150-BB54-40A5-B399-F18B7C27B0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8591" y="3509353"/>
            <a:ext cx="1760537"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hought Bubble: Cloud 6">
            <a:extLst>
              <a:ext uri="{FF2B5EF4-FFF2-40B4-BE49-F238E27FC236}">
                <a16:creationId xmlns:a16="http://schemas.microsoft.com/office/drawing/2014/main" id="{670455F2-95D2-498A-99D0-CCD12E5A5A62}"/>
              </a:ext>
            </a:extLst>
          </p:cNvPr>
          <p:cNvSpPr/>
          <p:nvPr/>
        </p:nvSpPr>
        <p:spPr>
          <a:xfrm>
            <a:off x="3618035" y="264432"/>
            <a:ext cx="6645424" cy="4489275"/>
          </a:xfrm>
          <a:prstGeom prst="cloudCallout">
            <a:avLst>
              <a:gd name="adj1" fmla="val -54098"/>
              <a:gd name="adj2" fmla="val 22386"/>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latin typeface="Calibri"/>
            </a:endParaRPr>
          </a:p>
        </p:txBody>
      </p:sp>
      <p:sp>
        <p:nvSpPr>
          <p:cNvPr id="4" name="TextBox 3">
            <a:extLst>
              <a:ext uri="{FF2B5EF4-FFF2-40B4-BE49-F238E27FC236}">
                <a16:creationId xmlns:a16="http://schemas.microsoft.com/office/drawing/2014/main" id="{2DF8EA82-5B85-4184-A91D-C5B390CDF6C4}"/>
              </a:ext>
            </a:extLst>
          </p:cNvPr>
          <p:cNvSpPr txBox="1"/>
          <p:nvPr/>
        </p:nvSpPr>
        <p:spPr>
          <a:xfrm>
            <a:off x="5578196" y="2139697"/>
            <a:ext cx="4329051" cy="646331"/>
          </a:xfrm>
          <a:prstGeom prst="rect">
            <a:avLst/>
          </a:prstGeom>
          <a:noFill/>
        </p:spPr>
        <p:txBody>
          <a:bodyPr wrap="square" rtlCol="0">
            <a:spAutoFit/>
          </a:bodyPr>
          <a:lstStyle/>
          <a:p>
            <a:pPr>
              <a:defRPr/>
            </a:pPr>
            <a:r>
              <a:rPr lang="en-GB" b="1" dirty="0">
                <a:solidFill>
                  <a:prstClr val="black"/>
                </a:solidFill>
                <a:latin typeface="Calibri"/>
              </a:rPr>
              <a:t>Time</a:t>
            </a:r>
            <a:r>
              <a:rPr lang="en-GB" dirty="0">
                <a:solidFill>
                  <a:prstClr val="black"/>
                </a:solidFill>
                <a:latin typeface="Calibri"/>
              </a:rPr>
              <a:t>: Best time of day to have a conversation with the adult?  </a:t>
            </a:r>
          </a:p>
        </p:txBody>
      </p:sp>
      <p:pic>
        <p:nvPicPr>
          <p:cNvPr id="8" name="Picture 7" descr="A white clock with black hands&#10;&#10;Description automatically generated with low confidence">
            <a:extLst>
              <a:ext uri="{FF2B5EF4-FFF2-40B4-BE49-F238E27FC236}">
                <a16:creationId xmlns:a16="http://schemas.microsoft.com/office/drawing/2014/main" id="{0A46AC11-4273-464E-B332-14B73144D31A}"/>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4442076" y="2079763"/>
            <a:ext cx="1002929" cy="988171"/>
          </a:xfrm>
          <a:prstGeom prst="rect">
            <a:avLst/>
          </a:prstGeom>
        </p:spPr>
      </p:pic>
      <p:pic>
        <p:nvPicPr>
          <p:cNvPr id="14" name="Picture 13" descr="A picture containing house, building, outdoor, road&#10;&#10;Description automatically generated">
            <a:extLst>
              <a:ext uri="{FF2B5EF4-FFF2-40B4-BE49-F238E27FC236}">
                <a16:creationId xmlns:a16="http://schemas.microsoft.com/office/drawing/2014/main" id="{C28AE9B4-0AF6-4536-ADD4-7F7745DBDA32}"/>
              </a:ext>
            </a:extLst>
          </p:cNvPr>
          <p:cNvPicPr>
            <a:picLocks noChangeAspect="1"/>
          </p:cNvPicPr>
          <p:nvPr/>
        </p:nvPicPr>
        <p:blipFill rotWithShape="1">
          <a:blip r:embed="rId5" cstate="print">
            <a:extLst>
              <a:ext uri="{28A0092B-C50C-407E-A947-70E740481C1C}">
                <a14:useLocalDpi xmlns:a14="http://schemas.microsoft.com/office/drawing/2010/main" val="0"/>
              </a:ext>
              <a:ext uri="{837473B0-CC2E-450A-ABE3-18F120FF3D39}">
                <a1611:picAttrSrcUrl xmlns:a1611="http://schemas.microsoft.com/office/drawing/2016/11/main" xmlns="" r:id="rId7"/>
              </a:ext>
            </a:extLst>
          </a:blip>
          <a:srcRect t="18447" r="53325" b="15126"/>
          <a:stretch/>
        </p:blipFill>
        <p:spPr>
          <a:xfrm>
            <a:off x="4583328" y="3144537"/>
            <a:ext cx="861677" cy="919757"/>
          </a:xfrm>
          <a:prstGeom prst="rect">
            <a:avLst/>
          </a:prstGeom>
        </p:spPr>
      </p:pic>
      <p:sp>
        <p:nvSpPr>
          <p:cNvPr id="16" name="TextBox 15">
            <a:extLst>
              <a:ext uri="{FF2B5EF4-FFF2-40B4-BE49-F238E27FC236}">
                <a16:creationId xmlns:a16="http://schemas.microsoft.com/office/drawing/2014/main" id="{6C9F1BC3-C24F-4F7D-82BD-38AA222DF1D7}"/>
              </a:ext>
            </a:extLst>
          </p:cNvPr>
          <p:cNvSpPr txBox="1"/>
          <p:nvPr/>
        </p:nvSpPr>
        <p:spPr>
          <a:xfrm>
            <a:off x="5543912" y="3281924"/>
            <a:ext cx="4053472" cy="646331"/>
          </a:xfrm>
          <a:prstGeom prst="rect">
            <a:avLst/>
          </a:prstGeom>
          <a:noFill/>
        </p:spPr>
        <p:txBody>
          <a:bodyPr wrap="square" rtlCol="0">
            <a:spAutoFit/>
          </a:bodyPr>
          <a:lstStyle/>
          <a:p>
            <a:pPr>
              <a:defRPr/>
            </a:pPr>
            <a:r>
              <a:rPr lang="en-GB" dirty="0">
                <a:solidFill>
                  <a:prstClr val="black"/>
                </a:solidFill>
                <a:latin typeface="Calibri"/>
              </a:rPr>
              <a:t>Place: Best place to have a safeguarding conversation with the adult?  </a:t>
            </a:r>
          </a:p>
        </p:txBody>
      </p:sp>
      <p:sp>
        <p:nvSpPr>
          <p:cNvPr id="18" name="TextBox 17">
            <a:extLst>
              <a:ext uri="{FF2B5EF4-FFF2-40B4-BE49-F238E27FC236}">
                <a16:creationId xmlns:a16="http://schemas.microsoft.com/office/drawing/2014/main" id="{1962D23B-3A69-438E-BDDA-0F8019A74544}"/>
              </a:ext>
            </a:extLst>
          </p:cNvPr>
          <p:cNvSpPr txBox="1"/>
          <p:nvPr/>
        </p:nvSpPr>
        <p:spPr>
          <a:xfrm>
            <a:off x="6284261" y="804391"/>
            <a:ext cx="2422632" cy="369332"/>
          </a:xfrm>
          <a:prstGeom prst="rect">
            <a:avLst/>
          </a:prstGeom>
          <a:noFill/>
        </p:spPr>
        <p:txBody>
          <a:bodyPr wrap="square">
            <a:spAutoFit/>
          </a:bodyPr>
          <a:lstStyle/>
          <a:p>
            <a:pPr>
              <a:defRPr/>
            </a:pPr>
            <a:r>
              <a:rPr lang="en-GB" b="1" dirty="0">
                <a:solidFill>
                  <a:prstClr val="black"/>
                </a:solidFill>
                <a:latin typeface="Calibri"/>
              </a:rPr>
              <a:t>Communication Aids</a:t>
            </a:r>
          </a:p>
        </p:txBody>
      </p:sp>
      <p:sp>
        <p:nvSpPr>
          <p:cNvPr id="20" name="TextBox 19">
            <a:extLst>
              <a:ext uri="{FF2B5EF4-FFF2-40B4-BE49-F238E27FC236}">
                <a16:creationId xmlns:a16="http://schemas.microsoft.com/office/drawing/2014/main" id="{57917EF0-2523-4475-9695-1AA8F80EC673}"/>
              </a:ext>
            </a:extLst>
          </p:cNvPr>
          <p:cNvSpPr txBox="1"/>
          <p:nvPr/>
        </p:nvSpPr>
        <p:spPr>
          <a:xfrm>
            <a:off x="4720519" y="1321310"/>
            <a:ext cx="5334307" cy="646331"/>
          </a:xfrm>
          <a:prstGeom prst="rect">
            <a:avLst/>
          </a:prstGeom>
          <a:noFill/>
        </p:spPr>
        <p:txBody>
          <a:bodyPr wrap="square">
            <a:spAutoFit/>
          </a:bodyPr>
          <a:lstStyle/>
          <a:p>
            <a:pPr>
              <a:defRPr/>
            </a:pPr>
            <a:r>
              <a:rPr lang="en-GB" b="1" dirty="0">
                <a:solidFill>
                  <a:prstClr val="black"/>
                </a:solidFill>
                <a:latin typeface="Calibri"/>
              </a:rPr>
              <a:t>Personalised communication </a:t>
            </a:r>
            <a:r>
              <a:rPr lang="en-GB" dirty="0">
                <a:solidFill>
                  <a:prstClr val="black"/>
                </a:solidFill>
                <a:latin typeface="Calibri"/>
              </a:rPr>
              <a:t>such as interpreters or  British Sign Language (BSL) interpreters</a:t>
            </a:r>
          </a:p>
        </p:txBody>
      </p:sp>
      <p:pic>
        <p:nvPicPr>
          <p:cNvPr id="2050" name="Picture 2" descr="Image result for communication aids adults">
            <a:extLst>
              <a:ext uri="{FF2B5EF4-FFF2-40B4-BE49-F238E27FC236}">
                <a16:creationId xmlns:a16="http://schemas.microsoft.com/office/drawing/2014/main" id="{7CABAE09-D179-4928-847D-490D7A7A5E6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9680" t="6631" r="10742" b="4101"/>
          <a:stretch/>
        </p:blipFill>
        <p:spPr bwMode="auto">
          <a:xfrm>
            <a:off x="8234483" y="4344995"/>
            <a:ext cx="3081405" cy="1613108"/>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a:extLst>
              <a:ext uri="{FF2B5EF4-FFF2-40B4-BE49-F238E27FC236}">
                <a16:creationId xmlns:a16="http://schemas.microsoft.com/office/drawing/2014/main" id="{948167A1-74E2-48A2-9447-68EC8A8A7B83}"/>
              </a:ext>
            </a:extLst>
          </p:cNvPr>
          <p:cNvSpPr txBox="1">
            <a:spLocks/>
          </p:cNvSpPr>
          <p:nvPr/>
        </p:nvSpPr>
        <p:spPr>
          <a:xfrm>
            <a:off x="3260286" y="6390482"/>
            <a:ext cx="8296275" cy="23336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altLang="en-US" sz="1800" dirty="0" smtClean="0">
                <a:latin typeface="Arial" panose="020B0604020202020204" pitchFamily="34" charset="0"/>
                <a:cs typeface="Arial" panose="020B0604020202020204" pitchFamily="34" charset="0"/>
              </a:rPr>
              <a:t>Adult Social Care Practice Week</a:t>
            </a:r>
            <a:endParaRPr lang="en-US" altLang="en-US" sz="1800" dirty="0">
              <a:latin typeface="Arial" panose="020B0604020202020204" pitchFamily="34" charset="0"/>
              <a:cs typeface="Arial" panose="020B0604020202020204" pitchFamily="34" charset="0"/>
            </a:endParaRPr>
          </a:p>
        </p:txBody>
      </p:sp>
      <p:cxnSp>
        <p:nvCxnSpPr>
          <p:cNvPr id="15" name="Straight Connector 14">
            <a:extLst>
              <a:ext uri="{FF2B5EF4-FFF2-40B4-BE49-F238E27FC236}">
                <a16:creationId xmlns:a16="http://schemas.microsoft.com/office/drawing/2014/main" id="{BF296931-C024-4711-85E4-C9AE1444C0A0}"/>
              </a:ext>
            </a:extLst>
          </p:cNvPr>
          <p:cNvCxnSpPr/>
          <p:nvPr/>
        </p:nvCxnSpPr>
        <p:spPr>
          <a:xfrm>
            <a:off x="411162" y="6494637"/>
            <a:ext cx="7461086" cy="0"/>
          </a:xfrm>
          <a:prstGeom prst="line">
            <a:avLst/>
          </a:prstGeom>
          <a:ln w="38100" cap="flat" cmpd="sng" algn="ctr">
            <a:solidFill>
              <a:srgbClr val="AC243C"/>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734870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21397"/>
          </a:xfrm>
        </p:spPr>
        <p:txBody>
          <a:bodyPr>
            <a:normAutofit/>
          </a:bodyPr>
          <a:lstStyle/>
          <a:p>
            <a:r>
              <a:rPr lang="en-GB" sz="3200" b="1" dirty="0" smtClean="0">
                <a:solidFill>
                  <a:srgbClr val="C00000"/>
                </a:solidFill>
                <a:latin typeface="Arial" panose="020B0604020202020204" pitchFamily="34" charset="0"/>
                <a:cs typeface="Arial" panose="020B0604020202020204" pitchFamily="34" charset="0"/>
              </a:rPr>
              <a:t>Professional Curiosity </a:t>
            </a:r>
            <a:endParaRPr lang="en-GB" sz="3200" b="1" dirty="0">
              <a:solidFill>
                <a:srgbClr val="C00000"/>
              </a:solidFill>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948167A1-74E2-48A2-9447-68EC8A8A7B83}"/>
              </a:ext>
            </a:extLst>
          </p:cNvPr>
          <p:cNvSpPr txBox="1">
            <a:spLocks/>
          </p:cNvSpPr>
          <p:nvPr/>
        </p:nvSpPr>
        <p:spPr>
          <a:xfrm>
            <a:off x="3260286" y="6390482"/>
            <a:ext cx="8296275" cy="23336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altLang="en-US" sz="1800" dirty="0" smtClean="0">
                <a:latin typeface="Arial" panose="020B0604020202020204" pitchFamily="34" charset="0"/>
                <a:cs typeface="Arial" panose="020B0604020202020204" pitchFamily="34" charset="0"/>
              </a:rPr>
              <a:t>Adult Social Care Practice Week</a:t>
            </a:r>
            <a:endParaRPr lang="en-US" altLang="en-US" sz="1800" dirty="0">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BF296931-C024-4711-85E4-C9AE1444C0A0}"/>
              </a:ext>
            </a:extLst>
          </p:cNvPr>
          <p:cNvCxnSpPr/>
          <p:nvPr/>
        </p:nvCxnSpPr>
        <p:spPr>
          <a:xfrm>
            <a:off x="411162" y="6494637"/>
            <a:ext cx="7461086" cy="0"/>
          </a:xfrm>
          <a:prstGeom prst="line">
            <a:avLst/>
          </a:prstGeom>
          <a:ln w="38100" cap="flat" cmpd="sng" algn="ctr">
            <a:solidFill>
              <a:srgbClr val="AC243C"/>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8" name="Content Placeholder 4" descr="A picture containing chart&#10;&#10;Description automatically generated">
            <a:extLst>
              <a:ext uri="{FF2B5EF4-FFF2-40B4-BE49-F238E27FC236}">
                <a16:creationId xmlns:a16="http://schemas.microsoft.com/office/drawing/2014/main" id="{89FF935C-D05F-4DFC-B71A-B212EC93911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13297"/>
          <a:stretch>
            <a:fillRect/>
          </a:stretch>
        </p:blipFill>
        <p:spPr>
          <a:xfrm>
            <a:off x="9489236" y="365125"/>
            <a:ext cx="1654849" cy="1271905"/>
          </a:xfrm>
          <a:prstGeom prst="rect">
            <a:avLst/>
          </a:prstGeom>
        </p:spPr>
      </p:pic>
      <p:sp>
        <p:nvSpPr>
          <p:cNvPr id="9" name="Speech Bubble: Oval 3">
            <a:extLst>
              <a:ext uri="{FF2B5EF4-FFF2-40B4-BE49-F238E27FC236}">
                <a16:creationId xmlns:a16="http://schemas.microsoft.com/office/drawing/2014/main" id="{98578FB3-D57D-424D-981A-F8AE754D1A51}"/>
              </a:ext>
            </a:extLst>
          </p:cNvPr>
          <p:cNvSpPr/>
          <p:nvPr/>
        </p:nvSpPr>
        <p:spPr>
          <a:xfrm>
            <a:off x="1829593" y="1343025"/>
            <a:ext cx="8532813" cy="3857625"/>
          </a:xfrm>
          <a:prstGeom prst="wedgeEllipseCallout">
            <a:avLst>
              <a:gd name="adj1" fmla="val -51580"/>
              <a:gd name="adj2" fmla="val 46077"/>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Calibri"/>
                <a:ea typeface="+mn-ea"/>
                <a:cs typeface="+mn-cs"/>
              </a:rPr>
              <a:t>“</a:t>
            </a:r>
            <a:r>
              <a:rPr kumimoji="0" lang="en-GB" sz="3200" b="0" i="0" u="none" strike="noStrike" kern="1200" cap="none" spc="0" normalizeH="0" baseline="0" noProof="0" dirty="0">
                <a:ln>
                  <a:noFill/>
                </a:ln>
                <a:solidFill>
                  <a:prstClr val="black"/>
                </a:solidFill>
                <a:effectLst/>
                <a:uLnTx/>
                <a:uFillTx/>
                <a:latin typeface="Calibri"/>
                <a:ea typeface="+mn-ea"/>
                <a:cs typeface="+mn-cs"/>
              </a:rPr>
              <a:t>asking</a:t>
            </a:r>
            <a:r>
              <a:rPr kumimoji="0" lang="en-GB" sz="3200" b="1" i="0" u="none" strike="noStrike" kern="1200" cap="none" spc="0" normalizeH="0" baseline="0" noProof="0" dirty="0">
                <a:ln>
                  <a:noFill/>
                </a:ln>
                <a:solidFill>
                  <a:prstClr val="black"/>
                </a:solidFill>
                <a:effectLst/>
                <a:uLnTx/>
                <a:uFillTx/>
                <a:latin typeface="Calibri"/>
                <a:ea typeface="+mn-ea"/>
                <a:cs typeface="+mn-cs"/>
              </a:rPr>
              <a:t> questions </a:t>
            </a:r>
            <a:r>
              <a:rPr kumimoji="0" lang="en-GB" sz="3200" b="0" i="0" u="none" strike="noStrike" kern="1200" cap="none" spc="0" normalizeH="0" baseline="0" noProof="0" dirty="0">
                <a:ln>
                  <a:noFill/>
                </a:ln>
                <a:solidFill>
                  <a:prstClr val="black"/>
                </a:solidFill>
                <a:effectLst/>
                <a:uLnTx/>
                <a:uFillTx/>
                <a:latin typeface="Calibri"/>
                <a:ea typeface="+mn-ea"/>
                <a:cs typeface="+mn-cs"/>
              </a:rPr>
              <a:t>that </a:t>
            </a:r>
            <a:r>
              <a:rPr kumimoji="0" lang="en-GB" sz="3200" b="1" i="0" u="none" strike="noStrike" kern="1200" cap="none" spc="0" normalizeH="0" baseline="0" noProof="0" dirty="0">
                <a:ln>
                  <a:noFill/>
                </a:ln>
                <a:solidFill>
                  <a:prstClr val="black"/>
                </a:solidFill>
                <a:effectLst/>
                <a:uLnTx/>
                <a:uFillTx/>
                <a:latin typeface="Calibri"/>
                <a:ea typeface="+mn-ea"/>
                <a:cs typeface="+mn-cs"/>
              </a:rPr>
              <a:t>give</a:t>
            </a:r>
            <a:r>
              <a:rPr kumimoji="0" lang="en-GB" sz="3200" b="0" i="0" u="none" strike="noStrike" kern="1200" cap="none" spc="0" normalizeH="0" baseline="0" noProof="0" dirty="0">
                <a:ln>
                  <a:noFill/>
                </a:ln>
                <a:solidFill>
                  <a:prstClr val="black"/>
                </a:solidFill>
                <a:effectLst/>
                <a:uLnTx/>
                <a:uFillTx/>
                <a:latin typeface="Calibri"/>
                <a:ea typeface="+mn-ea"/>
                <a:cs typeface="+mn-cs"/>
              </a:rPr>
              <a:t> and </a:t>
            </a:r>
            <a:r>
              <a:rPr kumimoji="0" lang="en-GB" sz="3200" b="1" i="0" u="none" strike="noStrike" kern="1200" cap="none" spc="0" normalizeH="0" baseline="0" noProof="0" dirty="0">
                <a:ln>
                  <a:noFill/>
                </a:ln>
                <a:solidFill>
                  <a:prstClr val="black"/>
                </a:solidFill>
                <a:effectLst/>
                <a:uLnTx/>
                <a:uFillTx/>
                <a:latin typeface="Calibri"/>
                <a:ea typeface="+mn-ea"/>
                <a:cs typeface="+mn-cs"/>
              </a:rPr>
              <a:t>solicit information </a:t>
            </a:r>
            <a:r>
              <a:rPr kumimoji="0" lang="en-GB" sz="3200" b="0" i="0" u="none" strike="noStrike" kern="1200" cap="none" spc="0" normalizeH="0" baseline="0" noProof="0" dirty="0">
                <a:ln>
                  <a:noFill/>
                </a:ln>
                <a:solidFill>
                  <a:prstClr val="black"/>
                </a:solidFill>
                <a:effectLst/>
                <a:uLnTx/>
                <a:uFillTx/>
                <a:latin typeface="Calibri"/>
                <a:ea typeface="+mn-ea"/>
                <a:cs typeface="+mn-cs"/>
              </a:rPr>
              <a:t>without being </a:t>
            </a:r>
            <a:r>
              <a:rPr kumimoji="0" lang="en-GB" sz="3200" b="1" i="0" u="none" strike="noStrike" kern="1200" cap="none" spc="0" normalizeH="0" baseline="0" noProof="0" dirty="0">
                <a:ln>
                  <a:noFill/>
                </a:ln>
                <a:solidFill>
                  <a:prstClr val="black"/>
                </a:solidFill>
                <a:effectLst/>
                <a:uLnTx/>
                <a:uFillTx/>
                <a:latin typeface="Calibri"/>
                <a:ea typeface="+mn-ea"/>
                <a:cs typeface="+mn-cs"/>
              </a:rPr>
              <a:t>intrusive </a:t>
            </a:r>
            <a:r>
              <a:rPr kumimoji="0" lang="en-GB" sz="3200" b="0" i="0" u="none" strike="noStrike" kern="1200" cap="none" spc="0" normalizeH="0" baseline="0" noProof="0" dirty="0">
                <a:ln>
                  <a:noFill/>
                </a:ln>
                <a:solidFill>
                  <a:prstClr val="black"/>
                </a:solidFill>
                <a:effectLst/>
                <a:uLnTx/>
                <a:uFillTx/>
                <a:latin typeface="Calibri"/>
                <a:ea typeface="+mn-ea"/>
                <a:cs typeface="+mn-cs"/>
              </a:rPr>
              <a:t>or</a:t>
            </a:r>
            <a:r>
              <a:rPr kumimoji="0" lang="en-GB" sz="3200" b="1" i="0" u="none" strike="noStrike" kern="1200" cap="none" spc="0" normalizeH="0" baseline="0" noProof="0" dirty="0">
                <a:ln>
                  <a:noFill/>
                </a:ln>
                <a:solidFill>
                  <a:prstClr val="black"/>
                </a:solidFill>
                <a:effectLst/>
                <a:uLnTx/>
                <a:uFillTx/>
                <a:latin typeface="Calibri"/>
                <a:ea typeface="+mn-ea"/>
                <a:cs typeface="+mn-cs"/>
              </a:rPr>
              <a:t> making the [adult] feel threatened. </a:t>
            </a:r>
            <a:r>
              <a:rPr kumimoji="0" lang="en-GB" sz="3200" b="0" i="0" u="none" strike="noStrike" kern="1200" cap="none" spc="0" normalizeH="0" baseline="0" noProof="0" dirty="0">
                <a:ln>
                  <a:noFill/>
                </a:ln>
                <a:solidFill>
                  <a:prstClr val="black"/>
                </a:solidFill>
                <a:effectLst/>
                <a:uLnTx/>
                <a:uFillTx/>
                <a:latin typeface="Calibri"/>
                <a:ea typeface="+mn-ea"/>
                <a:cs typeface="+mn-cs"/>
              </a:rPr>
              <a:t>These should be open-ended and allow for additional probing</a:t>
            </a:r>
            <a:r>
              <a:rPr kumimoji="0" lang="en-GB" sz="3200" b="1" i="0" u="none" strike="noStrike" kern="1200" cap="none" spc="0" normalizeH="0" baseline="0" noProof="0" dirty="0">
                <a:ln>
                  <a:noFill/>
                </a:ln>
                <a:solidFill>
                  <a:prstClr val="black"/>
                </a:solidFill>
                <a:effectLst/>
                <a:uLnTx/>
                <a:uFillTx/>
                <a:latin typeface="Calibri"/>
                <a:ea typeface="+mn-ea"/>
                <a:cs typeface="+mn-cs"/>
              </a:rPr>
              <a:t>”</a:t>
            </a:r>
          </a:p>
        </p:txBody>
      </p:sp>
      <p:sp>
        <p:nvSpPr>
          <p:cNvPr id="3" name="TextBox 2"/>
          <p:cNvSpPr txBox="1"/>
          <p:nvPr/>
        </p:nvSpPr>
        <p:spPr>
          <a:xfrm>
            <a:off x="7700963" y="5672138"/>
            <a:ext cx="3086100" cy="461665"/>
          </a:xfrm>
          <a:prstGeom prst="rect">
            <a:avLst/>
          </a:prstGeom>
          <a:noFill/>
        </p:spPr>
        <p:txBody>
          <a:bodyPr wrap="square" rtlCol="0">
            <a:spAutoFit/>
          </a:bodyPr>
          <a:lstStyle/>
          <a:p>
            <a:r>
              <a:rPr lang="en-GB" sz="2400" b="1" dirty="0" smtClean="0"/>
              <a:t>Thacker et al 2019</a:t>
            </a:r>
            <a:endParaRPr lang="en-GB" sz="2400" b="1" dirty="0"/>
          </a:p>
        </p:txBody>
      </p:sp>
    </p:spTree>
    <p:extLst>
      <p:ext uri="{BB962C8B-B14F-4D97-AF65-F5344CB8AC3E}">
        <p14:creationId xmlns:p14="http://schemas.microsoft.com/office/powerpoint/2010/main" val="28677836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27D5CBD-A2C0-4A08-A0C5-3003D7C57672}"/>
              </a:ext>
            </a:extLst>
          </p:cNvPr>
          <p:cNvPicPr>
            <a:picLocks noChangeAspect="1"/>
          </p:cNvPicPr>
          <p:nvPr/>
        </p:nvPicPr>
        <p:blipFill rotWithShape="1">
          <a:blip r:embed="rId2"/>
          <a:srcRect l="20476" t="31164" r="20357" b="10423"/>
          <a:stretch/>
        </p:blipFill>
        <p:spPr>
          <a:xfrm>
            <a:off x="1454458" y="247100"/>
            <a:ext cx="7946572" cy="4412986"/>
          </a:xfrm>
          <a:prstGeom prst="rect">
            <a:avLst/>
          </a:prstGeom>
        </p:spPr>
      </p:pic>
      <p:sp>
        <p:nvSpPr>
          <p:cNvPr id="9" name="TextBox 8">
            <a:extLst>
              <a:ext uri="{FF2B5EF4-FFF2-40B4-BE49-F238E27FC236}">
                <a16:creationId xmlns:a16="http://schemas.microsoft.com/office/drawing/2014/main" id="{3D03C77A-0520-4380-AA96-E7C30B6F5E6D}"/>
              </a:ext>
            </a:extLst>
          </p:cNvPr>
          <p:cNvSpPr txBox="1"/>
          <p:nvPr/>
        </p:nvSpPr>
        <p:spPr>
          <a:xfrm>
            <a:off x="559397" y="4764241"/>
            <a:ext cx="10997163" cy="646331"/>
          </a:xfrm>
          <a:prstGeom prst="rect">
            <a:avLst/>
          </a:prstGeom>
          <a:noFill/>
        </p:spPr>
        <p:txBody>
          <a:bodyPr wrap="square">
            <a:spAutoFit/>
          </a:bodyPr>
          <a:lstStyle/>
          <a:p>
            <a:r>
              <a:rPr lang="en-GB" dirty="0">
                <a:latin typeface="Arial" panose="020B0604020202020204" pitchFamily="34" charset="0"/>
                <a:cs typeface="Arial" panose="020B0604020202020204" pitchFamily="34" charset="0"/>
                <a:hlinkClick r:id="rId3"/>
              </a:rPr>
              <a:t>https://www.local.gov.uk/sites/default/files/documents/25.144%20MSP%20Myths_04%20WEB.pdf</a:t>
            </a:r>
            <a:endParaRPr lang="en-GB" dirty="0">
              <a:latin typeface="Arial" panose="020B0604020202020204" pitchFamily="34" charset="0"/>
              <a:cs typeface="Arial" panose="020B0604020202020204" pitchFamily="34" charset="0"/>
            </a:endParaRPr>
          </a:p>
          <a:p>
            <a:endParaRPr lang="en-GB" dirty="0"/>
          </a:p>
        </p:txBody>
      </p:sp>
      <p:sp>
        <p:nvSpPr>
          <p:cNvPr id="4" name="Title 1">
            <a:extLst>
              <a:ext uri="{FF2B5EF4-FFF2-40B4-BE49-F238E27FC236}">
                <a16:creationId xmlns:a16="http://schemas.microsoft.com/office/drawing/2014/main" id="{948167A1-74E2-48A2-9447-68EC8A8A7B83}"/>
              </a:ext>
            </a:extLst>
          </p:cNvPr>
          <p:cNvSpPr txBox="1">
            <a:spLocks/>
          </p:cNvSpPr>
          <p:nvPr/>
        </p:nvSpPr>
        <p:spPr>
          <a:xfrm>
            <a:off x="3260286" y="6390482"/>
            <a:ext cx="8296275" cy="23336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altLang="en-US" sz="1800" dirty="0" smtClean="0">
                <a:latin typeface="Arial" panose="020B0604020202020204" pitchFamily="34" charset="0"/>
                <a:cs typeface="Arial" panose="020B0604020202020204" pitchFamily="34" charset="0"/>
              </a:rPr>
              <a:t>Adult Social Care Practice Week</a:t>
            </a:r>
            <a:endParaRPr lang="en-US" altLang="en-US" sz="1800" dirty="0">
              <a:latin typeface="Arial" panose="020B0604020202020204" pitchFamily="34" charset="0"/>
              <a:cs typeface="Arial" panose="020B0604020202020204" pitchFamily="34" charset="0"/>
            </a:endParaRPr>
          </a:p>
        </p:txBody>
      </p:sp>
      <p:cxnSp>
        <p:nvCxnSpPr>
          <p:cNvPr id="5" name="Straight Connector 4">
            <a:extLst>
              <a:ext uri="{FF2B5EF4-FFF2-40B4-BE49-F238E27FC236}">
                <a16:creationId xmlns:a16="http://schemas.microsoft.com/office/drawing/2014/main" id="{BF296931-C024-4711-85E4-C9AE1444C0A0}"/>
              </a:ext>
            </a:extLst>
          </p:cNvPr>
          <p:cNvCxnSpPr/>
          <p:nvPr/>
        </p:nvCxnSpPr>
        <p:spPr>
          <a:xfrm>
            <a:off x="411162" y="6494637"/>
            <a:ext cx="7461086" cy="0"/>
          </a:xfrm>
          <a:prstGeom prst="line">
            <a:avLst/>
          </a:prstGeom>
          <a:ln w="38100" cap="flat" cmpd="sng" algn="ctr">
            <a:solidFill>
              <a:srgbClr val="AC243C"/>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583562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50489"/>
          </a:xfrm>
        </p:spPr>
        <p:txBody>
          <a:bodyPr/>
          <a:lstStyle/>
          <a:p>
            <a:r>
              <a:rPr lang="en-GB" b="1" dirty="0" smtClean="0">
                <a:solidFill>
                  <a:srgbClr val="C00000"/>
                </a:solidFill>
                <a:latin typeface="Arial" panose="020B0604020202020204" pitchFamily="34" charset="0"/>
                <a:cs typeface="Arial" panose="020B0604020202020204" pitchFamily="34" charset="0"/>
              </a:rPr>
              <a:t>MSP – Myths and Realities</a:t>
            </a:r>
            <a:endParaRPr lang="en-GB" b="1" dirty="0">
              <a:solidFill>
                <a:srgbClr val="C000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628172" y="1319769"/>
            <a:ext cx="7244076" cy="4351338"/>
          </a:xfrm>
        </p:spPr>
        <p:txBody>
          <a:bodyPr/>
          <a:lstStyle/>
          <a:p>
            <a:r>
              <a:rPr lang="en-GB" dirty="0" smtClean="0">
                <a:latin typeface="Arial" panose="020B0604020202020204" pitchFamily="34" charset="0"/>
                <a:cs typeface="Arial" panose="020B0604020202020204" pitchFamily="34" charset="0"/>
              </a:rPr>
              <a:t>Statement – is it a myth</a:t>
            </a:r>
          </a:p>
          <a:p>
            <a:r>
              <a:rPr lang="en-GB" b="1" dirty="0">
                <a:latin typeface="Arial" panose="020B0604020202020204" pitchFamily="34" charset="0"/>
                <a:cs typeface="Arial" panose="020B0604020202020204" pitchFamily="34" charset="0"/>
              </a:rPr>
              <a:t>If you do Making </a:t>
            </a:r>
            <a:r>
              <a:rPr lang="en-GB" b="1" dirty="0" smtClean="0">
                <a:latin typeface="Arial" panose="020B0604020202020204" pitchFamily="34" charset="0"/>
                <a:cs typeface="Arial" panose="020B0604020202020204" pitchFamily="34" charset="0"/>
              </a:rPr>
              <a:t>Safeguarding Personal </a:t>
            </a:r>
            <a:r>
              <a:rPr lang="en-GB" b="1" dirty="0">
                <a:latin typeface="Arial" panose="020B0604020202020204" pitchFamily="34" charset="0"/>
                <a:cs typeface="Arial" panose="020B0604020202020204" pitchFamily="34" charset="0"/>
              </a:rPr>
              <a:t>and don’t bring perpetrators to justice because the person doesn’t want action, they will go on and abuse </a:t>
            </a:r>
            <a:r>
              <a:rPr lang="en-GB" b="1" dirty="0" smtClean="0">
                <a:latin typeface="Arial" panose="020B0604020202020204" pitchFamily="34" charset="0"/>
                <a:cs typeface="Arial" panose="020B0604020202020204" pitchFamily="34" charset="0"/>
              </a:rPr>
              <a:t>again</a:t>
            </a:r>
          </a:p>
          <a:p>
            <a:r>
              <a:rPr lang="en-GB" dirty="0" smtClean="0">
                <a:latin typeface="Arial" panose="020B0604020202020204" pitchFamily="34" charset="0"/>
                <a:cs typeface="Arial" panose="020B0604020202020204" pitchFamily="34" charset="0"/>
              </a:rPr>
              <a:t>Yes – it is a myth</a:t>
            </a:r>
          </a:p>
          <a:p>
            <a:r>
              <a:rPr lang="en-GB" dirty="0" smtClean="0">
                <a:latin typeface="Arial" panose="020B0604020202020204" pitchFamily="34" charset="0"/>
                <a:cs typeface="Arial" panose="020B0604020202020204" pitchFamily="34" charset="0"/>
              </a:rPr>
              <a:t>No – it is not a myth</a:t>
            </a:r>
          </a:p>
          <a:p>
            <a:pPr marL="0" indent="0">
              <a:buNone/>
            </a:pPr>
            <a:endParaRPr lang="en-GB" dirty="0"/>
          </a:p>
          <a:p>
            <a:endParaRPr lang="en-GB" dirty="0"/>
          </a:p>
        </p:txBody>
      </p:sp>
      <p:sp>
        <p:nvSpPr>
          <p:cNvPr id="4" name="Title 1">
            <a:extLst>
              <a:ext uri="{FF2B5EF4-FFF2-40B4-BE49-F238E27FC236}">
                <a16:creationId xmlns:a16="http://schemas.microsoft.com/office/drawing/2014/main" id="{948167A1-74E2-48A2-9447-68EC8A8A7B83}"/>
              </a:ext>
            </a:extLst>
          </p:cNvPr>
          <p:cNvSpPr txBox="1">
            <a:spLocks/>
          </p:cNvSpPr>
          <p:nvPr/>
        </p:nvSpPr>
        <p:spPr>
          <a:xfrm>
            <a:off x="3260286" y="6390482"/>
            <a:ext cx="8296275" cy="23336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altLang="en-US" sz="1800" dirty="0" smtClean="0">
                <a:latin typeface="Arial" panose="020B0604020202020204" pitchFamily="34" charset="0"/>
                <a:cs typeface="Arial" panose="020B0604020202020204" pitchFamily="34" charset="0"/>
              </a:rPr>
              <a:t>Adult Social Care Practice Week</a:t>
            </a:r>
            <a:endParaRPr lang="en-US" altLang="en-US" sz="1800" dirty="0">
              <a:latin typeface="Arial" panose="020B0604020202020204" pitchFamily="34" charset="0"/>
              <a:cs typeface="Arial" panose="020B0604020202020204" pitchFamily="34" charset="0"/>
            </a:endParaRPr>
          </a:p>
        </p:txBody>
      </p:sp>
      <p:cxnSp>
        <p:nvCxnSpPr>
          <p:cNvPr id="5" name="Straight Connector 4">
            <a:extLst>
              <a:ext uri="{FF2B5EF4-FFF2-40B4-BE49-F238E27FC236}">
                <a16:creationId xmlns:a16="http://schemas.microsoft.com/office/drawing/2014/main" id="{BF296931-C024-4711-85E4-C9AE1444C0A0}"/>
              </a:ext>
            </a:extLst>
          </p:cNvPr>
          <p:cNvCxnSpPr/>
          <p:nvPr/>
        </p:nvCxnSpPr>
        <p:spPr>
          <a:xfrm>
            <a:off x="411162" y="6494637"/>
            <a:ext cx="7461086" cy="0"/>
          </a:xfrm>
          <a:prstGeom prst="line">
            <a:avLst/>
          </a:prstGeom>
          <a:ln w="38100" cap="flat" cmpd="sng" algn="ctr">
            <a:solidFill>
              <a:srgbClr val="AC243C"/>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7" name="Picture 6"/>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99733" y="1319769"/>
            <a:ext cx="3149600" cy="4711025"/>
          </a:xfrm>
          <a:prstGeom prst="rect">
            <a:avLst/>
          </a:prstGeom>
          <a:noFill/>
          <a:ln>
            <a:noFill/>
          </a:ln>
        </p:spPr>
      </p:pic>
    </p:spTree>
    <p:extLst>
      <p:ext uri="{BB962C8B-B14F-4D97-AF65-F5344CB8AC3E}">
        <p14:creationId xmlns:p14="http://schemas.microsoft.com/office/powerpoint/2010/main" val="15724875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AEEB6862-45D9-4991-BEA4-BA0203FEDB21}"/>
              </a:ext>
            </a:extLst>
          </p:cNvPr>
          <p:cNvGraphicFramePr>
            <a:graphicFrameLocks noGrp="1"/>
          </p:cNvGraphicFramePr>
          <p:nvPr>
            <p:extLst>
              <p:ext uri="{D42A27DB-BD31-4B8C-83A1-F6EECF244321}">
                <p14:modId xmlns:p14="http://schemas.microsoft.com/office/powerpoint/2010/main" val="4243488771"/>
              </p:ext>
            </p:extLst>
          </p:nvPr>
        </p:nvGraphicFramePr>
        <p:xfrm>
          <a:off x="548640" y="219857"/>
          <a:ext cx="11007921" cy="5211912"/>
        </p:xfrm>
        <a:graphic>
          <a:graphicData uri="http://schemas.openxmlformats.org/drawingml/2006/table">
            <a:tbl>
              <a:tblPr bandRow="1">
                <a:tableStyleId>{5C22544A-7EE6-4342-B048-85BDC9FD1C3A}</a:tableStyleId>
              </a:tblPr>
              <a:tblGrid>
                <a:gridCol w="6225791">
                  <a:extLst>
                    <a:ext uri="{9D8B030D-6E8A-4147-A177-3AD203B41FA5}">
                      <a16:colId xmlns:a16="http://schemas.microsoft.com/office/drawing/2014/main" val="20000"/>
                    </a:ext>
                  </a:extLst>
                </a:gridCol>
                <a:gridCol w="4782130">
                  <a:extLst>
                    <a:ext uri="{9D8B030D-6E8A-4147-A177-3AD203B41FA5}">
                      <a16:colId xmlns:a16="http://schemas.microsoft.com/office/drawing/2014/main" val="20001"/>
                    </a:ext>
                  </a:extLst>
                </a:gridCol>
              </a:tblGrid>
              <a:tr h="780409">
                <a:tc>
                  <a:txBody>
                    <a:bodyPr/>
                    <a:lstStyle/>
                    <a:p>
                      <a:r>
                        <a:rPr lang="en-GB" sz="2400" b="1" dirty="0">
                          <a:latin typeface="Arial" panose="020B0604020202020204" pitchFamily="34" charset="0"/>
                          <a:cs typeface="Arial" panose="020B0604020202020204" pitchFamily="34" charset="0"/>
                        </a:rPr>
                        <a:t>Statement</a:t>
                      </a:r>
                    </a:p>
                  </a:txBody>
                  <a:tcPr marL="91432" marR="91432" marT="45731" marB="45731">
                    <a:solidFill>
                      <a:schemeClr val="bg1">
                        <a:lumMod val="85000"/>
                      </a:schemeClr>
                    </a:solidFill>
                  </a:tcPr>
                </a:tc>
                <a:tc>
                  <a:txBody>
                    <a:bodyPr/>
                    <a:lstStyle/>
                    <a:p>
                      <a:r>
                        <a:rPr lang="en-GB" sz="3200" b="1" dirty="0">
                          <a:solidFill>
                            <a:schemeClr val="bg1">
                              <a:lumMod val="95000"/>
                            </a:schemeClr>
                          </a:solidFill>
                          <a:latin typeface="Arial" panose="020B0604020202020204" pitchFamily="34" charset="0"/>
                          <a:cs typeface="Arial" panose="020B0604020202020204" pitchFamily="34" charset="0"/>
                        </a:rPr>
                        <a:t>Myth</a:t>
                      </a:r>
                    </a:p>
                    <a:p>
                      <a:endParaRPr lang="en-GB" sz="2400" b="1" dirty="0">
                        <a:latin typeface="Arial" panose="020B0604020202020204" pitchFamily="34" charset="0"/>
                        <a:cs typeface="Arial" panose="020B0604020202020204" pitchFamily="34" charset="0"/>
                      </a:endParaRPr>
                    </a:p>
                  </a:txBody>
                  <a:tcPr marL="91432" marR="91432" marT="45731" marB="45731">
                    <a:solidFill>
                      <a:srgbClr val="FF0000"/>
                    </a:solidFill>
                  </a:tcPr>
                </a:tc>
                <a:extLst>
                  <a:ext uri="{0D108BD9-81ED-4DB2-BD59-A6C34878D82A}">
                    <a16:rowId xmlns:a16="http://schemas.microsoft.com/office/drawing/2014/main" val="10000"/>
                  </a:ext>
                </a:extLst>
              </a:tr>
              <a:tr h="1585973">
                <a:tc>
                  <a:txBody>
                    <a:bodyPr/>
                    <a:lstStyle/>
                    <a:p>
                      <a:r>
                        <a:rPr lang="en-GB" sz="2400" b="1" dirty="0">
                          <a:solidFill>
                            <a:schemeClr val="tx1"/>
                          </a:solidFill>
                          <a:latin typeface="Arial" panose="020B0604020202020204" pitchFamily="34" charset="0"/>
                          <a:cs typeface="Arial" panose="020B0604020202020204" pitchFamily="34" charset="0"/>
                        </a:rPr>
                        <a:t>If you do Making Safeguarding</a:t>
                      </a:r>
                    </a:p>
                    <a:p>
                      <a:r>
                        <a:rPr lang="en-GB" sz="2400" b="1" dirty="0">
                          <a:solidFill>
                            <a:schemeClr val="tx1"/>
                          </a:solidFill>
                          <a:latin typeface="Arial" panose="020B0604020202020204" pitchFamily="34" charset="0"/>
                          <a:cs typeface="Arial" panose="020B0604020202020204" pitchFamily="34" charset="0"/>
                        </a:rPr>
                        <a:t>Personal and don’t bring perpetrators to justice because the person doesn’t want action, they will go on and abuse again.</a:t>
                      </a:r>
                    </a:p>
                  </a:txBody>
                  <a:tcPr marL="91432" marR="91432" marT="45731" marB="45731">
                    <a:solidFill>
                      <a:schemeClr val="bg1">
                        <a:lumMod val="85000"/>
                      </a:schemeClr>
                    </a:solidFill>
                  </a:tcPr>
                </a:tc>
                <a:tc>
                  <a:txBody>
                    <a:bodyPr/>
                    <a:lstStyle/>
                    <a:p>
                      <a:endParaRPr lang="en-GB" sz="2400" b="1" dirty="0">
                        <a:latin typeface="Arial" panose="020B0604020202020204" pitchFamily="34" charset="0"/>
                        <a:cs typeface="Arial" panose="020B0604020202020204" pitchFamily="34" charset="0"/>
                      </a:endParaRPr>
                    </a:p>
                    <a:p>
                      <a:r>
                        <a:rPr lang="en-GB" sz="2400" b="1" dirty="0">
                          <a:latin typeface="Arial" panose="020B0604020202020204" pitchFamily="34" charset="0"/>
                          <a:cs typeface="Arial" panose="020B0604020202020204" pitchFamily="34" charset="0"/>
                        </a:rPr>
                        <a:t>In reality: Making Safeguarding Personal stops abuse and neglect.</a:t>
                      </a:r>
                    </a:p>
                  </a:txBody>
                  <a:tcPr marL="91432" marR="91432" marT="45731" marB="45731"/>
                </a:tc>
                <a:extLst>
                  <a:ext uri="{0D108BD9-81ED-4DB2-BD59-A6C34878D82A}">
                    <a16:rowId xmlns:a16="http://schemas.microsoft.com/office/drawing/2014/main" val="10001"/>
                  </a:ext>
                </a:extLst>
              </a:tr>
              <a:tr h="2681037">
                <a:tc gridSpan="2">
                  <a:txBody>
                    <a:bodyPr/>
                    <a:lstStyle/>
                    <a:p>
                      <a:r>
                        <a:rPr lang="en-GB" sz="2800" b="0" dirty="0">
                          <a:solidFill>
                            <a:schemeClr val="tx1"/>
                          </a:solidFill>
                          <a:latin typeface="Arial" panose="020B0604020202020204" pitchFamily="34" charset="0"/>
                          <a:cs typeface="Arial" panose="020B0604020202020204" pitchFamily="34" charset="0"/>
                        </a:rPr>
                        <a:t>Use relationship and communication skills to work with people so that they understand the implications of their decisions. </a:t>
                      </a:r>
                    </a:p>
                    <a:p>
                      <a:endParaRPr lang="en-GB" sz="1100" b="0" dirty="0">
                        <a:solidFill>
                          <a:schemeClr val="tx1"/>
                        </a:solidFill>
                        <a:latin typeface="Arial" panose="020B0604020202020204" pitchFamily="34" charset="0"/>
                        <a:cs typeface="Arial" panose="020B0604020202020204" pitchFamily="34" charset="0"/>
                      </a:endParaRPr>
                    </a:p>
                    <a:p>
                      <a:r>
                        <a:rPr lang="en-GB" sz="2800" b="0" dirty="0">
                          <a:solidFill>
                            <a:schemeClr val="tx1"/>
                          </a:solidFill>
                          <a:latin typeface="Arial" panose="020B0604020202020204" pitchFamily="34" charset="0"/>
                          <a:cs typeface="Arial" panose="020B0604020202020204" pitchFamily="34" charset="0"/>
                        </a:rPr>
                        <a:t>Use legal literacy and fulfil your duty of care and public interest to ensure that anyone who could abuse others is properly and appropriately dealt with, so that these risks don’t occur again. </a:t>
                      </a:r>
                    </a:p>
                  </a:txBody>
                  <a:tcPr marL="91432" marR="91432" marT="45731" marB="45731">
                    <a:solidFill>
                      <a:schemeClr val="bg1">
                        <a:lumMod val="85000"/>
                      </a:schemeClr>
                    </a:solidFill>
                  </a:tcPr>
                </a:tc>
                <a:tc hMerge="1">
                  <a:txBody>
                    <a:bodyPr/>
                    <a:lstStyle/>
                    <a:p>
                      <a:endParaRPr lang="en-GB" sz="2400" b="1" dirty="0"/>
                    </a:p>
                  </a:txBody>
                  <a:tcPr marL="91432" marR="91432" marT="45728" marB="45728"/>
                </a:tc>
                <a:extLst>
                  <a:ext uri="{0D108BD9-81ED-4DB2-BD59-A6C34878D82A}">
                    <a16:rowId xmlns:a16="http://schemas.microsoft.com/office/drawing/2014/main" val="10002"/>
                  </a:ext>
                </a:extLst>
              </a:tr>
            </a:tbl>
          </a:graphicData>
        </a:graphic>
      </p:graphicFrame>
      <p:sp>
        <p:nvSpPr>
          <p:cNvPr id="3" name="Title 1">
            <a:extLst>
              <a:ext uri="{FF2B5EF4-FFF2-40B4-BE49-F238E27FC236}">
                <a16:creationId xmlns:a16="http://schemas.microsoft.com/office/drawing/2014/main" id="{948167A1-74E2-48A2-9447-68EC8A8A7B83}"/>
              </a:ext>
            </a:extLst>
          </p:cNvPr>
          <p:cNvSpPr txBox="1">
            <a:spLocks/>
          </p:cNvSpPr>
          <p:nvPr/>
        </p:nvSpPr>
        <p:spPr>
          <a:xfrm>
            <a:off x="3260286" y="6390482"/>
            <a:ext cx="8296275" cy="23336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altLang="en-US" sz="1800" dirty="0" smtClean="0">
                <a:latin typeface="Arial" panose="020B0604020202020204" pitchFamily="34" charset="0"/>
                <a:cs typeface="Arial" panose="020B0604020202020204" pitchFamily="34" charset="0"/>
              </a:rPr>
              <a:t>Adult Social Care Practice Week</a:t>
            </a:r>
            <a:endParaRPr lang="en-US" altLang="en-US" sz="1800" dirty="0">
              <a:latin typeface="Arial" panose="020B0604020202020204" pitchFamily="34" charset="0"/>
              <a:cs typeface="Arial" panose="020B0604020202020204" pitchFamily="34" charset="0"/>
            </a:endParaRPr>
          </a:p>
        </p:txBody>
      </p:sp>
      <p:cxnSp>
        <p:nvCxnSpPr>
          <p:cNvPr id="5" name="Straight Connector 4">
            <a:extLst>
              <a:ext uri="{FF2B5EF4-FFF2-40B4-BE49-F238E27FC236}">
                <a16:creationId xmlns:a16="http://schemas.microsoft.com/office/drawing/2014/main" id="{BF296931-C024-4711-85E4-C9AE1444C0A0}"/>
              </a:ext>
            </a:extLst>
          </p:cNvPr>
          <p:cNvCxnSpPr/>
          <p:nvPr/>
        </p:nvCxnSpPr>
        <p:spPr>
          <a:xfrm>
            <a:off x="411162" y="6494637"/>
            <a:ext cx="7461086" cy="0"/>
          </a:xfrm>
          <a:prstGeom prst="line">
            <a:avLst/>
          </a:prstGeom>
          <a:ln w="38100" cap="flat" cmpd="sng" algn="ctr">
            <a:solidFill>
              <a:srgbClr val="AC243C"/>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830206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28974"/>
          </a:xfrm>
        </p:spPr>
        <p:txBody>
          <a:bodyPr>
            <a:normAutofit/>
          </a:bodyPr>
          <a:lstStyle/>
          <a:p>
            <a:r>
              <a:rPr lang="en-GB" sz="3600" b="1" dirty="0" smtClean="0">
                <a:solidFill>
                  <a:srgbClr val="C00000"/>
                </a:solidFill>
                <a:latin typeface="Arial" panose="020B0604020202020204" pitchFamily="34" charset="0"/>
                <a:cs typeface="Arial" panose="020B0604020202020204" pitchFamily="34" charset="0"/>
              </a:rPr>
              <a:t>MSP – Myths and Realities</a:t>
            </a:r>
            <a:endParaRPr lang="en-GB" sz="3600" b="1" dirty="0">
              <a:solidFill>
                <a:srgbClr val="C000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838200" y="1298255"/>
            <a:ext cx="7034048" cy="4351338"/>
          </a:xfrm>
        </p:spPr>
        <p:txBody>
          <a:bodyPr/>
          <a:lstStyle/>
          <a:p>
            <a:r>
              <a:rPr lang="en-GB" dirty="0" smtClean="0">
                <a:latin typeface="Arial" panose="020B0604020202020204" pitchFamily="34" charset="0"/>
                <a:cs typeface="Arial" panose="020B0604020202020204" pitchFamily="34" charset="0"/>
              </a:rPr>
              <a:t>Statement – is it a myth</a:t>
            </a:r>
          </a:p>
          <a:p>
            <a:r>
              <a:rPr lang="en-GB" b="1" dirty="0">
                <a:latin typeface="Arial" panose="020B0604020202020204" pitchFamily="34" charset="0"/>
                <a:cs typeface="Arial" panose="020B0604020202020204" pitchFamily="34" charset="0"/>
              </a:rPr>
              <a:t>Once we have referred a concern to the </a:t>
            </a:r>
            <a:r>
              <a:rPr lang="en-GB" b="1" dirty="0" smtClean="0">
                <a:latin typeface="Arial" panose="020B0604020202020204" pitchFamily="34" charset="0"/>
                <a:cs typeface="Arial" panose="020B0604020202020204" pitchFamily="34" charset="0"/>
              </a:rPr>
              <a:t>Local Authority, </a:t>
            </a:r>
            <a:r>
              <a:rPr lang="en-GB" b="1" dirty="0">
                <a:latin typeface="Arial" panose="020B0604020202020204" pitchFamily="34" charset="0"/>
                <a:cs typeface="Arial" panose="020B0604020202020204" pitchFamily="34" charset="0"/>
              </a:rPr>
              <a:t>then it is over to them to investigate. </a:t>
            </a:r>
          </a:p>
          <a:p>
            <a:r>
              <a:rPr lang="en-GB" dirty="0" smtClean="0">
                <a:latin typeface="Arial" panose="020B0604020202020204" pitchFamily="34" charset="0"/>
                <a:cs typeface="Arial" panose="020B0604020202020204" pitchFamily="34" charset="0"/>
              </a:rPr>
              <a:t>Yes – it is a myth</a:t>
            </a:r>
          </a:p>
          <a:p>
            <a:r>
              <a:rPr lang="en-GB" dirty="0" smtClean="0">
                <a:latin typeface="Arial" panose="020B0604020202020204" pitchFamily="34" charset="0"/>
                <a:cs typeface="Arial" panose="020B0604020202020204" pitchFamily="34" charset="0"/>
              </a:rPr>
              <a:t>No – it is not a myth</a:t>
            </a:r>
            <a:endParaRPr lang="en-GB" dirty="0">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948167A1-74E2-48A2-9447-68EC8A8A7B83}"/>
              </a:ext>
            </a:extLst>
          </p:cNvPr>
          <p:cNvSpPr txBox="1">
            <a:spLocks/>
          </p:cNvSpPr>
          <p:nvPr/>
        </p:nvSpPr>
        <p:spPr>
          <a:xfrm>
            <a:off x="3260286" y="6390482"/>
            <a:ext cx="8296275" cy="23336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altLang="en-US" sz="1800" dirty="0" smtClean="0">
                <a:latin typeface="Arial" panose="020B0604020202020204" pitchFamily="34" charset="0"/>
                <a:cs typeface="Arial" panose="020B0604020202020204" pitchFamily="34" charset="0"/>
              </a:rPr>
              <a:t>Adult Social Care Practice Week</a:t>
            </a:r>
            <a:endParaRPr lang="en-US" altLang="en-US" sz="1800" dirty="0">
              <a:latin typeface="Arial" panose="020B0604020202020204" pitchFamily="34" charset="0"/>
              <a:cs typeface="Arial" panose="020B0604020202020204" pitchFamily="34" charset="0"/>
            </a:endParaRPr>
          </a:p>
        </p:txBody>
      </p:sp>
      <p:cxnSp>
        <p:nvCxnSpPr>
          <p:cNvPr id="5" name="Straight Connector 4">
            <a:extLst>
              <a:ext uri="{FF2B5EF4-FFF2-40B4-BE49-F238E27FC236}">
                <a16:creationId xmlns:a16="http://schemas.microsoft.com/office/drawing/2014/main" id="{BF296931-C024-4711-85E4-C9AE1444C0A0}"/>
              </a:ext>
            </a:extLst>
          </p:cNvPr>
          <p:cNvCxnSpPr/>
          <p:nvPr/>
        </p:nvCxnSpPr>
        <p:spPr>
          <a:xfrm>
            <a:off x="411162" y="6494637"/>
            <a:ext cx="7461086" cy="0"/>
          </a:xfrm>
          <a:prstGeom prst="line">
            <a:avLst/>
          </a:prstGeom>
          <a:ln w="38100" cap="flat" cmpd="sng" algn="ctr">
            <a:solidFill>
              <a:srgbClr val="AC243C"/>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7" name="Picture 6"/>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29587" y="1298255"/>
            <a:ext cx="3095004" cy="4612215"/>
          </a:xfrm>
          <a:prstGeom prst="rect">
            <a:avLst/>
          </a:prstGeom>
          <a:noFill/>
          <a:ln>
            <a:noFill/>
          </a:ln>
        </p:spPr>
      </p:pic>
    </p:spTree>
    <p:extLst>
      <p:ext uri="{BB962C8B-B14F-4D97-AF65-F5344CB8AC3E}">
        <p14:creationId xmlns:p14="http://schemas.microsoft.com/office/powerpoint/2010/main" val="26907955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D7C8384A-0CCE-47C0-B234-DF7CF6B4E0EB}"/>
              </a:ext>
            </a:extLst>
          </p:cNvPr>
          <p:cNvGraphicFramePr>
            <a:graphicFrameLocks noGrp="1"/>
          </p:cNvGraphicFramePr>
          <p:nvPr>
            <p:extLst>
              <p:ext uri="{D42A27DB-BD31-4B8C-83A1-F6EECF244321}">
                <p14:modId xmlns:p14="http://schemas.microsoft.com/office/powerpoint/2010/main" val="2036322921"/>
              </p:ext>
            </p:extLst>
          </p:nvPr>
        </p:nvGraphicFramePr>
        <p:xfrm>
          <a:off x="494852" y="188643"/>
          <a:ext cx="11061709" cy="6045302"/>
        </p:xfrm>
        <a:graphic>
          <a:graphicData uri="http://schemas.openxmlformats.org/drawingml/2006/table">
            <a:tbl>
              <a:tblPr bandRow="1">
                <a:tableStyleId>{5C22544A-7EE6-4342-B048-85BDC9FD1C3A}</a:tableStyleId>
              </a:tblPr>
              <a:tblGrid>
                <a:gridCol w="6256214">
                  <a:extLst>
                    <a:ext uri="{9D8B030D-6E8A-4147-A177-3AD203B41FA5}">
                      <a16:colId xmlns:a16="http://schemas.microsoft.com/office/drawing/2014/main" val="20000"/>
                    </a:ext>
                  </a:extLst>
                </a:gridCol>
                <a:gridCol w="4805495">
                  <a:extLst>
                    <a:ext uri="{9D8B030D-6E8A-4147-A177-3AD203B41FA5}">
                      <a16:colId xmlns:a16="http://schemas.microsoft.com/office/drawing/2014/main" val="20001"/>
                    </a:ext>
                  </a:extLst>
                </a:gridCol>
              </a:tblGrid>
              <a:tr h="944883">
                <a:tc>
                  <a:txBody>
                    <a:bodyPr/>
                    <a:lstStyle/>
                    <a:p>
                      <a:r>
                        <a:rPr lang="en-GB" sz="2400" b="1" dirty="0">
                          <a:latin typeface="Arial" panose="020B0604020202020204" pitchFamily="34" charset="0"/>
                          <a:cs typeface="Arial" panose="020B0604020202020204" pitchFamily="34" charset="0"/>
                        </a:rPr>
                        <a:t>Statement</a:t>
                      </a:r>
                    </a:p>
                  </a:txBody>
                  <a:tcPr marL="91431" marR="91431" marT="45721" marB="45721">
                    <a:solidFill>
                      <a:schemeClr val="bg1">
                        <a:lumMod val="85000"/>
                      </a:schemeClr>
                    </a:solidFill>
                  </a:tcPr>
                </a:tc>
                <a:tc>
                  <a:txBody>
                    <a:bodyPr/>
                    <a:lstStyle/>
                    <a:p>
                      <a:r>
                        <a:rPr lang="en-GB" sz="3200" b="1" dirty="0">
                          <a:solidFill>
                            <a:schemeClr val="bg1">
                              <a:lumMod val="95000"/>
                            </a:schemeClr>
                          </a:solidFill>
                          <a:latin typeface="Arial" panose="020B0604020202020204" pitchFamily="34" charset="0"/>
                          <a:cs typeface="Arial" panose="020B0604020202020204" pitchFamily="34" charset="0"/>
                        </a:rPr>
                        <a:t>Myth</a:t>
                      </a:r>
                    </a:p>
                    <a:p>
                      <a:endParaRPr lang="en-GB" sz="2400" b="1" dirty="0">
                        <a:latin typeface="Arial" panose="020B0604020202020204" pitchFamily="34" charset="0"/>
                        <a:cs typeface="Arial" panose="020B0604020202020204" pitchFamily="34" charset="0"/>
                      </a:endParaRPr>
                    </a:p>
                  </a:txBody>
                  <a:tcPr marL="91431" marR="91431" marT="45721" marB="45721">
                    <a:solidFill>
                      <a:srgbClr val="FF0000"/>
                    </a:solidFill>
                  </a:tcPr>
                </a:tc>
                <a:extLst>
                  <a:ext uri="{0D108BD9-81ED-4DB2-BD59-A6C34878D82A}">
                    <a16:rowId xmlns:a16="http://schemas.microsoft.com/office/drawing/2014/main" val="10000"/>
                  </a:ext>
                </a:extLst>
              </a:tr>
              <a:tr h="1798416">
                <a:tc>
                  <a:txBody>
                    <a:bodyPr/>
                    <a:lstStyle/>
                    <a:p>
                      <a:r>
                        <a:rPr lang="en-GB" sz="2800" b="1" dirty="0">
                          <a:solidFill>
                            <a:schemeClr val="tx1"/>
                          </a:solidFill>
                          <a:latin typeface="Arial" panose="020B0604020202020204" pitchFamily="34" charset="0"/>
                          <a:cs typeface="Arial" panose="020B0604020202020204" pitchFamily="34" charset="0"/>
                        </a:rPr>
                        <a:t>Once we have referred a concern to the Local Authority social services, then it is over to them to investigate. </a:t>
                      </a:r>
                      <a:endParaRPr lang="en-GB" sz="2300" b="0" dirty="0">
                        <a:solidFill>
                          <a:schemeClr val="tx1"/>
                        </a:solidFill>
                        <a:latin typeface="Arial" panose="020B0604020202020204" pitchFamily="34" charset="0"/>
                        <a:cs typeface="Arial" panose="020B0604020202020204" pitchFamily="34" charset="0"/>
                      </a:endParaRPr>
                    </a:p>
                  </a:txBody>
                  <a:tcPr marL="91431" marR="91431" marT="45721" marB="45721">
                    <a:solidFill>
                      <a:schemeClr val="bg1">
                        <a:lumMod val="85000"/>
                      </a:schemeClr>
                    </a:solidFill>
                  </a:tcPr>
                </a:tc>
                <a:tc>
                  <a:txBody>
                    <a:bodyPr/>
                    <a:lstStyle/>
                    <a:p>
                      <a:r>
                        <a:rPr lang="en-GB" sz="2400" b="1" dirty="0">
                          <a:latin typeface="Arial" panose="020B0604020202020204" pitchFamily="34" charset="0"/>
                          <a:cs typeface="Arial" panose="020B0604020202020204" pitchFamily="34" charset="0"/>
                        </a:rPr>
                        <a:t>In reality: : Safeguarding is everyone’s responsibility.</a:t>
                      </a:r>
                    </a:p>
                  </a:txBody>
                  <a:tcPr marL="91431" marR="91431" marT="45721" marB="45721"/>
                </a:tc>
                <a:extLst>
                  <a:ext uri="{0D108BD9-81ED-4DB2-BD59-A6C34878D82A}">
                    <a16:rowId xmlns:a16="http://schemas.microsoft.com/office/drawing/2014/main" val="10001"/>
                  </a:ext>
                </a:extLst>
              </a:tr>
              <a:tr h="3302003">
                <a:tc gridSpan="2">
                  <a:txBody>
                    <a:bodyPr/>
                    <a:lstStyle/>
                    <a:p>
                      <a:r>
                        <a:rPr lang="en-GB" sz="2800" b="0" dirty="0">
                          <a:solidFill>
                            <a:schemeClr val="tx1"/>
                          </a:solidFill>
                          <a:latin typeface="Arial" panose="020B0604020202020204" pitchFamily="34" charset="0"/>
                          <a:cs typeface="Arial" panose="020B0604020202020204" pitchFamily="34" charset="0"/>
                        </a:rPr>
                        <a:t>Working in partnership with the person raising the concern or making a referral and other people who can contribute, as well as the individual themselves, is critical to safeguarding adults. </a:t>
                      </a:r>
                    </a:p>
                    <a:p>
                      <a:endParaRPr lang="en-GB" sz="1500" b="0" dirty="0">
                        <a:solidFill>
                          <a:schemeClr val="tx1"/>
                        </a:solidFill>
                        <a:latin typeface="Arial" panose="020B0604020202020204" pitchFamily="34" charset="0"/>
                        <a:cs typeface="Arial" panose="020B0604020202020204" pitchFamily="34" charset="0"/>
                      </a:endParaRPr>
                    </a:p>
                    <a:p>
                      <a:r>
                        <a:rPr lang="en-GB" sz="2800" b="0" dirty="0">
                          <a:solidFill>
                            <a:schemeClr val="tx1"/>
                          </a:solidFill>
                          <a:latin typeface="Arial" panose="020B0604020202020204" pitchFamily="34" charset="0"/>
                          <a:cs typeface="Arial" panose="020B0604020202020204" pitchFamily="34" charset="0"/>
                        </a:rPr>
                        <a:t>Safeguarding is not just about passing information on and ‘passing the buck’ but actively taking responsibility for things being done right.  </a:t>
                      </a:r>
                    </a:p>
                  </a:txBody>
                  <a:tcPr marL="91431" marR="91431" marT="45721" marB="45721">
                    <a:solidFill>
                      <a:schemeClr val="bg1">
                        <a:lumMod val="85000"/>
                      </a:schemeClr>
                    </a:solidFill>
                  </a:tcPr>
                </a:tc>
                <a:tc hMerge="1">
                  <a:txBody>
                    <a:bodyPr/>
                    <a:lstStyle/>
                    <a:p>
                      <a:endParaRPr lang="en-GB" sz="2400" b="1" dirty="0"/>
                    </a:p>
                  </a:txBody>
                  <a:tcPr marL="91432" marR="91432" marT="45728" marB="45728"/>
                </a:tc>
                <a:extLst>
                  <a:ext uri="{0D108BD9-81ED-4DB2-BD59-A6C34878D82A}">
                    <a16:rowId xmlns:a16="http://schemas.microsoft.com/office/drawing/2014/main" val="10002"/>
                  </a:ext>
                </a:extLst>
              </a:tr>
            </a:tbl>
          </a:graphicData>
        </a:graphic>
      </p:graphicFrame>
      <p:sp>
        <p:nvSpPr>
          <p:cNvPr id="110607" name="TextBox 6">
            <a:extLst>
              <a:ext uri="{FF2B5EF4-FFF2-40B4-BE49-F238E27FC236}">
                <a16:creationId xmlns:a16="http://schemas.microsoft.com/office/drawing/2014/main" id="{8AEF5EC7-5DA3-41D5-9AC0-C08CDCAF019C}"/>
              </a:ext>
            </a:extLst>
          </p:cNvPr>
          <p:cNvSpPr txBox="1">
            <a:spLocks noChangeArrowheads="1"/>
          </p:cNvSpPr>
          <p:nvPr/>
        </p:nvSpPr>
        <p:spPr bwMode="auto">
          <a:xfrm>
            <a:off x="7248526" y="6350004"/>
            <a:ext cx="30241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eaLnBrk="0" fontAlgn="base" hangingPunct="0">
              <a:spcBef>
                <a:spcPct val="0"/>
              </a:spcBef>
              <a:spcAft>
                <a:spcPct val="0"/>
              </a:spcAft>
              <a:defRPr/>
            </a:pPr>
            <a:r>
              <a:rPr lang="en-GB" altLang="en-US" dirty="0" smtClean="0">
                <a:solidFill>
                  <a:srgbClr val="000000"/>
                </a:solidFill>
              </a:rPr>
              <a:t> </a:t>
            </a:r>
            <a:endParaRPr lang="en-GB" altLang="en-US" dirty="0">
              <a:solidFill>
                <a:srgbClr val="000000"/>
              </a:solidFill>
            </a:endParaRPr>
          </a:p>
        </p:txBody>
      </p:sp>
      <p:sp>
        <p:nvSpPr>
          <p:cNvPr id="4" name="Title 1">
            <a:extLst>
              <a:ext uri="{FF2B5EF4-FFF2-40B4-BE49-F238E27FC236}">
                <a16:creationId xmlns:a16="http://schemas.microsoft.com/office/drawing/2014/main" id="{948167A1-74E2-48A2-9447-68EC8A8A7B83}"/>
              </a:ext>
            </a:extLst>
          </p:cNvPr>
          <p:cNvSpPr txBox="1">
            <a:spLocks/>
          </p:cNvSpPr>
          <p:nvPr/>
        </p:nvSpPr>
        <p:spPr>
          <a:xfrm>
            <a:off x="3260286" y="6390482"/>
            <a:ext cx="8296275" cy="23336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altLang="en-US" sz="1800" dirty="0" smtClean="0">
                <a:latin typeface="Arial" panose="020B0604020202020204" pitchFamily="34" charset="0"/>
                <a:cs typeface="Arial" panose="020B0604020202020204" pitchFamily="34" charset="0"/>
              </a:rPr>
              <a:t>Adult Social Care Practice Week</a:t>
            </a:r>
            <a:endParaRPr lang="en-US" altLang="en-US" sz="1800" dirty="0">
              <a:latin typeface="Arial" panose="020B0604020202020204" pitchFamily="34" charset="0"/>
              <a:cs typeface="Arial" panose="020B0604020202020204" pitchFamily="34" charset="0"/>
            </a:endParaRPr>
          </a:p>
        </p:txBody>
      </p:sp>
      <p:cxnSp>
        <p:nvCxnSpPr>
          <p:cNvPr id="5" name="Straight Connector 4">
            <a:extLst>
              <a:ext uri="{FF2B5EF4-FFF2-40B4-BE49-F238E27FC236}">
                <a16:creationId xmlns:a16="http://schemas.microsoft.com/office/drawing/2014/main" id="{BF296931-C024-4711-85E4-C9AE1444C0A0}"/>
              </a:ext>
            </a:extLst>
          </p:cNvPr>
          <p:cNvCxnSpPr/>
          <p:nvPr/>
        </p:nvCxnSpPr>
        <p:spPr>
          <a:xfrm>
            <a:off x="411162" y="6494637"/>
            <a:ext cx="7461086" cy="0"/>
          </a:xfrm>
          <a:prstGeom prst="line">
            <a:avLst/>
          </a:prstGeom>
          <a:ln w="38100" cap="flat" cmpd="sng" algn="ctr">
            <a:solidFill>
              <a:srgbClr val="AC243C"/>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653194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68307"/>
            <a:ext cx="10515600" cy="646094"/>
          </a:xfrm>
        </p:spPr>
        <p:txBody>
          <a:bodyPr>
            <a:normAutofit/>
          </a:bodyPr>
          <a:lstStyle/>
          <a:p>
            <a:r>
              <a:rPr lang="en-GB" sz="3600" b="1" dirty="0" smtClean="0">
                <a:solidFill>
                  <a:srgbClr val="C00000"/>
                </a:solidFill>
                <a:latin typeface="Arial" panose="020B0604020202020204" pitchFamily="34" charset="0"/>
                <a:cs typeface="Arial" panose="020B0604020202020204" pitchFamily="34" charset="0"/>
              </a:rPr>
              <a:t>MSP – Myths and Realities</a:t>
            </a:r>
            <a:endParaRPr lang="en-GB" sz="3600" b="1" dirty="0">
              <a:solidFill>
                <a:srgbClr val="C000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666077" y="1018556"/>
            <a:ext cx="6847906" cy="3818487"/>
          </a:xfrm>
        </p:spPr>
        <p:txBody>
          <a:bodyPr/>
          <a:lstStyle/>
          <a:p>
            <a:r>
              <a:rPr lang="en-GB" dirty="0" smtClean="0">
                <a:latin typeface="Arial" panose="020B0604020202020204" pitchFamily="34" charset="0"/>
                <a:cs typeface="Arial" panose="020B0604020202020204" pitchFamily="34" charset="0"/>
              </a:rPr>
              <a:t>Statement – is it a myth</a:t>
            </a:r>
          </a:p>
          <a:p>
            <a:r>
              <a:rPr lang="en-GB" b="1" dirty="0">
                <a:latin typeface="Arial" panose="020B0604020202020204" pitchFamily="34" charset="0"/>
                <a:cs typeface="Arial" panose="020B0604020202020204" pitchFamily="34" charset="0"/>
              </a:rPr>
              <a:t>It’s not possible to use an MSP approach if people lack mental capacity for some decisions.</a:t>
            </a:r>
          </a:p>
          <a:p>
            <a:r>
              <a:rPr lang="en-GB" dirty="0" smtClean="0">
                <a:latin typeface="Arial" panose="020B0604020202020204" pitchFamily="34" charset="0"/>
                <a:cs typeface="Arial" panose="020B0604020202020204" pitchFamily="34" charset="0"/>
              </a:rPr>
              <a:t>Yes – it is a myth</a:t>
            </a:r>
          </a:p>
          <a:p>
            <a:r>
              <a:rPr lang="en-GB" dirty="0" smtClean="0">
                <a:latin typeface="Arial" panose="020B0604020202020204" pitchFamily="34" charset="0"/>
                <a:cs typeface="Arial" panose="020B0604020202020204" pitchFamily="34" charset="0"/>
              </a:rPr>
              <a:t>No – it is not a myth</a:t>
            </a:r>
            <a:endParaRPr lang="en-GB" dirty="0">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948167A1-74E2-48A2-9447-68EC8A8A7B83}"/>
              </a:ext>
            </a:extLst>
          </p:cNvPr>
          <p:cNvSpPr txBox="1">
            <a:spLocks/>
          </p:cNvSpPr>
          <p:nvPr/>
        </p:nvSpPr>
        <p:spPr>
          <a:xfrm>
            <a:off x="3260286" y="6390482"/>
            <a:ext cx="8296275" cy="23336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altLang="en-US" sz="1800" dirty="0" smtClean="0">
                <a:latin typeface="Arial" panose="020B0604020202020204" pitchFamily="34" charset="0"/>
                <a:cs typeface="Arial" panose="020B0604020202020204" pitchFamily="34" charset="0"/>
              </a:rPr>
              <a:t>Adult Social Care Practice Week</a:t>
            </a:r>
            <a:endParaRPr lang="en-US" altLang="en-US" sz="1800" dirty="0">
              <a:latin typeface="Arial" panose="020B0604020202020204" pitchFamily="34" charset="0"/>
              <a:cs typeface="Arial" panose="020B0604020202020204" pitchFamily="34" charset="0"/>
            </a:endParaRPr>
          </a:p>
        </p:txBody>
      </p:sp>
      <p:cxnSp>
        <p:nvCxnSpPr>
          <p:cNvPr id="5" name="Straight Connector 4">
            <a:extLst>
              <a:ext uri="{FF2B5EF4-FFF2-40B4-BE49-F238E27FC236}">
                <a16:creationId xmlns:a16="http://schemas.microsoft.com/office/drawing/2014/main" id="{BF296931-C024-4711-85E4-C9AE1444C0A0}"/>
              </a:ext>
            </a:extLst>
          </p:cNvPr>
          <p:cNvCxnSpPr/>
          <p:nvPr/>
        </p:nvCxnSpPr>
        <p:spPr>
          <a:xfrm>
            <a:off x="411162" y="6494637"/>
            <a:ext cx="7461086" cy="0"/>
          </a:xfrm>
          <a:prstGeom prst="line">
            <a:avLst/>
          </a:prstGeom>
          <a:ln w="38100" cap="flat" cmpd="sng" algn="ctr">
            <a:solidFill>
              <a:srgbClr val="AC243C"/>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7" name="Picture 6"/>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58473" y="1192696"/>
            <a:ext cx="3420344" cy="5007603"/>
          </a:xfrm>
          <a:prstGeom prst="rect">
            <a:avLst/>
          </a:prstGeom>
          <a:noFill/>
          <a:ln>
            <a:noFill/>
          </a:ln>
        </p:spPr>
      </p:pic>
    </p:spTree>
    <p:extLst>
      <p:ext uri="{BB962C8B-B14F-4D97-AF65-F5344CB8AC3E}">
        <p14:creationId xmlns:p14="http://schemas.microsoft.com/office/powerpoint/2010/main" val="18701643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0678699F-96C1-40B2-8F4F-1EAE2BBF2A1D}"/>
              </a:ext>
            </a:extLst>
          </p:cNvPr>
          <p:cNvGraphicFramePr>
            <a:graphicFrameLocks noGrp="1"/>
          </p:cNvGraphicFramePr>
          <p:nvPr>
            <p:extLst>
              <p:ext uri="{D42A27DB-BD31-4B8C-83A1-F6EECF244321}">
                <p14:modId xmlns:p14="http://schemas.microsoft.com/office/powerpoint/2010/main" val="3472929172"/>
              </p:ext>
            </p:extLst>
          </p:nvPr>
        </p:nvGraphicFramePr>
        <p:xfrm>
          <a:off x="411162" y="271855"/>
          <a:ext cx="11271643" cy="5862296"/>
        </p:xfrm>
        <a:graphic>
          <a:graphicData uri="http://schemas.openxmlformats.org/drawingml/2006/table">
            <a:tbl>
              <a:tblPr bandRow="1">
                <a:tableStyleId>{5C22544A-7EE6-4342-B048-85BDC9FD1C3A}</a:tableStyleId>
              </a:tblPr>
              <a:tblGrid>
                <a:gridCol w="6374947">
                  <a:extLst>
                    <a:ext uri="{9D8B030D-6E8A-4147-A177-3AD203B41FA5}">
                      <a16:colId xmlns:a16="http://schemas.microsoft.com/office/drawing/2014/main" val="20000"/>
                    </a:ext>
                  </a:extLst>
                </a:gridCol>
                <a:gridCol w="4896696">
                  <a:extLst>
                    <a:ext uri="{9D8B030D-6E8A-4147-A177-3AD203B41FA5}">
                      <a16:colId xmlns:a16="http://schemas.microsoft.com/office/drawing/2014/main" val="20001"/>
                    </a:ext>
                  </a:extLst>
                </a:gridCol>
              </a:tblGrid>
              <a:tr h="640072">
                <a:tc>
                  <a:txBody>
                    <a:bodyPr/>
                    <a:lstStyle/>
                    <a:p>
                      <a:r>
                        <a:rPr lang="en-GB" sz="2400" b="1" dirty="0">
                          <a:latin typeface="Arial" panose="020B0604020202020204" pitchFamily="34" charset="0"/>
                          <a:cs typeface="Arial" panose="020B0604020202020204" pitchFamily="34" charset="0"/>
                        </a:rPr>
                        <a:t>Statement</a:t>
                      </a:r>
                    </a:p>
                  </a:txBody>
                  <a:tcPr marL="91436" marR="91436" marT="45716" marB="45716">
                    <a:solidFill>
                      <a:schemeClr val="bg1">
                        <a:lumMod val="85000"/>
                      </a:schemeClr>
                    </a:solidFill>
                  </a:tcPr>
                </a:tc>
                <a:tc>
                  <a:txBody>
                    <a:bodyPr/>
                    <a:lstStyle/>
                    <a:p>
                      <a:r>
                        <a:rPr lang="en-GB" sz="3600" b="1" dirty="0">
                          <a:solidFill>
                            <a:schemeClr val="bg1">
                              <a:lumMod val="95000"/>
                            </a:schemeClr>
                          </a:solidFill>
                          <a:latin typeface="Arial" panose="020B0604020202020204" pitchFamily="34" charset="0"/>
                          <a:cs typeface="Arial" panose="020B0604020202020204" pitchFamily="34" charset="0"/>
                        </a:rPr>
                        <a:t>Myth</a:t>
                      </a:r>
                    </a:p>
                  </a:txBody>
                  <a:tcPr marL="91436" marR="91436" marT="45716" marB="45716">
                    <a:solidFill>
                      <a:srgbClr val="FF0000"/>
                    </a:solidFill>
                  </a:tcPr>
                </a:tc>
                <a:extLst>
                  <a:ext uri="{0D108BD9-81ED-4DB2-BD59-A6C34878D82A}">
                    <a16:rowId xmlns:a16="http://schemas.microsoft.com/office/drawing/2014/main" val="10000"/>
                  </a:ext>
                </a:extLst>
              </a:tr>
              <a:tr h="1554472">
                <a:tc>
                  <a:txBody>
                    <a:bodyPr/>
                    <a:lstStyle/>
                    <a:p>
                      <a:r>
                        <a:rPr lang="en-GB" sz="2400" b="1" dirty="0">
                          <a:solidFill>
                            <a:schemeClr val="tx1"/>
                          </a:solidFill>
                          <a:latin typeface="Arial" panose="020B0604020202020204" pitchFamily="34" charset="0"/>
                          <a:cs typeface="Arial" panose="020B0604020202020204" pitchFamily="34" charset="0"/>
                        </a:rPr>
                        <a:t>I</a:t>
                      </a:r>
                      <a:r>
                        <a:rPr lang="en-GB" sz="2800" b="1" dirty="0">
                          <a:solidFill>
                            <a:schemeClr val="tx1"/>
                          </a:solidFill>
                          <a:latin typeface="Arial" panose="020B0604020202020204" pitchFamily="34" charset="0"/>
                          <a:cs typeface="Arial" panose="020B0604020202020204" pitchFamily="34" charset="0"/>
                        </a:rPr>
                        <a:t>t’s not possible to use an MSP</a:t>
                      </a:r>
                    </a:p>
                    <a:p>
                      <a:r>
                        <a:rPr lang="en-GB" sz="2800" b="1" dirty="0">
                          <a:solidFill>
                            <a:schemeClr val="tx1"/>
                          </a:solidFill>
                          <a:latin typeface="Arial" panose="020B0604020202020204" pitchFamily="34" charset="0"/>
                          <a:cs typeface="Arial" panose="020B0604020202020204" pitchFamily="34" charset="0"/>
                        </a:rPr>
                        <a:t>approach if people lack mental capacity for some decisions.</a:t>
                      </a:r>
                      <a:endParaRPr lang="en-GB" sz="2300" b="0" dirty="0">
                        <a:solidFill>
                          <a:schemeClr val="tx1"/>
                        </a:solidFill>
                        <a:latin typeface="Arial" panose="020B0604020202020204" pitchFamily="34" charset="0"/>
                        <a:cs typeface="Arial" panose="020B0604020202020204" pitchFamily="34" charset="0"/>
                      </a:endParaRPr>
                    </a:p>
                  </a:txBody>
                  <a:tcPr marL="91436" marR="91436" marT="45716" marB="45716">
                    <a:solidFill>
                      <a:schemeClr val="bg1">
                        <a:lumMod val="85000"/>
                      </a:schemeClr>
                    </a:solidFill>
                  </a:tcPr>
                </a:tc>
                <a:tc>
                  <a:txBody>
                    <a:bodyPr/>
                    <a:lstStyle/>
                    <a:p>
                      <a:r>
                        <a:rPr lang="en-GB" sz="2400" b="1" dirty="0">
                          <a:latin typeface="Arial" panose="020B0604020202020204" pitchFamily="34" charset="0"/>
                          <a:cs typeface="Arial" panose="020B0604020202020204" pitchFamily="34" charset="0"/>
                        </a:rPr>
                        <a:t>In reality: Making Safeguarding Personal is for everyone, including people who lack mental capacity. </a:t>
                      </a:r>
                    </a:p>
                  </a:txBody>
                  <a:tcPr marL="91436" marR="91436" marT="45716" marB="45716"/>
                </a:tc>
                <a:extLst>
                  <a:ext uri="{0D108BD9-81ED-4DB2-BD59-A6C34878D82A}">
                    <a16:rowId xmlns:a16="http://schemas.microsoft.com/office/drawing/2014/main" val="10001"/>
                  </a:ext>
                </a:extLst>
              </a:tr>
              <a:tr h="3667752">
                <a:tc gridSpan="2">
                  <a:txBody>
                    <a:bodyPr/>
                    <a:lstStyle/>
                    <a:p>
                      <a:r>
                        <a:rPr lang="en-GB" sz="2400" b="0" dirty="0">
                          <a:solidFill>
                            <a:schemeClr val="tx1"/>
                          </a:solidFill>
                          <a:latin typeface="Arial" panose="020B0604020202020204" pitchFamily="34" charset="0"/>
                          <a:cs typeface="Arial" panose="020B0604020202020204" pitchFamily="34" charset="0"/>
                        </a:rPr>
                        <a:t>MSP is an approach to safeguarding for everyone, regardless of mental capacity.  </a:t>
                      </a:r>
                    </a:p>
                    <a:p>
                      <a:endParaRPr lang="en-GB" sz="900" b="0" dirty="0">
                        <a:solidFill>
                          <a:schemeClr val="tx1"/>
                        </a:solidFill>
                        <a:latin typeface="Arial" panose="020B0604020202020204" pitchFamily="34" charset="0"/>
                        <a:cs typeface="Arial" panose="020B0604020202020204" pitchFamily="34" charset="0"/>
                      </a:endParaRPr>
                    </a:p>
                    <a:p>
                      <a:r>
                        <a:rPr lang="en-GB" sz="2400" b="0" dirty="0">
                          <a:solidFill>
                            <a:schemeClr val="tx1"/>
                          </a:solidFill>
                          <a:latin typeface="Arial" panose="020B0604020202020204" pitchFamily="34" charset="0"/>
                          <a:cs typeface="Arial" panose="020B0604020202020204" pitchFamily="34" charset="0"/>
                        </a:rPr>
                        <a:t>Use advocates, ask people who know them what they might</a:t>
                      </a:r>
                    </a:p>
                    <a:p>
                      <a:r>
                        <a:rPr lang="en-GB" sz="2400" b="0" dirty="0">
                          <a:solidFill>
                            <a:schemeClr val="tx1"/>
                          </a:solidFill>
                          <a:latin typeface="Arial" panose="020B0604020202020204" pitchFamily="34" charset="0"/>
                          <a:cs typeface="Arial" panose="020B0604020202020204" pitchFamily="34" charset="0"/>
                        </a:rPr>
                        <a:t>have wanted or preferred; get an idea of what outcomes they would have wanted. </a:t>
                      </a:r>
                    </a:p>
                    <a:p>
                      <a:endParaRPr lang="en-GB" sz="900" b="0" dirty="0">
                        <a:solidFill>
                          <a:schemeClr val="tx1"/>
                        </a:solidFill>
                        <a:latin typeface="Arial" panose="020B0604020202020204" pitchFamily="34" charset="0"/>
                        <a:cs typeface="Arial" panose="020B0604020202020204" pitchFamily="34" charset="0"/>
                      </a:endParaRPr>
                    </a:p>
                    <a:p>
                      <a:r>
                        <a:rPr lang="en-GB" sz="2400" b="0" dirty="0">
                          <a:solidFill>
                            <a:schemeClr val="tx1"/>
                          </a:solidFill>
                          <a:latin typeface="Arial" panose="020B0604020202020204" pitchFamily="34" charset="0"/>
                          <a:cs typeface="Arial" panose="020B0604020202020204" pitchFamily="34" charset="0"/>
                        </a:rPr>
                        <a:t>Work to the principles of the MCA (2005); make best-interests decisions about specific safeguarding risks, take into account what the adult would have preferred/wanted, find ways to obtain this information from family, friends, care or health workers etc.</a:t>
                      </a:r>
                    </a:p>
                  </a:txBody>
                  <a:tcPr marL="91436" marR="91436" marT="45716" marB="45716">
                    <a:solidFill>
                      <a:schemeClr val="bg1">
                        <a:lumMod val="85000"/>
                      </a:schemeClr>
                    </a:solidFill>
                  </a:tcPr>
                </a:tc>
                <a:tc hMerge="1">
                  <a:txBody>
                    <a:bodyPr/>
                    <a:lstStyle/>
                    <a:p>
                      <a:endParaRPr lang="en-GB" sz="2400" b="1" dirty="0"/>
                    </a:p>
                  </a:txBody>
                  <a:tcPr marL="91432" marR="91432" marT="45728" marB="45728"/>
                </a:tc>
                <a:extLst>
                  <a:ext uri="{0D108BD9-81ED-4DB2-BD59-A6C34878D82A}">
                    <a16:rowId xmlns:a16="http://schemas.microsoft.com/office/drawing/2014/main" val="10002"/>
                  </a:ext>
                </a:extLst>
              </a:tr>
            </a:tbl>
          </a:graphicData>
        </a:graphic>
      </p:graphicFrame>
      <p:sp>
        <p:nvSpPr>
          <p:cNvPr id="3" name="Title 1">
            <a:extLst>
              <a:ext uri="{FF2B5EF4-FFF2-40B4-BE49-F238E27FC236}">
                <a16:creationId xmlns:a16="http://schemas.microsoft.com/office/drawing/2014/main" id="{948167A1-74E2-48A2-9447-68EC8A8A7B83}"/>
              </a:ext>
            </a:extLst>
          </p:cNvPr>
          <p:cNvSpPr txBox="1">
            <a:spLocks/>
          </p:cNvSpPr>
          <p:nvPr/>
        </p:nvSpPr>
        <p:spPr>
          <a:xfrm>
            <a:off x="3260286" y="6390482"/>
            <a:ext cx="8296275" cy="23336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altLang="en-US" sz="1800" dirty="0" smtClean="0">
                <a:latin typeface="Arial" panose="020B0604020202020204" pitchFamily="34" charset="0"/>
                <a:cs typeface="Arial" panose="020B0604020202020204" pitchFamily="34" charset="0"/>
              </a:rPr>
              <a:t>Adult Social Care Practice Week</a:t>
            </a:r>
            <a:endParaRPr lang="en-US" altLang="en-US" sz="1800" dirty="0">
              <a:latin typeface="Arial" panose="020B0604020202020204" pitchFamily="34" charset="0"/>
              <a:cs typeface="Arial" panose="020B0604020202020204" pitchFamily="34" charset="0"/>
            </a:endParaRPr>
          </a:p>
        </p:txBody>
      </p:sp>
      <p:cxnSp>
        <p:nvCxnSpPr>
          <p:cNvPr id="5" name="Straight Connector 4">
            <a:extLst>
              <a:ext uri="{FF2B5EF4-FFF2-40B4-BE49-F238E27FC236}">
                <a16:creationId xmlns:a16="http://schemas.microsoft.com/office/drawing/2014/main" id="{BF296931-C024-4711-85E4-C9AE1444C0A0}"/>
              </a:ext>
            </a:extLst>
          </p:cNvPr>
          <p:cNvCxnSpPr/>
          <p:nvPr/>
        </p:nvCxnSpPr>
        <p:spPr>
          <a:xfrm>
            <a:off x="411162" y="6494637"/>
            <a:ext cx="7461086" cy="0"/>
          </a:xfrm>
          <a:prstGeom prst="line">
            <a:avLst/>
          </a:prstGeom>
          <a:ln w="38100" cap="flat" cmpd="sng" algn="ctr">
            <a:solidFill>
              <a:srgbClr val="AC243C"/>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899160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68307"/>
            <a:ext cx="10515600" cy="646094"/>
          </a:xfrm>
        </p:spPr>
        <p:txBody>
          <a:bodyPr>
            <a:normAutofit/>
          </a:bodyPr>
          <a:lstStyle/>
          <a:p>
            <a:r>
              <a:rPr lang="en-GB" sz="3600" b="1" dirty="0" smtClean="0">
                <a:solidFill>
                  <a:srgbClr val="C00000"/>
                </a:solidFill>
                <a:latin typeface="Arial" panose="020B0604020202020204" pitchFamily="34" charset="0"/>
                <a:cs typeface="Arial" panose="020B0604020202020204" pitchFamily="34" charset="0"/>
              </a:rPr>
              <a:t>Making Safeguarding Personal</a:t>
            </a:r>
            <a:endParaRPr lang="en-GB" sz="3600" b="1" dirty="0">
              <a:solidFill>
                <a:srgbClr val="C000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666077" y="1018555"/>
            <a:ext cx="10515600" cy="5181743"/>
          </a:xfrm>
        </p:spPr>
        <p:txBody>
          <a:bodyPr/>
          <a:lstStyle/>
          <a:p>
            <a:pPr marL="0" indent="0">
              <a:buNone/>
            </a:pPr>
            <a:r>
              <a:rPr lang="en-GB" b="1" dirty="0" smtClean="0">
                <a:solidFill>
                  <a:srgbClr val="C00000"/>
                </a:solidFill>
                <a:latin typeface="Arial" panose="020B0604020202020204" pitchFamily="34" charset="0"/>
                <a:cs typeface="Arial" panose="020B0604020202020204" pitchFamily="34" charset="0"/>
              </a:rPr>
              <a:t>Aims/Objectives for today:</a:t>
            </a:r>
          </a:p>
          <a:p>
            <a:pPr marL="0" indent="0">
              <a:buNone/>
            </a:pPr>
            <a:endParaRPr lang="en-GB" dirty="0" smtClean="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Why do we need to do MSP</a:t>
            </a:r>
          </a:p>
          <a:p>
            <a:r>
              <a:rPr lang="en-GB" dirty="0" smtClean="0">
                <a:latin typeface="Arial" panose="020B0604020202020204" pitchFamily="34" charset="0"/>
                <a:cs typeface="Arial" panose="020B0604020202020204" pitchFamily="34" charset="0"/>
              </a:rPr>
              <a:t>What is MSP</a:t>
            </a:r>
          </a:p>
          <a:p>
            <a:r>
              <a:rPr lang="en-GB" dirty="0" smtClean="0">
                <a:latin typeface="Arial" panose="020B0604020202020204" pitchFamily="34" charset="0"/>
                <a:cs typeface="Arial" panose="020B0604020202020204" pitchFamily="34" charset="0"/>
              </a:rPr>
              <a:t>How do we do MSP</a:t>
            </a:r>
          </a:p>
          <a:p>
            <a:r>
              <a:rPr lang="en-GB" dirty="0" smtClean="0">
                <a:latin typeface="Arial" panose="020B0604020202020204" pitchFamily="34" charset="0"/>
                <a:cs typeface="Arial" panose="020B0604020202020204" pitchFamily="34" charset="0"/>
              </a:rPr>
              <a:t>How do we evidence MSP</a:t>
            </a:r>
            <a:endParaRPr lang="en-GB" dirty="0">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948167A1-74E2-48A2-9447-68EC8A8A7B83}"/>
              </a:ext>
            </a:extLst>
          </p:cNvPr>
          <p:cNvSpPr txBox="1">
            <a:spLocks/>
          </p:cNvSpPr>
          <p:nvPr/>
        </p:nvSpPr>
        <p:spPr>
          <a:xfrm>
            <a:off x="3260286" y="6390482"/>
            <a:ext cx="8296275" cy="23336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altLang="en-US" sz="1800" dirty="0" smtClean="0">
                <a:latin typeface="Arial" panose="020B0604020202020204" pitchFamily="34" charset="0"/>
                <a:cs typeface="Arial" panose="020B0604020202020204" pitchFamily="34" charset="0"/>
              </a:rPr>
              <a:t>Adult Social Care Practice Week</a:t>
            </a:r>
            <a:endParaRPr lang="en-US" altLang="en-US" sz="1800" dirty="0">
              <a:latin typeface="Arial" panose="020B0604020202020204" pitchFamily="34" charset="0"/>
              <a:cs typeface="Arial" panose="020B0604020202020204" pitchFamily="34" charset="0"/>
            </a:endParaRPr>
          </a:p>
        </p:txBody>
      </p:sp>
      <p:cxnSp>
        <p:nvCxnSpPr>
          <p:cNvPr id="5" name="Straight Connector 4">
            <a:extLst>
              <a:ext uri="{FF2B5EF4-FFF2-40B4-BE49-F238E27FC236}">
                <a16:creationId xmlns:a16="http://schemas.microsoft.com/office/drawing/2014/main" id="{BF296931-C024-4711-85E4-C9AE1444C0A0}"/>
              </a:ext>
            </a:extLst>
          </p:cNvPr>
          <p:cNvCxnSpPr/>
          <p:nvPr/>
        </p:nvCxnSpPr>
        <p:spPr>
          <a:xfrm>
            <a:off x="411162" y="6494637"/>
            <a:ext cx="7461086" cy="0"/>
          </a:xfrm>
          <a:prstGeom prst="line">
            <a:avLst/>
          </a:prstGeom>
          <a:ln w="38100" cap="flat" cmpd="sng" algn="ctr">
            <a:solidFill>
              <a:srgbClr val="AC243C"/>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9" name="Picture 8"/>
          <p:cNvPicPr/>
          <p:nvPr/>
        </p:nvPicPr>
        <p:blipFill>
          <a:blip r:embed="rId2"/>
          <a:stretch>
            <a:fillRect/>
          </a:stretch>
        </p:blipFill>
        <p:spPr>
          <a:xfrm>
            <a:off x="5450167" y="2971958"/>
            <a:ext cx="5731510" cy="3228340"/>
          </a:xfrm>
          <a:prstGeom prst="rect">
            <a:avLst/>
          </a:prstGeom>
        </p:spPr>
      </p:pic>
    </p:spTree>
    <p:extLst>
      <p:ext uri="{BB962C8B-B14F-4D97-AF65-F5344CB8AC3E}">
        <p14:creationId xmlns:p14="http://schemas.microsoft.com/office/powerpoint/2010/main" val="19043573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68306"/>
            <a:ext cx="10515600" cy="678367"/>
          </a:xfrm>
        </p:spPr>
        <p:txBody>
          <a:bodyPr>
            <a:normAutofit/>
          </a:bodyPr>
          <a:lstStyle/>
          <a:p>
            <a:r>
              <a:rPr lang="en-GB" sz="3600" b="1" dirty="0" smtClean="0">
                <a:solidFill>
                  <a:srgbClr val="C00000"/>
                </a:solidFill>
                <a:latin typeface="Arial" panose="020B0604020202020204" pitchFamily="34" charset="0"/>
                <a:cs typeface="Arial" panose="020B0604020202020204" pitchFamily="34" charset="0"/>
              </a:rPr>
              <a:t>MSP – Myths and Realities</a:t>
            </a:r>
            <a:endParaRPr lang="en-GB" sz="3600" b="1" dirty="0">
              <a:solidFill>
                <a:srgbClr val="C000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838200" y="1050828"/>
            <a:ext cx="6423991" cy="4351338"/>
          </a:xfrm>
        </p:spPr>
        <p:txBody>
          <a:bodyPr/>
          <a:lstStyle/>
          <a:p>
            <a:r>
              <a:rPr lang="en-GB" dirty="0" smtClean="0">
                <a:latin typeface="Arial" panose="020B0604020202020204" pitchFamily="34" charset="0"/>
                <a:cs typeface="Arial" panose="020B0604020202020204" pitchFamily="34" charset="0"/>
              </a:rPr>
              <a:t>Statement – is it a myth?</a:t>
            </a:r>
          </a:p>
          <a:p>
            <a:r>
              <a:rPr lang="en-GB" b="1" dirty="0">
                <a:latin typeface="Arial" panose="020B0604020202020204" pitchFamily="34" charset="0"/>
                <a:cs typeface="Arial" panose="020B0604020202020204" pitchFamily="34" charset="0"/>
              </a:rPr>
              <a:t>Making Safeguarding Personal is just a chat over a </a:t>
            </a:r>
            <a:r>
              <a:rPr lang="en-GB" b="1" dirty="0" smtClean="0">
                <a:latin typeface="Arial" panose="020B0604020202020204" pitchFamily="34" charset="0"/>
                <a:cs typeface="Arial" panose="020B0604020202020204" pitchFamily="34" charset="0"/>
              </a:rPr>
              <a:t>cuppa.’</a:t>
            </a:r>
            <a:endParaRPr lang="en-GB" b="1"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Yes – it is a myth</a:t>
            </a:r>
          </a:p>
          <a:p>
            <a:r>
              <a:rPr lang="en-GB" dirty="0" smtClean="0">
                <a:latin typeface="Arial" panose="020B0604020202020204" pitchFamily="34" charset="0"/>
                <a:cs typeface="Arial" panose="020B0604020202020204" pitchFamily="34" charset="0"/>
              </a:rPr>
              <a:t>No – it is not a myth</a:t>
            </a:r>
            <a:endParaRPr lang="en-GB" dirty="0">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948167A1-74E2-48A2-9447-68EC8A8A7B83}"/>
              </a:ext>
            </a:extLst>
          </p:cNvPr>
          <p:cNvSpPr txBox="1">
            <a:spLocks/>
          </p:cNvSpPr>
          <p:nvPr/>
        </p:nvSpPr>
        <p:spPr>
          <a:xfrm>
            <a:off x="3260286" y="6390482"/>
            <a:ext cx="8296275" cy="23336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altLang="en-US" sz="1800" dirty="0" smtClean="0">
                <a:latin typeface="Arial" panose="020B0604020202020204" pitchFamily="34" charset="0"/>
                <a:cs typeface="Arial" panose="020B0604020202020204" pitchFamily="34" charset="0"/>
              </a:rPr>
              <a:t>Adult Social Care Practice Week</a:t>
            </a:r>
            <a:endParaRPr lang="en-US" altLang="en-US" sz="1800" dirty="0">
              <a:latin typeface="Arial" panose="020B0604020202020204" pitchFamily="34" charset="0"/>
              <a:cs typeface="Arial" panose="020B0604020202020204" pitchFamily="34" charset="0"/>
            </a:endParaRPr>
          </a:p>
        </p:txBody>
      </p:sp>
      <p:cxnSp>
        <p:nvCxnSpPr>
          <p:cNvPr id="5" name="Straight Connector 4">
            <a:extLst>
              <a:ext uri="{FF2B5EF4-FFF2-40B4-BE49-F238E27FC236}">
                <a16:creationId xmlns:a16="http://schemas.microsoft.com/office/drawing/2014/main" id="{BF296931-C024-4711-85E4-C9AE1444C0A0}"/>
              </a:ext>
            </a:extLst>
          </p:cNvPr>
          <p:cNvCxnSpPr/>
          <p:nvPr/>
        </p:nvCxnSpPr>
        <p:spPr>
          <a:xfrm>
            <a:off x="411162" y="6494637"/>
            <a:ext cx="7461086" cy="0"/>
          </a:xfrm>
          <a:prstGeom prst="line">
            <a:avLst/>
          </a:prstGeom>
          <a:ln w="38100" cap="flat" cmpd="sng" algn="ctr">
            <a:solidFill>
              <a:srgbClr val="AC243C"/>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7" name="Picture 6"/>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20270" y="1179443"/>
            <a:ext cx="2895600" cy="4716881"/>
          </a:xfrm>
          <a:prstGeom prst="rect">
            <a:avLst/>
          </a:prstGeom>
          <a:noFill/>
          <a:ln>
            <a:noFill/>
          </a:ln>
        </p:spPr>
      </p:pic>
    </p:spTree>
    <p:extLst>
      <p:ext uri="{BB962C8B-B14F-4D97-AF65-F5344CB8AC3E}">
        <p14:creationId xmlns:p14="http://schemas.microsoft.com/office/powerpoint/2010/main" val="41778109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681BD923-0AD2-4C0B-806B-F3220814EAE0}"/>
              </a:ext>
            </a:extLst>
          </p:cNvPr>
          <p:cNvGraphicFramePr>
            <a:graphicFrameLocks noGrp="1"/>
          </p:cNvGraphicFramePr>
          <p:nvPr>
            <p:extLst>
              <p:ext uri="{D42A27DB-BD31-4B8C-83A1-F6EECF244321}">
                <p14:modId xmlns:p14="http://schemas.microsoft.com/office/powerpoint/2010/main" val="2747898629"/>
              </p:ext>
            </p:extLst>
          </p:nvPr>
        </p:nvGraphicFramePr>
        <p:xfrm>
          <a:off x="411162" y="255591"/>
          <a:ext cx="11293158" cy="5889068"/>
        </p:xfrm>
        <a:graphic>
          <a:graphicData uri="http://schemas.openxmlformats.org/drawingml/2006/table">
            <a:tbl>
              <a:tblPr bandRow="1">
                <a:tableStyleId>{5C22544A-7EE6-4342-B048-85BDC9FD1C3A}</a:tableStyleId>
              </a:tblPr>
              <a:tblGrid>
                <a:gridCol w="6387114">
                  <a:extLst>
                    <a:ext uri="{9D8B030D-6E8A-4147-A177-3AD203B41FA5}">
                      <a16:colId xmlns:a16="http://schemas.microsoft.com/office/drawing/2014/main" val="20000"/>
                    </a:ext>
                  </a:extLst>
                </a:gridCol>
                <a:gridCol w="4906044">
                  <a:extLst>
                    <a:ext uri="{9D8B030D-6E8A-4147-A177-3AD203B41FA5}">
                      <a16:colId xmlns:a16="http://schemas.microsoft.com/office/drawing/2014/main" val="20001"/>
                    </a:ext>
                  </a:extLst>
                </a:gridCol>
              </a:tblGrid>
              <a:tr h="626008">
                <a:tc>
                  <a:txBody>
                    <a:bodyPr/>
                    <a:lstStyle/>
                    <a:p>
                      <a:r>
                        <a:rPr lang="en-GB" sz="2400" b="1" dirty="0">
                          <a:latin typeface="Arial" panose="020B0604020202020204" pitchFamily="34" charset="0"/>
                          <a:cs typeface="Arial" panose="020B0604020202020204" pitchFamily="34" charset="0"/>
                        </a:rPr>
                        <a:t>Statement</a:t>
                      </a:r>
                    </a:p>
                  </a:txBody>
                  <a:tcPr marL="91443" marR="91443" marT="45731" marB="45731">
                    <a:solidFill>
                      <a:schemeClr val="bg1">
                        <a:lumMod val="85000"/>
                      </a:schemeClr>
                    </a:solidFill>
                  </a:tcPr>
                </a:tc>
                <a:tc>
                  <a:txBody>
                    <a:bodyPr/>
                    <a:lstStyle/>
                    <a:p>
                      <a:r>
                        <a:rPr lang="en-GB" sz="3200" b="1" dirty="0">
                          <a:solidFill>
                            <a:schemeClr val="bg1">
                              <a:lumMod val="95000"/>
                            </a:schemeClr>
                          </a:solidFill>
                          <a:latin typeface="Arial" panose="020B0604020202020204" pitchFamily="34" charset="0"/>
                          <a:cs typeface="Arial" panose="020B0604020202020204" pitchFamily="34" charset="0"/>
                        </a:rPr>
                        <a:t>Myth </a:t>
                      </a:r>
                    </a:p>
                  </a:txBody>
                  <a:tcPr marL="91443" marR="91443" marT="45731" marB="45731">
                    <a:solidFill>
                      <a:srgbClr val="FF0000"/>
                    </a:solidFill>
                  </a:tcPr>
                </a:tc>
                <a:extLst>
                  <a:ext uri="{0D108BD9-81ED-4DB2-BD59-A6C34878D82A}">
                    <a16:rowId xmlns:a16="http://schemas.microsoft.com/office/drawing/2014/main" val="10000"/>
                  </a:ext>
                </a:extLst>
              </a:tr>
              <a:tr h="1920399">
                <a:tc>
                  <a:txBody>
                    <a:bodyPr/>
                    <a:lstStyle/>
                    <a:p>
                      <a:r>
                        <a:rPr lang="en-GB" sz="2800" b="1" dirty="0">
                          <a:solidFill>
                            <a:schemeClr val="tx1"/>
                          </a:solidFill>
                          <a:latin typeface="Arial" panose="020B0604020202020204" pitchFamily="34" charset="0"/>
                          <a:cs typeface="Arial" panose="020B0604020202020204" pitchFamily="34" charset="0"/>
                        </a:rPr>
                        <a:t>Making Safeguarding Personal is just a chat over a cuppa’ or ‘that MSP thing.”</a:t>
                      </a:r>
                    </a:p>
                  </a:txBody>
                  <a:tcPr marL="91443" marR="91443" marT="45731" marB="45731">
                    <a:solidFill>
                      <a:schemeClr val="bg1">
                        <a:lumMod val="85000"/>
                      </a:schemeClr>
                    </a:solidFill>
                  </a:tcPr>
                </a:tc>
                <a:tc>
                  <a:txBody>
                    <a:bodyPr/>
                    <a:lstStyle/>
                    <a:p>
                      <a:r>
                        <a:rPr lang="en-GB" sz="2400" b="1" dirty="0">
                          <a:latin typeface="Arial" panose="020B0604020202020204" pitchFamily="34" charset="0"/>
                          <a:cs typeface="Arial" panose="020B0604020202020204" pitchFamily="34" charset="0"/>
                        </a:rPr>
                        <a:t>In reality: Making Safeguarding Personal is about safeguarding practice and culture change.</a:t>
                      </a:r>
                    </a:p>
                  </a:txBody>
                  <a:tcPr marL="91443" marR="91443" marT="45731" marB="45731"/>
                </a:tc>
                <a:extLst>
                  <a:ext uri="{0D108BD9-81ED-4DB2-BD59-A6C34878D82A}">
                    <a16:rowId xmlns:a16="http://schemas.microsoft.com/office/drawing/2014/main" val="10001"/>
                  </a:ext>
                </a:extLst>
              </a:tr>
              <a:tr h="3342661">
                <a:tc gridSpan="2">
                  <a:txBody>
                    <a:bodyPr/>
                    <a:lstStyle/>
                    <a:p>
                      <a:r>
                        <a:rPr lang="en-GB" sz="2400" b="0" dirty="0">
                          <a:solidFill>
                            <a:schemeClr val="tx1"/>
                          </a:solidFill>
                          <a:latin typeface="Arial" panose="020B0604020202020204" pitchFamily="34" charset="0"/>
                          <a:cs typeface="Arial" panose="020B0604020202020204" pitchFamily="34" charset="0"/>
                        </a:rPr>
                        <a:t>MSP requires a change in our culture and practice of safeguarding. </a:t>
                      </a:r>
                    </a:p>
                    <a:p>
                      <a:endParaRPr lang="en-GB" sz="1100" b="0" dirty="0">
                        <a:solidFill>
                          <a:schemeClr val="tx1"/>
                        </a:solidFill>
                        <a:latin typeface="Arial" panose="020B0604020202020204" pitchFamily="34" charset="0"/>
                        <a:cs typeface="Arial" panose="020B0604020202020204" pitchFamily="34" charset="0"/>
                      </a:endParaRPr>
                    </a:p>
                    <a:p>
                      <a:r>
                        <a:rPr lang="en-GB" sz="2400" b="0" dirty="0">
                          <a:solidFill>
                            <a:schemeClr val="tx1"/>
                          </a:solidFill>
                          <a:latin typeface="Arial" panose="020B0604020202020204" pitchFamily="34" charset="0"/>
                          <a:cs typeface="Arial" panose="020B0604020202020204" pitchFamily="34" charset="0"/>
                        </a:rPr>
                        <a:t>Moving from seeing safeguarding as getting through a process, to joining the parts of the system that can support the person and work together with that person. </a:t>
                      </a:r>
                    </a:p>
                    <a:p>
                      <a:endParaRPr lang="en-GB" sz="1100" b="0" dirty="0">
                        <a:solidFill>
                          <a:schemeClr val="tx1"/>
                        </a:solidFill>
                        <a:latin typeface="Arial" panose="020B0604020202020204" pitchFamily="34" charset="0"/>
                        <a:cs typeface="Arial" panose="020B0604020202020204" pitchFamily="34" charset="0"/>
                      </a:endParaRPr>
                    </a:p>
                    <a:p>
                      <a:r>
                        <a:rPr lang="en-GB" sz="2400" b="0" dirty="0">
                          <a:solidFill>
                            <a:schemeClr val="tx1"/>
                          </a:solidFill>
                          <a:latin typeface="Arial" panose="020B0604020202020204" pitchFamily="34" charset="0"/>
                          <a:cs typeface="Arial" panose="020B0604020202020204" pitchFamily="34" charset="0"/>
                        </a:rPr>
                        <a:t>It requires leadership; cultural change; staff support and development; engaging with people and across partnerships; promoting the values and principles that are set out in Human Rights Act (1998), Care Act (2014), Mental Capacity Act (2005) etc. </a:t>
                      </a:r>
                    </a:p>
                  </a:txBody>
                  <a:tcPr marL="91443" marR="91443" marT="45731" marB="45731">
                    <a:solidFill>
                      <a:schemeClr val="bg1">
                        <a:lumMod val="85000"/>
                      </a:schemeClr>
                    </a:solidFill>
                  </a:tcPr>
                </a:tc>
                <a:tc hMerge="1">
                  <a:txBody>
                    <a:bodyPr/>
                    <a:lstStyle/>
                    <a:p>
                      <a:endParaRPr lang="en-GB" sz="2400" b="1" dirty="0"/>
                    </a:p>
                  </a:txBody>
                  <a:tcPr marL="91432" marR="91432" marT="45728" marB="45728"/>
                </a:tc>
                <a:extLst>
                  <a:ext uri="{0D108BD9-81ED-4DB2-BD59-A6C34878D82A}">
                    <a16:rowId xmlns:a16="http://schemas.microsoft.com/office/drawing/2014/main" val="10002"/>
                  </a:ext>
                </a:extLst>
              </a:tr>
            </a:tbl>
          </a:graphicData>
        </a:graphic>
      </p:graphicFrame>
      <p:sp>
        <p:nvSpPr>
          <p:cNvPr id="3" name="Title 1">
            <a:extLst>
              <a:ext uri="{FF2B5EF4-FFF2-40B4-BE49-F238E27FC236}">
                <a16:creationId xmlns:a16="http://schemas.microsoft.com/office/drawing/2014/main" id="{948167A1-74E2-48A2-9447-68EC8A8A7B83}"/>
              </a:ext>
            </a:extLst>
          </p:cNvPr>
          <p:cNvSpPr txBox="1">
            <a:spLocks/>
          </p:cNvSpPr>
          <p:nvPr/>
        </p:nvSpPr>
        <p:spPr>
          <a:xfrm>
            <a:off x="3260286" y="6390482"/>
            <a:ext cx="8296275" cy="23336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altLang="en-US" sz="1800" dirty="0" smtClean="0">
                <a:latin typeface="Arial" panose="020B0604020202020204" pitchFamily="34" charset="0"/>
                <a:cs typeface="Arial" panose="020B0604020202020204" pitchFamily="34" charset="0"/>
              </a:rPr>
              <a:t>Adult Social Care Practice Week</a:t>
            </a:r>
            <a:endParaRPr lang="en-US" altLang="en-US" sz="1800" dirty="0">
              <a:latin typeface="Arial" panose="020B0604020202020204" pitchFamily="34" charset="0"/>
              <a:cs typeface="Arial" panose="020B0604020202020204" pitchFamily="34" charset="0"/>
            </a:endParaRPr>
          </a:p>
        </p:txBody>
      </p:sp>
      <p:cxnSp>
        <p:nvCxnSpPr>
          <p:cNvPr id="5" name="Straight Connector 4">
            <a:extLst>
              <a:ext uri="{FF2B5EF4-FFF2-40B4-BE49-F238E27FC236}">
                <a16:creationId xmlns:a16="http://schemas.microsoft.com/office/drawing/2014/main" id="{BF296931-C024-4711-85E4-C9AE1444C0A0}"/>
              </a:ext>
            </a:extLst>
          </p:cNvPr>
          <p:cNvCxnSpPr/>
          <p:nvPr/>
        </p:nvCxnSpPr>
        <p:spPr>
          <a:xfrm>
            <a:off x="411162" y="6494637"/>
            <a:ext cx="7461086" cy="0"/>
          </a:xfrm>
          <a:prstGeom prst="line">
            <a:avLst/>
          </a:prstGeom>
          <a:ln w="38100" cap="flat" cmpd="sng" algn="ctr">
            <a:solidFill>
              <a:srgbClr val="AC243C"/>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843326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10640"/>
          </a:xfrm>
        </p:spPr>
        <p:txBody>
          <a:bodyPr>
            <a:normAutofit/>
          </a:bodyPr>
          <a:lstStyle/>
          <a:p>
            <a:pPr algn="ctr"/>
            <a:r>
              <a:rPr lang="en-GB" sz="3600" b="1" dirty="0" smtClean="0">
                <a:solidFill>
                  <a:srgbClr val="C00000"/>
                </a:solidFill>
                <a:latin typeface="Arial" panose="020B0604020202020204" pitchFamily="34" charset="0"/>
                <a:cs typeface="Arial" panose="020B0604020202020204" pitchFamily="34" charset="0"/>
              </a:rPr>
              <a:t>Making Safeguarding Personal</a:t>
            </a:r>
            <a:endParaRPr lang="en-GB" sz="3600" b="1" dirty="0">
              <a:solidFill>
                <a:srgbClr val="C000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r>
              <a:rPr lang="en-GB" dirty="0" smtClean="0">
                <a:latin typeface="Arial" panose="020B0604020202020204" pitchFamily="34" charset="0"/>
                <a:cs typeface="Arial" panose="020B0604020202020204" pitchFamily="34" charset="0"/>
              </a:rPr>
              <a:t>MSP is ‘just a cuppa’ </a:t>
            </a:r>
          </a:p>
          <a:p>
            <a:r>
              <a:rPr lang="en-GB" u="sng" dirty="0">
                <a:latin typeface="Arial" panose="020B0604020202020204" pitchFamily="34" charset="0"/>
                <a:cs typeface="Arial" panose="020B0604020202020204" pitchFamily="34" charset="0"/>
                <a:hlinkClick r:id="rId2"/>
              </a:rPr>
              <a:t>https://soundcloud.com/rip-ripfa/sets/busting-myths-that-surround-making-safeguarding-personal/s-4nukW</a:t>
            </a:r>
            <a:r>
              <a:rPr lang="en-GB" dirty="0">
                <a:latin typeface="Arial" panose="020B0604020202020204" pitchFamily="34" charset="0"/>
                <a:cs typeface="Arial" panose="020B0604020202020204" pitchFamily="34" charset="0"/>
              </a:rPr>
              <a:t> </a:t>
            </a:r>
          </a:p>
          <a:p>
            <a:endParaRPr lang="en-GB" dirty="0"/>
          </a:p>
        </p:txBody>
      </p:sp>
      <p:sp>
        <p:nvSpPr>
          <p:cNvPr id="4" name="Title 1">
            <a:extLst>
              <a:ext uri="{FF2B5EF4-FFF2-40B4-BE49-F238E27FC236}">
                <a16:creationId xmlns:a16="http://schemas.microsoft.com/office/drawing/2014/main" id="{948167A1-74E2-48A2-9447-68EC8A8A7B83}"/>
              </a:ext>
            </a:extLst>
          </p:cNvPr>
          <p:cNvSpPr txBox="1">
            <a:spLocks/>
          </p:cNvSpPr>
          <p:nvPr/>
        </p:nvSpPr>
        <p:spPr>
          <a:xfrm>
            <a:off x="3260286" y="6390482"/>
            <a:ext cx="8296275" cy="23336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altLang="en-US" sz="1800" dirty="0" smtClean="0">
                <a:latin typeface="Arial" panose="020B0604020202020204" pitchFamily="34" charset="0"/>
                <a:cs typeface="Arial" panose="020B0604020202020204" pitchFamily="34" charset="0"/>
              </a:rPr>
              <a:t>Adult Social Care Practice Week</a:t>
            </a:r>
            <a:endParaRPr lang="en-US" altLang="en-US" sz="1800" dirty="0">
              <a:latin typeface="Arial" panose="020B0604020202020204" pitchFamily="34" charset="0"/>
              <a:cs typeface="Arial" panose="020B0604020202020204" pitchFamily="34" charset="0"/>
            </a:endParaRPr>
          </a:p>
        </p:txBody>
      </p:sp>
      <p:cxnSp>
        <p:nvCxnSpPr>
          <p:cNvPr id="5" name="Straight Connector 4">
            <a:extLst>
              <a:ext uri="{FF2B5EF4-FFF2-40B4-BE49-F238E27FC236}">
                <a16:creationId xmlns:a16="http://schemas.microsoft.com/office/drawing/2014/main" id="{BF296931-C024-4711-85E4-C9AE1444C0A0}"/>
              </a:ext>
            </a:extLst>
          </p:cNvPr>
          <p:cNvCxnSpPr/>
          <p:nvPr/>
        </p:nvCxnSpPr>
        <p:spPr>
          <a:xfrm>
            <a:off x="411162" y="6494637"/>
            <a:ext cx="7461086" cy="0"/>
          </a:xfrm>
          <a:prstGeom prst="line">
            <a:avLst/>
          </a:prstGeom>
          <a:ln w="38100" cap="flat" cmpd="sng" algn="ctr">
            <a:solidFill>
              <a:srgbClr val="AC243C"/>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a:blip r:embed="rId3"/>
          <a:stretch>
            <a:fillRect/>
          </a:stretch>
        </p:blipFill>
        <p:spPr>
          <a:xfrm>
            <a:off x="7448619" y="3750669"/>
            <a:ext cx="3905181" cy="2285091"/>
          </a:xfrm>
          <a:prstGeom prst="rect">
            <a:avLst/>
          </a:prstGeom>
        </p:spPr>
      </p:pic>
    </p:spTree>
    <p:extLst>
      <p:ext uri="{BB962C8B-B14F-4D97-AF65-F5344CB8AC3E}">
        <p14:creationId xmlns:p14="http://schemas.microsoft.com/office/powerpoint/2010/main" val="8027306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21397"/>
          </a:xfrm>
        </p:spPr>
        <p:txBody>
          <a:bodyPr>
            <a:normAutofit/>
          </a:bodyPr>
          <a:lstStyle/>
          <a:p>
            <a:pPr algn="ctr"/>
            <a:r>
              <a:rPr lang="en-GB" sz="3200" b="1" dirty="0" smtClean="0">
                <a:solidFill>
                  <a:srgbClr val="C00000"/>
                </a:solidFill>
                <a:latin typeface="Arial" panose="020B0604020202020204" pitchFamily="34" charset="0"/>
                <a:cs typeface="Arial" panose="020B0604020202020204" pitchFamily="34" charset="0"/>
              </a:rPr>
              <a:t>Making Safeguarding Personal</a:t>
            </a:r>
            <a:endParaRPr lang="en-GB" sz="3200" b="1" dirty="0">
              <a:solidFill>
                <a:srgbClr val="C00000"/>
              </a:solidFill>
              <a:latin typeface="Arial" panose="020B0604020202020204" pitchFamily="34" charset="0"/>
              <a:cs typeface="Arial" panose="020B0604020202020204" pitchFamily="34" charset="0"/>
            </a:endParaRPr>
          </a:p>
        </p:txBody>
      </p:sp>
      <p:sp>
        <p:nvSpPr>
          <p:cNvPr id="7" name="AutoShape 8" descr="data:image/jpeg;base64,/9j/4AAQSkZJRgABAQEAYABgAAD/2wBDAAgGBgcGBQgHBwcJCQgKDBQNDAsLDBkSEw8UHRofHh0aHBwgJC4nICIsIxwcKDcpLDAxNDQ0Hyc5PTgyPC4zNDL/2wBDAQkJCQwLDBgNDRgyIRwhMjIyMjIyMjIyMjIyMjIyMjIyMjIyMjIyMjIyMjIyMjIyMjIyMjIyMjIyMjIyMjIyMjL/wAARCAC3ARM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3+iiigAoopk00dvDJNNIscUalndzgKB1JPpQG4+ub17x54d8Os0d7fq9wv/LvAPMk+hA4H4kV5d41+KV9rNw2meHWlgsy2zzowRLcHpx3UH0HJ/Sl8NfBzUdRRbrXLg2ETc+QgDTH69l/U+oFcsq8pPlpK571LKaVGmquPnyp7Jb/ANf1obN58crVWIsdEmkXs084Q/kA386p/wDC9Lj/AKAEX/gUf/ia7aw+FvhGxRc6ablwMF7iVmJ/DIX9Kv8A/CB+Ff8AoA2P/fulyYh/aQ3icnjoqMn8/wDgnnX/AAvS4/6AEX/gUf8A4mj/AIXpcf8AQAi/8Cj/APE16L/wgfhX/oA2P/fuj/hA/Cv/AEAbH/v3T9niP5g+t5T/AM+H97/zPOv+F6XH/QAi/wDAo/8AxNH/AAvS4/6AEX/gUf8A4mvRf+ED8K/9AGx/790f8IH4V/6ANj/37o9niP5g+t5T/wA+H97/AMzzr/helx/0AIv/AAKP/wATR/wvS4/6AEX/AIFH/wCJr0X/AIQPwr/0AbH/AL90f8IH4V/6ANj/AN+6PZ4j+YPreU/8+H97/wAzzr/helx/0AIv/Ao//E0f8L0uP+gBF/4FH/4mvRf+ED8K/wDQBsf+/dH/AAgfhX/oA2P/AH7o9niP5g+t5T/z4f3v/M86/wCF6XH/AEAIv/Ao/wDxNH/C9Lj/AKAEX/gUf/ia9F/4QPwr/wBAGx/790f8IH4V/wCgDY/9+6PZ4j+YPreU/wDPh/e/8zzr/helx/0AIv8AwKP/AMTR/wAL0uP+gBF/4FH/AOJr0X/hA/Cv/QBsf+/dH/CB+Ff+gDY/9+6PZ4j+YPreU/8APh/e/wDM86/4Xpcf9ACL/wACj/8AE0f8L0uP+gBF/wCBR/8Aia9F/wCED8K/9AGx/wC/dH/CB+Ff+gDY/wDfuj2eI/mD63lP/Ph/e/8AM86/4Xpcf9ACL/wKP/xNH/C9Lj/oARf+BR/+Jr0X/hA/Cv8A0AbH/v3R/wAIH4V/6ANj/wB+6PZ4j+YPreU/8+H97/zPOv8Ahelx/wBACL/wKP8A8TR/wvS4/wCgBF/4FH/4mvRf+ED8K/8AQBsf+/dH/CB+Ff8AoA2P/fuj2eI/mD63lP8Az4f3v/M86/4Xpcf9ACL/AMCj/wDE1JF8dG3/AL7QBt77Lrn9Vr0H/hA/Cv8A0AbH/v3UU/w78JXEZR9DtgD3j3IfzUg0ezxH8wfWsoe9B/f/AMEyNI+L3hnUpBFctPp8h4BuEyhP+8ucfU4ruoJ4bqBJ7eVJYnGVeNgysPYivL9b+CmnTo8mi3strL1EU53xn2z94fXmuCtr/wAVfDHWfIlV4kY7mgkO6GdfUf4jBHf0pe2qU/4i07or+zcHjE3gp2l/K/6/zPpGisHwp4s0/wAW6ULuzJSVMLPbsfmib+oPY9/rkDerqjJSV0eDUpzpTcJqzQUUUUyAooooAKKKKACvFvjB4xea6PhqykIhiw14w/jbqE+g4J98eleu6tqEelaReahKMpbQvKR67QTj8a8E+G+lP4p8em+vh5qQFryYnoz5+Uf99HP4Vy4mTdqcep7mTUYR58ZVWlNaev8AX42PQvhr8PotBs49W1OENqsq7kVh/wAeynsP9ojqe3T1z6LRRW8IKEeVHl4rE1MTVdWo9X/VgoooqznCiiigAooooAKKKKACiiigAooooAKKKKACiiigAooooAKKKKACiiigArM17QNP8SaXJp+owh425Rh96NuzKex//V0rTopNJqzKhOUJKUXZo+bFbVvhf442k7/LI3Y4W5gJ/TOPwI9q+irC+t9T0+3vrV99vcRiSNsYyCM/nXCfGDQE1Lwr/acaZudPbdkDkxsQGH4cH8DVT4K6y13oF5pMrZaykDx5P8D5OPwYN+dclK9Kq6fR7H0GOax2BjjLe/HSX9fd956fRRRXYfOhRRRQAUUUUAcb8U52g+Hep7CQXMaZHoZFz+ma5j4G2qrp2sXn8Uk0cX0Cgn/2b9K6L4tf8k8vf+ukX/oYrF+B/wDyLmpf9ff/ALIK5Zf7wvQ9+jpk1S3WX+R6jUF9dx2FhcXkufLgiaVseijJ/lU9UdZuLO10S+n1AE2aQOZwBklMcjH0rpex4UFeSVrnkmk+LPiJ4xvLq60NraG2t2BMO2Pbz0XLDJOB14/Cug8A+M9d8Q+LNT0/VkghW2g5t0TBjkVgrc9cZz1z2rjdJ8E6nd2j614G1uU25cp5cjmCYEfwtj5W6juBzW98L/Fdxd67qVjrFvai8ELSyXwhWOVthAZZGUfNjPX2PWuGnKSlHmb1+5n1WNo0JUarowi+VdFaUfW+56Je+LfD2nXTW13rNlFOhw0bTDKn0I7fjV+DUrG6sTfW95by2gUsZ0kBQAdST04rwKz/ALAS51lNH0rUPEkk6Msbz24VLcHJ35GWz74Toa6r4Kol7oeu2NygltXdA0bdGDKwYfiAK1hXcpKPc4cVlNOjQlVTfu2ve2t/LdfMbr/xE1LUPF76RoWs6fp+nxLxfSFGWQhdx+ZsrjPyj+ddj4V1/Uk8Km/8YGCwkSUqssrLGJEwMNjOMk5HHXFea6f4X0ab4y3WhyWQbTU3lYPMbA/dhuuc9T60vxImnuviFYaLFaNc2dmkKQWCNsWTIBIHpkYXPoKzVScbzl3sdtTB4es6eGpKy5VJuyvb1vu+t9F0PZdM8Q6PrLMmm6la3ToMskUgLAeuOuKn1HVdP0m3E+o3kFrETgNM4UE+gz1rxOHQPEf/AAmul6rp3hV9FSOWNXSOTKH5vmPJ6FTggenvU3xHuob74lWiiObVLWwjT7VZwox2ANlx6cgrk/QGtPbyUW2tThWU0pV4whO8Wm3s2rdNHbXozrX+J73PiB7PR9Fk1LT4po4ZbuCTJ+f+IKB04PPt2yK7K38RaJeXS2ttrFhNcMSFijuUZiRycAHNeS+EdNm1P4nLrGiaRc6ZoiAlxKmxSpTBXHQ5bnAJx1qC30iy0H47Wmn6dEYrWORSiFi2Mw5PJ56k1Ma00rvq7f8ADG1bL8LKTpw0cYc3f1Utd/TuewReI9Dnu1tItZ0+S5ZtghS5QuW9MZzmptR1fTdIiWXUb63tEY4UzSBdx9s9a8Z1HRtO0L41aRZ6ZD5MBlhkMe8thiTnr+FanxS/4R2TxXpzX1zfTXsUaq1jawhw67iVGSRtJzjgMcY4q/bSUW2tU7HOsspSrU4xk+WUebbU9M03xHo2sSNHp2qWtzIoyUjlBYD1x1xTrjX9Gs7z7Hc6tYw3QIBhkuEV8np8pOecivDNOuHHxe0u4j0X+xBLPHts9u3arLtJxgYyM8YHWt/4y6NY6fLZa1awmO/uZz50ocndtUY4JwOg6Cl7eXI5W2LeU0liYUXJ++rrZ2fZ9LeaPUh4i0ZtV/ssapaG+zt8gSjfn0x6+3WqviTXbbTLCeCPVtOs9TeIm3W8mVRu7Egnp79K4ux+FlrcReHdThvGgmhVLm8YqXeeQ7XzuJ45yK5fwVodp478Z63d675k2wmTy/MKkktgcjnCgYx9Kbq1NI21ZNPA4R81VVG4wWumt72XlZnQ+GPGfiiX4iQ+HNZuLSVMOJDDGMHEZcEMPwq78RbzUp9VsItF8Vafp7WzEXEL6gkDIxwQzjPzDHbB+hzXH+ENMi0b42JpsErSxW8s6IzddvlNgH3HT8KsfGfQ9P0zUbC+s4PLuL9p3uG3Eh2GzBwTgfePSseeXsZN9H3PR+r0P7RpRgkuaF17qs3rq16Hst7rGmaWY01HUrO1d1yonmWPdjqQCarXfinQLDyftWsWUXnIJI8zL8ynow9j69K5D4t6Jp9x4Rl1iWDN/arHHFLvIwpkAIxnB6ntXGWfgzS7r4RT+I5/Ok1LYzpIZDhAj7AoHQjC9/Wtp1ZqTil0ueZhsBhqtCNac2ry5dlv/ke7RSxzwpNDIkkbqGR0bIYHoQR1Fc/4g8b6H4ft7rzr63lvIFJFoko8xm7L7fjXN/DrVEs/hQ91eXXkQ2xmUTMCdgzkcdTyegry/QnsY9E1VdT8P3uo3l8hFjdpGWAb5gTk/wC1zkZJxg0p12oq3VF4bKYyq1FUbahK2nXXz8tz2zwd4s1DxG9yl9okun+WiSRybt8ciuMjBwOcemfwrq64X4UaTqmkeEWj1OOSEyztLDDJndGhA6g/dyQTj3967qtqTbgnLc83HxpwxEo0rcq7bGfr1qt94e1K0b7s1rJHn0ypGa8U+Ck7J4xuosnZLZPke4dMH+f517nff8g+5/65N/I14N8Gf+R5f/rzk/mtYVv4sD1Mt1wGJT7L9T6BooorrPACiiigAooooA4j4tf8k8vf+ukX/oYrF+B//Iual/19/wDsgra+LX/JPL3/AK6Rf+hisX4H/wDIual/19/+yCuWX+8L0Pfpf8iaf+L/ACPUazPEOmyaz4d1DTYZVikuYGjV2HAJHf2rTorpaurHhQm4SUlujx6D4V+K9IskTRfEywSTL/pUQlkiTd6qVBzxgZIB/lXR+CvhpB4btL1r65FzeXkJt3aIYWOM9QueST6n0HHroar8QLDSfGVp4cktLh5bho0My42qznC8dT1Gf6111YQpUr+70PVxWPxzppVdFPW9krr5HkNj8LfFOlvd2Fh4it7fSbv5ZiobzHXp93GAcEjhqueHvhx4l8N6pejT/EEEGnTo4UhC0jNtYIWUjAKls5B7fl6lRTWHgtiJ5viZpqVtd9Fr5+p5JF8LvFMGrtrEfieFdSfO6fy2ycjB/T2re8YfDuXxC9lqVnqIt9btY0U3BUqspXkNxypB5yM/yrvaKaoQs0RLNcS5xqXV1pstu3p5HmOnfDvxFe+I7LVvFWux3RsnWSGOAk5KnI6qoXkDOAc1xmpTRar8U9TKaoPDDI8kbXXmOC7KdvJBGC2M9QOO56/QNYOteC/DviCfz9S0yKWfvKrNG5+pUgn8aieH0tH8TqwubONRyrLS1lypafLZ/M8fm17W/DPiWxg0zxhJ4hErKGjEjSK2Wxs+YsMn2OfpXa+NPh1qus+J49f0PUYLW6ATcJWZCrLwGVlB7Y4x2rqdH8EeG9BuBcadpcUc46SuzSMv0LE4/CugohQ91qf/AAwsRmqVSM8MrNJptpe9fuloeRz/AAl1xtRh1VPEgbVB+8luJVYnzAeNvsBgc+nTHFW9e+GuuXer2OuaZrMC6vHDEtxLMCu+RFC7wQD1AHBFeo0VX1eFrGH9sYrmUm1orbLZ9PTyPIb74W+J5b231mLxFBNrYffLLMGVVIA27CFOce4FXvEnw48SeJJohe+JYpoIkTarwkYcIFdsDjkgn8a9Qoo+rws138w/tfE3jLS6291afgc34Q0XWtEspoNY1gagPlWAKmBEqjGM9Tnj8veuR1L4Z63ZeJp9W8KaxDYrcljIkhZSm45IGAQwzyAcY4+tepUVbpRaSfQxp5hWp1JVI297dWVn8tjyOP4R6zYaumpab4jVLtRuM8kZLl2GHPfrk9fWrviv4a694o1Z7i48QRNaoxNtFJEf3YIGRx9BXp9FT9Xp2t0Nv7XxXOql1zJWTsv8jzXV/AfivWdEtdNu/FEcsag/aA0Zw53ZX3OMDrTIvh34jh8Fy+HU8QwiF59wXyjtERyWXPXljnHt716bTJZVhheV87EUs2BngUewhe/6krNMRyqCta9/hW/3HkNz4Y1PwL4L1j+0LyLVNKeEItiFKqJHdB5hPUYx26n0rm/DFm0vh1JU+Iv9jEF82Pnumzk84Djr14B617bo+u6P4t06eSwcXdoGMMokiIBOASCGHIwayJvhf4OnnaVtHVSxyQk8ir+QbA/CspULtOGx6NLNORThiU1Nu7aS7dU9Pnuc38I/Eus6xcalZahdyXttbqrRzyAlgSSMbjycjnnnivU6p6ZpNho1oLXTrSK2gBzsjXGT6n1PuauVvSi4xSbueRja9OvXlUpx5U+hXvv+Qfc/9cm/ka8G+DP/ACPL/wDXnJ/Na95vv+Qfc/8AXJv5GvBvgz/yPL/9ecn81rGv/Fgepln+44n0X6n0DRRRXUeAFFFFABRRRQBxHxa/5J5e/wDXSL/0MVi/A/8A5FzUv+vv/wBkFbXxa/5J5e/9dIv/AEMVi/A//kXNS/6+/wD2QVyy/wB4Xoe/S/5E0/8AF/keo0UUV1HgHjF7r3iXT/iTpNjrVtpL3E1zEI5ktlZ0heTbhXIyP4q3fiT411TRNX0/RdJngs5LlVkku51BVAzbR1BAAwSTg1wni3xhZ6l8R9O1mK2uUg06SFZY5FAcmOUscDP862PFXijTdf8AEEA1TQpLnRls0uBNEjJc26uAdxIbaRkgYPHPHPXz/aaSSl1Pr/qd6lGpUpacrutN/R7+hv8Ah7V/G8vi3S7G+vLW/wBKKyNLfWEayRSjYSNzgfKQ2B0Xr3r0uWRIYnlkYKiKWYnsB1r598JWiP8AEuyPhCS/fT4pEaeW4UAiP+MNjjBGQM969+vbf7ZYXFtu2+dE0e70yCK6MPJuLPJzejCnWglZXXRWe73Xc8dHj/xF4o1K8bS9c0nQbKD/AFS3skatKOccuDk8c4wBmtPw1448T+K/Dt7bactoNdtHRvMdQEljOc8dA2R9Oa4TSYdE8LanqGneNdBubiZceSY2IxjPT5lBVuMH2r0f4UNDdf2pfWvh2LSrSRkWCRHkYyDnIJYnOOOQAOa56Upykk5d7/10PVx9HD0aMpQpKy5eV2Vn873lfqZvgjxh4x8UazdWrXNhGLaBy8csO07yCE6c8Ptz7VB4a8X+PfEGvyadby2Ei2kg+0yGMBdobBwR1zzjHpWZ4rkuvh/8R77UbOMiHUbaRoiBgbnHPPqJAGx6Y9a7f4R6A2keE/tk8RS51B/NO4YIjHCD+Z/4FVU+eUuRt6XuZ4pYelQeJjCNpKPKrddb/cc9qnxB1nW/FNzpeiavpui2VqWH2q9dB5pU4PLAjk9ABnAyau+C/Het6xcapoFzLZ3OqwQymzvEx5Urrxzt4IJwQQBxmuJk03TfCPjW9g8W6RPd2Epc27xkjILZDjkZ44IzxXUeBNS00atrGs6d4U+x6VZWcjpcI7vK2MHb8zbSSATgdMdamE5uerNcThsPHDP2dO6srOy39b3d+qIbfx143PiC58NP9kk1ZiIISsYCRv1Zye4C57fh2ptv4p+JItNVXbDL/ZTs1xcS24UsBnIXgAjALdM4rntP8aafa/E+48US29ybORpCsaqvmDKbRxnH619BWs8eo6dDcCN1iuYlfy5VwwDDOGHY88irpJ1L+89DDHyhg+W9CNpJPbr1X9ep5Z4f8Y+LtY8Ia9rP23TlNkg8pWiwVK4ZjgdiuQPU+lP8K+NvFV3pt34j1c2zaHaRyB1VAjySADaF+pIGenWuF1qO98J6r4g8K2iM0GoSRLHgncUDbkA9eDtNewXXhB4/hZJ4atMG4FqO/Dyghz+bZ/OlTc5Pd6L8SsZDC0op8sbVJK2m0bK7/r1OIsvEnxI8S2F5rulzW9vY25OIBGnzbRkhdyktge49q6HQfGeveL/B9w+kJaRa7ayosokH7tkPO4A9CcEY9j7Vx/hf4gR+EfCt9oN/p10L9Gk8obQoBYdHycjB9jxWl4AdvAng3UfEerWd0IryWKOKJE+cqM4bBIwCWPX09xSpzd17z218i8XhkoT/AHUU1Jcll8Xr30I9C8cePPFltPY6RHbfaoz5kl2VVRGmMKoDcZJB9fwxXR/DDxlq2vz6hpmtMsl1aDeJQgViMkFSF44OOgrivhL4ktNBudZS6incSW32gGJN2BCrswPPcHjtTPhz4otNO8dXcssFwy6rJ5MIjUEoXkBG7npzzjNKnUd4ty33LxmCi416cKSSik4tLXz1/Q3tQ+IWsa94mudO0PWNM0WxtiwF1eug87Bx1YHqeQAOnWtb4f8Aje/17Ub7w/rEkFxcwo5ju7fG2UA7T04PUEEYyK8+j0vSvBniu8svFuj3F3YkMLaRCRkZ+VhhgGyOvPFdr8MZbLUPEt/eaV4Yj0/TkhKRXRkkZydw+UlmKknGcAcY6mnTnNzV3r2IxmGw0MLJ04e6kmpab+t7vzRe060v/hb8NNSmuBbXF6s/mJ5TMUJfYi5yAeOv9a5mz8WePbvRH1Oy1nTr95QQbGFEa5txkjd5YUE9P9rg5x1x3fxP1afSfCY8m0t7v7VcLbvDcRl1ZSGPABBzlRj/ABrxnXo/DElrD/Y9nqtlrRkCS2EnzojdwCfmznGP5Cis+R8sXokLLYLEwdWrBOUpb2TVl0tuvVH0Zor3kmhafJqAIvWtozcBlCkSFRuyB05zV6sbwlDqEHhPTItVZjfLABLv+8PQH3AwD71s13R2R8vWSVSSXd7bfIr33/IPuf8Ark38jXg3wZ/5Hl/+vOT+a17zff8AIPuf+uTfyNeDfBn/AJHl/wDrzk/mtc1f+LA9vLP9xxPov1PoGiiiuo8AKKKKACiiigDiPi1/yTy9/wCukX/oYrF+B/8AyLmpf9ff/sgra+LX/JPL3/rpF/6GKxfgf/yLmpf9ff8A7IK5Zf7wvQ9+l/yJp/4v8j1GiiuYm+IPhq31s6RJfsLwTi3K+S+A5OMbsY6966XJR3Z4lOjUq3VOLdux09Jgc8DkYNcpp3xH8Narra6Va3jtO7FI3aMhJGHYH+XrSa38SfDWg372NzdSS3EZxIkEe/YfQnpn2qfaQte5t9SxPPyezd97W6HVRxRxLiONUBOcKMU+srRPEeleIdPN9pt0ssKnEmRtMZ9GB6Vzx+LHhIXzWxvpcAked5LGM/j1/HFDqQSTbFHCYicpRjBtrfR6HZyQxTY82JHx03KDingADAGAK5KT4k+GYNNsb+e7lihvQ5h3QMThG2nIAOOar3XxW8J2ohP22SbzVD4iiJ2A/wB70Pt1pe1prqilgcVLRU5fc/mdrRWfb65plzog1mK9iOnmMyeeThQB1znoQeMdc8Vyq/F3wk1z5X2q4Ck48027bf8AH9KbqQW7Ip4TEVbqEG7b6bHbyRRzLtljV1znDDIpyqqKFVQqjoAMAVhav4y0HQ7Wzur6/VYL0EwPGrSBwACSNoPHI/Osq6+KXhS1tLe4N9JKJwWWOOIlwASMsDjHI79aHUgt2OGDxNRJxg2n5M7OuH+I3hbWfEcGny6NeCKazkZzE0hQOTjDAj+IY4z6nn16fRdc0/xDpiahps4lt2JUkggqw6gg9DXOS/FXwnDqJs2vpDtfYZliYxg/XuPcDFTUcHG0nozXCQxVOtzUoNyjurX8tUZeheBdYv8AxYPE/i6a3kuIsGC1h5VWH3SewA6gDPPOfX0ZHWRdyMGU91ORXGav4z8Paj4Kmun1C4tLO/8AMs45xCxdWwcnA5x3rA8E6El54F1LTtA8UTeZJdgm6jgeMR4C5UAkHkdSMf4xGUYPlhrfXc6q1KrXh7XEPk5Wopcrsl1+7tueoPbwyOHeGNnXozKCRUleIfD/AMeHS5dXm8TazczIixrFHJI0jM2WztH8z9M16bo3jfQdd067vrS7Ijs0MlwsiFWjUAncR3GAemaqnWhNGGLy3EYeTTTaVtUnbU6AOhcoGUuBkrnkCnV5B4YfQNQ+KzavYeI555rsyulo1s6k5Q5VmPBUAZA/2R6VS8Yt4i8O+OLKP/hI72a21C6EyxLIyLGvmABMZxgDA9/Sp9vaPNbqbLKuasqKnZ8t9U16r5W3PaJ1haI+esZjHJ8wDA/OnoFVAEAC44C9K8++KV/olxpaaDqGsvp1xIVuV2wvIrKCQA4UdCc/iooi8Qab4S+FVnLBqktzvgkisrhoTl5fmI+U9ACMDPYCrdVKTT6HPHAznRhNXvJ2Ss7et9j0EgHqM03yYjL5pjTzBwH2jP515T8P/ibbmx+xeI9Smkv5brbC7RZG1goAJUf3s9a6WT4reD42dTqTlkYrhbeQ5+hxjFEa9OSvcdXLMXSqOmoN26pOx2lFclffErwtp121tc6g6yqiPgQOwIZQw5A9CK6LS9TtNZ02DULGTzLaddyMVIzzjofcVanFuyZy1MNWpxU5xaT6tD77/kH3P/XJv5GvBvgz/wAjy/8A15yfzWveb7/kH3P/AFyb+Rrwb4M/8jy//XnJ/Na56/8AFgezln+44n0X6n0DRRRXUeAFFFFABRRRQBxHxa/5J5e/9dIv/QxWL8D/APkXNS/6+/8A2QVu/FaMyfDrUSBnY0TH/v4o/rXOfA24RtI1a2H3450kP0ZSB/6Ca5Zf7yvQ9+lrk1S383+R6vXiXxts7W11HSri3t4YZ51laaSNArSEbMFiOSevWvba8+1r4TaZrer3OoXGqagGnkMmwMpCE9hkdKvEQlOHLFHJlGIpYfEqrVlZK/Tcv3Xw+0WO6sNVt4ZEuNLtwtvDHgIzJllZhjJbcc9eT1zXlHw6tvEV9d6nLobaa1xsUTtfruZlYtnbwTgkc/hXt3hfw3F4X06Szivbq7EkplL3D5IJAGB7cVy+s/CXTr7VJb/TdRudLkmJMqRDcpz1xyCM+mce1Z1KLdpRR2YXMIRVSjVndO1m1daO+q31ucz4R0SPQ7PxZ/aWu6YltJZtBcfY5TIYGbKglQO2SAB34rCtrHxH4e8L3Lx6fpuseHbn97JMoEinoCQQVkUjA6gbSOxzXp9h8MNI0/w1qOkQz3Be/VVmumILfKcgAYwBn+fXpWZN8HrPyhbWevalb2bY8633blcgcnHABPXkGodGdlZfidMMzw7qTc53u1vHoktVbVO+xjGXRtZ+CF1cW2lRQPp5aFA/7xonMisxR25AO4H9O1U/DWl6BN8G9ZvLmC1a8TzSZnUeYkgH7sA9Rk44HXJ9a2vHcmkeCvAi+FLO2uS19GfKkwCCwdSxc8ZJ9h6dBiuL8F+GvD3iww6ZLcalbaoqvJNsVTEyg8deQcHHp/WZaTUdG7WOii1LCzrXlGHPzJ7uy+e1/wASGKe7HwanjRm8g60Efn+Hyg2PpuCn612Fzo+gL8C0u0t7YTeQsn2hUBk88uARu65zlcenHavQovB+jReFf+EcFsW08rhgzfMWznfn+9nnP9OK4r/hSlj5ojOu3xsA24W+1c59c9M++2r9jOOyvpY5f7Tw1Z3lJwtPm23Xy6md4dto734Hag9/bRTfZRcm0eVAxj4zlSeh3bulQ/D/AMO6Rf8Aw11u9u7GCe6PnKssiBmjCxgjaT905Ociu61z4d6XrGkadpcVxc2NpYhhHHbsMMGxndnqcjOfc+tZ1p8KNOstJ1DTotW1EQ3oQP8AMoxtOegGDnpT9lJSWl7Kxn/aFCVOdpuLlPmtZ6K/9MwvhLPBD4G15ru4MFskrGSXn5AYxk1y+n6f4j0DQby606z03WtAuFLyzeWJFKjOcg7ZFIHJ9K9AsPhDpmnm48nVtR2zwPCy7lAO5SuSAOcZ6VFJ8HrRLcW9jr2pWsDqBcRbtySnGCccYz75qfZVOVK23mbLMMIq1SanpNp2cXbT8b9n+BB4Sl0XXfhdqMS6RDElkJj5Uv75Vk2Eh1Lcg4P1FHwPP/FOakO/2v8A9kWty5+Geky+F7fQre5u7aGKYzPLGw3ysV2ktxg8fypvhn4Z6f4X1mPUbXUr6QorDynZQjZGOcAZ61pGnNSi2tjkq4rCzoVoRm/ed0mm9vPzPPvhPpml6l4s1MajBDcSRxFoYZlDKfnwzYPUjj86s+Cre2h+MmrWllGhsD9piaNRlPLz93HTGcCuln+DWlGF2tdTvYLsys6z8HCn+HAx055yOprZ8N/DrS/DmmX1tFPPLcXsLQy3WQrqpGMJj7vr35x6CohRmrJrbU6sTmWGmqk4zb50o2tt5nB6Za21l+0ELe0giggSSQJHEgVV/wBGY8AcDmrnxZIHjbw1kgY2k+37wVqL8FtLWQSjWdTEoP3wyg/niptQ+Dulajfz3c2rakWlcsAzK23JzjJHTmj2dTkcbbu4fXcH9Yp1XUfuw5dnrvr+JY+LtlaSeCbi8e2ha6jeNY5mjBdQXGQG6gVT0qOOX4CvvRH26fcMu4A4IL8/UVbvvhRp+oWVjbTaxqbLaxmPJkB35ctkgjrliPoBWl4c+H2n+HrPULMXd1d219H5UkU7DaF5zgAd9xrTkm6jlbdWONYnD08JGkptuM+bbptb9TgfAWv6V4V8BtqmoWf2gyar5AaNFLp+7U5yewAP51J8VdAg0PUtK8SaZZwRw+aBNGkYVDIDvUkAfxcg/QVu2PwZ0q01FJ5tSu7m0jkEi2rKACR/eI6/gBWBr3xL07xJ4S1vTdU097S7DKtrCGLMzBs5JwNpUgZz1zgVi040+Wpp2+R6FOpGrjFXwt5K/v8ApLRK3lqOnS0+IHxetfJjjl0yzt45JWCgiRQN2D65ZwpB7A17JBbw2sCQW8McMMY2pHGoVVHoAOBXAfCTwtNoegy6hewmO7vyCEYfMkQ+7kdick/lXoddFCL5eZ7s8fNa0XVVCm7wgrL9WV77/kH3P/XJv5GvBvgz/wAjy/8A15yfzWvdNZuEtND1C5k+5DbSSN9ApJrw/wCC0ZfxrO4HCWLkn/gaD+tZ1v4sDryzTAYl+S/U99ooorrPACiiigAooooAzte00ax4f1DTjgG5geNSezEcH8Dg14h8JdXOi+NJNOuv3a3qmBlbjEqnK5/8eH1NfQFeEfFjwrNo2ujxBYqy2t24Z2TjyZvXjpnGc+ufauXEpxaqLoe9k1SFSNTBVHZTWnr/AF+R7vRXG/D/AMbweLNKEU7Kmq26gTx9N4/vr7Hv6H8M9lXRGSkro8evQqUKjp1FZoKKKKoxCiiigAooooAKKKKACiiigAooooAKKKKACiiigAooooAKKKKACqD6HpMl99ufS7JrzOftDW6GTPruxmr9FJpPcqMpR+F2Ciiq2oaha6VYTX17MsNvCu53Y9P8T7U9hJOTstzjvixra6V4LmtlcC4vz5CDvt6ufy4/4EKwvgjpDQ6bqOryLj7Q6wxZHZclj9CSB/wGuF1rU9S+JnjWKKziYI58q2iY8RRjks3v3P5c4FfQWi6Tb6Ho1pplqP3NtGEBI5Y92PuTk/jXHTftavP0R9Fi4rAZesK/jm7vyX9fqX6KKK7D5wKKKKACiiigAqtqGn2uq2E1jewrNbTLtdG7j+h9+1WaKNxpuLutz538UeCNa8B6muqaZNPJZxvuhvIvvxez46emeh/HFdb4Z+NFvJElv4igaKUcfardco3uy9R+GfoK9aZQ6lWAKkYII4Irg9f+Evh7WGeazV9MuG7wAGMn3Q8fkRXI6M6bvSfyPoIZnhsXBU8fHVbSW/8AX3+h0th4r8P6moNnrNlISM7POUN+KnkflWh9vs/+fuD/AL+CvE7z4I61G/8AoepWNwnrJujb8sMP1qn/AMKY8Uf89NO/7/N/8TR7ast4EvLsulrHE2Xmv+GPePt9n/z9wf8AfwUfb7P/AJ+4P+/grwf/AIUx4o/56ad/3+b/AOJo/wCFMeKP+emnf9/m/wDiaftqv8gf2Zgf+glfd/wT3j7fZ/8AP3B/38FH2+z/AOfuD/v4K8H/AOFMeKP+emnf9/m/+Jo/4Ux4o/56ad/3+b/4mj21X+QP7MwP/QSvu/4J7x9vs/8An7g/7+Cj7fZ/8/cH/fwV4P8A8KY8Uf8APTTv+/zf/E0f8KY8Uf8APTTv+/zf/E0e2q/yB/ZmB/6CV93/AAT3j7fZ/wDP3B/38FH2+z/5+4P+/grwf/hTHij/AJ6ad/3+b/4mj/hTHij/AJ6ad/3+b/4mj21X+QP7MwP/AEEr7v8AgnvH2+z/AOfuD/v4KPt9n/z9wf8AfwV4P/wpjxR/z007/v8AN/8AE0f8KY8Uf89NO/7/ADf/ABNHtqv8gf2Zgf8AoJX3f8E94+32f/P3B/38FH2+z/5+4P8Av4K8H/4Ux4o/56ad/wB/m/8AiaP+FMeKP+emnf8Af5v/AImj21X+QP7MwP8A0Er7v+Ce8fb7P/n7g/7+Cj7fZ/8AP3B/38FeD/8ACmPFH/PTTv8Av83/AMTR/wAKY8Uf89NO/wC/zf8AxNHtqv8AIH9mYH/oJX3f8E98inhnBMUqSY67GBxUlfNl9oHiz4dXsWoKWhHQXNs2+M/7LcfoRzXpng34r2Gt7LLWBHYX5wqvn91KfYn7p9j+faqhiE3yzVmY4rJ5wp+2w8vaQ7r/ACPR6ZJNFCu6WRI1JxlmAp9eO/GvQr6WSz1yN2ksYYxBJH2iYsSG+jZAz7D1FaVZuEeZK5w4HDRxNdUpS5b9T1r7fZ/8/cH/AH8FRT6zpdrGZLjUrOFB1aSdVA/M180eGPCN94slnh064s1mhAZo55CrFT3GAcj1+orp4vgr4ldwHudNjXuTK5/9lrnjiKkleMD2KuT4OjPkq4izXS3/AAT0PW/ix4a0pHW1nbUbgdEtx8ufdzxj6ZryjU9a8TfEzWY7SKFnRWzFaw5EcQ/vMfXH8R/DGcV3WkfBGyhkEmr6pJcgYPk26eWPxYkkj6Yr0nStG07Q7MWumWcVtCOoQcsfUnqT7mh06tX49EEcXl+A1wq5593sv6/pnP8AgXwLa+D7FmZln1KcDz58cAf3F9F/n19AOuoorqjFRVkeDXr1K9R1Kju2FFFFUZBRRRQAUUUUAFFFFABRRRQAUUUUAFFFFABRRRQAUUUUAFFFFABRRRQAUUUUAFFFFADJoYrmB4J4klikG10dQysPQg9RXkfjH4Pq/mX3hrCtyzWLtwf9xj0+h/PtXr9FZ1KUaitI68Jjq2EnzUn8ujPnzwr8Rta8IXA0zVoZ7iziOxreYFZoPZc8/wDAT+GK9q03V9E8Y6NIbWWK7tJVMc0TDlc9VZeo/wA4qt4p8F6R4sttt7D5dyoxHdRYEie3uPY/pXiWreG/E/w41Rb+2mkEIOEvbcfIwP8AC4PT6Hj0zXNepQ0esT2+XCZp71P93W7dH/X3+omu6Vqfw08ZxXFnI3lhjLaSsOJI+6N69cH8DxkV734c8QWfibRINSs2+Vxh0J5jcdVPuP1GD3ry9PGOj/EXQjoXiDytN1TINtdf8sjJ2OT93PQg9QeDnGOZ8H+Ir34e+K57HU0dLVn8q8hxnaR0kHrjrx1B+lRTqRpyvF+6/wADoxeEq42hy1Y2rw/8mXl/W/qfRdFMiljnhSWJ1eORQyOpyGB5BB9KfXoHyIUUUUAFFFFABRRRQAUUUUAFFFFABRRRQAUUUUAFFFFABRRRQAUUUUAFFFFABRRRQAUUUUAFFFFABRRRQAUyWGK4heGaNJInBV0dQVYHsQeop9FAXseReMfg+knmX3hrCPyzWLtwf9xj0+h49x0ryTUGv1nFtqImWe2XytkykOgHRTnnA7Cvriue8UeDNI8WW2y+h2XCjEdzFxIn49x7GuOthVLWGh9Hl+fTpNQxPvLv1X+f5nnfwj8biNk8NalMdrH/AEKRj0PePP6j8vQV7LXzN4p8Da14OuRNIGltFYGK9gyADnjPdG/yCa948D6ve654PsL+/iKXDqQxIx5mCQHx74zTw05fw57ojO8LRdsZh2nGW/r/AFv5nQ0UUV1nz4UUUUAFFFFABRRRQAUUUUAFFFFABRRRQAUUUUAFFFFABRRRQAUUUUAFFFFABRRRQAUUUUAFFFFABRRRQAUUUUAIyhlKsAQeoIpegwKKKACiiigAooooAKKKKAP/2Q=="/>
          <p:cNvSpPr>
            <a:spLocks noGrp="1" noChangeAspect="1" noChangeArrowheads="1"/>
          </p:cNvSpPr>
          <p:nvPr>
            <p:ph idx="1"/>
          </p:nvPr>
        </p:nvSpPr>
        <p:spPr bwMode="auto">
          <a:xfrm>
            <a:off x="602672" y="1190677"/>
            <a:ext cx="10515600" cy="435133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en-GB" dirty="0" smtClean="0">
                <a:latin typeface="Arial" panose="020B0604020202020204" pitchFamily="34" charset="0"/>
                <a:cs typeface="Arial" panose="020B0604020202020204" pitchFamily="34" charset="0"/>
              </a:rPr>
              <a:t>Episode 6 - Safeguarding is “</a:t>
            </a:r>
            <a:r>
              <a:rPr lang="en-GB" dirty="0" err="1" smtClean="0">
                <a:latin typeface="Arial" panose="020B0604020202020204" pitchFamily="34" charset="0"/>
                <a:cs typeface="Arial" panose="020B0604020202020204" pitchFamily="34" charset="0"/>
              </a:rPr>
              <a:t>Everyones</a:t>
            </a:r>
            <a:r>
              <a:rPr lang="en-GB" dirty="0" smtClean="0">
                <a:latin typeface="Arial" panose="020B0604020202020204" pitchFamily="34" charset="0"/>
                <a:cs typeface="Arial" panose="020B0604020202020204" pitchFamily="34" charset="0"/>
              </a:rPr>
              <a:t> Business.”  </a:t>
            </a:r>
            <a:r>
              <a:rPr lang="en-GB" u="sng" dirty="0" smtClean="0">
                <a:latin typeface="Arial" panose="020B0604020202020204" pitchFamily="34" charset="0"/>
                <a:cs typeface="Arial" panose="020B0604020202020204" pitchFamily="34" charset="0"/>
                <a:hlinkClick r:id="rId2"/>
              </a:rPr>
              <a:t>https</a:t>
            </a:r>
            <a:r>
              <a:rPr lang="en-GB" u="sng" dirty="0">
                <a:latin typeface="Arial" panose="020B0604020202020204" pitchFamily="34" charset="0"/>
                <a:cs typeface="Arial" panose="020B0604020202020204" pitchFamily="34" charset="0"/>
                <a:hlinkClick r:id="rId2"/>
              </a:rPr>
              <a:t>://soundcloud.com/rip-ripfa/sets/busting-myths-that-surround-making-safeguarding-personal/s-4nukW</a:t>
            </a:r>
            <a:r>
              <a:rPr lang="en-GB" dirty="0">
                <a:latin typeface="Arial" panose="020B0604020202020204" pitchFamily="34" charset="0"/>
                <a:cs typeface="Arial" panose="020B0604020202020204" pitchFamily="34" charset="0"/>
              </a:rPr>
              <a:t> </a:t>
            </a:r>
          </a:p>
          <a:p>
            <a:endParaRPr lang="en-GB" dirty="0"/>
          </a:p>
        </p:txBody>
      </p:sp>
      <p:sp>
        <p:nvSpPr>
          <p:cNvPr id="5" name="Title 1">
            <a:extLst>
              <a:ext uri="{FF2B5EF4-FFF2-40B4-BE49-F238E27FC236}">
                <a16:creationId xmlns:a16="http://schemas.microsoft.com/office/drawing/2014/main" id="{948167A1-74E2-48A2-9447-68EC8A8A7B83}"/>
              </a:ext>
            </a:extLst>
          </p:cNvPr>
          <p:cNvSpPr txBox="1">
            <a:spLocks/>
          </p:cNvSpPr>
          <p:nvPr/>
        </p:nvSpPr>
        <p:spPr>
          <a:xfrm>
            <a:off x="3260286" y="6390482"/>
            <a:ext cx="8296275" cy="23336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altLang="en-US" sz="1800" dirty="0" smtClean="0">
                <a:latin typeface="Arial" panose="020B0604020202020204" pitchFamily="34" charset="0"/>
                <a:cs typeface="Arial" panose="020B0604020202020204" pitchFamily="34" charset="0"/>
              </a:rPr>
              <a:t>Adult Social Care Practice Week</a:t>
            </a:r>
            <a:endParaRPr lang="en-US" altLang="en-US" sz="1800" dirty="0">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BF296931-C024-4711-85E4-C9AE1444C0A0}"/>
              </a:ext>
            </a:extLst>
          </p:cNvPr>
          <p:cNvCxnSpPr/>
          <p:nvPr/>
        </p:nvCxnSpPr>
        <p:spPr>
          <a:xfrm>
            <a:off x="411162" y="6494637"/>
            <a:ext cx="7461086" cy="0"/>
          </a:xfrm>
          <a:prstGeom prst="line">
            <a:avLst/>
          </a:prstGeom>
          <a:ln w="38100" cap="flat" cmpd="sng" algn="ctr">
            <a:solidFill>
              <a:srgbClr val="AC243C"/>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9" name="Picture 8"/>
          <p:cNvPicPr/>
          <p:nvPr/>
        </p:nvPicPr>
        <p:blipFill>
          <a:blip r:embed="rId3"/>
          <a:stretch>
            <a:fillRect/>
          </a:stretch>
        </p:blipFill>
        <p:spPr>
          <a:xfrm>
            <a:off x="6568497" y="2875722"/>
            <a:ext cx="4232025" cy="3127513"/>
          </a:xfrm>
          <a:prstGeom prst="rect">
            <a:avLst/>
          </a:prstGeom>
        </p:spPr>
      </p:pic>
    </p:spTree>
    <p:extLst>
      <p:ext uri="{BB962C8B-B14F-4D97-AF65-F5344CB8AC3E}">
        <p14:creationId xmlns:p14="http://schemas.microsoft.com/office/powerpoint/2010/main" val="1034464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7300E01-4F21-42E6-A29E-026FA4E3AA01}"/>
              </a:ext>
            </a:extLst>
          </p:cNvPr>
          <p:cNvSpPr>
            <a:spLocks noGrp="1"/>
          </p:cNvSpPr>
          <p:nvPr>
            <p:ph sz="half" idx="1"/>
          </p:nvPr>
        </p:nvSpPr>
        <p:spPr>
          <a:xfrm>
            <a:off x="1660557" y="2238652"/>
            <a:ext cx="4038600" cy="4392488"/>
          </a:xfrm>
          <a:solidFill>
            <a:schemeClr val="bg2">
              <a:lumMod val="90000"/>
              <a:alpha val="92000"/>
            </a:schemeClr>
          </a:solidFill>
          <a:ln>
            <a:solidFill>
              <a:schemeClr val="tx1"/>
            </a:solidFill>
          </a:ln>
        </p:spPr>
        <p:txBody>
          <a:bodyPr>
            <a:normAutofit fontScale="47500" lnSpcReduction="20000"/>
          </a:bodyPr>
          <a:lstStyle/>
          <a:p>
            <a:pPr marL="0" indent="0">
              <a:buNone/>
            </a:pPr>
            <a:r>
              <a:rPr lang="en-GB" sz="5100" dirty="0" smtClean="0"/>
              <a:t>Frank has </a:t>
            </a:r>
            <a:r>
              <a:rPr lang="en-GB" sz="5100" dirty="0"/>
              <a:t>disclosed that </a:t>
            </a:r>
            <a:r>
              <a:rPr lang="en-GB" sz="5100" dirty="0" smtClean="0"/>
              <a:t>he </a:t>
            </a:r>
            <a:r>
              <a:rPr lang="en-GB" sz="5100" dirty="0"/>
              <a:t>has been psychologically </a:t>
            </a:r>
            <a:r>
              <a:rPr lang="en-GB" sz="5100" dirty="0" smtClean="0"/>
              <a:t>and physically abused </a:t>
            </a:r>
            <a:r>
              <a:rPr lang="en-GB" sz="5100" dirty="0"/>
              <a:t>over a period of time by </a:t>
            </a:r>
            <a:r>
              <a:rPr lang="en-GB" sz="5100" dirty="0" smtClean="0"/>
              <a:t>his grandson Nigel who has lived with him in a caring role for 4 years.  Concern reported in by his sister.  Meets S42 eligibility.  Strategy Discussion held, immediate protection plan put in place.  Strategy Meeting arranged.  Proceed to Section </a:t>
            </a:r>
            <a:r>
              <a:rPr lang="en-GB" sz="5100" dirty="0"/>
              <a:t>42 </a:t>
            </a:r>
            <a:r>
              <a:rPr lang="en-GB" sz="5100" dirty="0" smtClean="0"/>
              <a:t>Enquiry. </a:t>
            </a:r>
            <a:endParaRPr lang="en-GB" sz="5100" dirty="0"/>
          </a:p>
          <a:p>
            <a:pPr marL="0" indent="0">
              <a:buNone/>
            </a:pPr>
            <a:endParaRPr lang="en-GB" dirty="0"/>
          </a:p>
        </p:txBody>
      </p:sp>
      <p:sp>
        <p:nvSpPr>
          <p:cNvPr id="6" name="Content Placeholder 5">
            <a:extLst>
              <a:ext uri="{FF2B5EF4-FFF2-40B4-BE49-F238E27FC236}">
                <a16:creationId xmlns:a16="http://schemas.microsoft.com/office/drawing/2014/main" id="{A82D95B4-B080-4C22-8475-F9BA7EE96558}"/>
              </a:ext>
            </a:extLst>
          </p:cNvPr>
          <p:cNvSpPr>
            <a:spLocks noGrp="1"/>
          </p:cNvSpPr>
          <p:nvPr>
            <p:ph sz="half" idx="2"/>
          </p:nvPr>
        </p:nvSpPr>
        <p:spPr>
          <a:xfrm>
            <a:off x="5912323" y="116633"/>
            <a:ext cx="4647723" cy="6532764"/>
          </a:xfrm>
          <a:solidFill>
            <a:schemeClr val="bg2">
              <a:lumMod val="90000"/>
            </a:schemeClr>
          </a:solidFill>
          <a:ln>
            <a:solidFill>
              <a:schemeClr val="tx1"/>
            </a:solidFill>
          </a:ln>
        </p:spPr>
        <p:txBody>
          <a:bodyPr>
            <a:normAutofit fontScale="47500" lnSpcReduction="20000"/>
          </a:bodyPr>
          <a:lstStyle/>
          <a:p>
            <a:pPr marL="0" indent="0">
              <a:buNone/>
            </a:pPr>
            <a:r>
              <a:rPr lang="en-GB" sz="4200" b="1" dirty="0"/>
              <a:t>Things </a:t>
            </a:r>
            <a:r>
              <a:rPr lang="en-GB" sz="4200" b="1" dirty="0" smtClean="0"/>
              <a:t>we </a:t>
            </a:r>
            <a:r>
              <a:rPr lang="en-GB" sz="4200" b="1" dirty="0"/>
              <a:t>know about </a:t>
            </a:r>
            <a:r>
              <a:rPr lang="en-GB" sz="4200" b="1" dirty="0" smtClean="0"/>
              <a:t>Frank:</a:t>
            </a:r>
            <a:endParaRPr lang="en-GB" sz="4200" b="1" dirty="0"/>
          </a:p>
          <a:p>
            <a:pPr>
              <a:buFont typeface="Wingdings" panose="05000000000000000000" pitchFamily="2" charset="2"/>
              <a:buChar char="§"/>
            </a:pPr>
            <a:endParaRPr lang="en-GB" sz="4200" dirty="0" smtClean="0"/>
          </a:p>
          <a:p>
            <a:pPr>
              <a:buFont typeface="Wingdings" panose="05000000000000000000" pitchFamily="2" charset="2"/>
              <a:buChar char="§"/>
            </a:pPr>
            <a:r>
              <a:rPr lang="en-GB" sz="4200" dirty="0" smtClean="0"/>
              <a:t>87 years old, white, British</a:t>
            </a:r>
          </a:p>
          <a:p>
            <a:pPr>
              <a:buFont typeface="Wingdings" panose="05000000000000000000" pitchFamily="2" charset="2"/>
              <a:buChar char="§"/>
            </a:pPr>
            <a:r>
              <a:rPr lang="en-GB" sz="4200" dirty="0" smtClean="0"/>
              <a:t>Previous S42 2020 in relation to coercive and controlling behaviour by grandson Nigel; police involvement not progressed </a:t>
            </a:r>
          </a:p>
          <a:p>
            <a:pPr>
              <a:buFont typeface="Wingdings" panose="05000000000000000000" pitchFamily="2" charset="2"/>
              <a:buChar char="§"/>
            </a:pPr>
            <a:r>
              <a:rPr lang="en-GB" sz="4200" dirty="0" smtClean="0"/>
              <a:t>Frank (tenant) lives in rented accommodation with his grandson Nigel.  Nigel works full time.</a:t>
            </a:r>
          </a:p>
          <a:p>
            <a:pPr>
              <a:buFont typeface="Wingdings" panose="05000000000000000000" pitchFamily="2" charset="2"/>
              <a:buChar char="§"/>
            </a:pPr>
            <a:r>
              <a:rPr lang="en-GB" sz="4200" dirty="0" smtClean="0"/>
              <a:t>Nigel states he provides housework, laundry, meals and shopping.  Frank pays all utilities.</a:t>
            </a:r>
          </a:p>
          <a:p>
            <a:pPr>
              <a:buFont typeface="Wingdings" panose="05000000000000000000" pitchFamily="2" charset="2"/>
              <a:buChar char="§"/>
            </a:pPr>
            <a:r>
              <a:rPr lang="en-GB" sz="4200" dirty="0" smtClean="0"/>
              <a:t>Frank as result of fractured hip has reduced mobility and resulting care and support needs around personal care and daily living </a:t>
            </a:r>
          </a:p>
          <a:p>
            <a:pPr>
              <a:buFont typeface="Wingdings" panose="05000000000000000000" pitchFamily="2" charset="2"/>
              <a:buChar char="§"/>
            </a:pPr>
            <a:r>
              <a:rPr lang="en-GB" sz="4200" dirty="0" smtClean="0"/>
              <a:t>receives </a:t>
            </a:r>
            <a:r>
              <a:rPr lang="en-GB" sz="4200" dirty="0"/>
              <a:t>x4 </a:t>
            </a:r>
            <a:r>
              <a:rPr lang="en-GB" sz="4200" dirty="0" smtClean="0"/>
              <a:t>care calls Sat, Sun; Nigel reports he provides the care identified on support plan on week days.   </a:t>
            </a:r>
            <a:endParaRPr lang="en-GB" sz="4200" dirty="0"/>
          </a:p>
          <a:p>
            <a:pPr>
              <a:buFont typeface="Wingdings" panose="05000000000000000000" pitchFamily="2" charset="2"/>
              <a:buChar char="§"/>
            </a:pPr>
            <a:r>
              <a:rPr lang="en-GB" sz="4200" dirty="0"/>
              <a:t>District nurses visit weekly </a:t>
            </a:r>
            <a:endParaRPr lang="en-GB" sz="4200" dirty="0" smtClean="0"/>
          </a:p>
          <a:p>
            <a:pPr>
              <a:buFont typeface="Wingdings" panose="05000000000000000000" pitchFamily="2" charset="2"/>
              <a:buChar char="§"/>
            </a:pPr>
            <a:r>
              <a:rPr lang="en-GB" sz="4200" dirty="0" smtClean="0"/>
              <a:t>Frank is unable to access the community</a:t>
            </a:r>
            <a:endParaRPr lang="en-GB" sz="4200" dirty="0"/>
          </a:p>
          <a:p>
            <a:pPr>
              <a:buFont typeface="Wingdings" panose="05000000000000000000" pitchFamily="2" charset="2"/>
              <a:buChar char="§"/>
            </a:pPr>
            <a:r>
              <a:rPr lang="en-GB" sz="4200" dirty="0" smtClean="0"/>
              <a:t>Frank is an unassuming, quiet person.  Has </a:t>
            </a:r>
            <a:r>
              <a:rPr lang="en-GB" sz="4200" dirty="0"/>
              <a:t>difficulty challenging people in </a:t>
            </a:r>
            <a:r>
              <a:rPr lang="en-GB" sz="4200" dirty="0" smtClean="0"/>
              <a:t>his life</a:t>
            </a:r>
            <a:endParaRPr lang="en-GB" sz="2200" dirty="0"/>
          </a:p>
          <a:p>
            <a:pPr marL="0" indent="0">
              <a:buNone/>
            </a:pPr>
            <a:endParaRPr lang="en-GB" dirty="0"/>
          </a:p>
        </p:txBody>
      </p:sp>
      <p:sp>
        <p:nvSpPr>
          <p:cNvPr id="8" name="TextBox 7">
            <a:extLst>
              <a:ext uri="{FF2B5EF4-FFF2-40B4-BE49-F238E27FC236}">
                <a16:creationId xmlns:a16="http://schemas.microsoft.com/office/drawing/2014/main" id="{71737B7D-2B4E-48FE-B3D0-774BFD7F8A9F}"/>
              </a:ext>
            </a:extLst>
          </p:cNvPr>
          <p:cNvSpPr txBox="1"/>
          <p:nvPr/>
        </p:nvSpPr>
        <p:spPr>
          <a:xfrm>
            <a:off x="1631957" y="116632"/>
            <a:ext cx="4038600" cy="1938992"/>
          </a:xfrm>
          <a:prstGeom prst="rect">
            <a:avLst/>
          </a:prstGeom>
          <a:solidFill>
            <a:schemeClr val="accent1">
              <a:lumMod val="40000"/>
              <a:lumOff val="60000"/>
            </a:schemeClr>
          </a:solidFill>
          <a:ln>
            <a:solidFill>
              <a:srgbClr val="FF0000"/>
            </a:solidFill>
          </a:ln>
        </p:spPr>
        <p:txBody>
          <a:bodyPr wrap="square">
            <a:spAutoFit/>
          </a:bodyPr>
          <a:lstStyle/>
          <a:p>
            <a:r>
              <a:rPr lang="en-GB" sz="2400" b="1" dirty="0">
                <a:solidFill>
                  <a:prstClr val="black"/>
                </a:solidFill>
                <a:latin typeface="Calibri"/>
              </a:rPr>
              <a:t>What </a:t>
            </a:r>
            <a:r>
              <a:rPr lang="en-GB" sz="2400" b="1" dirty="0" smtClean="0">
                <a:solidFill>
                  <a:prstClr val="black"/>
                </a:solidFill>
                <a:latin typeface="Calibri"/>
              </a:rPr>
              <a:t>needs </a:t>
            </a:r>
            <a:r>
              <a:rPr lang="en-GB" sz="2400" b="1" dirty="0">
                <a:solidFill>
                  <a:prstClr val="black"/>
                </a:solidFill>
                <a:latin typeface="Calibri"/>
              </a:rPr>
              <a:t>to </a:t>
            </a:r>
            <a:r>
              <a:rPr lang="en-GB" sz="2400" b="1" dirty="0" smtClean="0">
                <a:solidFill>
                  <a:prstClr val="black"/>
                </a:solidFill>
                <a:latin typeface="Calibri"/>
              </a:rPr>
              <a:t>be considered </a:t>
            </a:r>
            <a:r>
              <a:rPr lang="en-GB" sz="2400" b="1" dirty="0">
                <a:solidFill>
                  <a:prstClr val="black"/>
                </a:solidFill>
                <a:latin typeface="Calibri"/>
              </a:rPr>
              <a:t>when supporting </a:t>
            </a:r>
            <a:r>
              <a:rPr lang="en-GB" sz="2400" b="1" dirty="0" smtClean="0">
                <a:solidFill>
                  <a:prstClr val="black"/>
                </a:solidFill>
                <a:latin typeface="Calibri"/>
              </a:rPr>
              <a:t>Frank </a:t>
            </a:r>
            <a:r>
              <a:rPr lang="en-GB" sz="2400" b="1" dirty="0">
                <a:solidFill>
                  <a:prstClr val="black"/>
                </a:solidFill>
                <a:latin typeface="Calibri"/>
              </a:rPr>
              <a:t>in terms of Making Safeguarding Personal and the principles of safeguarding? </a:t>
            </a:r>
          </a:p>
        </p:txBody>
      </p:sp>
    </p:spTree>
    <p:extLst>
      <p:ext uri="{BB962C8B-B14F-4D97-AF65-F5344CB8AC3E}">
        <p14:creationId xmlns:p14="http://schemas.microsoft.com/office/powerpoint/2010/main" val="31226678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21397"/>
          </a:xfrm>
        </p:spPr>
        <p:txBody>
          <a:bodyPr>
            <a:normAutofit/>
          </a:bodyPr>
          <a:lstStyle/>
          <a:p>
            <a:r>
              <a:rPr lang="en-GB" sz="3200" b="1" dirty="0" smtClean="0">
                <a:solidFill>
                  <a:srgbClr val="C00000"/>
                </a:solidFill>
                <a:latin typeface="Arial" panose="020B0604020202020204" pitchFamily="34" charset="0"/>
                <a:cs typeface="Arial" panose="020B0604020202020204" pitchFamily="34" charset="0"/>
              </a:rPr>
              <a:t>Case Study - MSP</a:t>
            </a:r>
            <a:endParaRPr lang="en-GB" sz="3200" b="1" dirty="0">
              <a:solidFill>
                <a:srgbClr val="C00000"/>
              </a:solidFill>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948167A1-74E2-48A2-9447-68EC8A8A7B83}"/>
              </a:ext>
            </a:extLst>
          </p:cNvPr>
          <p:cNvSpPr txBox="1">
            <a:spLocks/>
          </p:cNvSpPr>
          <p:nvPr/>
        </p:nvSpPr>
        <p:spPr>
          <a:xfrm>
            <a:off x="3260286" y="6390482"/>
            <a:ext cx="8296275" cy="23336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altLang="en-US" sz="1800" dirty="0" smtClean="0">
                <a:latin typeface="Arial" panose="020B0604020202020204" pitchFamily="34" charset="0"/>
                <a:cs typeface="Arial" panose="020B0604020202020204" pitchFamily="34" charset="0"/>
              </a:rPr>
              <a:t>Adult Social Care Practice Week</a:t>
            </a:r>
            <a:endParaRPr lang="en-US" altLang="en-US" sz="1800" dirty="0">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BF296931-C024-4711-85E4-C9AE1444C0A0}"/>
              </a:ext>
            </a:extLst>
          </p:cNvPr>
          <p:cNvCxnSpPr/>
          <p:nvPr/>
        </p:nvCxnSpPr>
        <p:spPr>
          <a:xfrm>
            <a:off x="411162" y="6494637"/>
            <a:ext cx="7461086" cy="0"/>
          </a:xfrm>
          <a:prstGeom prst="line">
            <a:avLst/>
          </a:prstGeom>
          <a:ln w="38100" cap="flat" cmpd="sng" algn="ctr">
            <a:solidFill>
              <a:srgbClr val="AC243C"/>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8" name="Rectangle 7">
            <a:extLst>
              <a:ext uri="{FF2B5EF4-FFF2-40B4-BE49-F238E27FC236}">
                <a16:creationId xmlns:a16="http://schemas.microsoft.com/office/drawing/2014/main" id="{724E8A62-FA86-42F8-9E9C-0E58FA7E5CE1}"/>
              </a:ext>
            </a:extLst>
          </p:cNvPr>
          <p:cNvSpPr/>
          <p:nvPr/>
        </p:nvSpPr>
        <p:spPr>
          <a:xfrm>
            <a:off x="1231900" y="3203020"/>
            <a:ext cx="8712200" cy="75723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200" dirty="0">
              <a:solidFill>
                <a:prstClr val="black"/>
              </a:solidFill>
              <a:latin typeface="Calibri"/>
            </a:endParaRPr>
          </a:p>
          <a:p>
            <a:pPr eaLnBrk="0" fontAlgn="base" hangingPunct="0">
              <a:spcBef>
                <a:spcPct val="0"/>
              </a:spcBef>
              <a:spcAft>
                <a:spcPct val="0"/>
              </a:spcAft>
              <a:defRPr/>
            </a:pPr>
            <a:r>
              <a:rPr lang="en-GB" sz="2000" dirty="0" smtClean="0">
                <a:solidFill>
                  <a:prstClr val="black"/>
                </a:solidFill>
                <a:latin typeface="Calibri"/>
              </a:rPr>
              <a:t>Use </a:t>
            </a:r>
            <a:r>
              <a:rPr lang="en-GB" sz="2000" b="1" dirty="0" smtClean="0">
                <a:solidFill>
                  <a:prstClr val="black"/>
                </a:solidFill>
                <a:latin typeface="Calibri"/>
              </a:rPr>
              <a:t>professional </a:t>
            </a:r>
            <a:r>
              <a:rPr lang="en-GB" sz="2000" b="1" dirty="0">
                <a:solidFill>
                  <a:prstClr val="black"/>
                </a:solidFill>
                <a:latin typeface="Calibri"/>
              </a:rPr>
              <a:t>curiosity </a:t>
            </a:r>
            <a:r>
              <a:rPr lang="en-GB" sz="2000" dirty="0">
                <a:solidFill>
                  <a:prstClr val="black"/>
                </a:solidFill>
                <a:latin typeface="Calibri"/>
              </a:rPr>
              <a:t>and relationship-based practice to ensure that someone isn’t pushing </a:t>
            </a:r>
            <a:r>
              <a:rPr lang="en-GB" sz="2000" dirty="0" smtClean="0">
                <a:solidFill>
                  <a:prstClr val="black"/>
                </a:solidFill>
                <a:latin typeface="Calibri"/>
              </a:rPr>
              <a:t>you </a:t>
            </a:r>
            <a:r>
              <a:rPr lang="en-GB" sz="2000" dirty="0">
                <a:solidFill>
                  <a:prstClr val="black"/>
                </a:solidFill>
                <a:latin typeface="Calibri"/>
              </a:rPr>
              <a:t>away because they are </a:t>
            </a:r>
            <a:r>
              <a:rPr lang="en-GB" sz="2000" dirty="0" smtClean="0">
                <a:solidFill>
                  <a:prstClr val="black"/>
                </a:solidFill>
                <a:latin typeface="Calibri"/>
              </a:rPr>
              <a:t>coerced </a:t>
            </a:r>
            <a:r>
              <a:rPr lang="en-GB" sz="2000" dirty="0">
                <a:solidFill>
                  <a:prstClr val="black"/>
                </a:solidFill>
                <a:latin typeface="Calibri"/>
              </a:rPr>
              <a:t>or </a:t>
            </a:r>
            <a:r>
              <a:rPr lang="en-GB" sz="2000" dirty="0" smtClean="0">
                <a:solidFill>
                  <a:prstClr val="black"/>
                </a:solidFill>
                <a:latin typeface="Calibri"/>
              </a:rPr>
              <a:t>controlled.  </a:t>
            </a:r>
            <a:endParaRPr lang="en-GB" sz="2000" dirty="0">
              <a:solidFill>
                <a:prstClr val="black"/>
              </a:solidFill>
              <a:latin typeface="Calibri"/>
            </a:endParaRPr>
          </a:p>
        </p:txBody>
      </p:sp>
      <p:sp>
        <p:nvSpPr>
          <p:cNvPr id="9" name="Rectangle 8">
            <a:extLst>
              <a:ext uri="{FF2B5EF4-FFF2-40B4-BE49-F238E27FC236}">
                <a16:creationId xmlns:a16="http://schemas.microsoft.com/office/drawing/2014/main" id="{EDC14463-D15B-40CB-9073-8AEED57ED465}"/>
              </a:ext>
            </a:extLst>
          </p:cNvPr>
          <p:cNvSpPr/>
          <p:nvPr/>
        </p:nvSpPr>
        <p:spPr>
          <a:xfrm>
            <a:off x="1231900" y="2268680"/>
            <a:ext cx="8712200" cy="72448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2400" dirty="0">
                <a:solidFill>
                  <a:prstClr val="black"/>
                </a:solidFill>
                <a:latin typeface="Calibri"/>
              </a:rPr>
              <a:t> </a:t>
            </a:r>
          </a:p>
          <a:p>
            <a:pPr algn="ctr" eaLnBrk="0" fontAlgn="base" hangingPunct="0">
              <a:spcBef>
                <a:spcPct val="0"/>
              </a:spcBef>
              <a:spcAft>
                <a:spcPct val="0"/>
              </a:spcAft>
              <a:defRPr/>
            </a:pPr>
            <a:endParaRPr lang="en-GB" sz="1400" dirty="0">
              <a:solidFill>
                <a:prstClr val="black"/>
              </a:solidFill>
              <a:latin typeface="Calibri"/>
            </a:endParaRPr>
          </a:p>
          <a:p>
            <a:pPr eaLnBrk="0" fontAlgn="base" hangingPunct="0">
              <a:spcBef>
                <a:spcPct val="0"/>
              </a:spcBef>
              <a:spcAft>
                <a:spcPct val="0"/>
              </a:spcAft>
              <a:defRPr/>
            </a:pPr>
            <a:r>
              <a:rPr lang="en-GB" sz="2000" b="1" dirty="0" smtClean="0">
                <a:solidFill>
                  <a:prstClr val="black"/>
                </a:solidFill>
                <a:latin typeface="Calibri"/>
              </a:rPr>
              <a:t>Partnership</a:t>
            </a:r>
            <a:r>
              <a:rPr lang="en-GB" sz="2000" dirty="0" smtClean="0">
                <a:solidFill>
                  <a:prstClr val="black"/>
                </a:solidFill>
                <a:latin typeface="Calibri"/>
              </a:rPr>
              <a:t>: utilise a multi agency approach and family (if supportive) to promote conversations and </a:t>
            </a:r>
            <a:r>
              <a:rPr lang="en-GB" sz="2000" b="1" dirty="0" smtClean="0">
                <a:solidFill>
                  <a:prstClr val="black"/>
                </a:solidFill>
                <a:latin typeface="Calibri"/>
              </a:rPr>
              <a:t>protection</a:t>
            </a:r>
            <a:r>
              <a:rPr lang="en-GB" sz="2000" dirty="0" smtClean="0">
                <a:solidFill>
                  <a:prstClr val="black"/>
                </a:solidFill>
                <a:latin typeface="Calibri"/>
              </a:rPr>
              <a:t>.  </a:t>
            </a:r>
            <a:r>
              <a:rPr lang="en-GB" sz="2000" b="1" dirty="0" smtClean="0">
                <a:solidFill>
                  <a:prstClr val="black"/>
                </a:solidFill>
                <a:latin typeface="Calibri"/>
              </a:rPr>
              <a:t>Proportionate</a:t>
            </a:r>
            <a:r>
              <a:rPr lang="en-GB" sz="2000" dirty="0" smtClean="0">
                <a:solidFill>
                  <a:prstClr val="black"/>
                </a:solidFill>
                <a:latin typeface="Calibri"/>
              </a:rPr>
              <a:t> actions to </a:t>
            </a:r>
            <a:r>
              <a:rPr lang="en-GB" sz="2000" b="1" dirty="0" smtClean="0">
                <a:solidFill>
                  <a:prstClr val="black"/>
                </a:solidFill>
                <a:latin typeface="Calibri"/>
              </a:rPr>
              <a:t>prevent</a:t>
            </a:r>
            <a:r>
              <a:rPr lang="en-GB" sz="2000" dirty="0" smtClean="0">
                <a:solidFill>
                  <a:prstClr val="black"/>
                </a:solidFill>
                <a:latin typeface="Calibri"/>
              </a:rPr>
              <a:t> further risk</a:t>
            </a:r>
            <a:endParaRPr lang="en-GB" sz="2000" dirty="0">
              <a:solidFill>
                <a:prstClr val="black"/>
              </a:solidFill>
              <a:latin typeface="Calibri"/>
            </a:endParaRPr>
          </a:p>
          <a:p>
            <a:pPr algn="ctr" eaLnBrk="0" fontAlgn="base" hangingPunct="0">
              <a:spcBef>
                <a:spcPct val="0"/>
              </a:spcBef>
              <a:spcAft>
                <a:spcPct val="0"/>
              </a:spcAft>
              <a:defRPr/>
            </a:pPr>
            <a:r>
              <a:rPr lang="en-GB" sz="2400" dirty="0">
                <a:solidFill>
                  <a:prstClr val="black"/>
                </a:solidFill>
                <a:latin typeface="Calibri"/>
              </a:rPr>
              <a:t>  </a:t>
            </a:r>
          </a:p>
          <a:p>
            <a:pPr algn="ctr" eaLnBrk="0" fontAlgn="base" hangingPunct="0">
              <a:spcBef>
                <a:spcPct val="0"/>
              </a:spcBef>
              <a:spcAft>
                <a:spcPct val="0"/>
              </a:spcAft>
              <a:defRPr/>
            </a:pPr>
            <a:endParaRPr lang="en-GB" sz="1400" dirty="0">
              <a:solidFill>
                <a:prstClr val="black"/>
              </a:solidFill>
              <a:latin typeface="Calibri"/>
            </a:endParaRPr>
          </a:p>
        </p:txBody>
      </p:sp>
      <p:sp>
        <p:nvSpPr>
          <p:cNvPr id="10" name="Rectangle 9">
            <a:extLst>
              <a:ext uri="{FF2B5EF4-FFF2-40B4-BE49-F238E27FC236}">
                <a16:creationId xmlns:a16="http://schemas.microsoft.com/office/drawing/2014/main" id="{9824EFC5-644C-4411-B73F-106604523F03}"/>
              </a:ext>
            </a:extLst>
          </p:cNvPr>
          <p:cNvSpPr/>
          <p:nvPr/>
        </p:nvSpPr>
        <p:spPr>
          <a:xfrm>
            <a:off x="1231900" y="4166197"/>
            <a:ext cx="8712200" cy="97339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900" dirty="0">
              <a:solidFill>
                <a:prstClr val="black"/>
              </a:solidFill>
              <a:latin typeface="Calibri"/>
            </a:endParaRPr>
          </a:p>
          <a:p>
            <a:pPr eaLnBrk="0" fontAlgn="base" hangingPunct="0">
              <a:spcBef>
                <a:spcPct val="0"/>
              </a:spcBef>
              <a:spcAft>
                <a:spcPct val="0"/>
              </a:spcAft>
              <a:defRPr/>
            </a:pPr>
            <a:r>
              <a:rPr lang="en-GB" sz="2000" dirty="0" smtClean="0">
                <a:solidFill>
                  <a:prstClr val="black"/>
                </a:solidFill>
                <a:latin typeface="Calibri"/>
              </a:rPr>
              <a:t>MSP requires a </a:t>
            </a:r>
            <a:r>
              <a:rPr lang="en-GB" sz="2000" b="1" dirty="0" smtClean="0">
                <a:solidFill>
                  <a:prstClr val="black"/>
                </a:solidFill>
                <a:latin typeface="Calibri"/>
              </a:rPr>
              <a:t>series of conversations </a:t>
            </a:r>
            <a:r>
              <a:rPr lang="en-GB" sz="2000" dirty="0" smtClean="0">
                <a:solidFill>
                  <a:prstClr val="black"/>
                </a:solidFill>
                <a:latin typeface="Calibri"/>
              </a:rPr>
              <a:t>with </a:t>
            </a:r>
            <a:r>
              <a:rPr lang="en-GB" sz="2000" dirty="0">
                <a:solidFill>
                  <a:prstClr val="black"/>
                </a:solidFill>
                <a:latin typeface="Calibri"/>
              </a:rPr>
              <a:t>people and for practitioners to have (enough) professional curiosity to understand what is going </a:t>
            </a:r>
            <a:r>
              <a:rPr lang="en-GB" sz="2000" dirty="0" smtClean="0">
                <a:solidFill>
                  <a:prstClr val="black"/>
                </a:solidFill>
                <a:latin typeface="Calibri"/>
              </a:rPr>
              <a:t>on.  </a:t>
            </a:r>
            <a:r>
              <a:rPr lang="en-GB" sz="2000" b="1" dirty="0" smtClean="0">
                <a:solidFill>
                  <a:prstClr val="black"/>
                </a:solidFill>
                <a:latin typeface="Calibri"/>
              </a:rPr>
              <a:t>Make sure the conversation has fully explored unwise decisions</a:t>
            </a:r>
            <a:endParaRPr lang="en-GB" sz="2400" b="1" dirty="0">
              <a:solidFill>
                <a:prstClr val="black"/>
              </a:solidFill>
              <a:latin typeface="Calibri"/>
            </a:endParaRPr>
          </a:p>
        </p:txBody>
      </p:sp>
      <p:sp>
        <p:nvSpPr>
          <p:cNvPr id="11" name="Rectangle 10">
            <a:extLst>
              <a:ext uri="{FF2B5EF4-FFF2-40B4-BE49-F238E27FC236}">
                <a16:creationId xmlns:a16="http://schemas.microsoft.com/office/drawing/2014/main" id="{724E8A62-FA86-42F8-9E9C-0E58FA7E5CE1}"/>
              </a:ext>
            </a:extLst>
          </p:cNvPr>
          <p:cNvSpPr/>
          <p:nvPr/>
        </p:nvSpPr>
        <p:spPr>
          <a:xfrm>
            <a:off x="1231900" y="1162677"/>
            <a:ext cx="8712200" cy="89614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200" dirty="0">
              <a:solidFill>
                <a:prstClr val="black"/>
              </a:solidFill>
              <a:latin typeface="Calibri"/>
            </a:endParaRPr>
          </a:p>
          <a:p>
            <a:pPr eaLnBrk="0" fontAlgn="base" hangingPunct="0">
              <a:spcBef>
                <a:spcPct val="0"/>
              </a:spcBef>
              <a:spcAft>
                <a:spcPct val="0"/>
              </a:spcAft>
              <a:defRPr/>
            </a:pPr>
            <a:r>
              <a:rPr lang="en-GB" sz="2000" b="1" dirty="0" smtClean="0">
                <a:solidFill>
                  <a:prstClr val="black"/>
                </a:solidFill>
                <a:latin typeface="Calibri"/>
              </a:rPr>
              <a:t>Empowerment</a:t>
            </a:r>
            <a:r>
              <a:rPr lang="en-GB" sz="2000" dirty="0" smtClean="0">
                <a:solidFill>
                  <a:prstClr val="black"/>
                </a:solidFill>
                <a:latin typeface="Calibri"/>
              </a:rPr>
              <a:t>: have conversations to explain the process, explore the persons </a:t>
            </a:r>
            <a:r>
              <a:rPr lang="en-GB" sz="2000" b="1" dirty="0" smtClean="0">
                <a:solidFill>
                  <a:prstClr val="black"/>
                </a:solidFill>
                <a:latin typeface="Calibri"/>
              </a:rPr>
              <a:t>wishes,</a:t>
            </a:r>
            <a:r>
              <a:rPr lang="en-GB" sz="2000" dirty="0" smtClean="0">
                <a:solidFill>
                  <a:prstClr val="black"/>
                </a:solidFill>
                <a:latin typeface="Calibri"/>
              </a:rPr>
              <a:t> feelings and what </a:t>
            </a:r>
            <a:r>
              <a:rPr lang="en-GB" sz="2000" b="1" dirty="0" smtClean="0">
                <a:solidFill>
                  <a:prstClr val="black"/>
                </a:solidFill>
                <a:latin typeface="Calibri"/>
              </a:rPr>
              <a:t>outcomes</a:t>
            </a:r>
            <a:r>
              <a:rPr lang="en-GB" sz="2000" dirty="0" smtClean="0">
                <a:solidFill>
                  <a:prstClr val="black"/>
                </a:solidFill>
                <a:latin typeface="Calibri"/>
              </a:rPr>
              <a:t> they would like.  Consider </a:t>
            </a:r>
            <a:r>
              <a:rPr lang="en-GB" sz="2000" b="1" dirty="0" smtClean="0">
                <a:solidFill>
                  <a:prstClr val="black"/>
                </a:solidFill>
                <a:latin typeface="Calibri"/>
              </a:rPr>
              <a:t>advocacy</a:t>
            </a:r>
            <a:r>
              <a:rPr lang="en-GB" sz="2000" dirty="0" smtClean="0">
                <a:solidFill>
                  <a:prstClr val="black"/>
                </a:solidFill>
                <a:latin typeface="Calibri"/>
              </a:rPr>
              <a:t> and </a:t>
            </a:r>
            <a:r>
              <a:rPr lang="en-GB" sz="2000" b="1" dirty="0" smtClean="0">
                <a:solidFill>
                  <a:prstClr val="black"/>
                </a:solidFill>
                <a:latin typeface="Calibri"/>
              </a:rPr>
              <a:t>legal literacy</a:t>
            </a:r>
            <a:endParaRPr lang="en-GB" sz="2000" b="1" dirty="0">
              <a:solidFill>
                <a:prstClr val="black"/>
              </a:solidFill>
              <a:latin typeface="Calibri"/>
            </a:endParaRPr>
          </a:p>
        </p:txBody>
      </p:sp>
      <p:sp>
        <p:nvSpPr>
          <p:cNvPr id="12" name="Rectangle 11">
            <a:extLst>
              <a:ext uri="{FF2B5EF4-FFF2-40B4-BE49-F238E27FC236}">
                <a16:creationId xmlns:a16="http://schemas.microsoft.com/office/drawing/2014/main" id="{724E8A62-FA86-42F8-9E9C-0E58FA7E5CE1}"/>
              </a:ext>
            </a:extLst>
          </p:cNvPr>
          <p:cNvSpPr/>
          <p:nvPr/>
        </p:nvSpPr>
        <p:spPr>
          <a:xfrm>
            <a:off x="1231900" y="5423383"/>
            <a:ext cx="8712200" cy="75723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200" dirty="0">
              <a:solidFill>
                <a:prstClr val="black"/>
              </a:solidFill>
              <a:latin typeface="Calibri"/>
            </a:endParaRPr>
          </a:p>
          <a:p>
            <a:pPr eaLnBrk="0" fontAlgn="base" hangingPunct="0">
              <a:spcBef>
                <a:spcPct val="0"/>
              </a:spcBef>
              <a:spcAft>
                <a:spcPct val="0"/>
              </a:spcAft>
              <a:defRPr/>
            </a:pPr>
            <a:r>
              <a:rPr lang="en-GB" sz="2000" b="1" dirty="0" smtClean="0">
                <a:solidFill>
                  <a:prstClr val="black"/>
                </a:solidFill>
                <a:latin typeface="Calibri"/>
              </a:rPr>
              <a:t>Accountability</a:t>
            </a:r>
            <a:r>
              <a:rPr lang="en-GB" sz="2000" dirty="0" smtClean="0">
                <a:solidFill>
                  <a:prstClr val="black"/>
                </a:solidFill>
                <a:latin typeface="Calibri"/>
              </a:rPr>
              <a:t>: because of risk there may be times when outcomes can’t be person centred; be open and transparent why and explain the process.  </a:t>
            </a:r>
            <a:endParaRPr lang="en-GB" sz="2000" dirty="0">
              <a:solidFill>
                <a:prstClr val="black"/>
              </a:solidFill>
              <a:latin typeface="Calibri"/>
            </a:endParaRPr>
          </a:p>
        </p:txBody>
      </p:sp>
    </p:spTree>
    <p:extLst>
      <p:ext uri="{BB962C8B-B14F-4D97-AF65-F5344CB8AC3E}">
        <p14:creationId xmlns:p14="http://schemas.microsoft.com/office/powerpoint/2010/main" val="28539053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32155"/>
          </a:xfrm>
        </p:spPr>
        <p:txBody>
          <a:bodyPr>
            <a:normAutofit/>
          </a:bodyPr>
          <a:lstStyle/>
          <a:p>
            <a:r>
              <a:rPr lang="en-GB" sz="3600" b="1" dirty="0" smtClean="0">
                <a:solidFill>
                  <a:srgbClr val="C00000"/>
                </a:solidFill>
                <a:latin typeface="Arial" panose="020B0604020202020204" pitchFamily="34" charset="0"/>
                <a:cs typeface="Arial" panose="020B0604020202020204" pitchFamily="34" charset="0"/>
              </a:rPr>
              <a:t>How do we evidence MSP?</a:t>
            </a:r>
            <a:endParaRPr lang="en-GB" sz="3600" b="1" dirty="0">
              <a:solidFill>
                <a:srgbClr val="C000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709109" y="1201435"/>
            <a:ext cx="10515600" cy="4351338"/>
          </a:xfrm>
        </p:spPr>
        <p:txBody>
          <a:bodyPr>
            <a:normAutofit/>
          </a:bodyPr>
          <a:lstStyle/>
          <a:p>
            <a:r>
              <a:rPr lang="en-GB" sz="2000" dirty="0" smtClean="0">
                <a:latin typeface="Arial" panose="020B0604020202020204" pitchFamily="34" charset="0"/>
                <a:cs typeface="Arial" panose="020B0604020202020204" pitchFamily="34" charset="0"/>
              </a:rPr>
              <a:t>Case records: case notes; contacts; strategy discussion; </a:t>
            </a:r>
            <a:r>
              <a:rPr lang="en-GB" sz="2000" dirty="0" err="1" smtClean="0">
                <a:latin typeface="Arial" panose="020B0604020202020204" pitchFamily="34" charset="0"/>
                <a:cs typeface="Arial" panose="020B0604020202020204" pitchFamily="34" charset="0"/>
              </a:rPr>
              <a:t>strat</a:t>
            </a:r>
            <a:r>
              <a:rPr lang="en-GB" sz="2000" dirty="0" smtClean="0">
                <a:latin typeface="Arial" panose="020B0604020202020204" pitchFamily="34" charset="0"/>
                <a:cs typeface="Arial" panose="020B0604020202020204" pitchFamily="34" charset="0"/>
              </a:rPr>
              <a:t> meetings  </a:t>
            </a:r>
          </a:p>
          <a:p>
            <a:r>
              <a:rPr lang="en-GB" sz="2000" dirty="0" smtClean="0">
                <a:latin typeface="Arial" panose="020B0604020202020204" pitchFamily="34" charset="0"/>
                <a:cs typeface="Arial" panose="020B0604020202020204" pitchFamily="34" charset="0"/>
              </a:rPr>
              <a:t>S42: reports/statistics </a:t>
            </a:r>
            <a:r>
              <a:rPr lang="en-GB" sz="2000" dirty="0" err="1" smtClean="0">
                <a:latin typeface="Arial" panose="020B0604020202020204" pitchFamily="34" charset="0"/>
                <a:cs typeface="Arial" panose="020B0604020202020204" pitchFamily="34" charset="0"/>
              </a:rPr>
              <a:t>eg</a:t>
            </a:r>
            <a:r>
              <a:rPr lang="en-GB" sz="2000" dirty="0" smtClean="0">
                <a:latin typeface="Arial" panose="020B0604020202020204" pitchFamily="34" charset="0"/>
                <a:cs typeface="Arial" panose="020B0604020202020204" pitchFamily="34" charset="0"/>
              </a:rPr>
              <a:t> outcomes, conversation with alleged victim, consent </a:t>
            </a:r>
          </a:p>
          <a:p>
            <a:r>
              <a:rPr lang="en-GB" sz="2000" dirty="0">
                <a:latin typeface="Arial" panose="020B0604020202020204" pitchFamily="34" charset="0"/>
                <a:cs typeface="Arial" panose="020B0604020202020204" pitchFamily="34" charset="0"/>
              </a:rPr>
              <a:t>SG competency framework</a:t>
            </a:r>
          </a:p>
          <a:p>
            <a:r>
              <a:rPr lang="en-GB" sz="2000" dirty="0" smtClean="0">
                <a:latin typeface="Arial" panose="020B0604020202020204" pitchFamily="34" charset="0"/>
                <a:cs typeface="Arial" panose="020B0604020202020204" pitchFamily="34" charset="0"/>
              </a:rPr>
              <a:t>Supervision</a:t>
            </a:r>
          </a:p>
          <a:p>
            <a:r>
              <a:rPr lang="en-GB" sz="2000" dirty="0" smtClean="0">
                <a:latin typeface="Arial" panose="020B0604020202020204" pitchFamily="34" charset="0"/>
                <a:cs typeface="Arial" panose="020B0604020202020204" pitchFamily="34" charset="0"/>
              </a:rPr>
              <a:t>Peer Supervision Meetings</a:t>
            </a:r>
          </a:p>
          <a:p>
            <a:r>
              <a:rPr lang="en-GB" sz="2000" dirty="0" smtClean="0">
                <a:latin typeface="Arial" panose="020B0604020202020204" pitchFamily="34" charset="0"/>
                <a:cs typeface="Arial" panose="020B0604020202020204" pitchFamily="34" charset="0"/>
              </a:rPr>
              <a:t>Training, Team Meetings</a:t>
            </a:r>
            <a:r>
              <a:rPr lang="en-GB" sz="2000" dirty="0">
                <a:latin typeface="Arial" panose="020B0604020202020204" pitchFamily="34" charset="0"/>
                <a:cs typeface="Arial" panose="020B0604020202020204" pitchFamily="34" charset="0"/>
              </a:rPr>
              <a:t>.</a:t>
            </a:r>
            <a:endParaRPr lang="en-GB" sz="2000" dirty="0" smtClean="0">
              <a:latin typeface="Arial" panose="020B0604020202020204" pitchFamily="34" charset="0"/>
              <a:cs typeface="Arial" panose="020B0604020202020204" pitchFamily="34" charset="0"/>
            </a:endParaRPr>
          </a:p>
          <a:p>
            <a:r>
              <a:rPr lang="en-GB" sz="2000" dirty="0" smtClean="0">
                <a:latin typeface="Arial" panose="020B0604020202020204" pitchFamily="34" charset="0"/>
                <a:cs typeface="Arial" panose="020B0604020202020204" pitchFamily="34" charset="0"/>
              </a:rPr>
              <a:t>File Audit</a:t>
            </a:r>
          </a:p>
          <a:p>
            <a:r>
              <a:rPr lang="en-GB" sz="2000" dirty="0" smtClean="0">
                <a:latin typeface="Arial" panose="020B0604020202020204" pitchFamily="34" charset="0"/>
                <a:cs typeface="Arial" panose="020B0604020202020204" pitchFamily="34" charset="0"/>
              </a:rPr>
              <a:t>MSP Evaluation Tools</a:t>
            </a:r>
          </a:p>
          <a:p>
            <a:endParaRPr lang="en-GB" sz="2000" dirty="0">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948167A1-74E2-48A2-9447-68EC8A8A7B83}"/>
              </a:ext>
            </a:extLst>
          </p:cNvPr>
          <p:cNvSpPr txBox="1">
            <a:spLocks/>
          </p:cNvSpPr>
          <p:nvPr/>
        </p:nvSpPr>
        <p:spPr>
          <a:xfrm>
            <a:off x="3260286" y="6390482"/>
            <a:ext cx="8296275" cy="23336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altLang="en-US" sz="1800" dirty="0" smtClean="0">
                <a:latin typeface="Arial" panose="020B0604020202020204" pitchFamily="34" charset="0"/>
                <a:cs typeface="Arial" panose="020B0604020202020204" pitchFamily="34" charset="0"/>
              </a:rPr>
              <a:t>Adult Social Care Practice Week</a:t>
            </a:r>
            <a:endParaRPr lang="en-US" altLang="en-US" sz="1800" dirty="0">
              <a:latin typeface="Arial" panose="020B0604020202020204" pitchFamily="34" charset="0"/>
              <a:cs typeface="Arial" panose="020B0604020202020204" pitchFamily="34" charset="0"/>
            </a:endParaRPr>
          </a:p>
        </p:txBody>
      </p:sp>
      <p:cxnSp>
        <p:nvCxnSpPr>
          <p:cNvPr id="5" name="Straight Connector 4">
            <a:extLst>
              <a:ext uri="{FF2B5EF4-FFF2-40B4-BE49-F238E27FC236}">
                <a16:creationId xmlns:a16="http://schemas.microsoft.com/office/drawing/2014/main" id="{BF296931-C024-4711-85E4-C9AE1444C0A0}"/>
              </a:ext>
            </a:extLst>
          </p:cNvPr>
          <p:cNvCxnSpPr/>
          <p:nvPr/>
        </p:nvCxnSpPr>
        <p:spPr>
          <a:xfrm>
            <a:off x="411162" y="6494637"/>
            <a:ext cx="7461086" cy="0"/>
          </a:xfrm>
          <a:prstGeom prst="line">
            <a:avLst/>
          </a:prstGeom>
          <a:ln w="38100" cap="flat" cmpd="sng" algn="ctr">
            <a:solidFill>
              <a:srgbClr val="AC243C"/>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2"/>
          <a:stretch>
            <a:fillRect/>
          </a:stretch>
        </p:blipFill>
        <p:spPr>
          <a:xfrm>
            <a:off x="7282928" y="2945925"/>
            <a:ext cx="3861938" cy="3070939"/>
          </a:xfrm>
          <a:prstGeom prst="rect">
            <a:avLst/>
          </a:prstGeom>
        </p:spPr>
      </p:pic>
    </p:spTree>
    <p:extLst>
      <p:ext uri="{BB962C8B-B14F-4D97-AF65-F5344CB8AC3E}">
        <p14:creationId xmlns:p14="http://schemas.microsoft.com/office/powerpoint/2010/main" val="4582580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a:extLst>
              <a:ext uri="{FF2B5EF4-FFF2-40B4-BE49-F238E27FC236}">
                <a16:creationId xmlns:a16="http://schemas.microsoft.com/office/drawing/2014/main" id="{817E099A-526E-4CA5-A998-687C20A214E0}"/>
              </a:ext>
            </a:extLst>
          </p:cNvPr>
          <p:cNvSpPr>
            <a:spLocks noGrp="1" noChangeArrowheads="1"/>
          </p:cNvSpPr>
          <p:nvPr>
            <p:ph type="title"/>
          </p:nvPr>
        </p:nvSpPr>
        <p:spPr>
          <a:xfrm>
            <a:off x="411162" y="111683"/>
            <a:ext cx="11949113" cy="593086"/>
          </a:xfrm>
        </p:spPr>
        <p:txBody>
          <a:bodyPr>
            <a:normAutofit/>
          </a:bodyPr>
          <a:lstStyle/>
          <a:p>
            <a:pPr algn="l" eaLnBrk="1" hangingPunct="1"/>
            <a:r>
              <a:rPr lang="en-GB" altLang="en-US" sz="2800" b="1" dirty="0">
                <a:solidFill>
                  <a:srgbClr val="C00000"/>
                </a:solidFill>
                <a:latin typeface="Arial" panose="020B0604020202020204" pitchFamily="34" charset="0"/>
                <a:cs typeface="Arial" panose="020B0604020202020204" pitchFamily="34" charset="0"/>
              </a:rPr>
              <a:t>Making Safeguarding Personal </a:t>
            </a:r>
            <a:endParaRPr lang="en-GB" altLang="en-US" sz="2400" b="1" dirty="0">
              <a:solidFill>
                <a:srgbClr val="C00000"/>
              </a:solidFill>
              <a:latin typeface="Arial" panose="020B0604020202020204" pitchFamily="34" charset="0"/>
              <a:cs typeface="Arial" panose="020B0604020202020204" pitchFamily="34" charset="0"/>
            </a:endParaRPr>
          </a:p>
        </p:txBody>
      </p:sp>
      <p:sp>
        <p:nvSpPr>
          <p:cNvPr id="107523" name="Footer Placeholder 16">
            <a:extLst>
              <a:ext uri="{FF2B5EF4-FFF2-40B4-BE49-F238E27FC236}">
                <a16:creationId xmlns:a16="http://schemas.microsoft.com/office/drawing/2014/main" id="{26F74248-D6E7-40ED-9F9D-6C7CF0307162}"/>
              </a:ext>
            </a:extLst>
          </p:cNvPr>
          <p:cNvSpPr txBox="1">
            <a:spLocks noChangeArrowheads="1"/>
          </p:cNvSpPr>
          <p:nvPr/>
        </p:nvSpPr>
        <p:spPr bwMode="auto">
          <a:xfrm>
            <a:off x="1953107" y="6192813"/>
            <a:ext cx="4182648" cy="34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defRPr/>
            </a:pPr>
            <a:r>
              <a:rPr lang="en-GB" altLang="en-US" sz="1300" b="1" dirty="0">
                <a:solidFill>
                  <a:srgbClr val="000000"/>
                </a:solidFill>
                <a:ea typeface="ヒラギノ角ゴ Pro W3"/>
              </a:rPr>
              <a:t>Keeping Adults Safe in Shropshire Network (2019) </a:t>
            </a:r>
          </a:p>
        </p:txBody>
      </p:sp>
      <p:grpSp>
        <p:nvGrpSpPr>
          <p:cNvPr id="6" name="Group 5">
            <a:extLst>
              <a:ext uri="{FF2B5EF4-FFF2-40B4-BE49-F238E27FC236}">
                <a16:creationId xmlns:a16="http://schemas.microsoft.com/office/drawing/2014/main" id="{EE24B09C-6DBF-4201-AD68-0DA84A6B5DB2}"/>
              </a:ext>
            </a:extLst>
          </p:cNvPr>
          <p:cNvGrpSpPr>
            <a:grpSpLocks/>
          </p:cNvGrpSpPr>
          <p:nvPr/>
        </p:nvGrpSpPr>
        <p:grpSpPr bwMode="auto">
          <a:xfrm>
            <a:off x="1645932" y="799197"/>
            <a:ext cx="2425084" cy="1690803"/>
            <a:chOff x="0" y="671671"/>
            <a:chExt cx="2534382" cy="1529349"/>
          </a:xfrm>
        </p:grpSpPr>
        <p:sp>
          <p:nvSpPr>
            <p:cNvPr id="7" name="Rectangle 6">
              <a:extLst>
                <a:ext uri="{FF2B5EF4-FFF2-40B4-BE49-F238E27FC236}">
                  <a16:creationId xmlns:a16="http://schemas.microsoft.com/office/drawing/2014/main" id="{DF5CA558-EB4E-40E5-BC6B-B882D51997CC}"/>
                </a:ext>
              </a:extLst>
            </p:cNvPr>
            <p:cNvSpPr/>
            <p:nvPr/>
          </p:nvSpPr>
          <p:spPr>
            <a:xfrm>
              <a:off x="0" y="671671"/>
              <a:ext cx="2534382" cy="1520629"/>
            </a:xfrm>
            <a:prstGeom prst="rect">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sp>
        <p:sp>
          <p:nvSpPr>
            <p:cNvPr id="8" name="Rectangle 7">
              <a:extLst>
                <a:ext uri="{FF2B5EF4-FFF2-40B4-BE49-F238E27FC236}">
                  <a16:creationId xmlns:a16="http://schemas.microsoft.com/office/drawing/2014/main" id="{3C72FB3B-E2F0-4717-9CA5-FF3359BBFE0F}"/>
                </a:ext>
              </a:extLst>
            </p:cNvPr>
            <p:cNvSpPr/>
            <p:nvPr/>
          </p:nvSpPr>
          <p:spPr>
            <a:xfrm>
              <a:off x="27783" y="680391"/>
              <a:ext cx="2478816" cy="1520629"/>
            </a:xfrm>
            <a:prstGeom prst="rect">
              <a:avLst/>
            </a:prstGeom>
          </p:spPr>
          <p:style>
            <a:lnRef idx="0">
              <a:scrgbClr r="0" g="0" b="0"/>
            </a:lnRef>
            <a:fillRef idx="0">
              <a:scrgbClr r="0" g="0" b="0"/>
            </a:fillRef>
            <a:effectRef idx="0">
              <a:scrgbClr r="0" g="0" b="0"/>
            </a:effectRef>
            <a:fontRef idx="minor">
              <a:schemeClr val="lt1"/>
            </a:fontRef>
          </p:style>
          <p:txBody>
            <a:bodyPr lIns="106680" tIns="106680" rIns="106680" bIns="106680" spcCol="1270" anchor="ctr"/>
            <a:lstStyle/>
            <a:p>
              <a:pPr algn="ctr" defTabSz="1244569">
                <a:lnSpc>
                  <a:spcPct val="90000"/>
                </a:lnSpc>
                <a:spcBef>
                  <a:spcPct val="0"/>
                </a:spcBef>
                <a:spcAft>
                  <a:spcPct val="35000"/>
                </a:spcAft>
                <a:defRPr/>
              </a:pPr>
              <a:r>
                <a:rPr lang="en-GB" b="1" dirty="0">
                  <a:solidFill>
                    <a:sysClr val="window" lastClr="FFFFFF"/>
                  </a:solidFill>
                  <a:latin typeface="Calibri"/>
                </a:rPr>
                <a:t>Put the adult at the centre of safeguarding, from the beginning to the end of every concern </a:t>
              </a:r>
              <a:endParaRPr lang="en-GB" sz="2400" b="1" dirty="0">
                <a:solidFill>
                  <a:sysClr val="window" lastClr="FFFFFF"/>
                </a:solidFill>
                <a:latin typeface="Calibri"/>
              </a:endParaRPr>
            </a:p>
          </p:txBody>
        </p:sp>
      </p:grpSp>
      <p:grpSp>
        <p:nvGrpSpPr>
          <p:cNvPr id="9" name="Group 8">
            <a:extLst>
              <a:ext uri="{FF2B5EF4-FFF2-40B4-BE49-F238E27FC236}">
                <a16:creationId xmlns:a16="http://schemas.microsoft.com/office/drawing/2014/main" id="{40937BD4-ABB9-4DEA-83B1-A974106CB965}"/>
              </a:ext>
            </a:extLst>
          </p:cNvPr>
          <p:cNvGrpSpPr>
            <a:grpSpLocks/>
          </p:cNvGrpSpPr>
          <p:nvPr/>
        </p:nvGrpSpPr>
        <p:grpSpPr bwMode="auto">
          <a:xfrm>
            <a:off x="1524000" y="4538887"/>
            <a:ext cx="2598998" cy="1704587"/>
            <a:chOff x="-239667" y="2550975"/>
            <a:chExt cx="2623014" cy="1520629"/>
          </a:xfrm>
        </p:grpSpPr>
        <p:sp>
          <p:nvSpPr>
            <p:cNvPr id="10" name="Rectangle 9">
              <a:extLst>
                <a:ext uri="{FF2B5EF4-FFF2-40B4-BE49-F238E27FC236}">
                  <a16:creationId xmlns:a16="http://schemas.microsoft.com/office/drawing/2014/main" id="{8839CF4D-F340-49AB-9DAF-BF17B70279EF}"/>
                </a:ext>
              </a:extLst>
            </p:cNvPr>
            <p:cNvSpPr/>
            <p:nvPr/>
          </p:nvSpPr>
          <p:spPr>
            <a:xfrm>
              <a:off x="-151278" y="2550975"/>
              <a:ext cx="2534625" cy="1520629"/>
            </a:xfrm>
            <a:prstGeom prst="rect">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sp>
        <p:sp>
          <p:nvSpPr>
            <p:cNvPr id="11" name="Rectangle 10">
              <a:extLst>
                <a:ext uri="{FF2B5EF4-FFF2-40B4-BE49-F238E27FC236}">
                  <a16:creationId xmlns:a16="http://schemas.microsoft.com/office/drawing/2014/main" id="{E2DC8A11-0943-467E-ABFF-27B57378E505}"/>
                </a:ext>
              </a:extLst>
            </p:cNvPr>
            <p:cNvSpPr/>
            <p:nvPr/>
          </p:nvSpPr>
          <p:spPr>
            <a:xfrm>
              <a:off x="-239667" y="2609112"/>
              <a:ext cx="2570552" cy="1404354"/>
            </a:xfrm>
            <a:prstGeom prst="rect">
              <a:avLst/>
            </a:prstGeom>
          </p:spPr>
          <p:style>
            <a:lnRef idx="0">
              <a:scrgbClr r="0" g="0" b="0"/>
            </a:lnRef>
            <a:fillRef idx="0">
              <a:scrgbClr r="0" g="0" b="0"/>
            </a:fillRef>
            <a:effectRef idx="0">
              <a:scrgbClr r="0" g="0" b="0"/>
            </a:effectRef>
            <a:fontRef idx="minor">
              <a:schemeClr val="lt1"/>
            </a:fontRef>
          </p:style>
          <p:txBody>
            <a:bodyPr lIns="106680" tIns="106680" rIns="106680" bIns="106680" spcCol="1270" anchor="ctr"/>
            <a:lstStyle/>
            <a:p>
              <a:pPr algn="ctr" defTabSz="1244569">
                <a:lnSpc>
                  <a:spcPct val="90000"/>
                </a:lnSpc>
                <a:spcBef>
                  <a:spcPct val="0"/>
                </a:spcBef>
                <a:spcAft>
                  <a:spcPct val="35000"/>
                </a:spcAft>
                <a:defRPr/>
              </a:pPr>
              <a:r>
                <a:rPr lang="en-GB" sz="2000" b="1" dirty="0">
                  <a:solidFill>
                    <a:sysClr val="window" lastClr="FFFFFF"/>
                  </a:solidFill>
                  <a:latin typeface="Calibri"/>
                </a:rPr>
                <a:t>Ask who they want to be told or seek the views of family or friends if they lack capacity to decide that</a:t>
              </a:r>
            </a:p>
          </p:txBody>
        </p:sp>
      </p:grpSp>
      <p:grpSp>
        <p:nvGrpSpPr>
          <p:cNvPr id="12" name="Group 11">
            <a:extLst>
              <a:ext uri="{FF2B5EF4-FFF2-40B4-BE49-F238E27FC236}">
                <a16:creationId xmlns:a16="http://schemas.microsoft.com/office/drawing/2014/main" id="{C1E3C6F7-7E4D-4A71-8B62-6B9B5228FFC8}"/>
              </a:ext>
            </a:extLst>
          </p:cNvPr>
          <p:cNvGrpSpPr>
            <a:grpSpLocks/>
          </p:cNvGrpSpPr>
          <p:nvPr/>
        </p:nvGrpSpPr>
        <p:grpSpPr bwMode="auto">
          <a:xfrm>
            <a:off x="1645933" y="2668182"/>
            <a:ext cx="2452994" cy="1692523"/>
            <a:chOff x="312837" y="2436"/>
            <a:chExt cx="3563975" cy="2138385"/>
          </a:xfrm>
        </p:grpSpPr>
        <p:sp>
          <p:nvSpPr>
            <p:cNvPr id="13" name="Rectangle 12">
              <a:extLst>
                <a:ext uri="{FF2B5EF4-FFF2-40B4-BE49-F238E27FC236}">
                  <a16:creationId xmlns:a16="http://schemas.microsoft.com/office/drawing/2014/main" id="{928F1165-BA8D-48CD-87F9-383D1C050564}"/>
                </a:ext>
              </a:extLst>
            </p:cNvPr>
            <p:cNvSpPr/>
            <p:nvPr/>
          </p:nvSpPr>
          <p:spPr>
            <a:xfrm>
              <a:off x="312837" y="2436"/>
              <a:ext cx="3563975" cy="2138385"/>
            </a:xfrm>
            <a:prstGeom prst="rect">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sp>
        <p:sp>
          <p:nvSpPr>
            <p:cNvPr id="14" name="Rectangle 13">
              <a:extLst>
                <a:ext uri="{FF2B5EF4-FFF2-40B4-BE49-F238E27FC236}">
                  <a16:creationId xmlns:a16="http://schemas.microsoft.com/office/drawing/2014/main" id="{292613D5-76CE-40D1-80A6-8C60802671A5}"/>
                </a:ext>
              </a:extLst>
            </p:cNvPr>
            <p:cNvSpPr/>
            <p:nvPr/>
          </p:nvSpPr>
          <p:spPr>
            <a:xfrm>
              <a:off x="312837" y="2436"/>
              <a:ext cx="3523423" cy="2138385"/>
            </a:xfrm>
            <a:prstGeom prst="rect">
              <a:avLst/>
            </a:prstGeom>
          </p:spPr>
          <p:style>
            <a:lnRef idx="0">
              <a:scrgbClr r="0" g="0" b="0"/>
            </a:lnRef>
            <a:fillRef idx="0">
              <a:scrgbClr r="0" g="0" b="0"/>
            </a:fillRef>
            <a:effectRef idx="0">
              <a:scrgbClr r="0" g="0" b="0"/>
            </a:effectRef>
            <a:fontRef idx="minor">
              <a:schemeClr val="lt1"/>
            </a:fontRef>
          </p:style>
          <p:txBody>
            <a:bodyPr lIns="152400" tIns="152400" rIns="152400" bIns="152400" spcCol="1270" anchor="ctr"/>
            <a:lstStyle/>
            <a:p>
              <a:pPr algn="ctr" defTabSz="1777956">
                <a:lnSpc>
                  <a:spcPct val="90000"/>
                </a:lnSpc>
                <a:spcBef>
                  <a:spcPct val="0"/>
                </a:spcBef>
                <a:spcAft>
                  <a:spcPct val="35000"/>
                </a:spcAft>
                <a:defRPr/>
              </a:pPr>
              <a:r>
                <a:rPr lang="en-GB" sz="2000" b="1" dirty="0">
                  <a:solidFill>
                    <a:sysClr val="window" lastClr="FFFFFF"/>
                  </a:solidFill>
                  <a:latin typeface="Calibri"/>
                </a:rPr>
                <a:t>Discuss risk and what needs to be done to make them safer now </a:t>
              </a:r>
            </a:p>
          </p:txBody>
        </p:sp>
      </p:grpSp>
      <p:grpSp>
        <p:nvGrpSpPr>
          <p:cNvPr id="15" name="Group 14">
            <a:extLst>
              <a:ext uri="{FF2B5EF4-FFF2-40B4-BE49-F238E27FC236}">
                <a16:creationId xmlns:a16="http://schemas.microsoft.com/office/drawing/2014/main" id="{00D9493A-929E-47C8-BFA2-A4C844DB17D6}"/>
              </a:ext>
            </a:extLst>
          </p:cNvPr>
          <p:cNvGrpSpPr>
            <a:grpSpLocks/>
          </p:cNvGrpSpPr>
          <p:nvPr/>
        </p:nvGrpSpPr>
        <p:grpSpPr bwMode="auto">
          <a:xfrm>
            <a:off x="7919143" y="736219"/>
            <a:ext cx="2568525" cy="1779837"/>
            <a:chOff x="2273024" y="2497219"/>
            <a:chExt cx="3563975" cy="2138385"/>
          </a:xfrm>
        </p:grpSpPr>
        <p:sp>
          <p:nvSpPr>
            <p:cNvPr id="16" name="Rectangle 15">
              <a:extLst>
                <a:ext uri="{FF2B5EF4-FFF2-40B4-BE49-F238E27FC236}">
                  <a16:creationId xmlns:a16="http://schemas.microsoft.com/office/drawing/2014/main" id="{2E6A1720-B697-4E84-87F5-BBCF8D52793A}"/>
                </a:ext>
              </a:extLst>
            </p:cNvPr>
            <p:cNvSpPr/>
            <p:nvPr/>
          </p:nvSpPr>
          <p:spPr>
            <a:xfrm>
              <a:off x="2273024" y="2497219"/>
              <a:ext cx="3563975" cy="2138385"/>
            </a:xfrm>
            <a:prstGeom prst="rect">
              <a:avLst/>
            </a:prstGeom>
            <a:solidFill>
              <a:schemeClr val="tx2">
                <a:lumMod val="60000"/>
                <a:lumOff val="40000"/>
              </a:scheme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sp>
        <p:sp>
          <p:nvSpPr>
            <p:cNvPr id="17" name="Rectangle 16">
              <a:extLst>
                <a:ext uri="{FF2B5EF4-FFF2-40B4-BE49-F238E27FC236}">
                  <a16:creationId xmlns:a16="http://schemas.microsoft.com/office/drawing/2014/main" id="{A0E9CD95-242E-450B-AB94-DCB8FBDF5DEB}"/>
                </a:ext>
              </a:extLst>
            </p:cNvPr>
            <p:cNvSpPr/>
            <p:nvPr/>
          </p:nvSpPr>
          <p:spPr>
            <a:xfrm>
              <a:off x="2309912" y="2786770"/>
              <a:ext cx="3424709" cy="1848834"/>
            </a:xfrm>
            <a:prstGeom prst="rect">
              <a:avLst/>
            </a:prstGeom>
            <a:solidFill>
              <a:schemeClr val="tx2">
                <a:lumMod val="60000"/>
                <a:lumOff val="40000"/>
              </a:schemeClr>
            </a:solidFill>
          </p:spPr>
          <p:style>
            <a:lnRef idx="0">
              <a:scrgbClr r="0" g="0" b="0"/>
            </a:lnRef>
            <a:fillRef idx="0">
              <a:scrgbClr r="0" g="0" b="0"/>
            </a:fillRef>
            <a:effectRef idx="0">
              <a:scrgbClr r="0" g="0" b="0"/>
            </a:effectRef>
            <a:fontRef idx="minor">
              <a:schemeClr val="lt1"/>
            </a:fontRef>
          </p:style>
          <p:txBody>
            <a:bodyPr lIns="156211" tIns="156211" rIns="156211" bIns="156211" spcCol="1270" anchor="ctr"/>
            <a:lstStyle/>
            <a:p>
              <a:pPr algn="ctr" defTabSz="1822405">
                <a:lnSpc>
                  <a:spcPct val="90000"/>
                </a:lnSpc>
                <a:spcBef>
                  <a:spcPct val="0"/>
                </a:spcBef>
                <a:spcAft>
                  <a:spcPct val="35000"/>
                </a:spcAft>
                <a:defRPr/>
              </a:pPr>
              <a:r>
                <a:rPr lang="en-GB" sz="2000" b="1" dirty="0">
                  <a:solidFill>
                    <a:sysClr val="window" lastClr="FFFFFF"/>
                  </a:solidFill>
                  <a:latin typeface="Calibri"/>
                </a:rPr>
                <a:t>Ask what they want to change – agree who raises the safeguarding concern </a:t>
              </a:r>
            </a:p>
            <a:p>
              <a:pPr algn="ctr" defTabSz="1822405">
                <a:lnSpc>
                  <a:spcPct val="90000"/>
                </a:lnSpc>
                <a:spcBef>
                  <a:spcPct val="0"/>
                </a:spcBef>
                <a:spcAft>
                  <a:spcPct val="35000"/>
                </a:spcAft>
                <a:defRPr/>
              </a:pPr>
              <a:endParaRPr lang="en-GB" b="1" dirty="0">
                <a:solidFill>
                  <a:sysClr val="window" lastClr="FFFFFF"/>
                </a:solidFill>
                <a:latin typeface="Calibri"/>
              </a:endParaRPr>
            </a:p>
          </p:txBody>
        </p:sp>
      </p:grpSp>
      <p:grpSp>
        <p:nvGrpSpPr>
          <p:cNvPr id="19" name="Group 18">
            <a:extLst>
              <a:ext uri="{FF2B5EF4-FFF2-40B4-BE49-F238E27FC236}">
                <a16:creationId xmlns:a16="http://schemas.microsoft.com/office/drawing/2014/main" id="{1A744426-2F5C-4426-99A5-34C8B5C1F98C}"/>
              </a:ext>
            </a:extLst>
          </p:cNvPr>
          <p:cNvGrpSpPr>
            <a:grpSpLocks/>
          </p:cNvGrpSpPr>
          <p:nvPr/>
        </p:nvGrpSpPr>
        <p:grpSpPr bwMode="auto">
          <a:xfrm>
            <a:off x="7904693" y="4481951"/>
            <a:ext cx="2579044" cy="1761522"/>
            <a:chOff x="68482" y="3275208"/>
            <a:chExt cx="3860975" cy="2350666"/>
          </a:xfrm>
        </p:grpSpPr>
        <p:sp>
          <p:nvSpPr>
            <p:cNvPr id="20" name="Rectangle 19">
              <a:extLst>
                <a:ext uri="{FF2B5EF4-FFF2-40B4-BE49-F238E27FC236}">
                  <a16:creationId xmlns:a16="http://schemas.microsoft.com/office/drawing/2014/main" id="{2180217C-325D-4123-98A9-A9E757770AA2}"/>
                </a:ext>
              </a:extLst>
            </p:cNvPr>
            <p:cNvSpPr/>
            <p:nvPr/>
          </p:nvSpPr>
          <p:spPr>
            <a:xfrm>
              <a:off x="68483" y="3275208"/>
              <a:ext cx="3860974" cy="2316584"/>
            </a:xfrm>
            <a:prstGeom prst="rect">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sp>
        <p:sp>
          <p:nvSpPr>
            <p:cNvPr id="21" name="Rectangle 20">
              <a:extLst>
                <a:ext uri="{FF2B5EF4-FFF2-40B4-BE49-F238E27FC236}">
                  <a16:creationId xmlns:a16="http://schemas.microsoft.com/office/drawing/2014/main" id="{9CE0B5F5-99A4-46D4-A714-5A97C945F2CB}"/>
                </a:ext>
              </a:extLst>
            </p:cNvPr>
            <p:cNvSpPr/>
            <p:nvPr/>
          </p:nvSpPr>
          <p:spPr>
            <a:xfrm>
              <a:off x="68482" y="3309289"/>
              <a:ext cx="3860975" cy="2316585"/>
            </a:xfrm>
            <a:prstGeom prst="rect">
              <a:avLst/>
            </a:prstGeom>
          </p:spPr>
          <p:style>
            <a:lnRef idx="0">
              <a:scrgbClr r="0" g="0" b="0"/>
            </a:lnRef>
            <a:fillRef idx="0">
              <a:scrgbClr r="0" g="0" b="0"/>
            </a:fillRef>
            <a:effectRef idx="0">
              <a:scrgbClr r="0" g="0" b="0"/>
            </a:effectRef>
            <a:fontRef idx="minor">
              <a:schemeClr val="lt1"/>
            </a:fontRef>
          </p:style>
          <p:txBody>
            <a:bodyPr lIns="201931" tIns="201931" rIns="201931" bIns="201931" spcCol="1270" anchor="ctr"/>
            <a:lstStyle/>
            <a:p>
              <a:pPr algn="ctr" defTabSz="2355792">
                <a:lnSpc>
                  <a:spcPct val="90000"/>
                </a:lnSpc>
                <a:spcBef>
                  <a:spcPct val="0"/>
                </a:spcBef>
                <a:spcAft>
                  <a:spcPct val="35000"/>
                </a:spcAft>
                <a:defRPr/>
              </a:pPr>
              <a:r>
                <a:rPr lang="en-GB" b="1" dirty="0">
                  <a:solidFill>
                    <a:sysClr val="window" lastClr="FFFFFF"/>
                  </a:solidFill>
                  <a:latin typeface="Calibri"/>
                </a:rPr>
                <a:t>Have conversations led by the adult to find out what happened and what outcomes they want </a:t>
              </a:r>
            </a:p>
          </p:txBody>
        </p:sp>
      </p:grpSp>
      <p:sp>
        <p:nvSpPr>
          <p:cNvPr id="24" name="Rectangle 23">
            <a:extLst>
              <a:ext uri="{FF2B5EF4-FFF2-40B4-BE49-F238E27FC236}">
                <a16:creationId xmlns:a16="http://schemas.microsoft.com/office/drawing/2014/main" id="{68C975F3-D246-44B9-BD67-120BF42BBDC3}"/>
              </a:ext>
            </a:extLst>
          </p:cNvPr>
          <p:cNvSpPr/>
          <p:nvPr/>
        </p:nvSpPr>
        <p:spPr>
          <a:xfrm>
            <a:off x="7175504" y="3489329"/>
            <a:ext cx="3794125" cy="1598613"/>
          </a:xfrm>
          <a:prstGeom prst="rect">
            <a:avLst/>
          </a:prstGeom>
        </p:spPr>
        <p:style>
          <a:lnRef idx="0">
            <a:scrgbClr r="0" g="0" b="0"/>
          </a:lnRef>
          <a:fillRef idx="0">
            <a:scrgbClr r="0" g="0" b="0"/>
          </a:fillRef>
          <a:effectRef idx="0">
            <a:scrgbClr r="0" g="0" b="0"/>
          </a:effectRef>
          <a:fontRef idx="minor">
            <a:schemeClr val="lt1"/>
          </a:fontRef>
        </p:style>
        <p:txBody>
          <a:bodyPr lIns="247651" tIns="247651" rIns="247651" bIns="247651" spcCol="1270" anchor="ctr"/>
          <a:lstStyle/>
          <a:p>
            <a:pPr algn="ctr" defTabSz="2889178">
              <a:lnSpc>
                <a:spcPct val="90000"/>
              </a:lnSpc>
              <a:spcBef>
                <a:spcPct val="0"/>
              </a:spcBef>
              <a:spcAft>
                <a:spcPct val="35000"/>
              </a:spcAft>
              <a:defRPr/>
            </a:pPr>
            <a:endParaRPr lang="en-GB" sz="3600" dirty="0">
              <a:solidFill>
                <a:sysClr val="window" lastClr="FFFFFF"/>
              </a:solidFill>
              <a:latin typeface="Calibri"/>
            </a:endParaRPr>
          </a:p>
        </p:txBody>
      </p:sp>
      <p:grpSp>
        <p:nvGrpSpPr>
          <p:cNvPr id="25" name="Group 24">
            <a:extLst>
              <a:ext uri="{FF2B5EF4-FFF2-40B4-BE49-F238E27FC236}">
                <a16:creationId xmlns:a16="http://schemas.microsoft.com/office/drawing/2014/main" id="{700DB0E0-013B-4203-A2D8-B39A91587F89}"/>
              </a:ext>
            </a:extLst>
          </p:cNvPr>
          <p:cNvGrpSpPr>
            <a:grpSpLocks/>
          </p:cNvGrpSpPr>
          <p:nvPr/>
        </p:nvGrpSpPr>
        <p:grpSpPr bwMode="auto">
          <a:xfrm>
            <a:off x="4098927" y="955932"/>
            <a:ext cx="3794126" cy="976805"/>
            <a:chOff x="2684931" y="2467031"/>
            <a:chExt cx="2648193" cy="1520629"/>
          </a:xfrm>
        </p:grpSpPr>
        <p:sp>
          <p:nvSpPr>
            <p:cNvPr id="107533" name="Rectangle 25">
              <a:extLst>
                <a:ext uri="{FF2B5EF4-FFF2-40B4-BE49-F238E27FC236}">
                  <a16:creationId xmlns:a16="http://schemas.microsoft.com/office/drawing/2014/main" id="{A487C83A-7E2B-4030-A844-C4330726AC33}"/>
                </a:ext>
              </a:extLst>
            </p:cNvPr>
            <p:cNvSpPr>
              <a:spLocks noChangeArrowheads="1"/>
            </p:cNvSpPr>
            <p:nvPr/>
          </p:nvSpPr>
          <p:spPr bwMode="auto">
            <a:xfrm>
              <a:off x="2705684" y="2467031"/>
              <a:ext cx="2627440" cy="1520629"/>
            </a:xfrm>
            <a:prstGeom prst="rect">
              <a:avLst/>
            </a:prstGeom>
            <a:solidFill>
              <a:srgbClr val="F79646"/>
            </a:solidFill>
            <a:ln w="25400" algn="ctr">
              <a:solidFill>
                <a:srgbClr val="FFFFFF"/>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defRPr/>
              </a:pPr>
              <a:endParaRPr lang="en-US" altLang="en-US" sz="2400">
                <a:solidFill>
                  <a:srgbClr val="000000"/>
                </a:solidFill>
                <a:latin typeface="Arial" panose="020B0604020202020204" pitchFamily="34" charset="0"/>
                <a:ea typeface="ヒラギノ角ゴ Pro W3"/>
              </a:endParaRPr>
            </a:p>
          </p:txBody>
        </p:sp>
        <p:sp>
          <p:nvSpPr>
            <p:cNvPr id="27" name="Rectangle 26">
              <a:extLst>
                <a:ext uri="{FF2B5EF4-FFF2-40B4-BE49-F238E27FC236}">
                  <a16:creationId xmlns:a16="http://schemas.microsoft.com/office/drawing/2014/main" id="{7419D3EB-61F0-47F9-98A3-6301F692792E}"/>
                </a:ext>
              </a:extLst>
            </p:cNvPr>
            <p:cNvSpPr/>
            <p:nvPr/>
          </p:nvSpPr>
          <p:spPr>
            <a:xfrm>
              <a:off x="2684931" y="2620461"/>
              <a:ext cx="2646921" cy="1184059"/>
            </a:xfrm>
            <a:prstGeom prst="rect">
              <a:avLst/>
            </a:prstGeom>
            <a:noFill/>
            <a:ln>
              <a:noFill/>
            </a:ln>
            <a:effectLst/>
          </p:spPr>
          <p:txBody>
            <a:bodyPr lIns="106680" tIns="106680" rIns="106680" bIns="106680" spcCol="1270" anchor="ctr"/>
            <a:lstStyle/>
            <a:p>
              <a:pPr algn="ctr" defTabSz="1244569">
                <a:lnSpc>
                  <a:spcPct val="90000"/>
                </a:lnSpc>
                <a:spcBef>
                  <a:spcPct val="0"/>
                </a:spcBef>
                <a:spcAft>
                  <a:spcPct val="35000"/>
                </a:spcAft>
                <a:defRPr/>
              </a:pPr>
              <a:r>
                <a:rPr lang="en-GB" sz="2400" b="1" dirty="0">
                  <a:solidFill>
                    <a:sysClr val="window" lastClr="FFFFFF"/>
                  </a:solidFill>
                  <a:latin typeface="Calibri"/>
                  <a:ea typeface="ヒラギノ角ゴ Pro W3"/>
                </a:rPr>
                <a:t>If safe, share your concerns about abuse with the adult </a:t>
              </a:r>
            </a:p>
          </p:txBody>
        </p:sp>
      </p:grpSp>
      <p:sp>
        <p:nvSpPr>
          <p:cNvPr id="3" name="TextBox 2">
            <a:extLst>
              <a:ext uri="{FF2B5EF4-FFF2-40B4-BE49-F238E27FC236}">
                <a16:creationId xmlns:a16="http://schemas.microsoft.com/office/drawing/2014/main" id="{65CF694E-4D1C-4ACF-BC85-E14E166D1604}"/>
              </a:ext>
            </a:extLst>
          </p:cNvPr>
          <p:cNvSpPr txBox="1"/>
          <p:nvPr/>
        </p:nvSpPr>
        <p:spPr>
          <a:xfrm>
            <a:off x="4244930" y="5392904"/>
            <a:ext cx="3369084" cy="830997"/>
          </a:xfrm>
          <a:prstGeom prst="rect">
            <a:avLst/>
          </a:prstGeom>
          <a:solidFill>
            <a:srgbClr val="FFC000"/>
          </a:solidFill>
        </p:spPr>
        <p:txBody>
          <a:bodyPr wrap="square">
            <a:spAutoFit/>
          </a:bodyPr>
          <a:lstStyle/>
          <a:p>
            <a:pPr algn="ctr">
              <a:defRPr/>
            </a:pPr>
            <a:r>
              <a:rPr lang="en-GB" sz="2400" b="1" dirty="0">
                <a:solidFill>
                  <a:srgbClr val="000000"/>
                </a:solidFill>
                <a:latin typeface="Calibri"/>
                <a:ea typeface="ヒラギノ角ゴ Pro W3"/>
              </a:rPr>
              <a:t>Keep the adult involved – it is their life!</a:t>
            </a:r>
          </a:p>
        </p:txBody>
      </p:sp>
      <p:pic>
        <p:nvPicPr>
          <p:cNvPr id="107532" name="Picture 30" descr="F:\Photosymbols\PS3 (E)\hires_images\Me_woman3.jpg">
            <a:extLst>
              <a:ext uri="{FF2B5EF4-FFF2-40B4-BE49-F238E27FC236}">
                <a16:creationId xmlns:a16="http://schemas.microsoft.com/office/drawing/2014/main" id="{36E714DF-BC53-4E6C-9654-A1853B01EBA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46312" y="2326034"/>
            <a:ext cx="1627525" cy="2430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 name="Group 28">
            <a:extLst>
              <a:ext uri="{FF2B5EF4-FFF2-40B4-BE49-F238E27FC236}">
                <a16:creationId xmlns:a16="http://schemas.microsoft.com/office/drawing/2014/main" id="{766943F6-968E-48FB-9045-C46AAFC8C398}"/>
              </a:ext>
            </a:extLst>
          </p:cNvPr>
          <p:cNvGrpSpPr>
            <a:grpSpLocks/>
          </p:cNvGrpSpPr>
          <p:nvPr/>
        </p:nvGrpSpPr>
        <p:grpSpPr bwMode="auto">
          <a:xfrm>
            <a:off x="7888919" y="2638842"/>
            <a:ext cx="2579042" cy="1779837"/>
            <a:chOff x="2273024" y="2497219"/>
            <a:chExt cx="3578568" cy="2138385"/>
          </a:xfrm>
        </p:grpSpPr>
        <p:sp>
          <p:nvSpPr>
            <p:cNvPr id="30" name="Rectangle 29">
              <a:extLst>
                <a:ext uri="{FF2B5EF4-FFF2-40B4-BE49-F238E27FC236}">
                  <a16:creationId xmlns:a16="http://schemas.microsoft.com/office/drawing/2014/main" id="{1CF16D01-C05D-4B76-BF7F-2EAA086CCD1B}"/>
                </a:ext>
              </a:extLst>
            </p:cNvPr>
            <p:cNvSpPr/>
            <p:nvPr/>
          </p:nvSpPr>
          <p:spPr>
            <a:xfrm>
              <a:off x="2273024" y="2497219"/>
              <a:ext cx="3563975" cy="2138385"/>
            </a:xfrm>
            <a:prstGeom prst="rect">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sp>
        <p:sp>
          <p:nvSpPr>
            <p:cNvPr id="31" name="Rectangle 30">
              <a:extLst>
                <a:ext uri="{FF2B5EF4-FFF2-40B4-BE49-F238E27FC236}">
                  <a16:creationId xmlns:a16="http://schemas.microsoft.com/office/drawing/2014/main" id="{0C50BA60-9B83-453B-B3D8-D002B0C1D094}"/>
                </a:ext>
              </a:extLst>
            </p:cNvPr>
            <p:cNvSpPr/>
            <p:nvPr/>
          </p:nvSpPr>
          <p:spPr>
            <a:xfrm>
              <a:off x="2287617" y="2662495"/>
              <a:ext cx="3563975" cy="1848834"/>
            </a:xfrm>
            <a:prstGeom prst="rect">
              <a:avLst/>
            </a:prstGeom>
          </p:spPr>
          <p:style>
            <a:lnRef idx="0">
              <a:scrgbClr r="0" g="0" b="0"/>
            </a:lnRef>
            <a:fillRef idx="0">
              <a:scrgbClr r="0" g="0" b="0"/>
            </a:fillRef>
            <a:effectRef idx="0">
              <a:scrgbClr r="0" g="0" b="0"/>
            </a:effectRef>
            <a:fontRef idx="minor">
              <a:schemeClr val="lt1"/>
            </a:fontRef>
          </p:style>
          <p:txBody>
            <a:bodyPr lIns="156211" tIns="156211" rIns="156211" bIns="156211" spcCol="1270" anchor="ctr"/>
            <a:lstStyle/>
            <a:p>
              <a:pPr algn="ctr" defTabSz="1822405">
                <a:lnSpc>
                  <a:spcPct val="90000"/>
                </a:lnSpc>
                <a:spcBef>
                  <a:spcPct val="0"/>
                </a:spcBef>
                <a:spcAft>
                  <a:spcPct val="35000"/>
                </a:spcAft>
                <a:defRPr/>
              </a:pPr>
              <a:r>
                <a:rPr lang="en-GB" b="1" dirty="0">
                  <a:solidFill>
                    <a:sysClr val="window" lastClr="FFFFFF"/>
                  </a:solidFill>
                  <a:latin typeface="Calibri"/>
                </a:rPr>
                <a:t>If they haven’t got support and have substantial difficulty taking part in safeguarding think about an advocate (duty)</a:t>
              </a:r>
            </a:p>
          </p:txBody>
        </p:sp>
      </p:grpSp>
      <p:sp>
        <p:nvSpPr>
          <p:cNvPr id="28" name="Title 1">
            <a:extLst>
              <a:ext uri="{FF2B5EF4-FFF2-40B4-BE49-F238E27FC236}">
                <a16:creationId xmlns:a16="http://schemas.microsoft.com/office/drawing/2014/main" id="{948167A1-74E2-48A2-9447-68EC8A8A7B83}"/>
              </a:ext>
            </a:extLst>
          </p:cNvPr>
          <p:cNvSpPr txBox="1">
            <a:spLocks/>
          </p:cNvSpPr>
          <p:nvPr/>
        </p:nvSpPr>
        <p:spPr>
          <a:xfrm>
            <a:off x="3260286" y="6390482"/>
            <a:ext cx="8296275" cy="23336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altLang="en-US" sz="1800" dirty="0" smtClean="0">
                <a:latin typeface="Arial" panose="020B0604020202020204" pitchFamily="34" charset="0"/>
                <a:cs typeface="Arial" panose="020B0604020202020204" pitchFamily="34" charset="0"/>
              </a:rPr>
              <a:t>Adult Social Care Practice Week</a:t>
            </a:r>
            <a:endParaRPr lang="en-US" altLang="en-US" sz="1800" dirty="0">
              <a:latin typeface="Arial" panose="020B0604020202020204" pitchFamily="34" charset="0"/>
              <a:cs typeface="Arial" panose="020B0604020202020204" pitchFamily="34" charset="0"/>
            </a:endParaRPr>
          </a:p>
        </p:txBody>
      </p:sp>
      <p:cxnSp>
        <p:nvCxnSpPr>
          <p:cNvPr id="32" name="Straight Connector 31">
            <a:extLst>
              <a:ext uri="{FF2B5EF4-FFF2-40B4-BE49-F238E27FC236}">
                <a16:creationId xmlns:a16="http://schemas.microsoft.com/office/drawing/2014/main" id="{BF296931-C024-4711-85E4-C9AE1444C0A0}"/>
              </a:ext>
            </a:extLst>
          </p:cNvPr>
          <p:cNvCxnSpPr/>
          <p:nvPr/>
        </p:nvCxnSpPr>
        <p:spPr>
          <a:xfrm>
            <a:off x="411162" y="6494637"/>
            <a:ext cx="7461086" cy="0"/>
          </a:xfrm>
          <a:prstGeom prst="line">
            <a:avLst/>
          </a:prstGeom>
          <a:ln w="38100" cap="flat" cmpd="sng" algn="ctr">
            <a:solidFill>
              <a:srgbClr val="AC243C"/>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31413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89124"/>
          </a:xfrm>
        </p:spPr>
        <p:txBody>
          <a:bodyPr>
            <a:normAutofit/>
          </a:bodyPr>
          <a:lstStyle/>
          <a:p>
            <a:pPr algn="ctr"/>
            <a:r>
              <a:rPr lang="en-GB" sz="3600" b="1" smtClean="0">
                <a:solidFill>
                  <a:srgbClr val="C00000"/>
                </a:solidFill>
                <a:latin typeface="Arial" panose="020B0604020202020204" pitchFamily="34" charset="0"/>
                <a:cs typeface="Arial" panose="020B0604020202020204" pitchFamily="34" charset="0"/>
              </a:rPr>
              <a:t>After Session Resources</a:t>
            </a:r>
            <a:endParaRPr lang="en-GB" sz="3600" b="1" dirty="0">
              <a:solidFill>
                <a:srgbClr val="C000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838200" y="1136889"/>
            <a:ext cx="10515600" cy="4701328"/>
          </a:xfrm>
        </p:spPr>
        <p:txBody>
          <a:bodyPr/>
          <a:lstStyle/>
          <a:p>
            <a:r>
              <a:rPr lang="en-GB" u="sng" dirty="0">
                <a:solidFill>
                  <a:schemeClr val="accent5"/>
                </a:solidFill>
                <a:latin typeface="Calibri" panose="020F0502020204030204" pitchFamily="34" charset="0"/>
                <a:ea typeface="Calibri" panose="020F0502020204030204" pitchFamily="34" charset="0"/>
                <a:cs typeface="Times New Roman" panose="02020603050405020304" pitchFamily="18" charset="0"/>
              </a:rPr>
              <a:t>https://</a:t>
            </a:r>
            <a:r>
              <a:rPr lang="en-GB" u="sng" dirty="0" smtClean="0">
                <a:solidFill>
                  <a:schemeClr val="accent5"/>
                </a:solidFill>
                <a:latin typeface="Calibri" panose="020F0502020204030204" pitchFamily="34" charset="0"/>
                <a:ea typeface="Calibri" panose="020F0502020204030204" pitchFamily="34" charset="0"/>
                <a:cs typeface="Times New Roman" panose="02020603050405020304" pitchFamily="18" charset="0"/>
              </a:rPr>
              <a:t>www.local.gov.uk/msp-toolkit</a:t>
            </a:r>
            <a:endParaRPr lang="en-GB" u="sng" dirty="0" smtClean="0">
              <a:solidFill>
                <a:schemeClr val="accent5"/>
              </a:solidFill>
              <a:hlinkClick r:id="rId2"/>
            </a:endParaRPr>
          </a:p>
          <a:p>
            <a:r>
              <a:rPr lang="en-GB" dirty="0" smtClean="0">
                <a:hlinkClick r:id="rId2"/>
              </a:rPr>
              <a:t>https</a:t>
            </a:r>
            <a:r>
              <a:rPr lang="en-GB" dirty="0">
                <a:hlinkClick r:id="rId2"/>
              </a:rPr>
              <a:t>://www.local.gov.uk/sites/default/files/documents/25.144%20MSP%20Myths_04%20WEB.pdf</a:t>
            </a:r>
            <a:endParaRPr lang="en-GB" dirty="0"/>
          </a:p>
          <a:p>
            <a:r>
              <a:rPr lang="en-GB" u="sng" dirty="0">
                <a:hlinkClick r:id="rId3"/>
              </a:rPr>
              <a:t>https://www.youtube.com/watch?v=hPYoeZYaVm4</a:t>
            </a:r>
            <a:r>
              <a:rPr lang="en-GB" dirty="0"/>
              <a:t> </a:t>
            </a:r>
            <a:endParaRPr lang="en-GB" dirty="0" smtClean="0"/>
          </a:p>
          <a:p>
            <a:r>
              <a:rPr lang="sv-SE" kern="0" dirty="0">
                <a:solidFill>
                  <a:srgbClr val="000000"/>
                </a:solidFill>
                <a:latin typeface="Calibri" panose="020F0502020204030204" pitchFamily="34" charset="0"/>
                <a:ea typeface="ヒラギノ角ゴ Pro W3"/>
                <a:cs typeface="Calibri" panose="020F0502020204030204" pitchFamily="34" charset="0"/>
              </a:rPr>
              <a:t>Thacker H, Anka A, Penhale B. (2020) </a:t>
            </a:r>
            <a:r>
              <a:rPr lang="en-GB" i="1" kern="0" dirty="0">
                <a:solidFill>
                  <a:srgbClr val="000000"/>
                </a:solidFill>
                <a:latin typeface="Calibri" panose="020F0502020204030204" pitchFamily="34" charset="0"/>
                <a:ea typeface="ヒラギノ角ゴ Pro W3"/>
                <a:cs typeface="Calibri" panose="020F0502020204030204" pitchFamily="34" charset="0"/>
              </a:rPr>
              <a:t>Professional curiosity in safeguarding adults: Strategic Briefing. </a:t>
            </a:r>
            <a:r>
              <a:rPr lang="en-GB" kern="0" dirty="0">
                <a:solidFill>
                  <a:srgbClr val="000000"/>
                </a:solidFill>
                <a:latin typeface="Calibri" panose="020F0502020204030204" pitchFamily="34" charset="0"/>
                <a:ea typeface="ヒラギノ角ゴ Pro W3"/>
                <a:cs typeface="Calibri" panose="020F0502020204030204" pitchFamily="34" charset="0"/>
              </a:rPr>
              <a:t>Totnes: Research in Practice. </a:t>
            </a:r>
            <a:r>
              <a:rPr lang="en-GB" kern="0" dirty="0">
                <a:solidFill>
                  <a:srgbClr val="000000"/>
                </a:solidFill>
                <a:latin typeface="Calibri" panose="020F0502020204030204" pitchFamily="34" charset="0"/>
                <a:ea typeface="ヒラギノ角ゴ Pro W3"/>
                <a:cs typeface="Calibri" panose="020F0502020204030204" pitchFamily="34" charset="0"/>
                <a:hlinkClick r:id="rId4"/>
              </a:rPr>
              <a:t>https://</a:t>
            </a:r>
            <a:r>
              <a:rPr lang="en-GB" kern="0" dirty="0" smtClean="0">
                <a:solidFill>
                  <a:srgbClr val="000000"/>
                </a:solidFill>
                <a:latin typeface="Calibri" panose="020F0502020204030204" pitchFamily="34" charset="0"/>
                <a:ea typeface="ヒラギノ角ゴ Pro W3"/>
                <a:cs typeface="Calibri" panose="020F0502020204030204" pitchFamily="34" charset="0"/>
                <a:hlinkClick r:id="rId4"/>
              </a:rPr>
              <a:t>www.researchinpractice.org.uk/adults/publications/2020/december/professional-curiosity-in-safeguarding-adults-strategic-briefing-2020</a:t>
            </a:r>
            <a:r>
              <a:rPr lang="en-GB" kern="0" dirty="0">
                <a:solidFill>
                  <a:srgbClr val="000000"/>
                </a:solidFill>
                <a:latin typeface="Calibri" panose="020F0502020204030204" pitchFamily="34" charset="0"/>
                <a:ea typeface="ヒラギノ角ゴ Pro W3"/>
                <a:cs typeface="Calibri" panose="020F0502020204030204" pitchFamily="34" charset="0"/>
                <a:hlinkClick r:id="rId4"/>
              </a:rPr>
              <a:t>/</a:t>
            </a:r>
            <a:r>
              <a:rPr lang="en-GB" kern="0" dirty="0">
                <a:solidFill>
                  <a:srgbClr val="000000"/>
                </a:solidFill>
                <a:latin typeface="Calibri" panose="020F0502020204030204" pitchFamily="34" charset="0"/>
                <a:ea typeface="ヒラギノ角ゴ Pro W3"/>
                <a:cs typeface="Calibri" panose="020F0502020204030204" pitchFamily="34" charset="0"/>
              </a:rPr>
              <a:t> </a:t>
            </a:r>
          </a:p>
          <a:p>
            <a:endParaRPr lang="en-GB" dirty="0"/>
          </a:p>
        </p:txBody>
      </p:sp>
      <p:sp>
        <p:nvSpPr>
          <p:cNvPr id="4" name="Title 1">
            <a:extLst>
              <a:ext uri="{FF2B5EF4-FFF2-40B4-BE49-F238E27FC236}">
                <a16:creationId xmlns:a16="http://schemas.microsoft.com/office/drawing/2014/main" id="{948167A1-74E2-48A2-9447-68EC8A8A7B83}"/>
              </a:ext>
            </a:extLst>
          </p:cNvPr>
          <p:cNvSpPr txBox="1">
            <a:spLocks/>
          </p:cNvSpPr>
          <p:nvPr/>
        </p:nvSpPr>
        <p:spPr>
          <a:xfrm>
            <a:off x="3260286" y="6390482"/>
            <a:ext cx="8296275" cy="23336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altLang="en-US" sz="1800" dirty="0" smtClean="0">
                <a:latin typeface="Arial" panose="020B0604020202020204" pitchFamily="34" charset="0"/>
                <a:cs typeface="Arial" panose="020B0604020202020204" pitchFamily="34" charset="0"/>
              </a:rPr>
              <a:t>Adult Social Care Practice Week</a:t>
            </a:r>
            <a:endParaRPr lang="en-US" altLang="en-US" sz="1800" dirty="0">
              <a:latin typeface="Arial" panose="020B0604020202020204" pitchFamily="34" charset="0"/>
              <a:cs typeface="Arial" panose="020B0604020202020204" pitchFamily="34" charset="0"/>
            </a:endParaRPr>
          </a:p>
        </p:txBody>
      </p:sp>
      <p:cxnSp>
        <p:nvCxnSpPr>
          <p:cNvPr id="5" name="Straight Connector 4">
            <a:extLst>
              <a:ext uri="{FF2B5EF4-FFF2-40B4-BE49-F238E27FC236}">
                <a16:creationId xmlns:a16="http://schemas.microsoft.com/office/drawing/2014/main" id="{BF296931-C024-4711-85E4-C9AE1444C0A0}"/>
              </a:ext>
            </a:extLst>
          </p:cNvPr>
          <p:cNvCxnSpPr/>
          <p:nvPr/>
        </p:nvCxnSpPr>
        <p:spPr>
          <a:xfrm>
            <a:off x="411162" y="6473121"/>
            <a:ext cx="7461086" cy="0"/>
          </a:xfrm>
          <a:prstGeom prst="line">
            <a:avLst/>
          </a:prstGeom>
          <a:ln w="38100" cap="flat" cmpd="sng" algn="ctr">
            <a:solidFill>
              <a:srgbClr val="AC243C"/>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a:blip r:embed="rId5"/>
          <a:stretch>
            <a:fillRect/>
          </a:stretch>
        </p:blipFill>
        <p:spPr>
          <a:xfrm>
            <a:off x="8538990" y="4643438"/>
            <a:ext cx="3653010" cy="1512231"/>
          </a:xfrm>
          <a:prstGeom prst="rect">
            <a:avLst/>
          </a:prstGeom>
        </p:spPr>
      </p:pic>
    </p:spTree>
    <p:extLst>
      <p:ext uri="{BB962C8B-B14F-4D97-AF65-F5344CB8AC3E}">
        <p14:creationId xmlns:p14="http://schemas.microsoft.com/office/powerpoint/2010/main" val="1904116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89124"/>
          </a:xfrm>
        </p:spPr>
        <p:txBody>
          <a:bodyPr>
            <a:normAutofit/>
          </a:bodyPr>
          <a:lstStyle/>
          <a:p>
            <a:pPr algn="ctr"/>
            <a:r>
              <a:rPr lang="en-GB" sz="3600" b="1" dirty="0" smtClean="0">
                <a:solidFill>
                  <a:srgbClr val="C00000"/>
                </a:solidFill>
                <a:latin typeface="Arial" panose="020B0604020202020204" pitchFamily="34" charset="0"/>
                <a:cs typeface="Arial" panose="020B0604020202020204" pitchFamily="34" charset="0"/>
              </a:rPr>
              <a:t>Final Thought</a:t>
            </a:r>
            <a:endParaRPr lang="en-GB" sz="3600" b="1" dirty="0">
              <a:solidFill>
                <a:srgbClr val="C000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pPr marL="0" indent="0">
              <a:buNone/>
            </a:pPr>
            <a:r>
              <a:rPr lang="en-GB" dirty="0" smtClean="0"/>
              <a:t> </a:t>
            </a:r>
            <a:endParaRPr lang="en-GB" dirty="0"/>
          </a:p>
        </p:txBody>
      </p:sp>
      <p:sp>
        <p:nvSpPr>
          <p:cNvPr id="4" name="Title 1">
            <a:extLst>
              <a:ext uri="{FF2B5EF4-FFF2-40B4-BE49-F238E27FC236}">
                <a16:creationId xmlns:a16="http://schemas.microsoft.com/office/drawing/2014/main" id="{948167A1-74E2-48A2-9447-68EC8A8A7B83}"/>
              </a:ext>
            </a:extLst>
          </p:cNvPr>
          <p:cNvSpPr txBox="1">
            <a:spLocks/>
          </p:cNvSpPr>
          <p:nvPr/>
        </p:nvSpPr>
        <p:spPr>
          <a:xfrm>
            <a:off x="3260286" y="6390482"/>
            <a:ext cx="8296275" cy="23336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altLang="en-US" sz="1800" dirty="0" smtClean="0">
                <a:latin typeface="Arial" panose="020B0604020202020204" pitchFamily="34" charset="0"/>
                <a:cs typeface="Arial" panose="020B0604020202020204" pitchFamily="34" charset="0"/>
              </a:rPr>
              <a:t>Adult Social Care Practice Week</a:t>
            </a:r>
            <a:endParaRPr lang="en-US" altLang="en-US" sz="1800" dirty="0">
              <a:latin typeface="Arial" panose="020B0604020202020204" pitchFamily="34" charset="0"/>
              <a:cs typeface="Arial" panose="020B0604020202020204" pitchFamily="34" charset="0"/>
            </a:endParaRPr>
          </a:p>
        </p:txBody>
      </p:sp>
      <p:cxnSp>
        <p:nvCxnSpPr>
          <p:cNvPr id="5" name="Straight Connector 4">
            <a:extLst>
              <a:ext uri="{FF2B5EF4-FFF2-40B4-BE49-F238E27FC236}">
                <a16:creationId xmlns:a16="http://schemas.microsoft.com/office/drawing/2014/main" id="{BF296931-C024-4711-85E4-C9AE1444C0A0}"/>
              </a:ext>
            </a:extLst>
          </p:cNvPr>
          <p:cNvCxnSpPr/>
          <p:nvPr/>
        </p:nvCxnSpPr>
        <p:spPr>
          <a:xfrm>
            <a:off x="411162" y="6473121"/>
            <a:ext cx="7461086" cy="0"/>
          </a:xfrm>
          <a:prstGeom prst="line">
            <a:avLst/>
          </a:prstGeom>
          <a:ln w="38100" cap="flat" cmpd="sng" algn="ctr">
            <a:solidFill>
              <a:srgbClr val="AC243C"/>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1166191" y="1529467"/>
            <a:ext cx="7977809" cy="2308324"/>
          </a:xfrm>
          <a:prstGeom prst="rect">
            <a:avLst/>
          </a:prstGeom>
        </p:spPr>
        <p:txBody>
          <a:bodyPr wrap="square">
            <a:spAutoFit/>
          </a:bodyPr>
          <a:lstStyle/>
          <a:p>
            <a:r>
              <a:rPr lang="en-GB" b="1" dirty="0"/>
              <a:t>Regardless of role, title or locality</a:t>
            </a:r>
            <a:endParaRPr lang="en-GB" dirty="0"/>
          </a:p>
          <a:p>
            <a:r>
              <a:rPr lang="en-GB" b="1" dirty="0"/>
              <a:t>Safeguarding goes through your practice, like semi skimmed through tea</a:t>
            </a:r>
            <a:endParaRPr lang="en-GB" dirty="0"/>
          </a:p>
          <a:p>
            <a:r>
              <a:rPr lang="en-GB" b="1" dirty="0"/>
              <a:t>It’s not about blame, or denying accountability</a:t>
            </a:r>
            <a:endParaRPr lang="en-GB" dirty="0"/>
          </a:p>
          <a:p>
            <a:r>
              <a:rPr lang="en-GB" b="1" dirty="0"/>
              <a:t>Rather making sure it is everyone’s responsibility</a:t>
            </a:r>
            <a:endParaRPr lang="en-GB" dirty="0"/>
          </a:p>
          <a:p>
            <a:r>
              <a:rPr lang="en-GB" b="1" dirty="0"/>
              <a:t>And even if you don’t know your </a:t>
            </a:r>
            <a:r>
              <a:rPr lang="en-GB" b="1" dirty="0" err="1"/>
              <a:t>pipot</a:t>
            </a:r>
            <a:r>
              <a:rPr lang="en-GB" b="1" dirty="0"/>
              <a:t> from your section 42</a:t>
            </a:r>
            <a:endParaRPr lang="en-GB" dirty="0"/>
          </a:p>
          <a:p>
            <a:r>
              <a:rPr lang="en-GB" b="1" dirty="0"/>
              <a:t>Making safeguarding personal, is something everyone can do</a:t>
            </a:r>
            <a:endParaRPr lang="en-GB" dirty="0"/>
          </a:p>
          <a:p>
            <a:r>
              <a:rPr lang="en-GB" dirty="0"/>
              <a:t>   </a:t>
            </a:r>
            <a:endParaRPr lang="en-GB" dirty="0" smtClean="0"/>
          </a:p>
          <a:p>
            <a:r>
              <a:rPr lang="en-GB" dirty="0" smtClean="0"/>
              <a:t>Andrew </a:t>
            </a:r>
            <a:r>
              <a:rPr lang="en-GB" dirty="0"/>
              <a:t>Wright 2021</a:t>
            </a:r>
          </a:p>
        </p:txBody>
      </p:sp>
      <p:pic>
        <p:nvPicPr>
          <p:cNvPr id="8" name="Picture 7" descr="C:\Users\ssduhe\AppData\Local\Microsoft\Windows\INetCache\Content.MSO\4F74AA43.tmp"/>
          <p:cNvPicPr/>
          <p:nvPr/>
        </p:nvPicPr>
        <p:blipFill>
          <a:blip r:embed="rId2">
            <a:extLst>
              <a:ext uri="{28A0092B-C50C-407E-A947-70E740481C1C}">
                <a14:useLocalDpi xmlns:a14="http://schemas.microsoft.com/office/drawing/2010/main" val="0"/>
              </a:ext>
            </a:extLst>
          </a:blip>
          <a:srcRect/>
          <a:stretch>
            <a:fillRect/>
          </a:stretch>
        </p:blipFill>
        <p:spPr bwMode="auto">
          <a:xfrm>
            <a:off x="6407727" y="3483997"/>
            <a:ext cx="4946073" cy="2430174"/>
          </a:xfrm>
          <a:prstGeom prst="rect">
            <a:avLst/>
          </a:prstGeom>
          <a:noFill/>
          <a:ln>
            <a:noFill/>
          </a:ln>
        </p:spPr>
      </p:pic>
    </p:spTree>
    <p:extLst>
      <p:ext uri="{BB962C8B-B14F-4D97-AF65-F5344CB8AC3E}">
        <p14:creationId xmlns:p14="http://schemas.microsoft.com/office/powerpoint/2010/main" val="3671564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5927" y="179040"/>
            <a:ext cx="10515600" cy="624579"/>
          </a:xfrm>
        </p:spPr>
        <p:txBody>
          <a:bodyPr>
            <a:normAutofit fontScale="90000"/>
          </a:bodyPr>
          <a:lstStyle/>
          <a:p>
            <a:pPr algn="ctr"/>
            <a:r>
              <a:rPr lang="en-GB" sz="4000" b="1" dirty="0" smtClean="0">
                <a:solidFill>
                  <a:srgbClr val="C00000"/>
                </a:solidFill>
                <a:latin typeface="Arial" panose="020B0604020202020204" pitchFamily="34" charset="0"/>
                <a:cs typeface="Arial" panose="020B0604020202020204" pitchFamily="34" charset="0"/>
              </a:rPr>
              <a:t>Making Safeguarding Personal</a:t>
            </a:r>
            <a:endParaRPr lang="en-GB" sz="4000" b="1" dirty="0">
              <a:solidFill>
                <a:srgbClr val="C00000"/>
              </a:solidFill>
              <a:latin typeface="Arial" panose="020B0604020202020204" pitchFamily="34" charset="0"/>
              <a:cs typeface="Arial" panose="020B0604020202020204" pitchFamily="34" charset="0"/>
            </a:endParaRPr>
          </a:p>
        </p:txBody>
      </p:sp>
      <p:pic>
        <p:nvPicPr>
          <p:cNvPr id="4" name="Content Placeholder 3" descr="C:\Users\ssduhe\AppData\Local\Microsoft\Windows\INetCache\Content.MSO\6DBA780A.tmp"/>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71832" y="907774"/>
            <a:ext cx="7896056" cy="5165207"/>
          </a:xfrm>
          <a:prstGeom prst="rect">
            <a:avLst/>
          </a:prstGeom>
          <a:noFill/>
          <a:ln>
            <a:noFill/>
          </a:ln>
        </p:spPr>
      </p:pic>
      <p:sp>
        <p:nvSpPr>
          <p:cNvPr id="5" name="Oval Callout 4"/>
          <p:cNvSpPr/>
          <p:nvPr/>
        </p:nvSpPr>
        <p:spPr>
          <a:xfrm>
            <a:off x="7665026" y="1524000"/>
            <a:ext cx="1598244" cy="2477293"/>
          </a:xfrm>
          <a:prstGeom prst="wedgeEllipseCallout">
            <a:avLst>
              <a:gd name="adj1" fmla="val -73955"/>
              <a:gd name="adj2" fmla="val -7430"/>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2400" dirty="0">
                <a:effectLst/>
                <a:latin typeface="Calibri" panose="020F0502020204030204" pitchFamily="34" charset="0"/>
                <a:ea typeface="Calibri" panose="020F0502020204030204" pitchFamily="34" charset="0"/>
                <a:cs typeface="Times New Roman" panose="02020603050405020304" pitchFamily="18" charset="0"/>
              </a:rPr>
              <a:t>Put some ideas on the chat </a:t>
            </a:r>
          </a:p>
          <a:p>
            <a:pPr>
              <a:lnSpc>
                <a:spcPct val="107000"/>
              </a:lnSpc>
              <a:spcAft>
                <a:spcPts val="80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6" name="Oval Callout 5"/>
          <p:cNvSpPr/>
          <p:nvPr/>
        </p:nvSpPr>
        <p:spPr>
          <a:xfrm>
            <a:off x="1982352" y="2543554"/>
            <a:ext cx="2159353" cy="1457739"/>
          </a:xfrm>
          <a:prstGeom prst="wedgeEllipseCallout">
            <a:avLst>
              <a:gd name="adj1" fmla="val 75211"/>
              <a:gd name="adj2" fmla="val 7802"/>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2400" dirty="0">
                <a:effectLst/>
                <a:latin typeface="Calibri" panose="020F0502020204030204" pitchFamily="34" charset="0"/>
                <a:ea typeface="Calibri" panose="020F0502020204030204" pitchFamily="34" charset="0"/>
                <a:cs typeface="Times New Roman" panose="02020603050405020304" pitchFamily="18" charset="0"/>
              </a:rPr>
              <a:t>What is MSP?!?!</a:t>
            </a:r>
          </a:p>
          <a:p>
            <a:pPr>
              <a:lnSpc>
                <a:spcPct val="107000"/>
              </a:lnSpc>
              <a:spcAft>
                <a:spcPts val="80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 </a:t>
            </a:r>
          </a:p>
        </p:txBody>
      </p:sp>
      <p:cxnSp>
        <p:nvCxnSpPr>
          <p:cNvPr id="7" name="Straight Connector 6">
            <a:extLst>
              <a:ext uri="{FF2B5EF4-FFF2-40B4-BE49-F238E27FC236}">
                <a16:creationId xmlns:a16="http://schemas.microsoft.com/office/drawing/2014/main" id="{BF296931-C024-4711-85E4-C9AE1444C0A0}"/>
              </a:ext>
            </a:extLst>
          </p:cNvPr>
          <p:cNvCxnSpPr/>
          <p:nvPr/>
        </p:nvCxnSpPr>
        <p:spPr>
          <a:xfrm>
            <a:off x="411162" y="6494637"/>
            <a:ext cx="7461086" cy="0"/>
          </a:xfrm>
          <a:prstGeom prst="line">
            <a:avLst/>
          </a:prstGeom>
          <a:ln w="38100" cap="flat" cmpd="sng" algn="ctr">
            <a:solidFill>
              <a:srgbClr val="AC243C"/>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8" name="Title 1">
            <a:extLst>
              <a:ext uri="{FF2B5EF4-FFF2-40B4-BE49-F238E27FC236}">
                <a16:creationId xmlns:a16="http://schemas.microsoft.com/office/drawing/2014/main" id="{948167A1-74E2-48A2-9447-68EC8A8A7B83}"/>
              </a:ext>
            </a:extLst>
          </p:cNvPr>
          <p:cNvSpPr txBox="1">
            <a:spLocks/>
          </p:cNvSpPr>
          <p:nvPr/>
        </p:nvSpPr>
        <p:spPr>
          <a:xfrm>
            <a:off x="3260286" y="6390482"/>
            <a:ext cx="8296275" cy="23336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altLang="en-US" sz="1800" dirty="0" smtClean="0">
                <a:latin typeface="Arial" panose="020B0604020202020204" pitchFamily="34" charset="0"/>
                <a:cs typeface="Arial" panose="020B0604020202020204" pitchFamily="34" charset="0"/>
              </a:rPr>
              <a:t>Adult Social Care Practice Week</a:t>
            </a:r>
            <a:endParaRPr lang="en-US" alt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539540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6077" y="1018555"/>
            <a:ext cx="10515600" cy="5181743"/>
          </a:xfrm>
        </p:spPr>
        <p:txBody>
          <a:bodyPr>
            <a:normAutofit fontScale="92500"/>
          </a:bodyPr>
          <a:lstStyle/>
          <a:p>
            <a:endParaRPr lang="en-GB" sz="2400" dirty="0" smtClean="0"/>
          </a:p>
          <a:p>
            <a:endParaRPr lang="en-GB" sz="2400" dirty="0"/>
          </a:p>
          <a:p>
            <a:r>
              <a:rPr lang="en-GB" b="1" dirty="0" smtClean="0"/>
              <a:t>14.94</a:t>
            </a:r>
            <a:r>
              <a:rPr lang="en-GB" dirty="0" smtClean="0"/>
              <a:t> The </a:t>
            </a:r>
            <a:r>
              <a:rPr lang="en-GB" dirty="0"/>
              <a:t>objectives of </a:t>
            </a:r>
            <a:r>
              <a:rPr lang="en-GB" dirty="0" smtClean="0"/>
              <a:t>a s42(2) enquiry: </a:t>
            </a:r>
            <a:endParaRPr lang="en-GB" dirty="0"/>
          </a:p>
          <a:p>
            <a:pPr marL="0" indent="0">
              <a:buNone/>
            </a:pPr>
            <a:r>
              <a:rPr lang="en-GB" dirty="0" smtClean="0"/>
              <a:t>• </a:t>
            </a:r>
            <a:r>
              <a:rPr lang="en-GB" dirty="0"/>
              <a:t>establish facts; </a:t>
            </a:r>
          </a:p>
          <a:p>
            <a:pPr marL="0" indent="0">
              <a:buNone/>
            </a:pPr>
            <a:r>
              <a:rPr lang="en-GB" dirty="0"/>
              <a:t>• ascertain the </a:t>
            </a:r>
            <a:r>
              <a:rPr lang="en-GB" b="1" dirty="0"/>
              <a:t>individual’s views and wishes </a:t>
            </a:r>
            <a:r>
              <a:rPr lang="en-GB" dirty="0"/>
              <a:t>and seek consent; </a:t>
            </a:r>
          </a:p>
          <a:p>
            <a:pPr marL="0" indent="0">
              <a:buNone/>
            </a:pPr>
            <a:r>
              <a:rPr lang="en-GB" dirty="0"/>
              <a:t>• assess the needs of the adult for protection, support and redress; and</a:t>
            </a:r>
            <a:r>
              <a:rPr lang="en-GB" dirty="0" smtClean="0"/>
              <a:t>,</a:t>
            </a:r>
          </a:p>
          <a:p>
            <a:r>
              <a:rPr lang="en-GB" dirty="0"/>
              <a:t>protect from the abuse and neglect, </a:t>
            </a:r>
            <a:r>
              <a:rPr lang="en-GB" b="1" dirty="0"/>
              <a:t>in accordance with the wishes of the adult;</a:t>
            </a:r>
          </a:p>
          <a:p>
            <a:pPr marL="0" indent="0">
              <a:buNone/>
            </a:pPr>
            <a:r>
              <a:rPr lang="en-GB" dirty="0"/>
              <a:t>• make decisions as to what follow-up action should be taken with regard to the person responsible, or the organisation, for the abuse or neglect. </a:t>
            </a:r>
            <a:endParaRPr lang="en-GB" dirty="0" smtClean="0"/>
          </a:p>
          <a:p>
            <a:r>
              <a:rPr lang="en-GB" dirty="0" smtClean="0"/>
              <a:t>enable </a:t>
            </a:r>
            <a:r>
              <a:rPr lang="en-GB" dirty="0"/>
              <a:t>the adult to achieve resolution and recovery</a:t>
            </a:r>
          </a:p>
          <a:p>
            <a:pPr marL="0" indent="0">
              <a:buNone/>
            </a:pPr>
            <a:endParaRPr lang="en-GB" dirty="0" smtClean="0">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948167A1-74E2-48A2-9447-68EC8A8A7B83}"/>
              </a:ext>
            </a:extLst>
          </p:cNvPr>
          <p:cNvSpPr txBox="1">
            <a:spLocks/>
          </p:cNvSpPr>
          <p:nvPr/>
        </p:nvSpPr>
        <p:spPr>
          <a:xfrm>
            <a:off x="3260286" y="6390482"/>
            <a:ext cx="8296275" cy="23336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altLang="en-US" sz="1800" dirty="0" smtClean="0">
                <a:latin typeface="Arial" panose="020B0604020202020204" pitchFamily="34" charset="0"/>
                <a:cs typeface="Arial" panose="020B0604020202020204" pitchFamily="34" charset="0"/>
              </a:rPr>
              <a:t>Adult Social Care Practice Week</a:t>
            </a:r>
            <a:endParaRPr lang="en-US" altLang="en-US" sz="1800" dirty="0">
              <a:latin typeface="Arial" panose="020B0604020202020204" pitchFamily="34" charset="0"/>
              <a:cs typeface="Arial" panose="020B0604020202020204" pitchFamily="34" charset="0"/>
            </a:endParaRPr>
          </a:p>
        </p:txBody>
      </p:sp>
      <p:cxnSp>
        <p:nvCxnSpPr>
          <p:cNvPr id="5" name="Straight Connector 4">
            <a:extLst>
              <a:ext uri="{FF2B5EF4-FFF2-40B4-BE49-F238E27FC236}">
                <a16:creationId xmlns:a16="http://schemas.microsoft.com/office/drawing/2014/main" id="{BF296931-C024-4711-85E4-C9AE1444C0A0}"/>
              </a:ext>
            </a:extLst>
          </p:cNvPr>
          <p:cNvCxnSpPr/>
          <p:nvPr/>
        </p:nvCxnSpPr>
        <p:spPr>
          <a:xfrm>
            <a:off x="411162" y="6494637"/>
            <a:ext cx="7461086" cy="0"/>
          </a:xfrm>
          <a:prstGeom prst="line">
            <a:avLst/>
          </a:prstGeom>
          <a:ln w="38100" cap="flat" cmpd="sng" algn="ctr">
            <a:solidFill>
              <a:srgbClr val="AC243C"/>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7" name="Picture 6"/>
          <p:cNvPicPr/>
          <p:nvPr/>
        </p:nvPicPr>
        <p:blipFill>
          <a:blip r:embed="rId2"/>
          <a:stretch>
            <a:fillRect/>
          </a:stretch>
        </p:blipFill>
        <p:spPr>
          <a:xfrm>
            <a:off x="942703" y="295591"/>
            <a:ext cx="1212668" cy="1206638"/>
          </a:xfrm>
          <a:prstGeom prst="rect">
            <a:avLst/>
          </a:prstGeom>
        </p:spPr>
      </p:pic>
      <p:pic>
        <p:nvPicPr>
          <p:cNvPr id="8" name="Picture 7"/>
          <p:cNvPicPr/>
          <p:nvPr/>
        </p:nvPicPr>
        <p:blipFill>
          <a:blip r:embed="rId3"/>
          <a:stretch>
            <a:fillRect/>
          </a:stretch>
        </p:blipFill>
        <p:spPr>
          <a:xfrm>
            <a:off x="2670083" y="268307"/>
            <a:ext cx="7140123" cy="1233922"/>
          </a:xfrm>
          <a:prstGeom prst="rect">
            <a:avLst/>
          </a:prstGeom>
        </p:spPr>
      </p:pic>
    </p:spTree>
    <p:extLst>
      <p:ext uri="{BB962C8B-B14F-4D97-AF65-F5344CB8AC3E}">
        <p14:creationId xmlns:p14="http://schemas.microsoft.com/office/powerpoint/2010/main" val="39958947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68307"/>
            <a:ext cx="10515600" cy="646094"/>
          </a:xfrm>
        </p:spPr>
        <p:txBody>
          <a:bodyPr>
            <a:normAutofit/>
          </a:bodyPr>
          <a:lstStyle/>
          <a:p>
            <a:r>
              <a:rPr lang="en-GB" sz="3600" b="1" dirty="0" smtClean="0">
                <a:solidFill>
                  <a:srgbClr val="C00000"/>
                </a:solidFill>
                <a:latin typeface="Arial" panose="020B0604020202020204" pitchFamily="34" charset="0"/>
                <a:cs typeface="Arial" panose="020B0604020202020204" pitchFamily="34" charset="0"/>
              </a:rPr>
              <a:t>Making Safeguarding Personal Toolkit</a:t>
            </a:r>
            <a:endParaRPr lang="en-GB" sz="3600" b="1" dirty="0">
              <a:solidFill>
                <a:srgbClr val="C000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666077" y="1018556"/>
            <a:ext cx="2925262" cy="2559531"/>
          </a:xfrm>
        </p:spPr>
        <p:txBody>
          <a:bodyPr/>
          <a:lstStyle/>
          <a:p>
            <a:pPr marL="0" indent="0">
              <a:buNone/>
            </a:pPr>
            <a:endParaRPr lang="en-GB" dirty="0">
              <a:latin typeface="Arial" panose="020B0604020202020204" pitchFamily="34" charset="0"/>
              <a:cs typeface="Arial" panose="020B0604020202020204" pitchFamily="34" charset="0"/>
            </a:endParaRPr>
          </a:p>
          <a:p>
            <a:pPr marL="0" indent="0">
              <a:buNone/>
            </a:pPr>
            <a:endParaRPr lang="en-GB" dirty="0" smtClean="0">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948167A1-74E2-48A2-9447-68EC8A8A7B83}"/>
              </a:ext>
            </a:extLst>
          </p:cNvPr>
          <p:cNvSpPr txBox="1">
            <a:spLocks/>
          </p:cNvSpPr>
          <p:nvPr/>
        </p:nvSpPr>
        <p:spPr>
          <a:xfrm>
            <a:off x="3260286" y="6390482"/>
            <a:ext cx="8296275" cy="23336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altLang="en-US" sz="1800" dirty="0" smtClean="0">
                <a:latin typeface="Arial" panose="020B0604020202020204" pitchFamily="34" charset="0"/>
                <a:cs typeface="Arial" panose="020B0604020202020204" pitchFamily="34" charset="0"/>
              </a:rPr>
              <a:t>Adult Social Care Practice Week</a:t>
            </a:r>
            <a:endParaRPr lang="en-US" altLang="en-US" sz="1800" dirty="0">
              <a:latin typeface="Arial" panose="020B0604020202020204" pitchFamily="34" charset="0"/>
              <a:cs typeface="Arial" panose="020B0604020202020204" pitchFamily="34" charset="0"/>
            </a:endParaRPr>
          </a:p>
        </p:txBody>
      </p:sp>
      <p:cxnSp>
        <p:nvCxnSpPr>
          <p:cNvPr id="5" name="Straight Connector 4">
            <a:extLst>
              <a:ext uri="{FF2B5EF4-FFF2-40B4-BE49-F238E27FC236}">
                <a16:creationId xmlns:a16="http://schemas.microsoft.com/office/drawing/2014/main" id="{BF296931-C024-4711-85E4-C9AE1444C0A0}"/>
              </a:ext>
            </a:extLst>
          </p:cNvPr>
          <p:cNvCxnSpPr/>
          <p:nvPr/>
        </p:nvCxnSpPr>
        <p:spPr>
          <a:xfrm>
            <a:off x="411162" y="6494637"/>
            <a:ext cx="7461086" cy="0"/>
          </a:xfrm>
          <a:prstGeom prst="line">
            <a:avLst/>
          </a:prstGeom>
          <a:ln w="38100" cap="flat" cmpd="sng" algn="ctr">
            <a:solidFill>
              <a:srgbClr val="AC243C"/>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7" name="Picture 6" descr="LGA Logo: Home"/>
          <p:cNvPicPr/>
          <p:nvPr/>
        </p:nvPicPr>
        <p:blipFill>
          <a:blip r:embed="rId2">
            <a:extLst>
              <a:ext uri="{28A0092B-C50C-407E-A947-70E740481C1C}">
                <a14:useLocalDpi xmlns:a14="http://schemas.microsoft.com/office/drawing/2010/main" val="0"/>
              </a:ext>
            </a:extLst>
          </a:blip>
          <a:srcRect/>
          <a:stretch>
            <a:fillRect/>
          </a:stretch>
        </p:blipFill>
        <p:spPr bwMode="auto">
          <a:xfrm>
            <a:off x="838200" y="1497827"/>
            <a:ext cx="2840355" cy="2080260"/>
          </a:xfrm>
          <a:prstGeom prst="rect">
            <a:avLst/>
          </a:prstGeom>
          <a:noFill/>
          <a:ln>
            <a:noFill/>
          </a:ln>
        </p:spPr>
      </p:pic>
      <p:sp>
        <p:nvSpPr>
          <p:cNvPr id="8" name="Rectangle 7"/>
          <p:cNvSpPr/>
          <p:nvPr/>
        </p:nvSpPr>
        <p:spPr>
          <a:xfrm>
            <a:off x="5182058" y="1525249"/>
            <a:ext cx="5949769" cy="3539430"/>
          </a:xfrm>
          <a:prstGeom prst="rect">
            <a:avLst/>
          </a:prstGeom>
        </p:spPr>
        <p:txBody>
          <a:bodyPr wrap="square">
            <a:spAutoFit/>
          </a:bodyPr>
          <a:lstStyle/>
          <a:p>
            <a:r>
              <a:rPr lang="en-GB" sz="2800" b="1" dirty="0">
                <a:solidFill>
                  <a:srgbClr val="464B51"/>
                </a:solidFill>
                <a:latin typeface="inherit"/>
              </a:rPr>
              <a:t>Making Safeguarding Personal toolkit</a:t>
            </a:r>
          </a:p>
          <a:p>
            <a:r>
              <a:rPr lang="en-GB" sz="2800" dirty="0">
                <a:solidFill>
                  <a:srgbClr val="92278F"/>
                </a:solidFill>
                <a:latin typeface="Arial W01 Light"/>
              </a:rPr>
              <a:t>The practice toolkit handbook guides you through the best approach and effective application of safeguarding with a range of helpful tools and practice based case examples.</a:t>
            </a:r>
            <a:endParaRPr lang="en-GB" sz="2800" b="0" i="0" dirty="0">
              <a:solidFill>
                <a:srgbClr val="92278F"/>
              </a:solidFill>
              <a:effectLst/>
              <a:latin typeface="Arial W01 Light"/>
            </a:endParaRPr>
          </a:p>
        </p:txBody>
      </p:sp>
      <p:sp>
        <p:nvSpPr>
          <p:cNvPr id="10" name="Rectangle 9"/>
          <p:cNvSpPr/>
          <p:nvPr/>
        </p:nvSpPr>
        <p:spPr>
          <a:xfrm>
            <a:off x="3008242" y="5431774"/>
            <a:ext cx="5247862" cy="487506"/>
          </a:xfrm>
          <a:prstGeom prst="rect">
            <a:avLst/>
          </a:prstGeom>
        </p:spPr>
        <p:txBody>
          <a:bodyPr wrap="square">
            <a:spAutoFit/>
          </a:bodyPr>
          <a:lstStyle/>
          <a:p>
            <a:pPr>
              <a:lnSpc>
                <a:spcPct val="107000"/>
              </a:lnSpc>
              <a:spcAft>
                <a:spcPts val="800"/>
              </a:spcAft>
            </a:pPr>
            <a:r>
              <a:rPr lang="en-GB" sz="2400" b="1" dirty="0">
                <a:solidFill>
                  <a:srgbClr val="7030A0"/>
                </a:solidFill>
                <a:latin typeface="Calibri" panose="020F0502020204030204" pitchFamily="34" charset="0"/>
                <a:ea typeface="Calibri" panose="020F0502020204030204" pitchFamily="34" charset="0"/>
                <a:cs typeface="Times New Roman" panose="02020603050405020304" pitchFamily="18" charset="0"/>
              </a:rPr>
              <a:t>https://www.local.gov.uk/msp-toolkit</a:t>
            </a:r>
          </a:p>
        </p:txBody>
      </p:sp>
    </p:spTree>
    <p:extLst>
      <p:ext uri="{BB962C8B-B14F-4D97-AF65-F5344CB8AC3E}">
        <p14:creationId xmlns:p14="http://schemas.microsoft.com/office/powerpoint/2010/main" val="40409846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F9F6C4A-6A75-4E58-8F8E-2023DBE58D5E}"/>
              </a:ext>
            </a:extLst>
          </p:cNvPr>
          <p:cNvPicPr>
            <a:picLocks noChangeAspect="1"/>
          </p:cNvPicPr>
          <p:nvPr/>
        </p:nvPicPr>
        <p:blipFill rotWithShape="1">
          <a:blip r:embed="rId2"/>
          <a:srcRect l="23810" t="18827" r="24524" b="16349"/>
          <a:stretch/>
        </p:blipFill>
        <p:spPr>
          <a:xfrm>
            <a:off x="2101616" y="241680"/>
            <a:ext cx="7752388" cy="5471181"/>
          </a:xfrm>
          <a:prstGeom prst="rect">
            <a:avLst/>
          </a:prstGeom>
        </p:spPr>
      </p:pic>
      <p:sp>
        <p:nvSpPr>
          <p:cNvPr id="6" name="Footer Placeholder 16">
            <a:extLst>
              <a:ext uri="{FF2B5EF4-FFF2-40B4-BE49-F238E27FC236}">
                <a16:creationId xmlns:a16="http://schemas.microsoft.com/office/drawing/2014/main" id="{FC5A8278-15D4-49D1-9B4A-23545F5419BB}"/>
              </a:ext>
            </a:extLst>
          </p:cNvPr>
          <p:cNvSpPr txBox="1">
            <a:spLocks noChangeArrowheads="1"/>
          </p:cNvSpPr>
          <p:nvPr/>
        </p:nvSpPr>
        <p:spPr bwMode="auto">
          <a:xfrm>
            <a:off x="2605722" y="5817016"/>
            <a:ext cx="4975035" cy="457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defRPr/>
            </a:pPr>
            <a:r>
              <a:rPr lang="en-GB" altLang="en-US" sz="1300" b="1" dirty="0">
                <a:solidFill>
                  <a:srgbClr val="000000"/>
                </a:solidFill>
                <a:ea typeface="ヒラギノ角ゴ Pro W3"/>
              </a:rPr>
              <a:t>Keeping Adults Safe in Shropshire Network (2019) </a:t>
            </a:r>
          </a:p>
        </p:txBody>
      </p:sp>
      <p:sp>
        <p:nvSpPr>
          <p:cNvPr id="7" name="Title 1">
            <a:extLst>
              <a:ext uri="{FF2B5EF4-FFF2-40B4-BE49-F238E27FC236}">
                <a16:creationId xmlns:a16="http://schemas.microsoft.com/office/drawing/2014/main" id="{948167A1-74E2-48A2-9447-68EC8A8A7B83}"/>
              </a:ext>
            </a:extLst>
          </p:cNvPr>
          <p:cNvSpPr txBox="1">
            <a:spLocks/>
          </p:cNvSpPr>
          <p:nvPr/>
        </p:nvSpPr>
        <p:spPr>
          <a:xfrm>
            <a:off x="3260286" y="6390482"/>
            <a:ext cx="8296275" cy="23336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altLang="en-US" sz="1800" dirty="0" smtClean="0">
                <a:latin typeface="Arial" panose="020B0604020202020204" pitchFamily="34" charset="0"/>
                <a:cs typeface="Arial" panose="020B0604020202020204" pitchFamily="34" charset="0"/>
              </a:rPr>
              <a:t>Adult Social Care Practice Week</a:t>
            </a:r>
            <a:endParaRPr lang="en-US" altLang="en-US" sz="1800" dirty="0">
              <a:latin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BF296931-C024-4711-85E4-C9AE1444C0A0}"/>
              </a:ext>
            </a:extLst>
          </p:cNvPr>
          <p:cNvCxnSpPr/>
          <p:nvPr/>
        </p:nvCxnSpPr>
        <p:spPr>
          <a:xfrm>
            <a:off x="411162" y="6494637"/>
            <a:ext cx="7461086" cy="0"/>
          </a:xfrm>
          <a:prstGeom prst="line">
            <a:avLst/>
          </a:prstGeom>
          <a:ln w="38100" cap="flat" cmpd="sng" algn="ctr">
            <a:solidFill>
              <a:srgbClr val="AC243C"/>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83585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516DE-74E0-4C41-9D92-6284CC7803CE}"/>
              </a:ext>
            </a:extLst>
          </p:cNvPr>
          <p:cNvSpPr>
            <a:spLocks noGrp="1"/>
          </p:cNvSpPr>
          <p:nvPr>
            <p:ph type="title"/>
          </p:nvPr>
        </p:nvSpPr>
        <p:spPr>
          <a:xfrm>
            <a:off x="527124" y="241826"/>
            <a:ext cx="11241741" cy="942535"/>
          </a:xfrm>
        </p:spPr>
        <p:txBody>
          <a:bodyPr>
            <a:normAutofit/>
          </a:bodyPr>
          <a:lstStyle/>
          <a:p>
            <a:r>
              <a:rPr lang="en-GB" sz="3600" b="1" dirty="0">
                <a:solidFill>
                  <a:srgbClr val="C00000"/>
                </a:solidFill>
                <a:latin typeface="Arial" panose="020B0604020202020204" pitchFamily="34" charset="0"/>
                <a:cs typeface="Arial" panose="020B0604020202020204" pitchFamily="34" charset="0"/>
              </a:rPr>
              <a:t>Statutory Safeguarding Principles </a:t>
            </a:r>
          </a:p>
        </p:txBody>
      </p:sp>
      <p:pic>
        <p:nvPicPr>
          <p:cNvPr id="5" name="Content Placeholder 4">
            <a:extLst>
              <a:ext uri="{FF2B5EF4-FFF2-40B4-BE49-F238E27FC236}">
                <a16:creationId xmlns:a16="http://schemas.microsoft.com/office/drawing/2014/main" id="{245BE249-FEE8-422B-9095-B060086A62EA}"/>
              </a:ext>
            </a:extLst>
          </p:cNvPr>
          <p:cNvPicPr>
            <a:picLocks noGrp="1" noChangeAspect="1"/>
          </p:cNvPicPr>
          <p:nvPr>
            <p:ph idx="1"/>
          </p:nvPr>
        </p:nvPicPr>
        <p:blipFill rotWithShape="1">
          <a:blip r:embed="rId2"/>
          <a:srcRect l="24414" t="23094" r="25771" b="11862"/>
          <a:stretch/>
        </p:blipFill>
        <p:spPr>
          <a:xfrm>
            <a:off x="3135087" y="1815253"/>
            <a:ext cx="5268685" cy="3869656"/>
          </a:xfrm>
        </p:spPr>
      </p:pic>
      <p:sp>
        <p:nvSpPr>
          <p:cNvPr id="6" name="TextBox 5">
            <a:extLst>
              <a:ext uri="{FF2B5EF4-FFF2-40B4-BE49-F238E27FC236}">
                <a16:creationId xmlns:a16="http://schemas.microsoft.com/office/drawing/2014/main" id="{813DF119-31EA-49D9-9996-47757C2D859A}"/>
              </a:ext>
            </a:extLst>
          </p:cNvPr>
          <p:cNvSpPr txBox="1"/>
          <p:nvPr/>
        </p:nvSpPr>
        <p:spPr>
          <a:xfrm>
            <a:off x="1856015" y="1262744"/>
            <a:ext cx="8093529" cy="461665"/>
          </a:xfrm>
          <a:prstGeom prst="rect">
            <a:avLst/>
          </a:prstGeom>
          <a:noFill/>
        </p:spPr>
        <p:txBody>
          <a:bodyPr wrap="square" rtlCol="0">
            <a:spAutoFit/>
          </a:bodyPr>
          <a:lstStyle/>
          <a:p>
            <a:r>
              <a:rPr lang="en-GB" sz="2400" b="1" dirty="0"/>
              <a:t>Empowerment              Prevention                   Proportionality </a:t>
            </a:r>
          </a:p>
        </p:txBody>
      </p:sp>
      <p:sp>
        <p:nvSpPr>
          <p:cNvPr id="7" name="TextBox 6">
            <a:extLst>
              <a:ext uri="{FF2B5EF4-FFF2-40B4-BE49-F238E27FC236}">
                <a16:creationId xmlns:a16="http://schemas.microsoft.com/office/drawing/2014/main" id="{7AEA4992-0D4B-4B91-86A6-7EF95854DBAB}"/>
              </a:ext>
            </a:extLst>
          </p:cNvPr>
          <p:cNvSpPr txBox="1"/>
          <p:nvPr/>
        </p:nvSpPr>
        <p:spPr>
          <a:xfrm>
            <a:off x="1856015" y="5731019"/>
            <a:ext cx="8479971" cy="461665"/>
          </a:xfrm>
          <a:prstGeom prst="rect">
            <a:avLst/>
          </a:prstGeom>
          <a:noFill/>
        </p:spPr>
        <p:txBody>
          <a:bodyPr wrap="square" rtlCol="0">
            <a:spAutoFit/>
          </a:bodyPr>
          <a:lstStyle/>
          <a:p>
            <a:r>
              <a:rPr lang="en-GB" sz="2400" b="1" dirty="0"/>
              <a:t>Protection                            Partnership                    Accountability </a:t>
            </a:r>
          </a:p>
        </p:txBody>
      </p:sp>
      <p:sp>
        <p:nvSpPr>
          <p:cNvPr id="8" name="Title 1">
            <a:extLst>
              <a:ext uri="{FF2B5EF4-FFF2-40B4-BE49-F238E27FC236}">
                <a16:creationId xmlns:a16="http://schemas.microsoft.com/office/drawing/2014/main" id="{948167A1-74E2-48A2-9447-68EC8A8A7B83}"/>
              </a:ext>
            </a:extLst>
          </p:cNvPr>
          <p:cNvSpPr txBox="1">
            <a:spLocks/>
          </p:cNvSpPr>
          <p:nvPr/>
        </p:nvSpPr>
        <p:spPr>
          <a:xfrm>
            <a:off x="3260286" y="6390482"/>
            <a:ext cx="8296275" cy="23336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altLang="en-US" sz="1800" dirty="0" smtClean="0">
                <a:latin typeface="Arial" panose="020B0604020202020204" pitchFamily="34" charset="0"/>
                <a:cs typeface="Arial" panose="020B0604020202020204" pitchFamily="34" charset="0"/>
              </a:rPr>
              <a:t>Adult Social Care Practice Week</a:t>
            </a:r>
            <a:endParaRPr lang="en-US" altLang="en-US" sz="1800" dirty="0">
              <a:latin typeface="Arial" panose="020B06040202020202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id="{BF296931-C024-4711-85E4-C9AE1444C0A0}"/>
              </a:ext>
            </a:extLst>
          </p:cNvPr>
          <p:cNvCxnSpPr/>
          <p:nvPr/>
        </p:nvCxnSpPr>
        <p:spPr>
          <a:xfrm>
            <a:off x="411162" y="6494637"/>
            <a:ext cx="7461086" cy="0"/>
          </a:xfrm>
          <a:prstGeom prst="line">
            <a:avLst/>
          </a:prstGeom>
          <a:ln w="38100" cap="flat" cmpd="sng" algn="ctr">
            <a:solidFill>
              <a:srgbClr val="AC243C"/>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080005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42913"/>
          </a:xfrm>
        </p:spPr>
        <p:txBody>
          <a:bodyPr>
            <a:normAutofit/>
          </a:bodyPr>
          <a:lstStyle/>
          <a:p>
            <a:pPr algn="ctr"/>
            <a:r>
              <a:rPr lang="en-GB" sz="3600" b="1" dirty="0" smtClean="0">
                <a:solidFill>
                  <a:srgbClr val="C00000"/>
                </a:solidFill>
                <a:latin typeface="Arial" panose="020B0604020202020204" pitchFamily="34" charset="0"/>
                <a:cs typeface="Arial" panose="020B0604020202020204" pitchFamily="34" charset="0"/>
              </a:rPr>
              <a:t>Making Safeguarding Personal</a:t>
            </a:r>
            <a:endParaRPr lang="en-GB" sz="3600" b="1" dirty="0">
              <a:solidFill>
                <a:srgbClr val="C000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838200" y="1825625"/>
            <a:ext cx="10515600" cy="1821217"/>
          </a:xfrm>
        </p:spPr>
        <p:txBody>
          <a:bodyPr/>
          <a:lstStyle/>
          <a:p>
            <a:r>
              <a:rPr lang="en-GB" dirty="0" smtClean="0">
                <a:latin typeface="Arial" panose="020B0604020202020204" pitchFamily="34" charset="0"/>
                <a:cs typeface="Arial" panose="020B0604020202020204" pitchFamily="34" charset="0"/>
              </a:rPr>
              <a:t>Podcast Episode 2 – MSP and a Co-Produced Conversation</a:t>
            </a:r>
          </a:p>
          <a:p>
            <a:r>
              <a:rPr lang="en-GB" u="sng" dirty="0">
                <a:latin typeface="Arial" panose="020B0604020202020204" pitchFamily="34" charset="0"/>
                <a:cs typeface="Arial" panose="020B0604020202020204" pitchFamily="34" charset="0"/>
                <a:hlinkClick r:id="rId2"/>
              </a:rPr>
              <a:t>https://soundcloud.com/rip-ripfa/sets/busting-myths-that-surround-making-safeguarding-personal/s-4nukW</a:t>
            </a:r>
            <a:r>
              <a:rPr lang="en-GB" dirty="0">
                <a:latin typeface="Arial" panose="020B0604020202020204" pitchFamily="34" charset="0"/>
                <a:cs typeface="Arial" panose="020B0604020202020204" pitchFamily="34" charset="0"/>
              </a:rPr>
              <a:t> </a:t>
            </a:r>
          </a:p>
          <a:p>
            <a:pPr marL="0" indent="0">
              <a:buNone/>
            </a:pPr>
            <a:endParaRPr lang="en-GB" dirty="0"/>
          </a:p>
        </p:txBody>
      </p:sp>
      <p:sp>
        <p:nvSpPr>
          <p:cNvPr id="4" name="Title 1">
            <a:extLst>
              <a:ext uri="{FF2B5EF4-FFF2-40B4-BE49-F238E27FC236}">
                <a16:creationId xmlns:a16="http://schemas.microsoft.com/office/drawing/2014/main" id="{948167A1-74E2-48A2-9447-68EC8A8A7B83}"/>
              </a:ext>
            </a:extLst>
          </p:cNvPr>
          <p:cNvSpPr txBox="1">
            <a:spLocks/>
          </p:cNvSpPr>
          <p:nvPr/>
        </p:nvSpPr>
        <p:spPr>
          <a:xfrm>
            <a:off x="3260286" y="6390482"/>
            <a:ext cx="8296275" cy="23336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altLang="en-US" sz="1800" dirty="0" smtClean="0">
                <a:latin typeface="Arial" panose="020B0604020202020204" pitchFamily="34" charset="0"/>
                <a:cs typeface="Arial" panose="020B0604020202020204" pitchFamily="34" charset="0"/>
              </a:rPr>
              <a:t>Adult Social Care Practice Week</a:t>
            </a:r>
            <a:endParaRPr lang="en-US" altLang="en-US" sz="1800" dirty="0">
              <a:latin typeface="Arial" panose="020B0604020202020204" pitchFamily="34" charset="0"/>
              <a:cs typeface="Arial" panose="020B0604020202020204" pitchFamily="34" charset="0"/>
            </a:endParaRPr>
          </a:p>
        </p:txBody>
      </p:sp>
      <p:cxnSp>
        <p:nvCxnSpPr>
          <p:cNvPr id="5" name="Straight Connector 4">
            <a:extLst>
              <a:ext uri="{FF2B5EF4-FFF2-40B4-BE49-F238E27FC236}">
                <a16:creationId xmlns:a16="http://schemas.microsoft.com/office/drawing/2014/main" id="{BF296931-C024-4711-85E4-C9AE1444C0A0}"/>
              </a:ext>
            </a:extLst>
          </p:cNvPr>
          <p:cNvCxnSpPr/>
          <p:nvPr/>
        </p:nvCxnSpPr>
        <p:spPr>
          <a:xfrm>
            <a:off x="411162" y="6494637"/>
            <a:ext cx="7461086" cy="0"/>
          </a:xfrm>
          <a:prstGeom prst="line">
            <a:avLst/>
          </a:prstGeom>
          <a:ln w="38100" cap="flat" cmpd="sng" algn="ctr">
            <a:solidFill>
              <a:srgbClr val="AC243C"/>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a:blip r:embed="rId3"/>
          <a:stretch>
            <a:fillRect/>
          </a:stretch>
        </p:blipFill>
        <p:spPr>
          <a:xfrm>
            <a:off x="3778625" y="3629324"/>
            <a:ext cx="3267634" cy="1953278"/>
          </a:xfrm>
          <a:prstGeom prst="rect">
            <a:avLst/>
          </a:prstGeom>
        </p:spPr>
      </p:pic>
    </p:spTree>
    <p:extLst>
      <p:ext uri="{BB962C8B-B14F-4D97-AF65-F5344CB8AC3E}">
        <p14:creationId xmlns:p14="http://schemas.microsoft.com/office/powerpoint/2010/main" val="40940917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80D59-B2A1-4AF6-9134-46EACF70BD30}"/>
              </a:ext>
            </a:extLst>
          </p:cNvPr>
          <p:cNvSpPr>
            <a:spLocks noGrp="1"/>
          </p:cNvSpPr>
          <p:nvPr>
            <p:ph type="title"/>
          </p:nvPr>
        </p:nvSpPr>
        <p:spPr>
          <a:xfrm>
            <a:off x="411162" y="157947"/>
            <a:ext cx="11411492" cy="864029"/>
          </a:xfrm>
        </p:spPr>
        <p:txBody>
          <a:bodyPr>
            <a:normAutofit/>
          </a:bodyPr>
          <a:lstStyle/>
          <a:p>
            <a:pPr algn="ctr"/>
            <a:r>
              <a:rPr lang="en-GB" sz="4000" b="1" dirty="0">
                <a:solidFill>
                  <a:srgbClr val="C00000"/>
                </a:solidFill>
                <a:latin typeface="Arial" panose="020B0604020202020204" pitchFamily="34" charset="0"/>
                <a:cs typeface="Arial" panose="020B0604020202020204" pitchFamily="34" charset="0"/>
              </a:rPr>
              <a:t>Making Safeguarding Personal </a:t>
            </a:r>
          </a:p>
        </p:txBody>
      </p:sp>
      <p:sp>
        <p:nvSpPr>
          <p:cNvPr id="3" name="Content Placeholder 2">
            <a:extLst>
              <a:ext uri="{FF2B5EF4-FFF2-40B4-BE49-F238E27FC236}">
                <a16:creationId xmlns:a16="http://schemas.microsoft.com/office/drawing/2014/main" id="{DA05AA88-804A-4C3C-82D2-40C5FC02ED35}"/>
              </a:ext>
            </a:extLst>
          </p:cNvPr>
          <p:cNvSpPr>
            <a:spLocks noGrp="1"/>
          </p:cNvSpPr>
          <p:nvPr>
            <p:ph idx="1"/>
          </p:nvPr>
        </p:nvSpPr>
        <p:spPr>
          <a:xfrm>
            <a:off x="753035" y="1175536"/>
            <a:ext cx="10703859" cy="4409825"/>
          </a:xfrm>
        </p:spPr>
        <p:txBody>
          <a:bodyPr>
            <a:normAutofit/>
          </a:bodyPr>
          <a:lstStyle/>
          <a:p>
            <a:pPr marL="0" indent="0">
              <a:buNone/>
            </a:pPr>
            <a:r>
              <a:rPr lang="en-GB" b="1" u="sng" dirty="0" smtClean="0"/>
              <a:t>“is </a:t>
            </a:r>
            <a:r>
              <a:rPr lang="en-GB" b="1" u="sng" dirty="0"/>
              <a:t>about having a conversation </a:t>
            </a:r>
            <a:r>
              <a:rPr lang="en-GB" dirty="0"/>
              <a:t>[…], a co-produced conversation where I might say what I think MSP is and ask somebody I am working with about </a:t>
            </a:r>
            <a:r>
              <a:rPr lang="en-GB" b="1" dirty="0"/>
              <a:t>what they want to happen</a:t>
            </a:r>
            <a:r>
              <a:rPr lang="en-GB" dirty="0"/>
              <a:t>, about their journey, about </a:t>
            </a:r>
            <a:r>
              <a:rPr lang="en-GB" b="1" dirty="0"/>
              <a:t>their wishes</a:t>
            </a:r>
            <a:r>
              <a:rPr lang="en-GB" dirty="0"/>
              <a:t>, about </a:t>
            </a:r>
            <a:r>
              <a:rPr lang="en-GB" b="1" dirty="0"/>
              <a:t>their feelings</a:t>
            </a:r>
            <a:r>
              <a:rPr lang="en-GB" dirty="0"/>
              <a:t>, about </a:t>
            </a:r>
            <a:r>
              <a:rPr lang="en-GB" b="1" dirty="0"/>
              <a:t>their concerns</a:t>
            </a:r>
            <a:r>
              <a:rPr lang="en-GB" dirty="0"/>
              <a:t>, about </a:t>
            </a:r>
            <a:r>
              <a:rPr lang="en-GB" b="1" dirty="0"/>
              <a:t>their issues</a:t>
            </a:r>
            <a:r>
              <a:rPr lang="en-GB" dirty="0"/>
              <a:t>. Essentially, </a:t>
            </a:r>
            <a:r>
              <a:rPr lang="en-GB" b="1" dirty="0"/>
              <a:t>what they want out of the conversation and a series of conversations</a:t>
            </a:r>
            <a:r>
              <a:rPr lang="en-GB" dirty="0"/>
              <a:t>. What it isn’t about is stopping there, because </a:t>
            </a:r>
            <a:r>
              <a:rPr lang="en-GB" b="1" dirty="0"/>
              <a:t>I may also have ideas about what it is important that we explore, </a:t>
            </a:r>
            <a:r>
              <a:rPr lang="en-GB" dirty="0"/>
              <a:t>that may be to do with </a:t>
            </a:r>
            <a:r>
              <a:rPr lang="en-GB" b="1" dirty="0"/>
              <a:t>risk</a:t>
            </a:r>
            <a:r>
              <a:rPr lang="en-GB" dirty="0"/>
              <a:t>, it may be to do with </a:t>
            </a:r>
            <a:r>
              <a:rPr lang="en-GB" b="1" dirty="0"/>
              <a:t>needs</a:t>
            </a:r>
            <a:r>
              <a:rPr lang="en-GB" dirty="0"/>
              <a:t>, to do with </a:t>
            </a:r>
            <a:r>
              <a:rPr lang="en-GB" b="1" dirty="0"/>
              <a:t>rights</a:t>
            </a:r>
            <a:r>
              <a:rPr lang="en-GB" dirty="0"/>
              <a:t>, or </a:t>
            </a:r>
            <a:r>
              <a:rPr lang="en-GB" b="1" dirty="0"/>
              <a:t>finding out something </a:t>
            </a:r>
            <a:r>
              <a:rPr lang="en-GB" dirty="0"/>
              <a:t>about the </a:t>
            </a:r>
            <a:r>
              <a:rPr lang="en-GB" b="1" dirty="0"/>
              <a:t>person that I am working with </a:t>
            </a:r>
            <a:r>
              <a:rPr lang="en-GB" dirty="0"/>
              <a:t>that </a:t>
            </a:r>
            <a:r>
              <a:rPr lang="en-GB" b="1" dirty="0"/>
              <a:t>enables</a:t>
            </a:r>
            <a:r>
              <a:rPr lang="en-GB" dirty="0"/>
              <a:t> me to more appropriately respond to what they are saying and what they are asking for. </a:t>
            </a:r>
            <a:r>
              <a:rPr lang="en-GB" b="1" dirty="0"/>
              <a:t>A two way conversation </a:t>
            </a:r>
            <a:r>
              <a:rPr lang="en-GB" dirty="0"/>
              <a:t>rather than a one way conversation”.     </a:t>
            </a:r>
          </a:p>
        </p:txBody>
      </p:sp>
      <p:sp>
        <p:nvSpPr>
          <p:cNvPr id="6" name="TextBox 5">
            <a:extLst>
              <a:ext uri="{FF2B5EF4-FFF2-40B4-BE49-F238E27FC236}">
                <a16:creationId xmlns:a16="http://schemas.microsoft.com/office/drawing/2014/main" id="{275FAA6F-9EBE-4959-835A-D34D0FD49E63}"/>
              </a:ext>
            </a:extLst>
          </p:cNvPr>
          <p:cNvSpPr txBox="1"/>
          <p:nvPr/>
        </p:nvSpPr>
        <p:spPr>
          <a:xfrm>
            <a:off x="4893760" y="5585361"/>
            <a:ext cx="3374097" cy="369332"/>
          </a:xfrm>
          <a:prstGeom prst="rect">
            <a:avLst/>
          </a:prstGeom>
          <a:noFill/>
        </p:spPr>
        <p:txBody>
          <a:bodyPr wrap="square">
            <a:spAutoFit/>
          </a:bodyPr>
          <a:lstStyle/>
          <a:p>
            <a:pPr>
              <a:defRPr/>
            </a:pPr>
            <a:r>
              <a:rPr lang="en-GB" dirty="0">
                <a:solidFill>
                  <a:prstClr val="black"/>
                </a:solidFill>
                <a:latin typeface="Calibri"/>
              </a:rPr>
              <a:t>(Hardy and Preston-Shoot, 2020)</a:t>
            </a:r>
          </a:p>
        </p:txBody>
      </p:sp>
      <p:sp>
        <p:nvSpPr>
          <p:cNvPr id="5" name="Title 1">
            <a:extLst>
              <a:ext uri="{FF2B5EF4-FFF2-40B4-BE49-F238E27FC236}">
                <a16:creationId xmlns:a16="http://schemas.microsoft.com/office/drawing/2014/main" id="{948167A1-74E2-48A2-9447-68EC8A8A7B83}"/>
              </a:ext>
            </a:extLst>
          </p:cNvPr>
          <p:cNvSpPr txBox="1">
            <a:spLocks/>
          </p:cNvSpPr>
          <p:nvPr/>
        </p:nvSpPr>
        <p:spPr>
          <a:xfrm>
            <a:off x="3260286" y="6390482"/>
            <a:ext cx="8296275" cy="23336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altLang="en-US" sz="1800" dirty="0" smtClean="0">
                <a:latin typeface="Arial" panose="020B0604020202020204" pitchFamily="34" charset="0"/>
                <a:cs typeface="Arial" panose="020B0604020202020204" pitchFamily="34" charset="0"/>
              </a:rPr>
              <a:t>Adult Social Care Practice Week</a:t>
            </a:r>
            <a:endParaRPr lang="en-US" altLang="en-US" sz="1800" dirty="0">
              <a:latin typeface="Arial" panose="020B0604020202020204" pitchFamily="34" charset="0"/>
              <a:cs typeface="Arial" panose="020B0604020202020204" pitchFamily="34" charset="0"/>
            </a:endParaRPr>
          </a:p>
        </p:txBody>
      </p:sp>
      <p:cxnSp>
        <p:nvCxnSpPr>
          <p:cNvPr id="7" name="Straight Connector 6">
            <a:extLst>
              <a:ext uri="{FF2B5EF4-FFF2-40B4-BE49-F238E27FC236}">
                <a16:creationId xmlns:a16="http://schemas.microsoft.com/office/drawing/2014/main" id="{BF296931-C024-4711-85E4-C9AE1444C0A0}"/>
              </a:ext>
            </a:extLst>
          </p:cNvPr>
          <p:cNvCxnSpPr/>
          <p:nvPr/>
        </p:nvCxnSpPr>
        <p:spPr>
          <a:xfrm>
            <a:off x="411162" y="6494637"/>
            <a:ext cx="7461086" cy="0"/>
          </a:xfrm>
          <a:prstGeom prst="line">
            <a:avLst/>
          </a:prstGeom>
          <a:ln w="38100" cap="flat" cmpd="sng" algn="ctr">
            <a:solidFill>
              <a:srgbClr val="AC243C"/>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046665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5973</TotalTime>
  <Words>1897</Words>
  <Application>Microsoft Office PowerPoint</Application>
  <PresentationFormat>Widescreen</PresentationFormat>
  <Paragraphs>203</Paragraphs>
  <Slides>29</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Arial</vt:lpstr>
      <vt:lpstr>Arial W01 Light</vt:lpstr>
      <vt:lpstr>Calibri</vt:lpstr>
      <vt:lpstr>Calibri Light</vt:lpstr>
      <vt:lpstr>inherit</vt:lpstr>
      <vt:lpstr>Times New Roman</vt:lpstr>
      <vt:lpstr>Wingdings</vt:lpstr>
      <vt:lpstr>ヒラギノ角ゴ Pro W3</vt:lpstr>
      <vt:lpstr>Office Theme</vt:lpstr>
      <vt:lpstr>Adult Social Care Making Safeguarding Personal Thursday 18th March 2021</vt:lpstr>
      <vt:lpstr>Making Safeguarding Personal</vt:lpstr>
      <vt:lpstr>Making Safeguarding Personal</vt:lpstr>
      <vt:lpstr>PowerPoint Presentation</vt:lpstr>
      <vt:lpstr>Making Safeguarding Personal Toolkit</vt:lpstr>
      <vt:lpstr>PowerPoint Presentation</vt:lpstr>
      <vt:lpstr>Statutory Safeguarding Principles </vt:lpstr>
      <vt:lpstr>Making Safeguarding Personal</vt:lpstr>
      <vt:lpstr>Making Safeguarding Personal </vt:lpstr>
      <vt:lpstr>Making Safeguarding Personal </vt:lpstr>
      <vt:lpstr>PowerPoint Presentation</vt:lpstr>
      <vt:lpstr>Professional Curiosity </vt:lpstr>
      <vt:lpstr>PowerPoint Presentation</vt:lpstr>
      <vt:lpstr>MSP – Myths and Realities</vt:lpstr>
      <vt:lpstr>PowerPoint Presentation</vt:lpstr>
      <vt:lpstr>MSP – Myths and Realities</vt:lpstr>
      <vt:lpstr>PowerPoint Presentation</vt:lpstr>
      <vt:lpstr>MSP – Myths and Realities</vt:lpstr>
      <vt:lpstr>PowerPoint Presentation</vt:lpstr>
      <vt:lpstr>MSP – Myths and Realities</vt:lpstr>
      <vt:lpstr>PowerPoint Presentation</vt:lpstr>
      <vt:lpstr>Making Safeguarding Personal</vt:lpstr>
      <vt:lpstr>Making Safeguarding Personal</vt:lpstr>
      <vt:lpstr>PowerPoint Presentation</vt:lpstr>
      <vt:lpstr>Case Study - MSP</vt:lpstr>
      <vt:lpstr>How do we evidence MSP?</vt:lpstr>
      <vt:lpstr>Making Safeguarding Personal </vt:lpstr>
      <vt:lpstr>After Session Resources</vt:lpstr>
      <vt:lpstr>Final Thought</vt:lpstr>
    </vt:vector>
  </TitlesOfParts>
  <Company>Telford &amp; Wrekin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ASC Week</dc:title>
  <dc:creator>Henney, Duncan</dc:creator>
  <cp:lastModifiedBy>Holmes, Tracy</cp:lastModifiedBy>
  <cp:revision>114</cp:revision>
  <dcterms:created xsi:type="dcterms:W3CDTF">2021-02-25T10:58:10Z</dcterms:created>
  <dcterms:modified xsi:type="dcterms:W3CDTF">2021-11-03T15:33:28Z</dcterms:modified>
</cp:coreProperties>
</file>