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38" d="100"/>
          <a:sy n="38" d="100"/>
        </p:scale>
        <p:origin x="13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PER, Paul (NHS SHROPSHIRE, TELFORD AND WREKIN ICB - M2L0M)" userId="c6155e7e-f380-48b8-bbe3-7604eab3cbbc" providerId="ADAL" clId="{FD2BB2BC-FCBC-4D42-BD60-1601456D85C0}"/>
    <pc:docChg chg="undo custSel modSld">
      <pc:chgData name="COOPER, Paul (NHS SHROPSHIRE, TELFORD AND WREKIN ICB - M2L0M)" userId="c6155e7e-f380-48b8-bbe3-7604eab3cbbc" providerId="ADAL" clId="{FD2BB2BC-FCBC-4D42-BD60-1601456D85C0}" dt="2026-01-15T12:29:56.375" v="2849" actId="20577"/>
      <pc:docMkLst>
        <pc:docMk/>
      </pc:docMkLst>
      <pc:sldChg chg="modSp mod">
        <pc:chgData name="COOPER, Paul (NHS SHROPSHIRE, TELFORD AND WREKIN ICB - M2L0M)" userId="c6155e7e-f380-48b8-bbe3-7604eab3cbbc" providerId="ADAL" clId="{FD2BB2BC-FCBC-4D42-BD60-1601456D85C0}" dt="2026-01-15T12:29:56.375" v="2849" actId="20577"/>
        <pc:sldMkLst>
          <pc:docMk/>
          <pc:sldMk cId="3642876945" sldId="256"/>
        </pc:sldMkLst>
        <pc:spChg chg="mod">
          <ac:chgData name="COOPER, Paul (NHS SHROPSHIRE, TELFORD AND WREKIN ICB - M2L0M)" userId="c6155e7e-f380-48b8-bbe3-7604eab3cbbc" providerId="ADAL" clId="{FD2BB2BC-FCBC-4D42-BD60-1601456D85C0}" dt="2026-01-15T12:29:56.375" v="2849" actId="20577"/>
          <ac:spMkLst>
            <pc:docMk/>
            <pc:sldMk cId="3642876945" sldId="256"/>
            <ac:spMk id="25" creationId="{56F857E4-7346-B940-8725-421198E43BBE}"/>
          </ac:spMkLst>
        </pc:spChg>
        <pc:spChg chg="mod">
          <ac:chgData name="COOPER, Paul (NHS SHROPSHIRE, TELFORD AND WREKIN ICB - M2L0M)" userId="c6155e7e-f380-48b8-bbe3-7604eab3cbbc" providerId="ADAL" clId="{FD2BB2BC-FCBC-4D42-BD60-1601456D85C0}" dt="2025-12-24T12:55:17.633" v="2826" actId="20577"/>
          <ac:spMkLst>
            <pc:docMk/>
            <pc:sldMk cId="3642876945" sldId="256"/>
            <ac:spMk id="47" creationId="{6E6DBA09-B014-2B4B-8184-40A7D9330D07}"/>
          </ac:spMkLst>
        </pc:spChg>
        <pc:spChg chg="mod">
          <ac:chgData name="COOPER, Paul (NHS SHROPSHIRE, TELFORD AND WREKIN ICB - M2L0M)" userId="c6155e7e-f380-48b8-bbe3-7604eab3cbbc" providerId="ADAL" clId="{FD2BB2BC-FCBC-4D42-BD60-1601456D85C0}" dt="2025-12-24T12:43:58.536" v="2563" actId="20577"/>
          <ac:spMkLst>
            <pc:docMk/>
            <pc:sldMk cId="3642876945" sldId="256"/>
            <ac:spMk id="48" creationId="{650E5B87-2D2B-9042-899A-E439688525B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1/15/2026</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thehotline.org/resources/what-is-gaslighting/" TargetMode="External"/><Relationship Id="rId13" Type="http://schemas.openxmlformats.org/officeDocument/2006/relationships/hyperlink" Target="https://safelives.org.uk/about-domestic-abuse/domestic-abuse-response-in-the-uk/what-is-a-marac/" TargetMode="External"/><Relationship Id="rId18" Type="http://schemas.openxmlformats.org/officeDocument/2006/relationships/hyperlink" Target="https://www.telford.gov.uk/domestic-abuse/" TargetMode="External"/><Relationship Id="rId3" Type="http://schemas.openxmlformats.org/officeDocument/2006/relationships/hyperlink" Target="https://www.gov.uk/government/publications/revised-statutory-guidance-for-the-conduct-of-domestic-homicide-reviews" TargetMode="External"/><Relationship Id="rId21" Type="http://schemas.openxmlformats.org/officeDocument/2006/relationships/image" Target="../media/image4.png"/><Relationship Id="rId7" Type="http://schemas.openxmlformats.org/officeDocument/2006/relationships/hyperlink" Target="https://www.westmercia.police.uk/advice/advice-and-information/wsi/watch-schemes-initiatives/oe/operation-encompass/" TargetMode="External"/><Relationship Id="rId12" Type="http://schemas.openxmlformats.org/officeDocument/2006/relationships/image" Target="../media/image2.emf"/><Relationship Id="rId17" Type="http://schemas.openxmlformats.org/officeDocument/2006/relationships/hyperlink" Target="https://www.familyconnecttelford.co.uk/site/scripts/documents.php?categoryID=59" TargetMode="External"/><Relationship Id="rId2" Type="http://schemas.openxmlformats.org/officeDocument/2006/relationships/image" Target="../media/image1.emf"/><Relationship Id="rId16" Type="http://schemas.openxmlformats.org/officeDocument/2006/relationships/hyperlink" Target="https://www.shropshiresafeguardingcommunitypartnership.co.uk/media/tdqnqzdw/domestic-abuse-pathway-august-2025.pdf" TargetMode="Externa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https://www.barnardos.org.uk/get-support/support-for-parents-and-carers/child-abuse-and-harm/children-affected-domestic-abuse-violence" TargetMode="External"/><Relationship Id="rId11" Type="http://schemas.openxmlformats.org/officeDocument/2006/relationships/hyperlink" Target="https://assets.publishing.service.gov.uk/media/6267c429e90e0716982a3250/ContCoerBehavStatGuid_V3-_10-04-22_.pdf" TargetMode="External"/><Relationship Id="rId5" Type="http://schemas.openxmlformats.org/officeDocument/2006/relationships/hyperlink" Target="https://www.westmercia.police.uk/rqo/request/ri/request-information/cl/triage/v2/request-information-under-clares-law/" TargetMode="External"/><Relationship Id="rId15" Type="http://schemas.openxmlformats.org/officeDocument/2006/relationships/hyperlink" Target="mailto:MARACShropshire@westmercia.police.uk" TargetMode="External"/><Relationship Id="rId10" Type="http://schemas.openxmlformats.org/officeDocument/2006/relationships/hyperlink" Target="https://www.shropsdas.org.uk/" TargetMode="External"/><Relationship Id="rId19" Type="http://schemas.openxmlformats.org/officeDocument/2006/relationships/hyperlink" Target="https://cranstoun.org/help-and-advice/domestic-abuse/men-and-masculinities/" TargetMode="External"/><Relationship Id="rId4" Type="http://schemas.openxmlformats.org/officeDocument/2006/relationships/hyperlink" Target="https://www.vkpp.org.uk/vkpp-work/domestic-homicide-project/" TargetMode="External"/><Relationship Id="rId9" Type="http://schemas.openxmlformats.org/officeDocument/2006/relationships/hyperlink" Target="https://cranstoun.org/help-and-advice/domestic-abuse/telford-das/" TargetMode="External"/><Relationship Id="rId14" Type="http://schemas.openxmlformats.org/officeDocument/2006/relationships/hyperlink" Target="mailto:marac.telford@westmercia.pnn.police.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10052527" y="1545761"/>
            <a:ext cx="4721144" cy="4360044"/>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ounded Rectangle 34">
            <a:extLst>
              <a:ext uri="{FF2B5EF4-FFF2-40B4-BE49-F238E27FC236}">
                <a16:creationId xmlns:a16="http://schemas.microsoft.com/office/drawing/2014/main" id="{EAC4BFA6-A7B7-D546-A8AF-5857BD8894E4}"/>
              </a:ext>
            </a:extLst>
          </p:cNvPr>
          <p:cNvSpPr/>
          <p:nvPr/>
        </p:nvSpPr>
        <p:spPr>
          <a:xfrm>
            <a:off x="345679" y="4513581"/>
            <a:ext cx="4721144" cy="2835825"/>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52527" y="6063489"/>
            <a:ext cx="4721144" cy="4253738"/>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5223433" y="6777797"/>
            <a:ext cx="4721144" cy="3539430"/>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website.</a:t>
            </a:r>
            <a:endParaRPr lang="en-US" dirty="0"/>
          </a:p>
        </p:txBody>
      </p:sp>
      <p:sp>
        <p:nvSpPr>
          <p:cNvPr id="38" name="Rounded Rectangle 37">
            <a:extLst>
              <a:ext uri="{FF2B5EF4-FFF2-40B4-BE49-F238E27FC236}">
                <a16:creationId xmlns:a16="http://schemas.microsoft.com/office/drawing/2014/main" id="{42D950A7-32B1-2147-B747-E8FA968E50E2}"/>
              </a:ext>
            </a:extLst>
          </p:cNvPr>
          <p:cNvSpPr/>
          <p:nvPr/>
        </p:nvSpPr>
        <p:spPr>
          <a:xfrm>
            <a:off x="345677" y="7481402"/>
            <a:ext cx="4708290" cy="2835825"/>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345679" y="1545760"/>
            <a:ext cx="4650088" cy="2835825"/>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5199102" y="1545761"/>
            <a:ext cx="4721144" cy="2400520"/>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7305878" y="6811455"/>
            <a:ext cx="431800" cy="52070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338792" y="1684122"/>
            <a:ext cx="4684161" cy="3030427"/>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1.DHRs – why they are important</a:t>
            </a:r>
          </a:p>
          <a:p>
            <a:r>
              <a:rPr lang="en-GB" sz="1600" dirty="0">
                <a:latin typeface="Arial" panose="020B0604020202020204" pitchFamily="34" charset="0"/>
                <a:cs typeface="Arial" panose="020B0604020202020204" pitchFamily="34" charset="0"/>
              </a:rPr>
              <a:t>When a person aged 16+ dies owing to violence, abuse or neglect by a partner, ex-partner or family/household member the Police make a referral for consideration of a DHR. This allows agencies to work together to learn lessons and make plans to improve support in the future. This includes suspected victim suicides following domestic abuse. Please see </a:t>
            </a:r>
            <a:r>
              <a:rPr lang="en-GB" sz="1600" dirty="0">
                <a:latin typeface="Arial" panose="020B0604020202020204" pitchFamily="34" charset="0"/>
                <a:cs typeface="Arial" panose="020B0604020202020204" pitchFamily="34" charset="0"/>
                <a:hlinkClick r:id="rId3"/>
              </a:rPr>
              <a:t>the DHR Guidance</a:t>
            </a:r>
            <a:r>
              <a:rPr lang="en-GB" sz="1600" dirty="0">
                <a:latin typeface="Arial" panose="020B0604020202020204" pitchFamily="34" charset="0"/>
                <a:cs typeface="Arial" panose="020B0604020202020204" pitchFamily="34" charset="0"/>
              </a:rPr>
              <a:t>  </a:t>
            </a:r>
            <a:r>
              <a:rPr lang="en-GB" sz="1600" b="1" dirty="0">
                <a:latin typeface="Arial" panose="020B0604020202020204" pitchFamily="34" charset="0"/>
                <a:cs typeface="Arial" panose="020B0604020202020204" pitchFamily="34" charset="0"/>
              </a:rPr>
              <a:t>. It is vital that we work to prevent domestic abuse – please read on </a:t>
            </a:r>
          </a:p>
          <a:p>
            <a:endParaRPr lang="en-GB" sz="1600" b="1"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6F857E4-7346-B940-8725-421198E43BBE}"/>
              </a:ext>
            </a:extLst>
          </p:cNvPr>
          <p:cNvSpPr txBox="1"/>
          <p:nvPr/>
        </p:nvSpPr>
        <p:spPr>
          <a:xfrm>
            <a:off x="5223433" y="1637956"/>
            <a:ext cx="4689925" cy="230832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2.Domestic Abuse homicide and suicide</a:t>
            </a:r>
          </a:p>
          <a:p>
            <a:r>
              <a:rPr lang="en-GB" sz="1600" b="1"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vital </a:t>
            </a:r>
            <a:r>
              <a:rPr lang="en-GB" sz="1600" dirty="0">
                <a:latin typeface="Arial" panose="020B0604020202020204" pitchFamily="34" charset="0"/>
                <a:cs typeface="Arial" panose="020B0604020202020204" pitchFamily="34" charset="0"/>
                <a:hlinkClick r:id="rId4"/>
              </a:rPr>
              <a:t>research into every domestic abuse death</a:t>
            </a:r>
            <a:r>
              <a:rPr lang="en-GB" sz="1600" dirty="0">
                <a:latin typeface="Arial" panose="020B0604020202020204" pitchFamily="34" charset="0"/>
                <a:cs typeface="Arial" panose="020B0604020202020204" pitchFamily="34" charset="0"/>
              </a:rPr>
              <a:t> has revealed important data to better understand risk. Over 4 years 332 people have died owing to (ex)partner violence, 169 have been killed by a family member and </a:t>
            </a:r>
            <a:r>
              <a:rPr lang="en-GB" sz="1600" b="1" dirty="0">
                <a:latin typeface="Arial" panose="020B0604020202020204" pitchFamily="34" charset="0"/>
                <a:cs typeface="Arial" panose="020B0604020202020204" pitchFamily="34" charset="0"/>
              </a:rPr>
              <a:t>354 people are victims of suicide following domestic abuse</a:t>
            </a:r>
            <a:r>
              <a:rPr lang="en-GB" sz="1600" dirty="0">
                <a:latin typeface="Arial" panose="020B0604020202020204" pitchFamily="34" charset="0"/>
                <a:cs typeface="Arial" panose="020B0604020202020204" pitchFamily="34" charset="0"/>
              </a:rPr>
              <a:t>. For family member homicides the majority were over 65. Overall, 73% of victims were women.</a:t>
            </a:r>
          </a:p>
        </p:txBody>
      </p:sp>
      <p:sp>
        <p:nvSpPr>
          <p:cNvPr id="42" name="TextBox 41">
            <a:extLst>
              <a:ext uri="{FF2B5EF4-FFF2-40B4-BE49-F238E27FC236}">
                <a16:creationId xmlns:a16="http://schemas.microsoft.com/office/drawing/2014/main" id="{E6A2FF2E-8536-B344-802F-A1F7C3B73486}"/>
              </a:ext>
            </a:extLst>
          </p:cNvPr>
          <p:cNvSpPr txBox="1"/>
          <p:nvPr/>
        </p:nvSpPr>
        <p:spPr>
          <a:xfrm>
            <a:off x="389549" y="4564705"/>
            <a:ext cx="4633404" cy="2800767"/>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7. Children as victims and </a:t>
            </a:r>
            <a:r>
              <a:rPr lang="en-GB" sz="1600" b="1" dirty="0">
                <a:latin typeface="Arial" panose="020B0604020202020204" pitchFamily="34" charset="0"/>
                <a:cs typeface="Arial" panose="020B0604020202020204" pitchFamily="34" charset="0"/>
                <a:hlinkClick r:id="rId5"/>
              </a:rPr>
              <a:t>Clare's Law</a:t>
            </a:r>
            <a:r>
              <a:rPr lang="en-GB" sz="1600" b="1"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The impact of domestic abuse</a:t>
            </a:r>
            <a:r>
              <a:rPr lang="en-GB" sz="1600" b="1" dirty="0">
                <a:latin typeface="Arial" panose="020B0604020202020204" pitchFamily="34" charset="0"/>
                <a:cs typeface="Arial" panose="020B0604020202020204" pitchFamily="34" charset="0"/>
              </a:rPr>
              <a:t> </a:t>
            </a:r>
            <a:r>
              <a:rPr lang="en-GB" sz="1600" b="1" dirty="0">
                <a:latin typeface="Arial" panose="020B0604020202020204" pitchFamily="34" charset="0"/>
                <a:cs typeface="Arial" panose="020B0604020202020204" pitchFamily="34" charset="0"/>
                <a:hlinkClick r:id="rId6"/>
              </a:rPr>
              <a:t>on children </a:t>
            </a:r>
            <a:r>
              <a:rPr lang="en-GB" sz="1600" dirty="0">
                <a:latin typeface="Arial" panose="020B0604020202020204" pitchFamily="34" charset="0"/>
                <a:cs typeface="Arial" panose="020B0604020202020204" pitchFamily="34" charset="0"/>
                <a:hlinkClick r:id="rId6"/>
              </a:rPr>
              <a:t>is</a:t>
            </a:r>
            <a:r>
              <a:rPr lang="en-GB" sz="1600" b="1" dirty="0">
                <a:latin typeface="Arial" panose="020B0604020202020204" pitchFamily="34" charset="0"/>
                <a:cs typeface="Arial" panose="020B0604020202020204" pitchFamily="34" charset="0"/>
                <a:hlinkClick r:id="rId6"/>
              </a:rPr>
              <a:t> considerable</a:t>
            </a:r>
            <a:r>
              <a:rPr lang="en-GB" sz="1600" b="1" dirty="0">
                <a:latin typeface="Arial" panose="020B0604020202020204" pitchFamily="34" charset="0"/>
                <a:cs typeface="Arial" panose="020B0604020202020204" pitchFamily="34" charset="0"/>
              </a:rPr>
              <a:t>. </a:t>
            </a:r>
            <a:r>
              <a:rPr lang="en-GB" sz="1600" b="1" dirty="0">
                <a:latin typeface="Arial" panose="020B0604020202020204" pitchFamily="34" charset="0"/>
                <a:cs typeface="Arial" panose="020B0604020202020204" pitchFamily="34" charset="0"/>
                <a:hlinkClick r:id="rId7"/>
              </a:rPr>
              <a:t>Operation Encompass</a:t>
            </a:r>
            <a:r>
              <a:rPr lang="en-GB" sz="1600" b="1"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 promotes speedy responses, and training is available </a:t>
            </a:r>
            <a:r>
              <a:rPr lang="en-GB" sz="1600" dirty="0">
                <a:latin typeface="Arial" panose="020B0604020202020204" pitchFamily="34" charset="0"/>
                <a:cs typeface="Arial" panose="020B0604020202020204" pitchFamily="34" charset="0"/>
                <a:hlinkClick r:id="rId7"/>
              </a:rPr>
              <a:t>here</a:t>
            </a:r>
            <a:r>
              <a:rPr lang="en-GB" sz="1600" dirty="0">
                <a:latin typeface="Arial" panose="020B0604020202020204" pitchFamily="34" charset="0"/>
                <a:cs typeface="Arial" panose="020B0604020202020204" pitchFamily="34" charset="0"/>
              </a:rPr>
              <a:t>.</a:t>
            </a:r>
          </a:p>
          <a:p>
            <a:r>
              <a:rPr lang="en-GB" sz="1600" dirty="0">
                <a:latin typeface="Arial" panose="020B0604020202020204" pitchFamily="34" charset="0"/>
                <a:cs typeface="Arial" panose="020B0604020202020204" pitchFamily="34" charset="0"/>
              </a:rPr>
              <a:t>Perpetrators may use techniques to manipulate and blame the victim through </a:t>
            </a:r>
            <a:r>
              <a:rPr lang="en-GB" sz="1600" dirty="0">
                <a:latin typeface="Arial" panose="020B0604020202020204" pitchFamily="34" charset="0"/>
                <a:cs typeface="Arial" panose="020B0604020202020204" pitchFamily="34" charset="0"/>
                <a:hlinkClick r:id="rId8"/>
              </a:rPr>
              <a:t>"gaslighting"</a:t>
            </a:r>
            <a:r>
              <a:rPr lang="en-GB" sz="1600" dirty="0">
                <a:latin typeface="Arial" panose="020B0604020202020204" pitchFamily="34" charset="0"/>
                <a:cs typeface="Arial" panose="020B0604020202020204" pitchFamily="34" charset="0"/>
              </a:rPr>
              <a:t> . Many perpetrators will have a history of abuse in previous relationships, so the Domestic Violence Disclosure Scheme (Clare’s Law) is an important tool to help recognise risk and patterns of abuse</a:t>
            </a:r>
          </a:p>
        </p:txBody>
      </p:sp>
      <p:sp>
        <p:nvSpPr>
          <p:cNvPr id="45" name="TextBox 44">
            <a:extLst>
              <a:ext uri="{FF2B5EF4-FFF2-40B4-BE49-F238E27FC236}">
                <a16:creationId xmlns:a16="http://schemas.microsoft.com/office/drawing/2014/main" id="{35D5080D-642F-C048-9653-850984CA86A5}"/>
              </a:ext>
            </a:extLst>
          </p:cNvPr>
          <p:cNvSpPr txBox="1"/>
          <p:nvPr/>
        </p:nvSpPr>
        <p:spPr>
          <a:xfrm>
            <a:off x="5199102" y="7516460"/>
            <a:ext cx="4721144"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a:t>
            </a:r>
            <a:endParaRPr lang="en-GB" sz="1600" b="1" dirty="0">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6E6DBA09-B014-2B4B-8184-40A7D9330D07}"/>
              </a:ext>
            </a:extLst>
          </p:cNvPr>
          <p:cNvSpPr txBox="1"/>
          <p:nvPr/>
        </p:nvSpPr>
        <p:spPr>
          <a:xfrm>
            <a:off x="393390" y="7516460"/>
            <a:ext cx="4463209" cy="2800767"/>
          </a:xfrm>
          <a:prstGeom prst="rect">
            <a:avLst/>
          </a:prstGeom>
          <a:noFill/>
          <a:ln>
            <a:noFill/>
          </a:ln>
        </p:spPr>
        <p:txBody>
          <a:bodyPr wrap="square" rtlCol="0">
            <a:spAutoFit/>
          </a:bodyPr>
          <a:lstStyle/>
          <a:p>
            <a:r>
              <a:rPr lang="en-GB" sz="1600" b="1" dirty="0">
                <a:latin typeface="Arial" panose="020B0604020202020204" pitchFamily="34" charset="0"/>
                <a:cs typeface="Arial" panose="020B0604020202020204" pitchFamily="34" charset="0"/>
              </a:rPr>
              <a:t>6. Things to think about</a:t>
            </a:r>
          </a:p>
          <a:p>
            <a:r>
              <a:rPr lang="en-GB" sz="1600" dirty="0">
                <a:latin typeface="Arial" panose="020B0604020202020204" pitchFamily="34" charset="0"/>
                <a:cs typeface="Arial" panose="020B0604020202020204" pitchFamily="34" charset="0"/>
              </a:rPr>
              <a:t>When experiencing DA asking for help can be hard, not speaking up may be a logical way to prevent harm to self or others. Be curious, persistent &amp; person centred. Be alert to subtle signs of suicidality, such as ‘I can’t do this anymore’ or ‘People would be better off without me.’ Exploring sensitively, </a:t>
            </a:r>
            <a:r>
              <a:rPr lang="en-GB" sz="1600">
                <a:latin typeface="Arial" panose="020B0604020202020204" pitchFamily="34" charset="0"/>
                <a:cs typeface="Arial" panose="020B0604020202020204" pitchFamily="34" charset="0"/>
              </a:rPr>
              <a:t>can save lives. </a:t>
            </a:r>
            <a:r>
              <a:rPr lang="en-GB" sz="1600" dirty="0">
                <a:latin typeface="Arial" panose="020B0604020202020204" pitchFamily="34" charset="0"/>
                <a:cs typeface="Arial" panose="020B0604020202020204" pitchFamily="34" charset="0"/>
              </a:rPr>
              <a:t>Use flags on your systems so risks are understood and explain what support is available from specialist services in </a:t>
            </a:r>
            <a:r>
              <a:rPr lang="en-GB" sz="1600" dirty="0">
                <a:latin typeface="Arial" panose="020B0604020202020204" pitchFamily="34" charset="0"/>
                <a:cs typeface="Arial" panose="020B0604020202020204" pitchFamily="34" charset="0"/>
                <a:hlinkClick r:id="rId9"/>
              </a:rPr>
              <a:t>Telford</a:t>
            </a:r>
            <a:r>
              <a:rPr lang="en-GB" sz="1600" dirty="0">
                <a:latin typeface="Arial" panose="020B0604020202020204" pitchFamily="34" charset="0"/>
                <a:cs typeface="Arial" panose="020B0604020202020204" pitchFamily="34" charset="0"/>
              </a:rPr>
              <a:t>  and </a:t>
            </a:r>
            <a:r>
              <a:rPr lang="en-GB" sz="1600" dirty="0">
                <a:latin typeface="Arial" panose="020B0604020202020204" pitchFamily="34" charset="0"/>
                <a:cs typeface="Arial" panose="020B0604020202020204" pitchFamily="34" charset="0"/>
                <a:hlinkClick r:id="rId10"/>
              </a:rPr>
              <a:t>Shropshire</a:t>
            </a:r>
            <a:r>
              <a:rPr lang="en-GB" sz="1600" dirty="0">
                <a:latin typeface="Arial" panose="020B0604020202020204" pitchFamily="34" charset="0"/>
                <a:cs typeface="Arial" panose="020B0604020202020204" pitchFamily="34" charset="0"/>
              </a:rPr>
              <a:t> </a:t>
            </a:r>
          </a:p>
        </p:txBody>
      </p:sp>
      <p:sp>
        <p:nvSpPr>
          <p:cNvPr id="48" name="TextBox 47">
            <a:extLst>
              <a:ext uri="{FF2B5EF4-FFF2-40B4-BE49-F238E27FC236}">
                <a16:creationId xmlns:a16="http://schemas.microsoft.com/office/drawing/2014/main" id="{650E5B87-2D2B-9042-899A-E439688525B5}"/>
              </a:ext>
            </a:extLst>
          </p:cNvPr>
          <p:cNvSpPr txBox="1"/>
          <p:nvPr/>
        </p:nvSpPr>
        <p:spPr>
          <a:xfrm>
            <a:off x="10091607" y="6116076"/>
            <a:ext cx="4633402" cy="427809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4.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11"/>
              </a:rPr>
              <a:t>coercive and controlling behaviours</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lang="en-GB" sz="16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are ways of harming, punishing or frightening someone to force compliance. Threats, humiliation or intimidation to gain control can be less recognisable to the person whereas some may perceive compliance as less costly than resistance. “The dynamic can create profound feelings of entrapment and hopelessness, which significantly increase the risk of suicidality.” Support is vital. It is an offence under S76 of Serious Crime Act. It includes checking phone/ spending/bank account; controlling access to friends/family; preventing access to see GP or professionals; threatening to expose them or harm  them or family/ children or themselves; denying access to interpreter. People sometimes only realise the impact retrospectively.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12"/>
          <a:stretch>
            <a:fillRect/>
          </a:stretch>
        </p:blipFill>
        <p:spPr>
          <a:xfrm>
            <a:off x="11496516" y="93688"/>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4071668" y="168960"/>
            <a:ext cx="7021902"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4067516" y="242119"/>
            <a:ext cx="7227527" cy="1015663"/>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Domestic Homicide Reviews (DHRs) including Suspected Victim Suicides</a:t>
            </a:r>
            <a:endParaRPr lang="en-GB" sz="30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10091607" y="1627710"/>
            <a:ext cx="4682064" cy="427809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3. Risk Factors associated with suicide following DA. 73% were female. The</a:t>
            </a:r>
            <a:r>
              <a:rPr lang="en-GB" sz="1600" dirty="0">
                <a:latin typeface="Arial" panose="020B0604020202020204" pitchFamily="34" charset="0"/>
                <a:cs typeface="Arial" panose="020B0604020202020204" pitchFamily="34" charset="0"/>
              </a:rPr>
              <a:t> main risks associated with suicide following domestic abuse:</a:t>
            </a:r>
            <a:endParaRPr lang="en-GB" sz="16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(1) Perpetrator already known to Police for DA. </a:t>
            </a:r>
          </a:p>
          <a:p>
            <a:r>
              <a:rPr lang="en-GB" sz="1600" dirty="0">
                <a:latin typeface="Arial" panose="020B0604020202020204" pitchFamily="34" charset="0"/>
                <a:cs typeface="Arial" panose="020B0604020202020204" pitchFamily="34" charset="0"/>
              </a:rPr>
              <a:t>(2) </a:t>
            </a:r>
            <a:r>
              <a:rPr lang="en-GB" sz="1600" dirty="0">
                <a:latin typeface="Arial" panose="020B0604020202020204" pitchFamily="34" charset="0"/>
                <a:cs typeface="Arial" panose="020B0604020202020204" pitchFamily="34" charset="0"/>
                <a:hlinkClick r:id="rId11"/>
              </a:rPr>
              <a:t>coercive and controlling behaviours</a:t>
            </a:r>
            <a:r>
              <a:rPr lang="en-GB" sz="1600" dirty="0">
                <a:latin typeface="Arial" panose="020B0604020202020204" pitchFamily="34" charset="0"/>
                <a:cs typeface="Arial" panose="020B0604020202020204" pitchFamily="34" charset="0"/>
              </a:rPr>
              <a:t> (58%)</a:t>
            </a:r>
          </a:p>
          <a:p>
            <a:r>
              <a:rPr lang="en-GB" sz="1600" dirty="0">
                <a:latin typeface="Arial" panose="020B0604020202020204" pitchFamily="34" charset="0"/>
                <a:cs typeface="Arial" panose="020B0604020202020204" pitchFamily="34" charset="0"/>
              </a:rPr>
              <a:t>(3) Perpetrator has problems with alcohol</a:t>
            </a:r>
          </a:p>
          <a:p>
            <a:r>
              <a:rPr lang="en-GB" sz="1600" dirty="0">
                <a:latin typeface="Arial" panose="020B0604020202020204" pitchFamily="34" charset="0"/>
                <a:cs typeface="Arial" panose="020B0604020202020204" pitchFamily="34" charset="0"/>
              </a:rPr>
              <a:t>(4) Non-fatal strangulation has been used in past</a:t>
            </a:r>
          </a:p>
          <a:p>
            <a:r>
              <a:rPr lang="en-GB" sz="1600" dirty="0">
                <a:latin typeface="Arial" panose="020B0604020202020204" pitchFamily="34" charset="0"/>
                <a:cs typeface="Arial" panose="020B0604020202020204" pitchFamily="34" charset="0"/>
              </a:rPr>
              <a:t>(5) Perpetrator misuses drugs</a:t>
            </a:r>
          </a:p>
          <a:p>
            <a:r>
              <a:rPr lang="en-GB" sz="1600" dirty="0">
                <a:latin typeface="Arial" panose="020B0604020202020204" pitchFamily="34" charset="0"/>
                <a:cs typeface="Arial" panose="020B0604020202020204" pitchFamily="34" charset="0"/>
              </a:rPr>
              <a:t>(6) Perpetrator has mental health problems</a:t>
            </a:r>
          </a:p>
          <a:p>
            <a:r>
              <a:rPr lang="en-GB" sz="1600" dirty="0">
                <a:latin typeface="Arial" panose="020B0604020202020204" pitchFamily="34" charset="0"/>
                <a:cs typeface="Arial" panose="020B0604020202020204" pitchFamily="34" charset="0"/>
              </a:rPr>
              <a:t>(7) Relationship ending increases risk</a:t>
            </a:r>
          </a:p>
          <a:p>
            <a:r>
              <a:rPr lang="en-GB" sz="1600" dirty="0">
                <a:latin typeface="Arial" panose="020B0604020202020204" pitchFamily="34" charset="0"/>
                <a:cs typeface="Arial" panose="020B0604020202020204" pitchFamily="34" charset="0"/>
              </a:rPr>
              <a:t>(8) Perpetrator has experienced depression/anxiety</a:t>
            </a:r>
          </a:p>
          <a:p>
            <a:r>
              <a:rPr lang="en-GB" sz="1600" dirty="0">
                <a:latin typeface="Arial" panose="020B0604020202020204" pitchFamily="34" charset="0"/>
                <a:cs typeface="Arial" panose="020B0604020202020204" pitchFamily="34" charset="0"/>
              </a:rPr>
              <a:t>(9) Perpetrator has previously been suicidal</a:t>
            </a:r>
          </a:p>
          <a:p>
            <a:r>
              <a:rPr lang="en-GB" sz="1600" dirty="0">
                <a:latin typeface="Arial" panose="020B0604020202020204" pitchFamily="34" charset="0"/>
                <a:cs typeface="Arial" panose="020B0604020202020204" pitchFamily="34" charset="0"/>
              </a:rPr>
              <a:t>(10) Perpetrator has also experienced DA.</a:t>
            </a:r>
          </a:p>
          <a:p>
            <a:r>
              <a:rPr lang="en-GB" sz="1600" dirty="0">
                <a:latin typeface="Arial" panose="020B0604020202020204" pitchFamily="34" charset="0"/>
                <a:cs typeface="Arial" panose="020B0604020202020204" pitchFamily="34" charset="0"/>
              </a:rPr>
              <a:t>55% of suicides cases had been to </a:t>
            </a:r>
            <a:r>
              <a:rPr lang="en-GB" sz="1600" dirty="0">
                <a:latin typeface="Arial" panose="020B0604020202020204" pitchFamily="34" charset="0"/>
                <a:cs typeface="Arial" panose="020B0604020202020204" pitchFamily="34" charset="0"/>
                <a:hlinkClick r:id="rId13"/>
              </a:rPr>
              <a:t>MARAC</a:t>
            </a:r>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 People can be at risk </a:t>
            </a:r>
            <a:r>
              <a:rPr lang="en-GB" sz="1600" b="1">
                <a:latin typeface="Arial" panose="020B0604020202020204" pitchFamily="34" charset="0"/>
                <a:cs typeface="Arial" panose="020B0604020202020204" pitchFamily="34" charset="0"/>
              </a:rPr>
              <a:t>to suicide </a:t>
            </a:r>
            <a:r>
              <a:rPr lang="en-GB" sz="1600" b="1" dirty="0">
                <a:latin typeface="Arial" panose="020B0604020202020204" pitchFamily="34" charset="0"/>
                <a:cs typeface="Arial" panose="020B0604020202020204" pitchFamily="34" charset="0"/>
              </a:rPr>
              <a:t>when these indicators are not present</a:t>
            </a:r>
            <a:r>
              <a:rPr lang="en-GB" sz="1600" dirty="0">
                <a:latin typeface="Arial" panose="020B0604020202020204" pitchFamily="34" charset="0"/>
                <a:cs typeface="Arial" panose="020B0604020202020204" pitchFamily="34" charset="0"/>
              </a:rPr>
              <a:t>. Risk is complex</a:t>
            </a:r>
          </a:p>
        </p:txBody>
      </p:sp>
      <p:sp>
        <p:nvSpPr>
          <p:cNvPr id="26" name="TextBox 25">
            <a:extLst>
              <a:ext uri="{FF2B5EF4-FFF2-40B4-BE49-F238E27FC236}">
                <a16:creationId xmlns:a16="http://schemas.microsoft.com/office/drawing/2014/main" id="{E6A2FF2E-8536-B344-802F-A1F7C3B73486}"/>
              </a:ext>
            </a:extLst>
          </p:cNvPr>
          <p:cNvSpPr txBox="1"/>
          <p:nvPr/>
        </p:nvSpPr>
        <p:spPr>
          <a:xfrm>
            <a:off x="5223431" y="6777797"/>
            <a:ext cx="4551682" cy="3293209"/>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5. Help and Support</a:t>
            </a:r>
            <a:br>
              <a:rPr lang="en-GB" sz="1600" b="1" dirty="0">
                <a:latin typeface="Arial" panose="020B0604020202020204" pitchFamily="34" charset="0"/>
                <a:cs typeface="Arial" panose="020B0604020202020204" pitchFamily="34" charset="0"/>
              </a:rPr>
            </a:br>
            <a:r>
              <a:rPr lang="en-GB" sz="1600" b="1" dirty="0">
                <a:latin typeface="Arial" panose="020B0604020202020204" pitchFamily="34" charset="0"/>
                <a:cs typeface="Arial" panose="020B0604020202020204" pitchFamily="34" charset="0"/>
              </a:rPr>
              <a:t>If </a:t>
            </a:r>
            <a:r>
              <a:rPr lang="en-GB" sz="1600" dirty="0">
                <a:latin typeface="Arial" panose="020B0604020202020204" pitchFamily="34" charset="0"/>
                <a:cs typeface="Arial" panose="020B0604020202020204" pitchFamily="34" charset="0"/>
              </a:rPr>
              <a:t>someone is experiencing DA consider all the risk factors, have a conversation with the person in a safe space and consider the various services that are available and when you might need to refer to MARAC. </a:t>
            </a:r>
            <a:r>
              <a:rPr lang="en-GB" sz="1600" dirty="0">
                <a:latin typeface="Arial" panose="020B0604020202020204" pitchFamily="34" charset="0"/>
                <a:cs typeface="Arial" panose="020B0604020202020204" pitchFamily="34" charset="0"/>
                <a:hlinkClick r:id="rId14"/>
              </a:rPr>
              <a:t>marac.telford@westmercia.pnn.police.uk</a:t>
            </a:r>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hlinkClick r:id="rId15"/>
              </a:rPr>
              <a:t>MARACShropshire@westmercia.police.uk</a:t>
            </a:r>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Use </a:t>
            </a:r>
            <a:r>
              <a:rPr lang="en-GB" sz="1600" dirty="0">
                <a:latin typeface="Arial" panose="020B0604020202020204" pitchFamily="34" charset="0"/>
                <a:cs typeface="Arial" panose="020B0604020202020204" pitchFamily="34" charset="0"/>
                <a:hlinkClick r:id="rId16"/>
              </a:rPr>
              <a:t>the Shropshire DA Pathway</a:t>
            </a:r>
            <a:r>
              <a:rPr lang="en-GB" sz="1600" dirty="0">
                <a:latin typeface="Arial" panose="020B0604020202020204" pitchFamily="34" charset="0"/>
                <a:cs typeface="Arial" panose="020B0604020202020204" pitchFamily="34" charset="0"/>
              </a:rPr>
              <a:t>  which explains how to respond to domestic abuse, where to get help and how to refer to MARAC. Telford information is </a:t>
            </a:r>
            <a:r>
              <a:rPr lang="en-GB" sz="1600" dirty="0">
                <a:latin typeface="Arial" panose="020B0604020202020204" pitchFamily="34" charset="0"/>
                <a:cs typeface="Arial" panose="020B0604020202020204" pitchFamily="34" charset="0"/>
                <a:hlinkClick r:id="rId17"/>
              </a:rPr>
              <a:t>here</a:t>
            </a:r>
            <a:r>
              <a:rPr lang="en-GB" sz="1600" dirty="0">
                <a:latin typeface="Arial" panose="020B0604020202020204" pitchFamily="34" charset="0"/>
                <a:cs typeface="Arial" panose="020B0604020202020204" pitchFamily="34" charset="0"/>
              </a:rPr>
              <a:t>  and  </a:t>
            </a:r>
            <a:r>
              <a:rPr lang="en-GB" sz="1600" dirty="0">
                <a:latin typeface="Arial" panose="020B0604020202020204" pitchFamily="34" charset="0"/>
                <a:cs typeface="Arial" panose="020B0604020202020204" pitchFamily="34" charset="0"/>
                <a:hlinkClick r:id="rId18"/>
              </a:rPr>
              <a:t>here</a:t>
            </a:r>
            <a:r>
              <a:rPr lang="en-GB" sz="1600" dirty="0">
                <a:latin typeface="Arial" panose="020B0604020202020204" pitchFamily="34" charset="0"/>
                <a:cs typeface="Arial" panose="020B0604020202020204" pitchFamily="34" charset="0"/>
              </a:rPr>
              <a:t> . Please </a:t>
            </a:r>
            <a:r>
              <a:rPr lang="en-GB" sz="1600">
                <a:latin typeface="Arial" panose="020B0604020202020204" pitchFamily="34" charset="0"/>
                <a:cs typeface="Arial" panose="020B0604020202020204" pitchFamily="34" charset="0"/>
              </a:rPr>
              <a:t>see </a:t>
            </a:r>
            <a:r>
              <a:rPr lang="en-GB" sz="1600">
                <a:latin typeface="Arial" panose="020B0604020202020204" pitchFamily="34" charset="0"/>
                <a:cs typeface="Arial" panose="020B0604020202020204" pitchFamily="34" charset="0"/>
                <a:hlinkClick r:id="rId19"/>
              </a:rPr>
              <a:t>help for men who wish to address their abuse</a:t>
            </a:r>
            <a:r>
              <a:rPr lang="en-GB" sz="1600">
                <a:latin typeface="Arial" panose="020B0604020202020204" pitchFamily="34" charset="0"/>
                <a:cs typeface="Arial" panose="020B0604020202020204" pitchFamily="34" charset="0"/>
              </a:rPr>
              <a:t> </a:t>
            </a:r>
            <a:endParaRPr lang="en-GB" sz="1600" b="1"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75493" y="4098942"/>
            <a:ext cx="2568359" cy="256835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C32FD6DA-928E-A48F-F4CA-E587FEEBE787}"/>
              </a:ext>
            </a:extLst>
          </p:cNvPr>
          <p:cNvPicPr>
            <a:picLocks noChangeAspect="1"/>
          </p:cNvPicPr>
          <p:nvPr/>
        </p:nvPicPr>
        <p:blipFill>
          <a:blip r:embed="rId21"/>
          <a:stretch>
            <a:fillRect/>
          </a:stretch>
        </p:blipFill>
        <p:spPr>
          <a:xfrm>
            <a:off x="1556312" y="0"/>
            <a:ext cx="1458750" cy="1458750"/>
          </a:xfrm>
          <a:prstGeom prst="rect">
            <a:avLst/>
          </a:prstGeom>
        </p:spPr>
      </p:pic>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C601DA-C711-4C17-BA0E-EF18F3E5501F}">
  <ds:schemaRefs>
    <ds:schemaRef ds:uri="http://schemas.microsoft.com/sharepoint/v3/contenttype/forms"/>
  </ds:schemaRefs>
</ds:datastoreItem>
</file>

<file path=customXml/itemProps2.xml><?xml version="1.0" encoding="utf-8"?>
<ds:datastoreItem xmlns:ds="http://schemas.openxmlformats.org/officeDocument/2006/customXml" ds:itemID="{F46E2D25-D9D3-4CE3-AD57-53DB797AD1DF}">
  <ds:schemaRefs>
    <ds:schemaRef ds:uri="http://schemas.microsoft.com/office/2006/documentManagement/types"/>
    <ds:schemaRef ds:uri="http://purl.org/dc/elements/1.1/"/>
    <ds:schemaRef ds:uri="http://schemas.microsoft.com/office/2006/metadata/properties"/>
    <ds:schemaRef ds:uri="0ba1dc7b-d825-410b-8076-85f10e5c34b6"/>
    <ds:schemaRef ds:uri="http://purl.org/dc/terms/"/>
    <ds:schemaRef ds:uri="http://schemas.openxmlformats.org/package/2006/metadata/core-properties"/>
    <ds:schemaRef ds:uri="http://purl.org/dc/dcmitype/"/>
    <ds:schemaRef ds:uri="71ce49bb-cf0a-4122-9119-2fd8f82facb0"/>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Template>
  <TotalTime>718</TotalTime>
  <Words>732</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COOPER, Paul (NHS SHROPSHIRE, TELFORD AND WREKIN ICB - M2L0M)</cp:lastModifiedBy>
  <cp:revision>34</cp:revision>
  <dcterms:created xsi:type="dcterms:W3CDTF">2021-06-18T13:41:22Z</dcterms:created>
  <dcterms:modified xsi:type="dcterms:W3CDTF">2026-01-15T12:30:03Z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