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8" r:id="rId4"/>
    <p:sldId id="268" r:id="rId5"/>
    <p:sldId id="270" r:id="rId6"/>
    <p:sldId id="275" r:id="rId7"/>
    <p:sldId id="260" r:id="rId8"/>
    <p:sldId id="281" r:id="rId9"/>
    <p:sldId id="259" r:id="rId10"/>
    <p:sldId id="273" r:id="rId11"/>
    <p:sldId id="284" r:id="rId12"/>
    <p:sldId id="274" r:id="rId13"/>
    <p:sldId id="282" r:id="rId14"/>
    <p:sldId id="283" r:id="rId15"/>
    <p:sldId id="277" r:id="rId16"/>
    <p:sldId id="278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0111" autoAdjust="0"/>
  </p:normalViewPr>
  <p:slideViewPr>
    <p:cSldViewPr snapToGrid="0">
      <p:cViewPr varScale="1">
        <p:scale>
          <a:sx n="68" d="100"/>
          <a:sy n="68" d="100"/>
        </p:scale>
        <p:origin x="2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60363-696E-429B-AAB3-C5E8F3CFC85B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AA648-F085-4C08-B41C-8BEC3CBCC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6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the session the importance of working in partnership– </a:t>
            </a:r>
          </a:p>
          <a:p>
            <a:endParaRPr lang="en-GB" dirty="0"/>
          </a:p>
          <a:p>
            <a:r>
              <a:rPr lang="en-GB" b="1" dirty="0"/>
              <a:t>Amardeep and Ange</a:t>
            </a:r>
            <a:r>
              <a:rPr lang="en-GB" dirty="0"/>
              <a:t>, purpose of session to raise profile of carers needs, to ensure we understand the carers legislation and our duty of care to carers.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AA648-F085-4C08-B41C-8BEC3CBCC1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27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Amardeep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AA648-F085-4C08-B41C-8BEC3CBCC1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2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3C7AF-4101-479B-B518-204C966802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7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3C7AF-4101-479B-B518-204C966802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51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3C7AF-4101-479B-B518-204C966802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6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3C7AF-4101-479B-B518-204C966802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1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3C7AF-4101-479B-B518-204C966802F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33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AA648-F085-4C08-B41C-8BEC3CBCC11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0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AA648-F085-4C08-B41C-8BEC3CBCC11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1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0F91-0FFC-C33A-74CE-09C8A3515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C7765-9094-623C-1053-89E69DC1B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5FA39-28BC-9EE2-D453-A0495AAE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853F8-EEE5-A012-AC5F-BCF2C4CC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B5DAA-1514-BF5E-85BD-F6A12623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4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EA92-0FBF-B48F-DA46-8F56E706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2E2D3-AC14-61ED-A8FB-7CC688996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5E3ED-5C11-B404-9DD4-DF11C6F4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A636C-0371-D959-12AA-AD0AE5FE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9451-C148-4969-6418-1C9D4996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3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6268D-C2A9-2940-27C9-636870751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2B6BB-D0AB-111E-7E9B-187741AB9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3146E-A94A-56BB-CCA6-5EE8F963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26A0F-9D01-AF71-6885-3D84D882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8FF9-29E2-3D7E-CC6D-2C307F2D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5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F24E-2063-3043-5426-B8B4ABB8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16BF-8659-CCE0-1758-0D8047C89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B9473-28AF-00EF-42D6-A7E5758F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A5CF5-B6A6-A60E-6CAB-620A75B3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F9DE3-30F9-2E88-54D0-3FF7F714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4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9DBC-1427-9BE8-2656-CDBFF7D2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CD5A3-EA94-67E0-FE69-01BA698B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87FC2-5E7E-39B0-AC59-37932CFB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8D3A6-EFDB-A5AA-A981-2AEF89D3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BA07-D6E5-5EFD-771E-D046AC52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7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5059-CFF0-0159-D4D7-4555E2D3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99DA6-C960-FDE2-3096-E28A6CF9D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C6498-8261-1270-EE1C-8CF31570C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0A18B-5E01-523A-73BC-F1D9FD6A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88543-23BD-2C02-1C9E-E761E8CF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ADBE8-0996-45C3-C3F3-6AB1B778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7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97FC-8348-666A-48E2-50BB13FB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37825-07E8-D9C9-CC8C-2C5700C2C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5B98B-386B-0734-1B8C-614C383AC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BED2C-053F-6592-E185-C8109BBC4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BED7E-4C2F-AC40-E631-3ADA52FC1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60BBC-CB21-ACAA-2059-BD2A4030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1678E-FEB5-C201-119F-5D35F777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F27F1-C8E5-B8A8-81B4-833E5545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9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A379-A7C4-EB11-8DEB-0DE77D75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D8396-DD1C-D508-6A88-BB1B908E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2AD15-1D46-5B5E-168D-68D85DA4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B7485-C6F6-9A6B-5DDB-A4E679F2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4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3106D-560C-C9AC-0CB8-80545110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8912E-B9FF-305C-AD01-66112DC8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3EFCB-1096-BDEE-7ACF-C20564A3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E67C-9591-7FA7-E0CC-EFD0F95B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CB40-35CC-6E54-1FAD-A34C167F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B3057-F688-C5F8-DAA3-93AD17C51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1CE45-4417-C9A2-4990-A0EFB2F3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BACC2-F2D1-2D00-827E-72119AFD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16A33-610D-95DE-B2AD-0489B1B1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5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AC63-BFD3-9ACB-6E5F-47E9FF3B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80F75-9004-A142-0159-7847FF844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24E74-35B6-7E75-CB6D-400F64F55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D89DC-3FBC-B953-5598-09D6AA28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B2CD5-D899-ABB0-E5C4-1A5896F7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D8D13-4AB2-A9E6-5C52-49CF853C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9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6880C-5F5A-63E6-A6EA-63129DC80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511C-307F-A09D-D00E-9F44B5714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3F16B-19AD-1668-A91B-7B33044EF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8F7D-621C-40C5-A1B5-1CDA225296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3CEE-AD4A-F686-2420-C1B56B00B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BF5CF-0D1A-0D3A-A223-E61EA89C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7778-188A-4648-B9AA-D8D6F65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3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cid:181EBB5A-14F7-4A4D-8050-20A696A3B6D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playlist?list=PLmtw800ZHNsUZu-YrR6MXcTCczaUtcpbH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wfzkhFD0C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admin@telfordcarers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lfordcarers.org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urworld.unu.edu/en/the-population-paradox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AAAC3-750A-B05C-8173-C0098C4F4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611" y="753626"/>
            <a:ext cx="5081925" cy="3004145"/>
          </a:xfrm>
        </p:spPr>
        <p:txBody>
          <a:bodyPr>
            <a:normAutofit/>
          </a:bodyPr>
          <a:lstStyle/>
          <a:p>
            <a:r>
              <a:rPr lang="en-GB" dirty="0"/>
              <a:t>Family Carers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E2173-7A24-988D-F2E4-30BCB5D06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9611" y="3849845"/>
            <a:ext cx="5081926" cy="2189214"/>
          </a:xfrm>
        </p:spPr>
        <p:txBody>
          <a:bodyPr>
            <a:normAutofit/>
          </a:bodyPr>
          <a:lstStyle/>
          <a:p>
            <a:r>
              <a:rPr lang="en-GB" dirty="0"/>
              <a:t>Carers Centre </a:t>
            </a:r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1BE941C2-9CFB-1D1E-CB93-DBAA0BB7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64" y="862854"/>
            <a:ext cx="5320736" cy="1053714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1" name="Oval 1050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upport Telford Carers Centre when you play Telford and Wrekin Community  Lottery - Telford and Wrekin Community Lottery">
            <a:extLst>
              <a:ext uri="{FF2B5EF4-FFF2-40B4-BE49-F238E27FC236}">
                <a16:creationId xmlns:a16="http://schemas.microsoft.com/office/drawing/2014/main" id="{3535046F-7B03-52E6-4BDC-0351E1F3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2182358"/>
            <a:ext cx="3450304" cy="1795455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Freeform: Shape 1052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5" name="Freeform: Shape 1054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86CC3-1765-AE6F-2FE0-E3D3079DF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616" y="3849845"/>
            <a:ext cx="2712955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6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196E-D05E-7B4B-545E-ADCAD998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offer to Young Carers</a:t>
            </a:r>
          </a:p>
        </p:txBody>
      </p:sp>
      <p:pic>
        <p:nvPicPr>
          <p:cNvPr id="1034" name="Picture 10" descr="See related image detail">
            <a:extLst>
              <a:ext uri="{FF2B5EF4-FFF2-40B4-BE49-F238E27FC236}">
                <a16:creationId xmlns:a16="http://schemas.microsoft.com/office/drawing/2014/main" id="{F246023B-8AAF-A9B4-0671-8197F688B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261" y="375320"/>
            <a:ext cx="3848658" cy="3848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dult talking to a child clip art">
            <a:extLst>
              <a:ext uri="{FF2B5EF4-FFF2-40B4-BE49-F238E27FC236}">
                <a16:creationId xmlns:a16="http://schemas.microsoft.com/office/drawing/2014/main" id="{D0A2E612-1FF0-77E5-7037-1ABC6A3E6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303" y="375320"/>
            <a:ext cx="2486418" cy="1657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youth outcome star">
            <a:extLst>
              <a:ext uri="{FF2B5EF4-FFF2-40B4-BE49-F238E27FC236}">
                <a16:creationId xmlns:a16="http://schemas.microsoft.com/office/drawing/2014/main" id="{097ADB02-4263-CB3B-8457-B4647A70C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4295" y="2424611"/>
            <a:ext cx="1999296" cy="1799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ay trip clip art">
            <a:extLst>
              <a:ext uri="{FF2B5EF4-FFF2-40B4-BE49-F238E27FC236}">
                <a16:creationId xmlns:a16="http://schemas.microsoft.com/office/drawing/2014/main" id="{6FDFF510-7128-4DF6-E669-6A334611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101" y="4911833"/>
            <a:ext cx="1928068" cy="14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bwith Leisure and Sports Centre – Run by volunteers for the benefit ...">
            <a:extLst>
              <a:ext uri="{FF2B5EF4-FFF2-40B4-BE49-F238E27FC236}">
                <a16:creationId xmlns:a16="http://schemas.microsoft.com/office/drawing/2014/main" id="{7A8F11A4-4413-1F3D-CE5A-B6154AEB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358" y="4726017"/>
            <a:ext cx="2896048" cy="1448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A3DD1-14F8-3D40-1B00-9A199A8971A5}"/>
              </a:ext>
            </a:extLst>
          </p:cNvPr>
          <p:cNvSpPr txBox="1"/>
          <p:nvPr/>
        </p:nvSpPr>
        <p:spPr>
          <a:xfrm>
            <a:off x="8017253" y="1856935"/>
            <a:ext cx="3625645" cy="4320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Young carers assessment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Outcome Star-  To identify the young persons need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1-1 support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Youth club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Holiday activities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Outreach work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Mind of My Own app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A269C-0911-56CF-5256-499E1C600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4605" y="5584874"/>
            <a:ext cx="1817017" cy="1178334"/>
          </a:xfrm>
          <a:prstGeom prst="rect">
            <a:avLst/>
          </a:prstGeom>
        </p:spPr>
      </p:pic>
      <p:pic>
        <p:nvPicPr>
          <p:cNvPr id="5" name="Picture 1" descr="image001">
            <a:extLst>
              <a:ext uri="{FF2B5EF4-FFF2-40B4-BE49-F238E27FC236}">
                <a16:creationId xmlns:a16="http://schemas.microsoft.com/office/drawing/2014/main" id="{49177CE7-8557-19F7-21CB-24F9625D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0963" y="6063727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73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9BB7472B-E7AC-4084-0F31-1B1D7E82B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Physical Health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Where you live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Being Safe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Relationships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Feelings and behaviors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Friends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Confidence &amp; Self-esteem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Education and Learning</a:t>
            </a: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6" descr="Image result for youth outcome star">
            <a:extLst>
              <a:ext uri="{FF2B5EF4-FFF2-40B4-BE49-F238E27FC236}">
                <a16:creationId xmlns:a16="http://schemas.microsoft.com/office/drawing/2014/main" id="{9D73A865-9437-937F-141F-360144DB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2382" y="778169"/>
            <a:ext cx="4846546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FB84D4-427B-8149-3278-5DA02346E7C8}"/>
              </a:ext>
            </a:extLst>
          </p:cNvPr>
          <p:cNvSpPr/>
          <p:nvPr/>
        </p:nvSpPr>
        <p:spPr>
          <a:xfrm>
            <a:off x="670705" y="316504"/>
            <a:ext cx="5017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Young carers Star</a:t>
            </a: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C3A9BD54-DBEB-5F85-2973-9795A094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6495" y="6057720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6ECBB-6ED5-7755-EDCB-796878FFB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314017"/>
            <a:ext cx="1817017" cy="14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8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68C8-CFAC-C1EF-49CC-A5011270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Youth Club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24277F-B8B2-B44D-0859-A8F17A50F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8" r="-1" b="3048"/>
          <a:stretch>
            <a:fillRect/>
          </a:stretch>
        </p:blipFill>
        <p:spPr bwMode="auto">
          <a:xfrm>
            <a:off x="5008682" y="-32536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1D8C7ABC-4EEC-9CEF-1DE4-18842995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884" y="5945417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94AE6-D7F8-D3ED-517A-BDDCFA720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4" y="5342562"/>
            <a:ext cx="1817017" cy="1443184"/>
          </a:xfrm>
          <a:prstGeom prst="rect">
            <a:avLst/>
          </a:prstGeom>
        </p:spPr>
      </p:pic>
      <p:pic>
        <p:nvPicPr>
          <p:cNvPr id="6" name="Picture 5" descr="Support Telford Carers Centre when you play Telford and Wrekin Community  Lottery - Telford and Wrekin Community Lottery">
            <a:extLst>
              <a:ext uri="{FF2B5EF4-FFF2-40B4-BE49-F238E27FC236}">
                <a16:creationId xmlns:a16="http://schemas.microsoft.com/office/drawing/2014/main" id="{DF0A178F-8D54-7183-F2C6-E47DFFB7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828" y="2054875"/>
            <a:ext cx="3530309" cy="18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00AF5-1939-2D35-0A20-3068CDF501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504" y="3725449"/>
            <a:ext cx="2712955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person, indoor, ceiling, standing&#10;&#10;Description automatically generated">
            <a:extLst>
              <a:ext uri="{FF2B5EF4-FFF2-40B4-BE49-F238E27FC236}">
                <a16:creationId xmlns:a16="http://schemas.microsoft.com/office/drawing/2014/main" id="{B4BF043B-383F-1CE8-08A2-9240D5433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r="3" b="16475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3A656B9-F71D-3A70-9882-D18C93819E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033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</p:spPr>
      </p:pic>
      <p:pic>
        <p:nvPicPr>
          <p:cNvPr id="5" name="Picture 4" descr="A picture containing floor, person, child, young&#10;&#10;Description automatically generated">
            <a:extLst>
              <a:ext uri="{FF2B5EF4-FFF2-40B4-BE49-F238E27FC236}">
                <a16:creationId xmlns:a16="http://schemas.microsoft.com/office/drawing/2014/main" id="{7BBF2EFF-A1C6-B363-90C8-13EB0AE201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" r="3" b="22302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FE51D7-DE0E-5006-3D74-51A6E3B7D022}"/>
              </a:ext>
            </a:extLst>
          </p:cNvPr>
          <p:cNvSpPr/>
          <p:nvPr/>
        </p:nvSpPr>
        <p:spPr>
          <a:xfrm>
            <a:off x="826912" y="462100"/>
            <a:ext cx="6108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Primary &amp; Secondary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31BEC-343F-80F7-0E6F-92D25E93679F}"/>
              </a:ext>
            </a:extLst>
          </p:cNvPr>
          <p:cNvSpPr/>
          <p:nvPr/>
        </p:nvSpPr>
        <p:spPr>
          <a:xfrm rot="20926342">
            <a:off x="339350" y="1815930"/>
            <a:ext cx="4512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Sport Coaching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32A30A-5FC4-0089-0F06-825EBDD796AC}"/>
              </a:ext>
            </a:extLst>
          </p:cNvPr>
          <p:cNvSpPr/>
          <p:nvPr/>
        </p:nvSpPr>
        <p:spPr>
          <a:xfrm>
            <a:off x="1842868" y="2767885"/>
            <a:ext cx="3601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ellbeing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6D671-20B0-1AFB-AEE4-6049FEEDA099}"/>
              </a:ext>
            </a:extLst>
          </p:cNvPr>
          <p:cNvSpPr/>
          <p:nvPr/>
        </p:nvSpPr>
        <p:spPr>
          <a:xfrm>
            <a:off x="998805" y="3536497"/>
            <a:ext cx="38363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entoring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CBE57C-6BA4-3496-3EA5-034846C73869}"/>
              </a:ext>
            </a:extLst>
          </p:cNvPr>
          <p:cNvSpPr/>
          <p:nvPr/>
        </p:nvSpPr>
        <p:spPr>
          <a:xfrm>
            <a:off x="1730326" y="4552215"/>
            <a:ext cx="5195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Skill building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767DE2-52CE-C9B9-C9CC-3593196FB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4" y="5342562"/>
            <a:ext cx="1817017" cy="1443184"/>
          </a:xfrm>
          <a:prstGeom prst="rect">
            <a:avLst/>
          </a:prstGeom>
        </p:spPr>
      </p:pic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46EABA02-FE14-14E5-FDAD-F9AA22969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884" y="5945417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98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1B2E92-A3B5-1EE5-F824-D9C5000F72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r="1526" b="-4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</p:spPr>
      </p:pic>
      <p:pic>
        <p:nvPicPr>
          <p:cNvPr id="4" name="Content Placeholder 3" descr="A picture containing table&#10;&#10;Description automatically generated">
            <a:extLst>
              <a:ext uri="{FF2B5EF4-FFF2-40B4-BE49-F238E27FC236}">
                <a16:creationId xmlns:a16="http://schemas.microsoft.com/office/drawing/2014/main" id="{0418C3EB-7040-612D-988F-0B4767085B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2" r="1" b="5880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</p:spPr>
      </p:pic>
      <p:pic>
        <p:nvPicPr>
          <p:cNvPr id="5" name="Picture 4" descr="A group of people playing a game&#10;&#10;Description automatically generated with low confidence">
            <a:extLst>
              <a:ext uri="{FF2B5EF4-FFF2-40B4-BE49-F238E27FC236}">
                <a16:creationId xmlns:a16="http://schemas.microsoft.com/office/drawing/2014/main" id="{2B1C1B02-4A24-883F-D79A-5752C5775A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" b="-3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EB07D4-B712-C640-FDCA-49CE2D20002D}"/>
              </a:ext>
            </a:extLst>
          </p:cNvPr>
          <p:cNvSpPr/>
          <p:nvPr/>
        </p:nvSpPr>
        <p:spPr>
          <a:xfrm>
            <a:off x="1179091" y="560338"/>
            <a:ext cx="2803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 Trips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FA2836-5FE4-5A73-CD36-B2B7C582FFC2}"/>
              </a:ext>
            </a:extLst>
          </p:cNvPr>
          <p:cNvSpPr/>
          <p:nvPr/>
        </p:nvSpPr>
        <p:spPr>
          <a:xfrm>
            <a:off x="304894" y="1483668"/>
            <a:ext cx="5093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Holiday activities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A880F4-1663-D778-DDE2-83AB02961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4" y="5342562"/>
            <a:ext cx="1817017" cy="1443184"/>
          </a:xfrm>
          <a:prstGeom prst="rect">
            <a:avLst/>
          </a:prstGeom>
        </p:spPr>
      </p:pic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600DF24B-BFF8-4E5E-BCDF-38EE9D09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884" y="5945417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03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67A5-3149-34B7-BD39-0CA85526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GB" sz="5400" dirty="0"/>
              <a:t>The Carers Centre</a:t>
            </a:r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60228EFE-FD10-CC16-0DD6-1B6F12BE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9409" y="857360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F8CF-79C2-85B0-3AAC-F82B57AE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18" y="2503803"/>
            <a:ext cx="6986016" cy="3672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/>
              <a:t>Adult  Family Carers Voices Video </a:t>
            </a:r>
            <a:r>
              <a:rPr lang="en-GB" sz="1600" b="1" dirty="0"/>
              <a:t>(10 mins)</a:t>
            </a:r>
            <a:endParaRPr lang="en-GB" sz="3200" dirty="0">
              <a:latin typeface="Arial Rounded MT Bold" pitchFamily="34" charset="0"/>
            </a:endParaRPr>
          </a:p>
          <a:p>
            <a:pPr marL="0" indent="0" algn="ctr">
              <a:buNone/>
            </a:pPr>
            <a:endParaRPr lang="en-GB" sz="24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A74B5-0154-3FAF-B442-015E16E31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783" y="2333979"/>
            <a:ext cx="1817017" cy="1735252"/>
          </a:xfrm>
          <a:prstGeom prst="rect">
            <a:avLst/>
          </a:prstGeom>
        </p:spPr>
      </p:pic>
      <p:pic>
        <p:nvPicPr>
          <p:cNvPr id="5" name="Picture 4" descr="Support Telford Carers Centre when you play Telford and Wrekin Community  Lottery - Telford and Wrekin Community Lottery">
            <a:extLst>
              <a:ext uri="{FF2B5EF4-FFF2-40B4-BE49-F238E27FC236}">
                <a16:creationId xmlns:a16="http://schemas.microsoft.com/office/drawing/2014/main" id="{C4941BFA-212D-09AA-9949-3B2E6AAC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136" y="4384747"/>
            <a:ext cx="3530309" cy="18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EB6EE-D481-AD50-7A34-A138B650F9A0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Telford and Wrekin All Age Carers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60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67A5-3149-34B7-BD39-0CA85526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GB" sz="5400" dirty="0"/>
              <a:t>The Carers Centre</a:t>
            </a:r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60228EFE-FD10-CC16-0DD6-1B6F12BE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9409" y="857360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F8CF-79C2-85B0-3AAC-F82B57AE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/>
              <a:t>Family Young Carers Voices Video </a:t>
            </a:r>
            <a:r>
              <a:rPr lang="en-GB" sz="1400" b="1" dirty="0"/>
              <a:t>(10 mins)</a:t>
            </a:r>
            <a:endParaRPr lang="en-GB" sz="24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A74B5-0154-3FAF-B442-015E16E31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783" y="2333979"/>
            <a:ext cx="1817017" cy="1735252"/>
          </a:xfrm>
          <a:prstGeom prst="rect">
            <a:avLst/>
          </a:prstGeom>
        </p:spPr>
      </p:pic>
      <p:pic>
        <p:nvPicPr>
          <p:cNvPr id="5" name="Picture 4" descr="Support Telford Carers Centre when you play Telford and Wrekin Community  Lottery - Telford and Wrekin Community Lottery">
            <a:extLst>
              <a:ext uri="{FF2B5EF4-FFF2-40B4-BE49-F238E27FC236}">
                <a16:creationId xmlns:a16="http://schemas.microsoft.com/office/drawing/2014/main" id="{C4941BFA-212D-09AA-9949-3B2E6AAC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136" y="4384747"/>
            <a:ext cx="3530309" cy="18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79BCF3-59B6-87AD-62E9-FF34664B0913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Young Carers Voices Full Movie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14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60228EFE-FD10-CC16-0DD6-1B6F12BE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1514220"/>
            <a:ext cx="4555700" cy="902207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upport Telford Carers Centre when you play Telford and Wrekin Community  Lottery - Telford and Wrekin Community Lottery">
            <a:extLst>
              <a:ext uri="{FF2B5EF4-FFF2-40B4-BE49-F238E27FC236}">
                <a16:creationId xmlns:a16="http://schemas.microsoft.com/office/drawing/2014/main" id="{C4941BFA-212D-09AA-9949-3B2E6AAC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487" y="4122353"/>
            <a:ext cx="4555700" cy="2370677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F8CF-79C2-85B0-3AAC-F82B57AE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>
              <a:solidFill>
                <a:srgbClr val="1B81A5"/>
              </a:solidFill>
              <a:latin typeface="Franklin Gothic Demi" pitchFamily="34" charset="0"/>
            </a:endParaRPr>
          </a:p>
          <a:p>
            <a:pPr marL="0" indent="0" algn="ctr">
              <a:buNone/>
            </a:pPr>
            <a:endParaRPr lang="en-GB" b="1" dirty="0">
              <a:solidFill>
                <a:srgbClr val="1B81A5"/>
              </a:solidFill>
              <a:latin typeface="Franklin Gothic Demi" pitchFamily="34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313B6C-23E4-A781-6463-DBCC82776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725" y="2328839"/>
            <a:ext cx="2712955" cy="18960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91A56B-0CE1-4D6C-BD7A-0988260564FC}"/>
              </a:ext>
            </a:extLst>
          </p:cNvPr>
          <p:cNvSpPr txBox="1"/>
          <p:nvPr/>
        </p:nvSpPr>
        <p:spPr>
          <a:xfrm>
            <a:off x="5983996" y="2502154"/>
            <a:ext cx="52050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+mj-lt"/>
              </a:rPr>
              <a:t>Contact us:</a:t>
            </a:r>
          </a:p>
          <a:p>
            <a:pPr marL="0" indent="0" algn="ctr">
              <a:buNone/>
            </a:pPr>
            <a:r>
              <a:rPr lang="en-GB" sz="2400" b="1" dirty="0">
                <a:latin typeface="+mj-lt"/>
              </a:rPr>
              <a:t>The Carers Centre Teams</a:t>
            </a:r>
          </a:p>
          <a:p>
            <a:pPr marL="0" indent="0" algn="ctr">
              <a:buNone/>
            </a:pPr>
            <a:r>
              <a:rPr lang="en-GB" sz="2400" b="1" dirty="0">
                <a:latin typeface="+mj-lt"/>
              </a:rPr>
              <a:t>01952 240209 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rgbClr val="1B81A5"/>
                </a:solidFill>
                <a:latin typeface="+mj-lt"/>
                <a:hlinkClick r:id="rId6"/>
              </a:rPr>
              <a:t>www.telfordcarers.org.uk</a:t>
            </a:r>
            <a:endParaRPr lang="en-GB" sz="2400" b="1" dirty="0">
              <a:solidFill>
                <a:srgbClr val="1B81A5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1B81A5"/>
                </a:solidFill>
                <a:latin typeface="+mj-lt"/>
                <a:hlinkClick r:id="rId7"/>
              </a:rPr>
              <a:t>admin@telfordcarers.org.uk</a:t>
            </a:r>
            <a:endParaRPr lang="en-GB" sz="2400" b="1" dirty="0">
              <a:solidFill>
                <a:srgbClr val="1B81A5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2400" b="1" u="sng" dirty="0">
                <a:solidFill>
                  <a:srgbClr val="1B81A5"/>
                </a:solidFill>
                <a:latin typeface="+mj-lt"/>
              </a:rPr>
              <a:t>info@youngcarerstelfordcarers.org.uk</a:t>
            </a:r>
          </a:p>
        </p:txBody>
      </p:sp>
    </p:spTree>
    <p:extLst>
      <p:ext uri="{BB962C8B-B14F-4D97-AF65-F5344CB8AC3E}">
        <p14:creationId xmlns:p14="http://schemas.microsoft.com/office/powerpoint/2010/main" val="339902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67A5-3149-34B7-BD39-0CA85526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GB" sz="5400" dirty="0"/>
              <a:t>The Carers Centre</a:t>
            </a:r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60228EFE-FD10-CC16-0DD6-1B6F12BE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9409" y="857360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F8CF-79C2-85B0-3AAC-F82B57AE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>
              <a:latin typeface="+mj-lt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1B81A5"/>
                </a:solidFill>
                <a:latin typeface="+mj-lt"/>
              </a:rPr>
              <a:t>Who is a carer?</a:t>
            </a:r>
          </a:p>
          <a:p>
            <a:pPr marL="0" indent="0" algn="ctr">
              <a:buNone/>
            </a:pPr>
            <a:r>
              <a:rPr lang="en-GB" sz="2000" b="1" dirty="0">
                <a:latin typeface="+mj-lt"/>
              </a:rPr>
              <a:t>Anyone who supports and cares for a family member, friend or neighbour, without  whom they could not manage due to age, disability or long term health conditions.</a:t>
            </a:r>
          </a:p>
          <a:p>
            <a:pPr marL="0" indent="0" algn="ctr">
              <a:buNone/>
            </a:pPr>
            <a:endParaRPr lang="en-GB" sz="24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A74B5-0154-3FAF-B442-015E16E31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647" y="2310086"/>
            <a:ext cx="1979287" cy="1890220"/>
          </a:xfrm>
          <a:prstGeom prst="rect">
            <a:avLst/>
          </a:prstGeom>
        </p:spPr>
      </p:pic>
      <p:pic>
        <p:nvPicPr>
          <p:cNvPr id="5" name="Picture 4" descr="Support Telford Carers Centre when you play Telford and Wrekin Community  Lottery - Telford and Wrekin Community Lottery">
            <a:extLst>
              <a:ext uri="{FF2B5EF4-FFF2-40B4-BE49-F238E27FC236}">
                <a16:creationId xmlns:a16="http://schemas.microsoft.com/office/drawing/2014/main" id="{C4941BFA-212D-09AA-9949-3B2E6AAC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136" y="4384747"/>
            <a:ext cx="3530309" cy="18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pport-Group.jpg">
            <a:extLst>
              <a:ext uri="{FF2B5EF4-FFF2-40B4-BE49-F238E27FC236}">
                <a16:creationId xmlns:a16="http://schemas.microsoft.com/office/drawing/2014/main" id="{C9A7B8BE-9E8B-59C8-DF32-9A3E4D1DA9B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8619" y="4760943"/>
            <a:ext cx="2780145" cy="1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9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E48C1-8C0A-4A1C-C02F-C10A1127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GB" sz="5400"/>
              <a:t>The Care Act - </a:t>
            </a:r>
            <a:r>
              <a:rPr lang="en-GB" sz="5400" i="1"/>
              <a:t>carers</a:t>
            </a:r>
            <a:endParaRPr lang="en-GB" sz="5400"/>
          </a:p>
        </p:txBody>
      </p:sp>
      <p:pic>
        <p:nvPicPr>
          <p:cNvPr id="5" name="Picture 1" descr="image001">
            <a:extLst>
              <a:ext uri="{FF2B5EF4-FFF2-40B4-BE49-F238E27FC236}">
                <a16:creationId xmlns:a16="http://schemas.microsoft.com/office/drawing/2014/main" id="{D14016CF-3DB5-6CA1-2542-CF026012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9409" y="857360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8B94B-3A48-EF14-188E-2B84F476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The care act supports assessments for carers in their own right with the following eligibility criteria: </a:t>
            </a:r>
          </a:p>
          <a:p>
            <a:pPr marL="0" indent="0">
              <a:buNone/>
            </a:pPr>
            <a:r>
              <a:rPr lang="en-GB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Carer's eligibility is based on identifying and meeting 3 criteria: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the needs arise because the carer is providing necessary care and support?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carer's physical or mental health affected or at risk of deteriorating, or are they unable to do things because of their caring role?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Because of their caring role is there a significant impact on the carer's wellbeing?</a:t>
            </a:r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636FC3-C8DF-21E8-25FA-850297CB5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647" y="2310086"/>
            <a:ext cx="1979287" cy="1890220"/>
          </a:xfrm>
          <a:prstGeom prst="rect">
            <a:avLst/>
          </a:prstGeom>
        </p:spPr>
      </p:pic>
      <p:pic>
        <p:nvPicPr>
          <p:cNvPr id="4" name="Picture 4" descr="Support Telford Carers Centre when you play Telford and Wrekin Community  Lottery - Telford and Wrekin Community Lottery">
            <a:extLst>
              <a:ext uri="{FF2B5EF4-FFF2-40B4-BE49-F238E27FC236}">
                <a16:creationId xmlns:a16="http://schemas.microsoft.com/office/drawing/2014/main" id="{5E078515-23A1-7611-197D-6E5B8FC2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136" y="4384747"/>
            <a:ext cx="3530309" cy="18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7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67A5-3149-34B7-BD39-0CA85526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GB" sz="5400" dirty="0"/>
              <a:t>The Carers Centre</a:t>
            </a:r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60228EFE-FD10-CC16-0DD6-1B6F12BE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9409" y="857360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F8CF-79C2-85B0-3AAC-F82B57AE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>
                <a:latin typeface="+mj-lt"/>
              </a:rPr>
              <a:t>The ‘cost’ of Caring:</a:t>
            </a:r>
          </a:p>
          <a:p>
            <a:pPr marL="0" indent="0" algn="ctr">
              <a:buNone/>
            </a:pPr>
            <a:r>
              <a:rPr lang="en-GB" sz="3200" b="1" dirty="0">
                <a:latin typeface="+mj-lt"/>
              </a:rPr>
              <a:t>Carers save the British economy 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+mj-lt"/>
              </a:rPr>
              <a:t>£162 billion </a:t>
            </a:r>
            <a:r>
              <a:rPr lang="en-GB" sz="3200" b="1" dirty="0">
                <a:latin typeface="+mj-lt"/>
              </a:rPr>
              <a:t>per year in unpaid care support</a:t>
            </a:r>
          </a:p>
          <a:p>
            <a:pPr marL="0" indent="0">
              <a:buNone/>
            </a:pPr>
            <a:endParaRPr lang="en-GB" sz="2400" b="1" dirty="0">
              <a:latin typeface="+mj-lt"/>
            </a:endParaRPr>
          </a:p>
          <a:p>
            <a:pPr marL="0" indent="0" algn="ctr">
              <a:buNone/>
            </a:pPr>
            <a:endParaRPr lang="en-GB" sz="24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A74B5-0154-3FAF-B442-015E16E31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647" y="2310086"/>
            <a:ext cx="1979287" cy="1890220"/>
          </a:xfrm>
          <a:prstGeom prst="rect">
            <a:avLst/>
          </a:prstGeom>
        </p:spPr>
      </p:pic>
      <p:pic>
        <p:nvPicPr>
          <p:cNvPr id="5" name="Picture 4" descr="Support Telford Carers Centre when you play Telford and Wrekin Community  Lottery - Telford and Wrekin Community Lottery">
            <a:extLst>
              <a:ext uri="{FF2B5EF4-FFF2-40B4-BE49-F238E27FC236}">
                <a16:creationId xmlns:a16="http://schemas.microsoft.com/office/drawing/2014/main" id="{C4941BFA-212D-09AA-9949-3B2E6AAC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136" y="4384747"/>
            <a:ext cx="3530309" cy="18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ound Signs.jpg">
            <a:extLst>
              <a:ext uri="{FF2B5EF4-FFF2-40B4-BE49-F238E27FC236}">
                <a16:creationId xmlns:a16="http://schemas.microsoft.com/office/drawing/2014/main" id="{51E0A3FE-5095-312E-9063-A1E7C80C3C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5" y="4646428"/>
            <a:ext cx="1264085" cy="15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67A5-3149-34B7-BD39-0CA85526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GB" sz="5400" dirty="0"/>
              <a:t>The Carers Centre</a:t>
            </a:r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60228EFE-FD10-CC16-0DD6-1B6F12BE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9409" y="857360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F8CF-79C2-85B0-3AAC-F82B57AE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An estimated 26% of the UK adult population is providing unpaid care to an older, disabled or ill relative or friend – that is equivalent to one in four adults.</a:t>
            </a:r>
          </a:p>
          <a:p>
            <a:pPr marL="0" indent="0" algn="ctr">
              <a:buNone/>
            </a:pPr>
            <a:endParaRPr lang="en-GB" sz="24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A74B5-0154-3FAF-B442-015E16E31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647" y="2310086"/>
            <a:ext cx="1979287" cy="1890220"/>
          </a:xfrm>
          <a:prstGeom prst="rect">
            <a:avLst/>
          </a:prstGeom>
        </p:spPr>
      </p:pic>
      <p:pic>
        <p:nvPicPr>
          <p:cNvPr id="5" name="Picture 4" descr="Support Telford Carers Centre when you play Telford and Wrekin Community  Lottery - Telford and Wrekin Community Lottery">
            <a:extLst>
              <a:ext uri="{FF2B5EF4-FFF2-40B4-BE49-F238E27FC236}">
                <a16:creationId xmlns:a16="http://schemas.microsoft.com/office/drawing/2014/main" id="{C4941BFA-212D-09AA-9949-3B2E6AAC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136" y="4384747"/>
            <a:ext cx="3530309" cy="18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rowd of people at an event&#10;&#10;Description automatically generated with medium confidence">
            <a:extLst>
              <a:ext uri="{FF2B5EF4-FFF2-40B4-BE49-F238E27FC236}">
                <a16:creationId xmlns:a16="http://schemas.microsoft.com/office/drawing/2014/main" id="{1F564972-2705-FACA-0866-A68351E2CC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11760" y="4264605"/>
            <a:ext cx="3582702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1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67A5-3149-34B7-BD39-0CA85526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GB" sz="5400" dirty="0"/>
              <a:t>The Carers Centre</a:t>
            </a:r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60228EFE-FD10-CC16-0DD6-1B6F12BE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9409" y="857360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F8CF-79C2-85B0-3AAC-F82B57AE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+mj-lt"/>
              </a:rPr>
              <a:t>Through working together, and sharing expertise, we can all help adult and young carers in Telford &amp; Wrekin to be better supported through their journey</a:t>
            </a:r>
          </a:p>
          <a:p>
            <a:pPr marL="0" indent="0" algn="ctr">
              <a:buNone/>
            </a:pPr>
            <a:r>
              <a:rPr lang="en-GB" sz="3200" b="1" dirty="0">
                <a:latin typeface="+mj-lt"/>
              </a:rPr>
              <a:t>What Do We Do?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A74B5-0154-3FAF-B442-015E16E31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783" y="2333979"/>
            <a:ext cx="1817017" cy="1735252"/>
          </a:xfrm>
          <a:prstGeom prst="rect">
            <a:avLst/>
          </a:prstGeom>
        </p:spPr>
      </p:pic>
      <p:pic>
        <p:nvPicPr>
          <p:cNvPr id="5" name="Picture 4" descr="Support Telford Carers Centre when you play Telford and Wrekin Community  Lottery - Telford and Wrekin Community Lottery">
            <a:extLst>
              <a:ext uri="{FF2B5EF4-FFF2-40B4-BE49-F238E27FC236}">
                <a16:creationId xmlns:a16="http://schemas.microsoft.com/office/drawing/2014/main" id="{C4941BFA-212D-09AA-9949-3B2E6AAC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136" y="4384747"/>
            <a:ext cx="3530309" cy="18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eople in group.png">
            <a:extLst>
              <a:ext uri="{FF2B5EF4-FFF2-40B4-BE49-F238E27FC236}">
                <a16:creationId xmlns:a16="http://schemas.microsoft.com/office/drawing/2014/main" id="{33FA3202-5C6F-842E-10ED-AEDD6EAECA7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7129" y="3989587"/>
            <a:ext cx="335447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8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212E-6B9C-050E-4D8D-9942E44E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Intensive Support - Adults</a:t>
            </a:r>
          </a:p>
        </p:txBody>
      </p:sp>
      <p:pic>
        <p:nvPicPr>
          <p:cNvPr id="2050" name="Picture 2" descr="Community Support - CarersMatterNorfolk">
            <a:extLst>
              <a:ext uri="{FF2B5EF4-FFF2-40B4-BE49-F238E27FC236}">
                <a16:creationId xmlns:a16="http://schemas.microsoft.com/office/drawing/2014/main" id="{D65B1D98-9418-BDD4-BFE2-366769F2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07" y="1886901"/>
            <a:ext cx="3973093" cy="30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he Outcomes Star™ works - Outcomes Star">
            <a:extLst>
              <a:ext uri="{FF2B5EF4-FFF2-40B4-BE49-F238E27FC236}">
                <a16:creationId xmlns:a16="http://schemas.microsoft.com/office/drawing/2014/main" id="{DEEBD83B-884F-D3C7-01D1-5FFA4B4D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47" y="156347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BBB1ED-75B3-3405-A237-8A16532914EE}"/>
              </a:ext>
            </a:extLst>
          </p:cNvPr>
          <p:cNvSpPr txBox="1"/>
          <p:nvPr/>
        </p:nvSpPr>
        <p:spPr>
          <a:xfrm>
            <a:off x="550506" y="1502229"/>
            <a:ext cx="4570134" cy="501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part of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intensive support, we offer we complete an outcome star with the carer.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stars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enable the carer to have a visual tool to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empower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them to look at the areas of their lives that are good and those areas where they may need some more support. We have completed all our stars are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collaboratively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the carer and them came up with an action plan of how to make small manageable changes.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stars are always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 centred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aims to help them get to a position where their life and caring role is as good as it can be. </a:t>
            </a:r>
          </a:p>
        </p:txBody>
      </p:sp>
      <p:pic>
        <p:nvPicPr>
          <p:cNvPr id="3" name="Picture 1" descr="image001">
            <a:extLst>
              <a:ext uri="{FF2B5EF4-FFF2-40B4-BE49-F238E27FC236}">
                <a16:creationId xmlns:a16="http://schemas.microsoft.com/office/drawing/2014/main" id="{6544604C-8182-4445-61EB-E00CFD02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1764" y="6006870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13717-9560-12B8-27F4-19D626EE1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997" y="4971099"/>
            <a:ext cx="1817017" cy="17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20EB-138E-B3EA-527D-DB196989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81" y="251139"/>
            <a:ext cx="8596668" cy="1320800"/>
          </a:xfrm>
        </p:spPr>
        <p:txBody>
          <a:bodyPr/>
          <a:lstStyle/>
          <a:p>
            <a:r>
              <a:rPr lang="en-GB" dirty="0"/>
              <a:t>Wellbeing Groups and Activities </a:t>
            </a:r>
          </a:p>
        </p:txBody>
      </p:sp>
      <p:pic>
        <p:nvPicPr>
          <p:cNvPr id="4" name="Picture 3" descr="A group of people standing in a dirt area&#10;&#10;Description automatically generated">
            <a:extLst>
              <a:ext uri="{FF2B5EF4-FFF2-40B4-BE49-F238E27FC236}">
                <a16:creationId xmlns:a16="http://schemas.microsoft.com/office/drawing/2014/main" id="{EE5BF157-8612-CF93-87DE-B4B3C125F6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13">
            <a:off x="140966" y="1368328"/>
            <a:ext cx="2770553" cy="252453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A13AB1E-95A2-0BF0-E85F-4EAC92CF7E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5400013">
            <a:off x="6103675" y="2254539"/>
            <a:ext cx="3238879" cy="187368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Picture 5" descr="A group of people standing on a bridge&#10;&#10;Description automatically generated">
            <a:extLst>
              <a:ext uri="{FF2B5EF4-FFF2-40B4-BE49-F238E27FC236}">
                <a16:creationId xmlns:a16="http://schemas.microsoft.com/office/drawing/2014/main" id="{56461733-DB4A-6862-F60F-21A8893DA4B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18281" y="1547559"/>
            <a:ext cx="2967684" cy="264160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30EEDD-CE34-96BA-046D-2C690EC7DC51}"/>
              </a:ext>
            </a:extLst>
          </p:cNvPr>
          <p:cNvSpPr txBox="1"/>
          <p:nvPr/>
        </p:nvSpPr>
        <p:spPr>
          <a:xfrm>
            <a:off x="249974" y="4189159"/>
            <a:ext cx="34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Carers Walks and Picnics </a:t>
            </a:r>
          </a:p>
        </p:txBody>
      </p:sp>
      <p:pic>
        <p:nvPicPr>
          <p:cNvPr id="8" name="Picture 7" descr="May be an image of 7 people and tree">
            <a:extLst>
              <a:ext uri="{FF2B5EF4-FFF2-40B4-BE49-F238E27FC236}">
                <a16:creationId xmlns:a16="http://schemas.microsoft.com/office/drawing/2014/main" id="{1F62E302-069C-FBDE-3C9A-D0ADD1B94E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20" y="4653242"/>
            <a:ext cx="3001645" cy="225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y be an image of 6 people, poster, card, park and text">
            <a:extLst>
              <a:ext uri="{FF2B5EF4-FFF2-40B4-BE49-F238E27FC236}">
                <a16:creationId xmlns:a16="http://schemas.microsoft.com/office/drawing/2014/main" id="{0326DBAE-56F3-D811-290A-A8F9A6448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273" y="2827401"/>
            <a:ext cx="2362835" cy="272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benefits of walking">
            <a:extLst>
              <a:ext uri="{FF2B5EF4-FFF2-40B4-BE49-F238E27FC236}">
                <a16:creationId xmlns:a16="http://schemas.microsoft.com/office/drawing/2014/main" id="{7CD3C051-ED81-D128-2577-D624D5DD9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5" y="4700452"/>
            <a:ext cx="2149552" cy="2062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image001">
            <a:extLst>
              <a:ext uri="{FF2B5EF4-FFF2-40B4-BE49-F238E27FC236}">
                <a16:creationId xmlns:a16="http://schemas.microsoft.com/office/drawing/2014/main" id="{870188D1-361B-CA9C-7244-45110E145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0963" y="6063727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58A7C0-11C7-2B07-47B7-C0239AEB72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605" y="5584874"/>
            <a:ext cx="1817017" cy="11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1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36DB04-1161-F7C5-FE05-A3955142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Wellbeing groups and activities </a:t>
            </a:r>
          </a:p>
        </p:txBody>
      </p:sp>
      <p:pic>
        <p:nvPicPr>
          <p:cNvPr id="5" name="Picture 4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F40B9E75-C296-E3D5-DE3C-911E5D7B4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8865" y="1730291"/>
            <a:ext cx="2355215" cy="3192145"/>
          </a:xfrm>
          <a:prstGeom prst="rect">
            <a:avLst/>
          </a:prstGeom>
        </p:spPr>
      </p:pic>
      <p:pic>
        <p:nvPicPr>
          <p:cNvPr id="6" name="Picture 5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0F5A9AE6-0A43-A618-5AA1-0F10D8F55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07" y="2073508"/>
            <a:ext cx="3790950" cy="25057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38DA4-E623-F39E-1C33-AD25B368D74A}"/>
              </a:ext>
            </a:extLst>
          </p:cNvPr>
          <p:cNvSpPr txBox="1"/>
          <p:nvPr/>
        </p:nvSpPr>
        <p:spPr>
          <a:xfrm>
            <a:off x="590401" y="4786604"/>
            <a:ext cx="6547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have done Tai Chi sessions, a meal out we had a medium and mindfulness couple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always trying to give our carers a range of activities and events to cater for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ask their views, feedback and ideas and try to facilitate these as much as we can.</a:t>
            </a:r>
          </a:p>
        </p:txBody>
      </p:sp>
      <p:pic>
        <p:nvPicPr>
          <p:cNvPr id="8" name="Picture 7" descr="The 5 Ways to Wellbeing was developed for the government by the New ...">
            <a:extLst>
              <a:ext uri="{FF2B5EF4-FFF2-40B4-BE49-F238E27FC236}">
                <a16:creationId xmlns:a16="http://schemas.microsoft.com/office/drawing/2014/main" id="{93C4B943-FFC3-C48E-E90A-AD0735423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70" y="418614"/>
            <a:ext cx="278765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0E3DE03-1128-1EED-CC61-0EADA18532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2" y="2424728"/>
            <a:ext cx="2876550" cy="2157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60ACEB-805D-14BB-772E-326AD79ED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605" y="5584874"/>
            <a:ext cx="1817017" cy="1178334"/>
          </a:xfrm>
          <a:prstGeom prst="rect">
            <a:avLst/>
          </a:prstGeom>
        </p:spPr>
      </p:pic>
      <p:pic>
        <p:nvPicPr>
          <p:cNvPr id="11" name="Picture 1" descr="image001">
            <a:extLst>
              <a:ext uri="{FF2B5EF4-FFF2-40B4-BE49-F238E27FC236}">
                <a16:creationId xmlns:a16="http://schemas.microsoft.com/office/drawing/2014/main" id="{66234A04-B5E4-699D-0561-00131F78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0963" y="6063727"/>
            <a:ext cx="3532036" cy="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5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597</Words>
  <Application>Microsoft Office PowerPoint</Application>
  <PresentationFormat>Widescreen</PresentationFormat>
  <Paragraphs>83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Franklin Gothic Demi</vt:lpstr>
      <vt:lpstr>Office Theme</vt:lpstr>
      <vt:lpstr>Family Carers </vt:lpstr>
      <vt:lpstr>The Carers Centre</vt:lpstr>
      <vt:lpstr>The Care Act - carers</vt:lpstr>
      <vt:lpstr>The Carers Centre</vt:lpstr>
      <vt:lpstr>The Carers Centre</vt:lpstr>
      <vt:lpstr>The Carers Centre</vt:lpstr>
      <vt:lpstr>Intensive Support - Adults</vt:lpstr>
      <vt:lpstr>Wellbeing Groups and Activities </vt:lpstr>
      <vt:lpstr>Wellbeing groups and activities </vt:lpstr>
      <vt:lpstr>Our offer to Young Carers</vt:lpstr>
      <vt:lpstr>PowerPoint Presentation</vt:lpstr>
      <vt:lpstr>Youth Club</vt:lpstr>
      <vt:lpstr>PowerPoint Presentation</vt:lpstr>
      <vt:lpstr>PowerPoint Presentation</vt:lpstr>
      <vt:lpstr>The Carers Centre</vt:lpstr>
      <vt:lpstr>The Carers Centre</vt:lpstr>
      <vt:lpstr>PowerPoint Presentation</vt:lpstr>
    </vt:vector>
  </TitlesOfParts>
  <Company>Telford and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Carers</dc:title>
  <dc:creator>Grewal, Amardeep</dc:creator>
  <cp:lastModifiedBy>kate.rutter@telfordcarers.org.uk</cp:lastModifiedBy>
  <cp:revision>6</cp:revision>
  <dcterms:created xsi:type="dcterms:W3CDTF">2023-08-29T08:39:19Z</dcterms:created>
  <dcterms:modified xsi:type="dcterms:W3CDTF">2023-10-10T16:37:30Z</dcterms:modified>
</cp:coreProperties>
</file>