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sldIdLst>
    <p:sldId id="304" r:id="rId5"/>
  </p:sldIdLst>
  <p:sldSz cx="12192000" cy="6858000"/>
  <p:notesSz cx="6858000" cy="9144000"/>
  <p:defaultTextStyle>
    <a:defPPr>
      <a:defRPr lang="en-GB"/>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5987A2A-2525-5C6D-90CA-A1DB71C2A332}" v="10" dt="2026-03-27T13:14:14.55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972" autoAdjust="0"/>
    <p:restoredTop sz="94660"/>
  </p:normalViewPr>
  <p:slideViewPr>
    <p:cSldViewPr snapToGrid="0">
      <p:cViewPr varScale="1">
        <p:scale>
          <a:sx n="86" d="100"/>
          <a:sy n="86" d="100"/>
        </p:scale>
        <p:origin x="96" y="88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presProps" Target="presProps.xml"/><Relationship Id="rId11" Type="http://schemas.microsoft.com/office/2015/10/relationships/revisionInfo" Target="revisionInfo.xml"/><Relationship Id="rId5" Type="http://schemas.openxmlformats.org/officeDocument/2006/relationships/slide" Target="slides/slide1.xml"/><Relationship Id="rId10" Type="http://schemas.microsoft.com/office/2016/11/relationships/changesInfo" Target="changesInfos/changesInfo1.xml"/><Relationship Id="rId4" Type="http://schemas.openxmlformats.org/officeDocument/2006/relationships/slideMaster" Target="slideMasters/slideMaster1.xml"/><Relationship Id="rId9"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ook, Fiona" userId="S::fiona.cook2@telford.gov.uk::d8c8d1be-17a2-4c11-a5fa-e55f5b2a0a4d" providerId="AD" clId="Web-{65987A2A-2525-5C6D-90CA-A1DB71C2A332}"/>
    <pc:docChg chg="addSld delSld modSld">
      <pc:chgData name="Cook, Fiona" userId="S::fiona.cook2@telford.gov.uk::d8c8d1be-17a2-4c11-a5fa-e55f5b2a0a4d" providerId="AD" clId="Web-{65987A2A-2525-5C6D-90CA-A1DB71C2A332}" dt="2026-03-27T13:14:14.553" v="6" actId="20577"/>
      <pc:docMkLst>
        <pc:docMk/>
      </pc:docMkLst>
      <pc:sldChg chg="del">
        <pc:chgData name="Cook, Fiona" userId="S::fiona.cook2@telford.gov.uk::d8c8d1be-17a2-4c11-a5fa-e55f5b2a0a4d" providerId="AD" clId="Web-{65987A2A-2525-5C6D-90CA-A1DB71C2A332}" dt="2026-03-27T13:13:52.303" v="3"/>
        <pc:sldMkLst>
          <pc:docMk/>
          <pc:sldMk cId="109857222" sldId="256"/>
        </pc:sldMkLst>
      </pc:sldChg>
      <pc:sldChg chg="new del">
        <pc:chgData name="Cook, Fiona" userId="S::fiona.cook2@telford.gov.uk::d8c8d1be-17a2-4c11-a5fa-e55f5b2a0a4d" providerId="AD" clId="Web-{65987A2A-2525-5C6D-90CA-A1DB71C2A332}" dt="2026-03-27T13:13:41.677" v="1"/>
        <pc:sldMkLst>
          <pc:docMk/>
          <pc:sldMk cId="2655346436" sldId="257"/>
        </pc:sldMkLst>
      </pc:sldChg>
      <pc:sldChg chg="modSp add">
        <pc:chgData name="Cook, Fiona" userId="S::fiona.cook2@telford.gov.uk::d8c8d1be-17a2-4c11-a5fa-e55f5b2a0a4d" providerId="AD" clId="Web-{65987A2A-2525-5C6D-90CA-A1DB71C2A332}" dt="2026-03-27T13:14:14.553" v="6" actId="20577"/>
        <pc:sldMkLst>
          <pc:docMk/>
          <pc:sldMk cId="3260457321" sldId="304"/>
        </pc:sldMkLst>
        <pc:spChg chg="mod">
          <ac:chgData name="Cook, Fiona" userId="S::fiona.cook2@telford.gov.uk::d8c8d1be-17a2-4c11-a5fa-e55f5b2a0a4d" providerId="AD" clId="Web-{65987A2A-2525-5C6D-90CA-A1DB71C2A332}" dt="2026-03-27T13:14:14.553" v="6" actId="20577"/>
          <ac:spMkLst>
            <pc:docMk/>
            <pc:sldMk cId="3260457321" sldId="304"/>
            <ac:spMk id="42" creationId="{E6A2FF2E-8536-B344-802F-A1F7C3B73486}"/>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endParaRPr lang="en-GB"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GB" dirty="0"/>
          </a:p>
        </p:txBody>
      </p:sp>
      <p:sp>
        <p:nvSpPr>
          <p:cNvPr id="4" name="Date Placeholder 3"/>
          <p:cNvSpPr>
            <a:spLocks noGrp="1"/>
          </p:cNvSpPr>
          <p:nvPr>
            <p:ph type="dt" sz="half" idx="10"/>
          </p:nvPr>
        </p:nvSpPr>
        <p:spPr/>
        <p:txBody>
          <a:bodyPr/>
          <a:lstStyle/>
          <a:p>
            <a:fld id="{846CE7D5-CF57-46EF-B807-FDD0502418D4}" type="datetimeFigureOut">
              <a:rPr lang="en-GB" smtClean="0"/>
              <a:t>27/03/2026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23853878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GB" dirty="0"/>
          </a:p>
        </p:txBody>
      </p:sp>
      <p:sp>
        <p:nvSpPr>
          <p:cNvPr id="3" name="Vertical Text Placeholder 2"/>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B" dirty="0"/>
          </a:p>
        </p:txBody>
      </p:sp>
      <p:sp>
        <p:nvSpPr>
          <p:cNvPr id="4" name="Date Placeholder 3"/>
          <p:cNvSpPr>
            <a:spLocks noGrp="1"/>
          </p:cNvSpPr>
          <p:nvPr>
            <p:ph type="dt" sz="half" idx="10"/>
          </p:nvPr>
        </p:nvSpPr>
        <p:spPr/>
        <p:txBody>
          <a:bodyPr/>
          <a:lstStyle/>
          <a:p>
            <a:fld id="{846CE7D5-CF57-46EF-B807-FDD0502418D4}" type="datetimeFigureOut">
              <a:rPr lang="en-GB" smtClean="0"/>
              <a:t>27/03/2026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22029054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GB"/>
              <a:t>Click to edit Master title style</a:t>
            </a:r>
            <a:endParaRPr lang="en-GB"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B" dirty="0"/>
          </a:p>
        </p:txBody>
      </p:sp>
      <p:sp>
        <p:nvSpPr>
          <p:cNvPr id="4" name="Date Placeholder 3"/>
          <p:cNvSpPr>
            <a:spLocks noGrp="1"/>
          </p:cNvSpPr>
          <p:nvPr>
            <p:ph type="dt" sz="half" idx="10"/>
          </p:nvPr>
        </p:nvSpPr>
        <p:spPr/>
        <p:txBody>
          <a:bodyPr/>
          <a:lstStyle/>
          <a:p>
            <a:fld id="{846CE7D5-CF57-46EF-B807-FDD0502418D4}" type="datetimeFigureOut">
              <a:rPr lang="en-GB" smtClean="0"/>
              <a:t>27/03/2026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34794456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GB" dirty="0"/>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B" dirty="0"/>
          </a:p>
        </p:txBody>
      </p:sp>
      <p:sp>
        <p:nvSpPr>
          <p:cNvPr id="4" name="Date Placeholder 3"/>
          <p:cNvSpPr>
            <a:spLocks noGrp="1"/>
          </p:cNvSpPr>
          <p:nvPr>
            <p:ph type="dt" sz="half" idx="10"/>
          </p:nvPr>
        </p:nvSpPr>
        <p:spPr/>
        <p:txBody>
          <a:bodyPr/>
          <a:lstStyle/>
          <a:p>
            <a:fld id="{846CE7D5-CF57-46EF-B807-FDD0502418D4}" type="datetimeFigureOut">
              <a:rPr lang="en-GB" smtClean="0"/>
              <a:t>27/03/2026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9491384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GB"/>
              <a:t>Click to edit Master title style</a:t>
            </a:r>
            <a:endParaRPr lang="en-GB"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846CE7D5-CF57-46EF-B807-FDD0502418D4}" type="datetimeFigureOut">
              <a:rPr lang="en-GB" smtClean="0"/>
              <a:t>27/03/2026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25915245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GB" dirty="0"/>
          </a:p>
        </p:txBody>
      </p:sp>
      <p:sp>
        <p:nvSpPr>
          <p:cNvPr id="3" name="Content Placeholder 2"/>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B" dirty="0"/>
          </a:p>
        </p:txBody>
      </p:sp>
      <p:sp>
        <p:nvSpPr>
          <p:cNvPr id="4" name="Content Placeholder 3"/>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B" dirty="0"/>
          </a:p>
        </p:txBody>
      </p:sp>
      <p:sp>
        <p:nvSpPr>
          <p:cNvPr id="5" name="Date Placeholder 4"/>
          <p:cNvSpPr>
            <a:spLocks noGrp="1"/>
          </p:cNvSpPr>
          <p:nvPr>
            <p:ph type="dt" sz="half" idx="10"/>
          </p:nvPr>
        </p:nvSpPr>
        <p:spPr/>
        <p:txBody>
          <a:bodyPr/>
          <a:lstStyle/>
          <a:p>
            <a:fld id="{846CE7D5-CF57-46EF-B807-FDD0502418D4}" type="datetimeFigureOut">
              <a:rPr lang="en-GB" smtClean="0"/>
              <a:t>27/03/2026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12030920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GB"/>
              <a:t>Click to edit Master title style</a:t>
            </a:r>
            <a:endParaRPr lang="en-GB"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B"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B" dirty="0"/>
          </a:p>
        </p:txBody>
      </p:sp>
      <p:sp>
        <p:nvSpPr>
          <p:cNvPr id="7" name="Date Placeholder 6"/>
          <p:cNvSpPr>
            <a:spLocks noGrp="1"/>
          </p:cNvSpPr>
          <p:nvPr>
            <p:ph type="dt" sz="half" idx="10"/>
          </p:nvPr>
        </p:nvSpPr>
        <p:spPr/>
        <p:txBody>
          <a:bodyPr/>
          <a:lstStyle/>
          <a:p>
            <a:fld id="{846CE7D5-CF57-46EF-B807-FDD0502418D4}" type="datetimeFigureOut">
              <a:rPr lang="en-GB" smtClean="0"/>
              <a:t>27/03/2026</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37331723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GB" dirty="0"/>
          </a:p>
        </p:txBody>
      </p:sp>
      <p:sp>
        <p:nvSpPr>
          <p:cNvPr id="3" name="Date Placeholder 2"/>
          <p:cNvSpPr>
            <a:spLocks noGrp="1"/>
          </p:cNvSpPr>
          <p:nvPr>
            <p:ph type="dt" sz="half" idx="10"/>
          </p:nvPr>
        </p:nvSpPr>
        <p:spPr/>
        <p:txBody>
          <a:bodyPr/>
          <a:lstStyle/>
          <a:p>
            <a:fld id="{846CE7D5-CF57-46EF-B807-FDD0502418D4}" type="datetimeFigureOut">
              <a:rPr lang="en-GB" smtClean="0"/>
              <a:t>27/03/2026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32103125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46CE7D5-CF57-46EF-B807-FDD0502418D4}" type="datetimeFigureOut">
              <a:rPr lang="en-GB" smtClean="0"/>
              <a:t>27/03/2026</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31463889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GB"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B"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GB" smtClean="0"/>
              <a:t>27/03/2026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31718414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GB"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GB"/>
              <a:t>Click icon to add picture</a:t>
            </a:r>
            <a:endParaRPr lang="en-GB"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GB" smtClean="0"/>
              <a:t>27/03/2026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17189582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endParaRPr lang="en-GB"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B"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846CE7D5-CF57-46EF-B807-FDD0502418D4}" type="datetimeFigureOut">
              <a:rPr lang="en-GB" smtClean="0"/>
              <a:t>27/03/2026</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330EA680-D336-4FF7-8B7A-9848BB0A1C32}" type="slidenum">
              <a:rPr lang="en-GB" smtClean="0"/>
              <a:t>‹#›</a:t>
            </a:fld>
            <a:endParaRPr lang="en-GB"/>
          </a:p>
        </p:txBody>
      </p:sp>
    </p:spTree>
    <p:extLst>
      <p:ext uri="{BB962C8B-B14F-4D97-AF65-F5344CB8AC3E}">
        <p14:creationId xmlns:p14="http://schemas.microsoft.com/office/powerpoint/2010/main" val="246095407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GB"/>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emf"/><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 name="Rounded Rectangle 27">
            <a:extLst>
              <a:ext uri="{FF2B5EF4-FFF2-40B4-BE49-F238E27FC236}">
                <a16:creationId xmlns:a16="http://schemas.microsoft.com/office/drawing/2014/main" id="{8ACE1DD9-79DA-B240-8D64-3489F6ED1A84}"/>
              </a:ext>
            </a:extLst>
          </p:cNvPr>
          <p:cNvSpPr/>
          <p:nvPr/>
        </p:nvSpPr>
        <p:spPr>
          <a:xfrm>
            <a:off x="1396306" y="5129428"/>
            <a:ext cx="6025780" cy="1621078"/>
          </a:xfrm>
          <a:prstGeom prst="roundRect">
            <a:avLst>
              <a:gd name="adj" fmla="val 4442"/>
            </a:avLst>
          </a:prstGeom>
          <a:solidFill>
            <a:schemeClr val="bg1"/>
          </a:solidFill>
          <a:ln w="63500">
            <a:solidFill>
              <a:srgbClr val="00B0F0"/>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155"/>
              <a:t>website.</a:t>
            </a:r>
            <a:endParaRPr lang="en-US" sz="1155"/>
          </a:p>
        </p:txBody>
      </p:sp>
      <p:sp>
        <p:nvSpPr>
          <p:cNvPr id="35" name="Rounded Rectangle 34">
            <a:extLst>
              <a:ext uri="{FF2B5EF4-FFF2-40B4-BE49-F238E27FC236}">
                <a16:creationId xmlns:a16="http://schemas.microsoft.com/office/drawing/2014/main" id="{EAC4BFA6-A7B7-D546-A8AF-5857BD8894E4}"/>
              </a:ext>
            </a:extLst>
          </p:cNvPr>
          <p:cNvSpPr/>
          <p:nvPr/>
        </p:nvSpPr>
        <p:spPr>
          <a:xfrm>
            <a:off x="7730321" y="3854736"/>
            <a:ext cx="3142439" cy="2895769"/>
          </a:xfrm>
          <a:prstGeom prst="roundRect">
            <a:avLst>
              <a:gd name="adj" fmla="val 4442"/>
            </a:avLst>
          </a:prstGeom>
          <a:solidFill>
            <a:schemeClr val="bg1"/>
          </a:solidFill>
          <a:ln w="63500">
            <a:solidFill>
              <a:srgbClr val="FF6969"/>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55"/>
          </a:p>
        </p:txBody>
      </p:sp>
      <p:sp>
        <p:nvSpPr>
          <p:cNvPr id="36" name="Rounded Rectangle 35">
            <a:extLst>
              <a:ext uri="{FF2B5EF4-FFF2-40B4-BE49-F238E27FC236}">
                <a16:creationId xmlns:a16="http://schemas.microsoft.com/office/drawing/2014/main" id="{6ECB551B-6C00-EC44-87DE-ECEE39377E75}"/>
              </a:ext>
            </a:extLst>
          </p:cNvPr>
          <p:cNvSpPr/>
          <p:nvPr/>
        </p:nvSpPr>
        <p:spPr>
          <a:xfrm>
            <a:off x="7844498" y="991490"/>
            <a:ext cx="3028262" cy="2728456"/>
          </a:xfrm>
          <a:prstGeom prst="roundRect">
            <a:avLst>
              <a:gd name="adj" fmla="val 4442"/>
            </a:avLst>
          </a:prstGeom>
          <a:solidFill>
            <a:schemeClr val="bg1"/>
          </a:solidFill>
          <a:ln w="63500">
            <a:solidFill>
              <a:srgbClr val="74CE78"/>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55"/>
          </a:p>
        </p:txBody>
      </p:sp>
      <p:sp>
        <p:nvSpPr>
          <p:cNvPr id="37" name="Rounded Rectangle 36">
            <a:extLst>
              <a:ext uri="{FF2B5EF4-FFF2-40B4-BE49-F238E27FC236}">
                <a16:creationId xmlns:a16="http://schemas.microsoft.com/office/drawing/2014/main" id="{8ACE1DD9-79DA-B240-8D64-3489F6ED1A84}"/>
              </a:ext>
            </a:extLst>
          </p:cNvPr>
          <p:cNvSpPr/>
          <p:nvPr/>
        </p:nvSpPr>
        <p:spPr>
          <a:xfrm>
            <a:off x="1433415" y="2264109"/>
            <a:ext cx="3028262" cy="2660440"/>
          </a:xfrm>
          <a:prstGeom prst="roundRect">
            <a:avLst>
              <a:gd name="adj" fmla="val 4442"/>
            </a:avLst>
          </a:prstGeom>
          <a:solidFill>
            <a:schemeClr val="bg1"/>
          </a:solidFill>
          <a:ln w="63500">
            <a:solidFill>
              <a:srgbClr val="CFEC74"/>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155"/>
              <a:t>website.</a:t>
            </a:r>
            <a:endParaRPr lang="en-US" sz="1155"/>
          </a:p>
        </p:txBody>
      </p:sp>
      <p:sp>
        <p:nvSpPr>
          <p:cNvPr id="39" name="Rounded Rectangle 38">
            <a:extLst>
              <a:ext uri="{FF2B5EF4-FFF2-40B4-BE49-F238E27FC236}">
                <a16:creationId xmlns:a16="http://schemas.microsoft.com/office/drawing/2014/main" id="{1A85DF91-ECB6-234A-8930-9318D6A05FD5}"/>
              </a:ext>
            </a:extLst>
          </p:cNvPr>
          <p:cNvSpPr/>
          <p:nvPr/>
        </p:nvSpPr>
        <p:spPr>
          <a:xfrm>
            <a:off x="1468760" y="991491"/>
            <a:ext cx="2982685" cy="1105440"/>
          </a:xfrm>
          <a:prstGeom prst="roundRect">
            <a:avLst>
              <a:gd name="adj" fmla="val 4442"/>
            </a:avLst>
          </a:prstGeom>
          <a:solidFill>
            <a:schemeClr val="bg1"/>
          </a:solidFill>
          <a:ln w="63500">
            <a:solidFill>
              <a:srgbClr val="CB77CD"/>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55"/>
          </a:p>
        </p:txBody>
      </p:sp>
      <p:sp>
        <p:nvSpPr>
          <p:cNvPr id="40" name="Rounded Rectangle 39">
            <a:extLst>
              <a:ext uri="{FF2B5EF4-FFF2-40B4-BE49-F238E27FC236}">
                <a16:creationId xmlns:a16="http://schemas.microsoft.com/office/drawing/2014/main" id="{64736013-0354-EF40-B5DA-C923D3CA9B61}"/>
              </a:ext>
            </a:extLst>
          </p:cNvPr>
          <p:cNvSpPr/>
          <p:nvPr/>
        </p:nvSpPr>
        <p:spPr>
          <a:xfrm>
            <a:off x="4581869" y="991490"/>
            <a:ext cx="3127944" cy="2343162"/>
          </a:xfrm>
          <a:prstGeom prst="roundRect">
            <a:avLst>
              <a:gd name="adj" fmla="val 4442"/>
            </a:avLst>
          </a:prstGeom>
          <a:solidFill>
            <a:schemeClr val="bg1"/>
          </a:solidFill>
          <a:ln w="63500">
            <a:solidFill>
              <a:srgbClr val="786BDB"/>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55"/>
          </a:p>
        </p:txBody>
      </p:sp>
      <p:pic>
        <p:nvPicPr>
          <p:cNvPr id="22" name="Picture 21">
            <a:extLst>
              <a:ext uri="{FF2B5EF4-FFF2-40B4-BE49-F238E27FC236}">
                <a16:creationId xmlns:a16="http://schemas.microsoft.com/office/drawing/2014/main" id="{2A35B9BF-CF0E-9C4D-B48E-B76AFD363614}"/>
              </a:ext>
            </a:extLst>
          </p:cNvPr>
          <p:cNvPicPr>
            <a:picLocks noChangeAspect="1"/>
          </p:cNvPicPr>
          <p:nvPr/>
        </p:nvPicPr>
        <p:blipFill>
          <a:blip r:embed="rId2"/>
          <a:stretch>
            <a:fillRect/>
          </a:stretch>
        </p:blipFill>
        <p:spPr>
          <a:xfrm>
            <a:off x="5933208" y="4369040"/>
            <a:ext cx="276967" cy="333990"/>
          </a:xfrm>
          <a:prstGeom prst="rect">
            <a:avLst/>
          </a:prstGeom>
        </p:spPr>
      </p:pic>
      <p:sp>
        <p:nvSpPr>
          <p:cNvPr id="32" name="TextBox 31">
            <a:extLst>
              <a:ext uri="{FF2B5EF4-FFF2-40B4-BE49-F238E27FC236}">
                <a16:creationId xmlns:a16="http://schemas.microsoft.com/office/drawing/2014/main" id="{39C983F3-39D0-554B-9F9E-55B91B9093FC}"/>
              </a:ext>
            </a:extLst>
          </p:cNvPr>
          <p:cNvSpPr txBox="1"/>
          <p:nvPr/>
        </p:nvSpPr>
        <p:spPr>
          <a:xfrm>
            <a:off x="1499363" y="1050627"/>
            <a:ext cx="2967993" cy="1039515"/>
          </a:xfrm>
          <a:prstGeom prst="rect">
            <a:avLst/>
          </a:prstGeom>
          <a:noFill/>
        </p:spPr>
        <p:txBody>
          <a:bodyPr wrap="square" rtlCol="0">
            <a:spAutoFit/>
          </a:bodyPr>
          <a:lstStyle/>
          <a:p>
            <a:r>
              <a:rPr lang="en-GB" sz="1026" b="1">
                <a:latin typeface="Arial" panose="020B0604020202020204" pitchFamily="34" charset="0"/>
                <a:cs typeface="Arial" panose="020B0604020202020204" pitchFamily="34" charset="0"/>
              </a:rPr>
              <a:t>1.</a:t>
            </a:r>
            <a:r>
              <a:rPr lang="en-GB" sz="1026" b="1"/>
              <a:t> What is it? </a:t>
            </a:r>
          </a:p>
          <a:p>
            <a:endParaRPr lang="en-GB" sz="1026"/>
          </a:p>
          <a:p>
            <a:r>
              <a:rPr lang="en-GB" sz="1026"/>
              <a:t>Contextual safeguarding seeks to identify and respond to harm and abuse posed to young people outside of their home, either from adults or other young people.</a:t>
            </a:r>
            <a:endParaRPr lang="en-GB" sz="1026" b="1">
              <a:latin typeface="Arial" panose="020B0604020202020204" pitchFamily="34" charset="0"/>
              <a:cs typeface="Arial" panose="020B0604020202020204" pitchFamily="34" charset="0"/>
            </a:endParaRPr>
          </a:p>
        </p:txBody>
      </p:sp>
      <p:sp>
        <p:nvSpPr>
          <p:cNvPr id="41" name="TextBox 40">
            <a:extLst>
              <a:ext uri="{FF2B5EF4-FFF2-40B4-BE49-F238E27FC236}">
                <a16:creationId xmlns:a16="http://schemas.microsoft.com/office/drawing/2014/main" id="{56F857E4-7346-B940-8725-421198E43BBE}"/>
              </a:ext>
            </a:extLst>
          </p:cNvPr>
          <p:cNvSpPr txBox="1"/>
          <p:nvPr/>
        </p:nvSpPr>
        <p:spPr>
          <a:xfrm>
            <a:off x="4597475" y="1050627"/>
            <a:ext cx="3247023" cy="2618153"/>
          </a:xfrm>
          <a:prstGeom prst="rect">
            <a:avLst/>
          </a:prstGeom>
          <a:noFill/>
        </p:spPr>
        <p:txBody>
          <a:bodyPr wrap="square" rtlCol="0">
            <a:spAutoFit/>
          </a:bodyPr>
          <a:lstStyle/>
          <a:p>
            <a:r>
              <a:rPr lang="en-GB" sz="1026" b="1">
                <a:latin typeface="Arial" panose="020B0604020202020204" pitchFamily="34" charset="0"/>
                <a:cs typeface="Arial" panose="020B0604020202020204" pitchFamily="34" charset="0"/>
              </a:rPr>
              <a:t>2. </a:t>
            </a:r>
            <a:r>
              <a:rPr lang="en-GB" sz="1026" b="1"/>
              <a:t>Why does it matter?</a:t>
            </a:r>
          </a:p>
          <a:p>
            <a:r>
              <a:rPr lang="en-GB" sz="1026"/>
              <a:t>Traditional approaches to protecting children and young people from harm have focussed on the risk of violence and abuse from inside the home, and do not always address the time that children and young people spend outside the home</a:t>
            </a:r>
            <a:r>
              <a:rPr lang="en-GB" sz="1026" b="1">
                <a:latin typeface="Arial" panose="020B0604020202020204" pitchFamily="34" charset="0"/>
                <a:cs typeface="Arial" panose="020B0604020202020204" pitchFamily="34" charset="0"/>
              </a:rPr>
              <a:t>. </a:t>
            </a:r>
            <a:r>
              <a:rPr lang="en-GB" sz="1026"/>
              <a:t>As children move from childhood into adolescence they spend increasing amounts of time socialising independently of their families. Contextual safeguarding recognises that the different relationships that young people form in their neighbourhoods, schools and online can feature violence and abuse. Parents and carers have little influence over these contexts and young people’s experiences of extra-familial abuse can undermine parent-child relationships.</a:t>
            </a:r>
            <a:r>
              <a:rPr lang="en-GB" sz="1026" b="1">
                <a:latin typeface="Arial" panose="020B0604020202020204" pitchFamily="34" charset="0"/>
                <a:cs typeface="Arial" panose="020B0604020202020204" pitchFamily="34" charset="0"/>
              </a:rPr>
              <a:t> </a:t>
            </a:r>
          </a:p>
          <a:p>
            <a:endParaRPr lang="en-GB" sz="1026" b="1">
              <a:latin typeface="Arial" panose="020B0604020202020204" pitchFamily="34" charset="0"/>
              <a:cs typeface="Arial" panose="020B0604020202020204" pitchFamily="34" charset="0"/>
            </a:endParaRPr>
          </a:p>
        </p:txBody>
      </p:sp>
      <p:sp>
        <p:nvSpPr>
          <p:cNvPr id="42" name="TextBox 41">
            <a:extLst>
              <a:ext uri="{FF2B5EF4-FFF2-40B4-BE49-F238E27FC236}">
                <a16:creationId xmlns:a16="http://schemas.microsoft.com/office/drawing/2014/main" id="{E6A2FF2E-8536-B344-802F-A1F7C3B73486}"/>
              </a:ext>
            </a:extLst>
          </p:cNvPr>
          <p:cNvSpPr txBox="1"/>
          <p:nvPr/>
        </p:nvSpPr>
        <p:spPr>
          <a:xfrm>
            <a:off x="7730320" y="3854735"/>
            <a:ext cx="3262631" cy="3407471"/>
          </a:xfrm>
          <a:prstGeom prst="rect">
            <a:avLst/>
          </a:prstGeom>
          <a:noFill/>
        </p:spPr>
        <p:txBody>
          <a:bodyPr wrap="square" lIns="91440" tIns="45720" rIns="91440" bIns="45720" rtlCol="0" anchor="t">
            <a:spAutoFit/>
          </a:bodyPr>
          <a:lstStyle/>
          <a:p>
            <a:r>
              <a:rPr lang="en-GB" sz="1026" b="1"/>
              <a:t>4. An approach, not a model:</a:t>
            </a:r>
          </a:p>
          <a:p>
            <a:endParaRPr lang="en-GB" sz="1026"/>
          </a:p>
          <a:p>
            <a:pPr marL="182880" indent="-182880">
              <a:buFont typeface="Arial" panose="020B0604020202020204" pitchFamily="34" charset="0"/>
              <a:buChar char="•"/>
            </a:pPr>
            <a:r>
              <a:rPr lang="en-GB" sz="1026"/>
              <a:t>We need to recognise that children and young people are vulnerable to abuse beyond their front doors and via the internet/social media</a:t>
            </a:r>
          </a:p>
          <a:p>
            <a:pPr marL="182880" indent="-182880">
              <a:buFont typeface="Arial" panose="020B0604020202020204" pitchFamily="34" charset="0"/>
              <a:buChar char="•"/>
            </a:pPr>
            <a:r>
              <a:rPr lang="en-GB" sz="1026"/>
              <a:t> Target the context in which the abuse occurs, from assessment through to intervention. </a:t>
            </a:r>
          </a:p>
          <a:p>
            <a:pPr marL="182880" indent="-182880">
              <a:buFont typeface="Arial" panose="020B0604020202020204" pitchFamily="34" charset="0"/>
              <a:buChar char="•"/>
            </a:pPr>
            <a:r>
              <a:rPr lang="en-GB" sz="1000"/>
              <a:t>Framework</a:t>
            </a:r>
            <a:r>
              <a:rPr lang="en-GB" sz="1000" dirty="0"/>
              <a:t> to address extra-familial risk through the lens of child welfare and not crime reduction or community safety</a:t>
            </a:r>
            <a:r>
              <a:rPr lang="en-GB" sz="1000" b="1" dirty="0">
                <a:latin typeface="Arial"/>
                <a:cs typeface="Arial"/>
              </a:rPr>
              <a:t> </a:t>
            </a:r>
          </a:p>
          <a:p>
            <a:pPr marL="182880" indent="-182880">
              <a:buFont typeface="Arial" panose="020B0604020202020204" pitchFamily="34" charset="0"/>
              <a:buChar char="•"/>
            </a:pPr>
            <a:r>
              <a:rPr lang="en-GB" sz="1026"/>
              <a:t>Utilise the partnerships between agencies that reach into extra-familial contexts (transport providers, schools, retailers, resident associations, parks &amp; recreational services etc.)</a:t>
            </a:r>
          </a:p>
          <a:p>
            <a:pPr marL="182880" indent="-182880">
              <a:buFont typeface="Arial" panose="020B0604020202020204" pitchFamily="34" charset="0"/>
              <a:buChar char="•"/>
            </a:pPr>
            <a:r>
              <a:rPr lang="en-GB" sz="1026"/>
              <a:t>Measure success with reference to the nature of the context in which the harm has been occurring, rather than focussing on any behaviour changes displayed by young people who were at risk of these contexts</a:t>
            </a:r>
            <a:endParaRPr lang="en-GB" sz="1026" b="1">
              <a:latin typeface="Arial" panose="020B0604020202020204" pitchFamily="34" charset="0"/>
              <a:cs typeface="Arial" panose="020B0604020202020204" pitchFamily="34" charset="0"/>
            </a:endParaRPr>
          </a:p>
          <a:p>
            <a:endParaRPr lang="en-GB" sz="1026" b="1">
              <a:latin typeface="Arial" panose="020B0604020202020204" pitchFamily="34" charset="0"/>
              <a:cs typeface="Arial" panose="020B0604020202020204" pitchFamily="34" charset="0"/>
            </a:endParaRPr>
          </a:p>
          <a:p>
            <a:r>
              <a:rPr lang="en-GB" sz="1000" b="1" dirty="0">
                <a:latin typeface="Arial"/>
                <a:cs typeface="Arial"/>
              </a:rPr>
              <a:t> </a:t>
            </a:r>
          </a:p>
        </p:txBody>
      </p:sp>
      <p:sp>
        <p:nvSpPr>
          <p:cNvPr id="48" name="TextBox 47">
            <a:extLst>
              <a:ext uri="{FF2B5EF4-FFF2-40B4-BE49-F238E27FC236}">
                <a16:creationId xmlns:a16="http://schemas.microsoft.com/office/drawing/2014/main" id="{650E5B87-2D2B-9042-899A-E439688525B5}"/>
              </a:ext>
            </a:extLst>
          </p:cNvPr>
          <p:cNvSpPr txBox="1"/>
          <p:nvPr/>
        </p:nvSpPr>
        <p:spPr>
          <a:xfrm>
            <a:off x="7900778" y="1080948"/>
            <a:ext cx="2971982" cy="250197"/>
          </a:xfrm>
          <a:prstGeom prst="rect">
            <a:avLst/>
          </a:prstGeom>
          <a:noFill/>
        </p:spPr>
        <p:txBody>
          <a:bodyPr wrap="square" rtlCol="0">
            <a:spAutoFit/>
          </a:bodyPr>
          <a:lstStyle/>
          <a:p>
            <a:r>
              <a:rPr lang="en-GB" sz="1026" b="1">
                <a:latin typeface="Arial" panose="020B0604020202020204" pitchFamily="34" charset="0"/>
                <a:cs typeface="Arial" panose="020B0604020202020204" pitchFamily="34" charset="0"/>
              </a:rPr>
              <a:t>3. </a:t>
            </a:r>
            <a:r>
              <a:rPr lang="en-GB" sz="1026" b="1"/>
              <a:t>Expanding the capacity to safeguard</a:t>
            </a:r>
            <a:r>
              <a:rPr lang="en-GB" sz="1026"/>
              <a:t>:</a:t>
            </a:r>
            <a:r>
              <a:rPr lang="en-GB" sz="1026" b="1">
                <a:latin typeface="Arial" panose="020B0604020202020204" pitchFamily="34" charset="0"/>
                <a:cs typeface="Arial" panose="020B0604020202020204" pitchFamily="34" charset="0"/>
              </a:rPr>
              <a:t> </a:t>
            </a:r>
            <a:endParaRPr lang="en-GB" sz="770">
              <a:latin typeface="Arial" panose="020B0604020202020204" pitchFamily="34" charset="0"/>
              <a:cs typeface="Arial" panose="020B0604020202020204" pitchFamily="34" charset="0"/>
            </a:endParaRPr>
          </a:p>
        </p:txBody>
      </p:sp>
      <p:pic>
        <p:nvPicPr>
          <p:cNvPr id="8" name="Picture 7">
            <a:extLst>
              <a:ext uri="{FF2B5EF4-FFF2-40B4-BE49-F238E27FC236}">
                <a16:creationId xmlns:a16="http://schemas.microsoft.com/office/drawing/2014/main" id="{C72BD96F-7FD7-774B-8DEF-6DDC64E98A70}"/>
              </a:ext>
            </a:extLst>
          </p:cNvPr>
          <p:cNvPicPr>
            <a:picLocks noChangeAspect="1"/>
          </p:cNvPicPr>
          <p:nvPr/>
        </p:nvPicPr>
        <p:blipFill>
          <a:blip r:embed="rId3"/>
          <a:stretch>
            <a:fillRect/>
          </a:stretch>
        </p:blipFill>
        <p:spPr>
          <a:xfrm>
            <a:off x="8621190" y="60094"/>
            <a:ext cx="1888422" cy="830254"/>
          </a:xfrm>
          <a:prstGeom prst="rect">
            <a:avLst/>
          </a:prstGeom>
        </p:spPr>
      </p:pic>
      <p:sp>
        <p:nvSpPr>
          <p:cNvPr id="23" name="Rounded Rectangle 22">
            <a:extLst>
              <a:ext uri="{FF2B5EF4-FFF2-40B4-BE49-F238E27FC236}">
                <a16:creationId xmlns:a16="http://schemas.microsoft.com/office/drawing/2014/main" id="{B7177352-5193-364C-8817-E19A14E27921}"/>
              </a:ext>
            </a:extLst>
          </p:cNvPr>
          <p:cNvSpPr/>
          <p:nvPr/>
        </p:nvSpPr>
        <p:spPr>
          <a:xfrm>
            <a:off x="3858704" y="108375"/>
            <a:ext cx="4504026" cy="693246"/>
          </a:xfrm>
          <a:prstGeom prst="roundRect">
            <a:avLst>
              <a:gd name="adj" fmla="val 4442"/>
            </a:avLst>
          </a:prstGeom>
          <a:solidFill>
            <a:schemeClr val="bg1"/>
          </a:solidFill>
          <a:ln w="63500">
            <a:solidFill>
              <a:schemeClr val="accent4">
                <a:lumMod val="60000"/>
                <a:lumOff val="40000"/>
              </a:schemeClr>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55"/>
          </a:p>
        </p:txBody>
      </p:sp>
      <p:sp>
        <p:nvSpPr>
          <p:cNvPr id="24" name="TextBox 23">
            <a:extLst>
              <a:ext uri="{FF2B5EF4-FFF2-40B4-BE49-F238E27FC236}">
                <a16:creationId xmlns:a16="http://schemas.microsoft.com/office/drawing/2014/main" id="{E6A2FF2E-8536-B344-802F-A1F7C3B73486}"/>
              </a:ext>
            </a:extLst>
          </p:cNvPr>
          <p:cNvSpPr txBox="1"/>
          <p:nvPr/>
        </p:nvSpPr>
        <p:spPr>
          <a:xfrm>
            <a:off x="3778040" y="267389"/>
            <a:ext cx="4635919" cy="388440"/>
          </a:xfrm>
          <a:prstGeom prst="rect">
            <a:avLst/>
          </a:prstGeom>
          <a:noFill/>
        </p:spPr>
        <p:txBody>
          <a:bodyPr wrap="square" rtlCol="0">
            <a:spAutoFit/>
          </a:bodyPr>
          <a:lstStyle/>
          <a:p>
            <a:pPr algn="ctr"/>
            <a:r>
              <a:rPr lang="en-GB" sz="1924" b="1">
                <a:latin typeface="Arial" panose="020B0604020202020204" pitchFamily="34" charset="0"/>
                <a:cs typeface="Arial" panose="020B0604020202020204" pitchFamily="34" charset="0"/>
              </a:rPr>
              <a:t>Contextual Safeguarding</a:t>
            </a:r>
            <a:endParaRPr lang="en-GB" sz="1924">
              <a:latin typeface="Arial" panose="020B0604020202020204" pitchFamily="34" charset="0"/>
              <a:cs typeface="Arial" panose="020B0604020202020204" pitchFamily="34" charset="0"/>
            </a:endParaRPr>
          </a:p>
        </p:txBody>
      </p:sp>
      <p:sp>
        <p:nvSpPr>
          <p:cNvPr id="26" name="TextBox 25">
            <a:extLst>
              <a:ext uri="{FF2B5EF4-FFF2-40B4-BE49-F238E27FC236}">
                <a16:creationId xmlns:a16="http://schemas.microsoft.com/office/drawing/2014/main" id="{E6A2FF2E-8536-B344-802F-A1F7C3B73486}"/>
              </a:ext>
            </a:extLst>
          </p:cNvPr>
          <p:cNvSpPr txBox="1"/>
          <p:nvPr/>
        </p:nvSpPr>
        <p:spPr>
          <a:xfrm>
            <a:off x="1468760" y="2295678"/>
            <a:ext cx="2919564" cy="2776016"/>
          </a:xfrm>
          <a:prstGeom prst="rect">
            <a:avLst/>
          </a:prstGeom>
          <a:noFill/>
        </p:spPr>
        <p:txBody>
          <a:bodyPr wrap="square" rtlCol="0">
            <a:spAutoFit/>
          </a:bodyPr>
          <a:lstStyle/>
          <a:p>
            <a:r>
              <a:rPr lang="en-GB" sz="1026" b="1">
                <a:latin typeface="Arial" panose="020B0604020202020204" pitchFamily="34" charset="0"/>
                <a:cs typeface="Arial" panose="020B0604020202020204" pitchFamily="34" charset="0"/>
              </a:rPr>
              <a:t>6.</a:t>
            </a:r>
            <a:r>
              <a:rPr lang="en-GB" sz="1026"/>
              <a:t> </a:t>
            </a:r>
            <a:r>
              <a:rPr lang="en-GB" sz="1026" b="1"/>
              <a:t>Push Factors </a:t>
            </a:r>
            <a:r>
              <a:rPr lang="en-GB" sz="1026"/>
              <a:t>– some reasons that could lead to a young person becoming distant from the people who would usually protect them: </a:t>
            </a:r>
          </a:p>
          <a:p>
            <a:r>
              <a:rPr lang="en-GB" sz="1026"/>
              <a:t>• Living with domestic abuse </a:t>
            </a:r>
          </a:p>
          <a:p>
            <a:r>
              <a:rPr lang="en-GB" sz="1026"/>
              <a:t>• Being thrown out of home </a:t>
            </a:r>
          </a:p>
          <a:p>
            <a:r>
              <a:rPr lang="en-GB" sz="1026"/>
              <a:t>• Family behaviours and beliefs </a:t>
            </a:r>
          </a:p>
          <a:p>
            <a:r>
              <a:rPr lang="en-GB" sz="1026"/>
              <a:t>• Being in a residential or foster placement where they are unhappy </a:t>
            </a:r>
          </a:p>
          <a:p>
            <a:r>
              <a:rPr lang="en-GB" sz="1026"/>
              <a:t>• Alcohol or substance misuse within the home </a:t>
            </a:r>
          </a:p>
          <a:p>
            <a:r>
              <a:rPr lang="en-GB" sz="1026"/>
              <a:t>• Parents with mental health problems </a:t>
            </a:r>
          </a:p>
          <a:p>
            <a:r>
              <a:rPr lang="en-GB" sz="1026"/>
              <a:t>• Having problems at, or not being in school, training or employment </a:t>
            </a:r>
          </a:p>
          <a:p>
            <a:r>
              <a:rPr lang="en-GB" sz="1026"/>
              <a:t>• Being bullied or threatened</a:t>
            </a:r>
          </a:p>
          <a:p>
            <a:r>
              <a:rPr lang="en-GB" sz="1026"/>
              <a:t> • Having siblings with difficulties </a:t>
            </a:r>
          </a:p>
          <a:p>
            <a:r>
              <a:rPr lang="en-GB" sz="1026"/>
              <a:t>• Being in trouble </a:t>
            </a:r>
          </a:p>
          <a:p>
            <a:r>
              <a:rPr lang="en-GB" sz="1026"/>
              <a:t>• Bereavement or significant loss</a:t>
            </a:r>
          </a:p>
          <a:p>
            <a:endParaRPr lang="en-GB" sz="1026"/>
          </a:p>
        </p:txBody>
      </p:sp>
      <p:pic>
        <p:nvPicPr>
          <p:cNvPr id="1026" name="Picture 2" descr="What is a Seven Minute Briefin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272293" y="3452871"/>
            <a:ext cx="1647411" cy="1647411"/>
          </a:xfrm>
          <a:prstGeom prst="rect">
            <a:avLst/>
          </a:prstGeom>
          <a:noFill/>
          <a:extLst>
            <a:ext uri="{909E8E84-426E-40DD-AFC4-6F175D3DCCD1}">
              <a14:hiddenFill xmlns:a14="http://schemas.microsoft.com/office/drawing/2010/main">
                <a:solidFill>
                  <a:srgbClr val="FFFFFF"/>
                </a:solidFill>
              </a14:hiddenFill>
            </a:ext>
          </a:extLst>
        </p:spPr>
      </p:pic>
      <p:pic>
        <p:nvPicPr>
          <p:cNvPr id="4" name="Picture 3"/>
          <p:cNvPicPr>
            <a:picLocks noChangeAspect="1"/>
          </p:cNvPicPr>
          <p:nvPr/>
        </p:nvPicPr>
        <p:blipFill rotWithShape="1">
          <a:blip r:embed="rId5"/>
          <a:srcRect l="1980" t="544" b="639"/>
          <a:stretch/>
        </p:blipFill>
        <p:spPr>
          <a:xfrm>
            <a:off x="8085802" y="1432896"/>
            <a:ext cx="2677837" cy="2161300"/>
          </a:xfrm>
          <a:prstGeom prst="rect">
            <a:avLst/>
          </a:prstGeom>
        </p:spPr>
      </p:pic>
      <p:sp>
        <p:nvSpPr>
          <p:cNvPr id="27" name="TextBox 26">
            <a:extLst>
              <a:ext uri="{FF2B5EF4-FFF2-40B4-BE49-F238E27FC236}">
                <a16:creationId xmlns:a16="http://schemas.microsoft.com/office/drawing/2014/main" id="{39C983F3-39D0-554B-9F9E-55B91B9093FC}"/>
              </a:ext>
            </a:extLst>
          </p:cNvPr>
          <p:cNvSpPr txBox="1"/>
          <p:nvPr/>
        </p:nvSpPr>
        <p:spPr>
          <a:xfrm>
            <a:off x="1499364" y="5244635"/>
            <a:ext cx="6095350" cy="1670970"/>
          </a:xfrm>
          <a:prstGeom prst="rect">
            <a:avLst/>
          </a:prstGeom>
          <a:noFill/>
        </p:spPr>
        <p:txBody>
          <a:bodyPr wrap="square" rtlCol="0">
            <a:spAutoFit/>
          </a:bodyPr>
          <a:lstStyle/>
          <a:p>
            <a:r>
              <a:rPr lang="en-GB" sz="1026" b="1"/>
              <a:t>5. Pull Factors </a:t>
            </a:r>
            <a:r>
              <a:rPr lang="en-GB" sz="1026"/>
              <a:t>- The grooming techniques used to gain the young person’s attention, admiration, and affection often that often tap into their insecurities or desire for acceptance and status: </a:t>
            </a:r>
          </a:p>
          <a:p>
            <a:r>
              <a:rPr lang="en-GB" sz="1026"/>
              <a:t>• Receiving alcohol, drugs, money, or gifts </a:t>
            </a:r>
          </a:p>
          <a:p>
            <a:r>
              <a:rPr lang="en-GB" sz="1026"/>
              <a:t>• Getting a buzz and the excitement of doing something risky or forbidden </a:t>
            </a:r>
          </a:p>
          <a:p>
            <a:r>
              <a:rPr lang="en-GB" sz="1026"/>
              <a:t>• Feeling accepted</a:t>
            </a:r>
          </a:p>
          <a:p>
            <a:r>
              <a:rPr lang="en-GB" sz="1026"/>
              <a:t>• Being offered somewhere to stay where there are no rules </a:t>
            </a:r>
          </a:p>
          <a:p>
            <a:r>
              <a:rPr lang="en-GB" sz="1026"/>
              <a:t>• Being given lifts, taken to new places and having adventures with a casual acquaintance </a:t>
            </a:r>
          </a:p>
          <a:p>
            <a:r>
              <a:rPr lang="en-GB" sz="1026"/>
              <a:t>• Being part of an alternative scene </a:t>
            </a:r>
          </a:p>
          <a:p>
            <a:r>
              <a:rPr lang="en-GB" sz="1026"/>
              <a:t>• Meeting somebody who thinks they are special on the internet/social media </a:t>
            </a:r>
            <a:endParaRPr lang="en-GB" sz="1026" b="1">
              <a:latin typeface="Arial" panose="020B0604020202020204" pitchFamily="34" charset="0"/>
              <a:cs typeface="Arial" panose="020B0604020202020204" pitchFamily="34" charset="0"/>
            </a:endParaRPr>
          </a:p>
          <a:p>
            <a:r>
              <a:rPr lang="en-GB" sz="1026"/>
              <a:t>.</a:t>
            </a:r>
            <a:endParaRPr lang="en-GB" sz="1026" b="1">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26045732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Theme">
      <a:majorFont>
        <a:latin typeface="Aptos Display"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ptos" panose="020B0004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837BBB0B59AF144E9D8A47DF2BFA3598" ma:contentTypeVersion="20" ma:contentTypeDescription="Create a new document." ma:contentTypeScope="" ma:versionID="2b9773622755d4e82d4d59fb52688350">
  <xsd:schema xmlns:xsd="http://www.w3.org/2001/XMLSchema" xmlns:xs="http://www.w3.org/2001/XMLSchema" xmlns:p="http://schemas.microsoft.com/office/2006/metadata/properties" xmlns:ns1="http://schemas.microsoft.com/sharepoint/v3" xmlns:ns2="2c2939b1-2ce3-48d9-8f8c-32a9337d84c6" xmlns:ns3="8c0c9f43-88e0-4dc8-9cdc-7ae63b8aae00" targetNamespace="http://schemas.microsoft.com/office/2006/metadata/properties" ma:root="true" ma:fieldsID="93d89c14a1ec0d9e199e490486d3be36" ns1:_="" ns2:_="" ns3:_="">
    <xsd:import namespace="http://schemas.microsoft.com/sharepoint/v3"/>
    <xsd:import namespace="2c2939b1-2ce3-48d9-8f8c-32a9337d84c6"/>
    <xsd:import namespace="8c0c9f43-88e0-4dc8-9cdc-7ae63b8aae00"/>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DateTaken" minOccurs="0"/>
                <xsd:element ref="ns2:MediaServiceAutoKeyPoints" minOccurs="0"/>
                <xsd:element ref="ns2:MediaServiceKeyPoints" minOccurs="0"/>
                <xsd:element ref="ns1:_ip_UnifiedCompliancePolicyProperties" minOccurs="0"/>
                <xsd:element ref="ns1:_ip_UnifiedCompliancePolicyUIAction" minOccurs="0"/>
                <xsd:element ref="ns2:MediaServiceOCR" minOccurs="0"/>
                <xsd:element ref="ns2:MediaServiceGenerationTime" minOccurs="0"/>
                <xsd:element ref="ns2:MediaServiceEventHashCode" minOccurs="0"/>
                <xsd:element ref="ns2:lcf76f155ced4ddcb4097134ff3c332f" minOccurs="0"/>
                <xsd:element ref="ns3:TaxCatchAll" minOccurs="0"/>
                <xsd:element ref="ns2:MediaServiceSearchProperties" minOccurs="0"/>
                <xsd:element ref="ns2:MediaServiceObjectDetectorVersions" minOccurs="0"/>
                <xsd:element ref="ns2:MediaLengthInSeconds"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15" nillable="true" ma:displayName="Unified Compliance Policy Properties" ma:hidden="true" ma:internalName="_ip_UnifiedCompliancePolicyProperties">
      <xsd:simpleType>
        <xsd:restriction base="dms:Note"/>
      </xsd:simpleType>
    </xsd:element>
    <xsd:element name="_ip_UnifiedCompliancePolicyUIAction" ma:index="16"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2c2939b1-2ce3-48d9-8f8c-32a9337d84c6"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2" nillable="true" ma:displayName="MediaServiceDateTaken" ma:hidden="true" ma:internalName="MediaServiceDateTaken" ma:readOnly="true">
      <xsd:simpleType>
        <xsd:restriction base="dms:Text"/>
      </xsd:simpleType>
    </xsd:element>
    <xsd:element name="MediaServiceAutoKeyPoints" ma:index="13" nillable="true" ma:displayName="MediaServiceAutoKeyPoints" ma:hidden="true" ma:internalName="MediaServiceAutoKeyPoints" ma:readOnly="true">
      <xsd:simpleType>
        <xsd:restriction base="dms:Note"/>
      </xsd:simpleType>
    </xsd:element>
    <xsd:element name="MediaServiceKeyPoints" ma:index="14" nillable="true" ma:displayName="KeyPoints" ma:internalName="MediaServiceKeyPoints" ma:readOnly="true">
      <xsd:simpleType>
        <xsd:restriction base="dms:Note">
          <xsd:maxLength value="255"/>
        </xsd:restriction>
      </xsd:simpleType>
    </xsd:element>
    <xsd:element name="MediaServiceOCR" ma:index="17" nillable="true" ma:displayName="Extracted Text" ma:internalName="MediaServiceOCR" ma:readOnly="true">
      <xsd:simpleType>
        <xsd:restriction base="dms:Note">
          <xsd:maxLength value="255"/>
        </xsd:restriction>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element name="lcf76f155ced4ddcb4097134ff3c332f" ma:index="21" nillable="true" ma:taxonomy="true" ma:internalName="lcf76f155ced4ddcb4097134ff3c332f" ma:taxonomyFieldName="MediaServiceImageTags" ma:displayName="Image Tags" ma:readOnly="false" ma:fieldId="{5cf76f15-5ced-4ddc-b409-7134ff3c332f}" ma:taxonomyMulti="true" ma:sspId="1428078d-4db8-4d5e-8d14-b8ed8ea40179" ma:termSetId="09814cd3-568e-fe90-9814-8d621ff8fb84" ma:anchorId="fba54fb3-c3e1-fe81-a776-ca4b69148c4d" ma:open="true" ma:isKeyword="false">
      <xsd:complexType>
        <xsd:sequence>
          <xsd:element ref="pc:Terms" minOccurs="0" maxOccurs="1"/>
        </xsd:sequence>
      </xsd:complexType>
    </xsd:element>
    <xsd:element name="MediaServiceSearchProperties" ma:index="23" nillable="true" ma:displayName="MediaServiceSearchProperties" ma:hidden="true" ma:internalName="MediaServiceSearchProperties" ma:readOnly="true">
      <xsd:simpleType>
        <xsd:restriction base="dms:Note"/>
      </xsd:simpleType>
    </xsd:element>
    <xsd:element name="MediaServiceObjectDetectorVersions" ma:index="24" nillable="true" ma:displayName="MediaServiceObjectDetectorVersions" ma:hidden="true" ma:indexed="true" ma:internalName="MediaServiceObjectDetectorVersions" ma:readOnly="true">
      <xsd:simpleType>
        <xsd:restriction base="dms:Text"/>
      </xsd:simpleType>
    </xsd:element>
    <xsd:element name="MediaLengthInSeconds" ma:index="25" nillable="true" ma:displayName="MediaLengthInSeconds" ma:hidden="true" ma:internalName="MediaLengthInSeconds" ma:readOnly="true">
      <xsd:simpleType>
        <xsd:restriction base="dms:Unknown"/>
      </xsd:simpleType>
    </xsd:element>
    <xsd:element name="MediaServiceBillingMetadata" ma:index="26"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8c0c9f43-88e0-4dc8-9cdc-7ae63b8aae00"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element name="TaxCatchAll" ma:index="22" nillable="true" ma:displayName="Taxonomy Catch All Column" ma:hidden="true" ma:list="{d3e51df4-52c5-4de0-a050-6c54c8bb9764}" ma:internalName="TaxCatchAll" ma:showField="CatchAllData" ma:web="8c0c9f43-88e0-4dc8-9cdc-7ae63b8aae00">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lcf76f155ced4ddcb4097134ff3c332f xmlns="2c2939b1-2ce3-48d9-8f8c-32a9337d84c6">
      <Terms xmlns="http://schemas.microsoft.com/office/infopath/2007/PartnerControls"/>
    </lcf76f155ced4ddcb4097134ff3c332f>
    <_ip_UnifiedCompliancePolicyProperties xmlns="http://schemas.microsoft.com/sharepoint/v3" xsi:nil="true"/>
    <TaxCatchAll xmlns="8c0c9f43-88e0-4dc8-9cdc-7ae63b8aae00"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4605F802-03EF-46EE-81C8-7DE47FF25AC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2c2939b1-2ce3-48d9-8f8c-32a9337d84c6"/>
    <ds:schemaRef ds:uri="8c0c9f43-88e0-4dc8-9cdc-7ae63b8aae00"/>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43FA10B0-24B3-458C-AFAB-B44930FAA291}">
  <ds:schemaRefs>
    <ds:schemaRef ds:uri="http://schemas.microsoft.com/office/2006/metadata/properties"/>
    <ds:schemaRef ds:uri="http://schemas.microsoft.com/office/infopath/2007/PartnerControls"/>
    <ds:schemaRef ds:uri="http://schemas.microsoft.com/sharepoint/v3"/>
    <ds:schemaRef ds:uri="2c2939b1-2ce3-48d9-8f8c-32a9337d84c6"/>
    <ds:schemaRef ds:uri="8c0c9f43-88e0-4dc8-9cdc-7ae63b8aae00"/>
  </ds:schemaRefs>
</ds:datastoreItem>
</file>

<file path=customXml/itemProps3.xml><?xml version="1.0" encoding="utf-8"?>
<ds:datastoreItem xmlns:ds="http://schemas.openxmlformats.org/officeDocument/2006/customXml" ds:itemID="{71AA1F19-C830-469D-BEE1-0B7338A28127}">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office theme</Template>
  <TotalTime>0</TotalTime>
  <Words>0</Words>
  <Application>Microsoft Office PowerPoint</Application>
  <PresentationFormat>Widescreen</PresentationFormat>
  <Paragraphs>0</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5</cp:revision>
  <dcterms:created xsi:type="dcterms:W3CDTF">2026-03-27T13:13:31Z</dcterms:created>
  <dcterms:modified xsi:type="dcterms:W3CDTF">2026-03-27T13:14:14Z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0x010100837BBB0B59AF144E9D8A47DF2BFA3598</vt:lpwstr>
  </property>
  <property fmtid="{D5CDD505-2E9C-101B-9397-08002B2CF9AE}" pid="3" name="MediaServiceImageTags">
    <vt:lpwstr/>
  </property>
</Properties>
</file>