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B883"/>
    <a:srgbClr val="FF6969"/>
    <a:srgbClr val="FFAB81"/>
    <a:srgbClr val="CFEC74"/>
    <a:srgbClr val="74CE78"/>
    <a:srgbClr val="90E4E8"/>
    <a:srgbClr val="786BDB"/>
    <a:srgbClr val="CB77CD"/>
    <a:srgbClr val="DDDDDD"/>
    <a:srgbClr val="FBBB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1"/>
    <p:restoredTop sz="94691"/>
  </p:normalViewPr>
  <p:slideViewPr>
    <p:cSldViewPr snapToGrid="0" snapToObjects="1">
      <p:cViewPr varScale="1">
        <p:scale>
          <a:sx n="45" d="100"/>
          <a:sy n="45" d="100"/>
        </p:scale>
        <p:origin x="1008"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GB"/>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7673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513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GB"/>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5C100A2-77B3-4943-BAC3-2CE51C7A2FB6}"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6091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C100A2-77B3-4943-BAC3-2CE51C7A2FB6}"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1018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5C100A2-77B3-4943-BAC3-2CE51C7A2FB6}"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16227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C100A2-77B3-4943-BAC3-2CE51C7A2FB6}"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77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00A2-77B3-4943-BAC3-2CE51C7A2FB6}"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1019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765647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GB"/>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3114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2236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1586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05C100A2-77B3-4943-BAC3-2CE51C7A2FB6}" type="datetimeFigureOut">
              <a:rPr lang="en-US" smtClean="0"/>
              <a:t>7/24/2026</a:t>
            </a:fld>
            <a:endParaRPr 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B73E27E5-F9E9-CE43-A464-9AC40955A905}" type="slidenum">
              <a:rPr lang="en-US" smtClean="0"/>
              <a:t>‹#›</a:t>
            </a:fld>
            <a:endParaRPr lang="en-US"/>
          </a:p>
        </p:txBody>
      </p:sp>
    </p:spTree>
    <p:extLst>
      <p:ext uri="{BB962C8B-B14F-4D97-AF65-F5344CB8AC3E}">
        <p14:creationId xmlns:p14="http://schemas.microsoft.com/office/powerpoint/2010/main" val="2698509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hyperlink" Target="https://safelives.org.uk/resources-library/dash-risk-checklist/" TargetMode="External"/><Relationship Id="rId7" Type="http://schemas.openxmlformats.org/officeDocument/2006/relationships/hyperlink" Target="https://www.axiscounselling.org.uk/"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hyperlink" Target="https://cranstoun.org/who-we-are/work-with-us/why-cranstoun/?gad_source=1&amp;gad_campaignid=23491687853&amp;gclid=EAIaIQobChMIhbSopu7RlQMVna-DBx0GazrDEAAYASAAEgLtLPD_BwE" TargetMode="External"/><Relationship Id="rId11" Type="http://schemas.openxmlformats.org/officeDocument/2006/relationships/image" Target="../media/image3.jpeg"/><Relationship Id="rId5" Type="http://schemas.openxmlformats.org/officeDocument/2006/relationships/hyperlink" Target="https://www.westmerciawomensaid.org/help-support/i-need-help/" TargetMode="External"/><Relationship Id="rId10" Type="http://schemas.openxmlformats.org/officeDocument/2006/relationships/hyperlink" Target="https://www.victimsupport.org.uk/crime-info/types-crime/stalking-and-harassment/?utm_source=google&amp;utm_medium=cpc&amp;utm_campaign=22409023366&amp;utm_term=stalking%20hotline&amp;utm_content=743762163118&amp;device=c&amp;matchtype=b&amp;gclid=EAIaIQobChMI_LmC9ZbrlAMVe5ZQBh2FYyNzEAAYASAAEgIPhPD_BwE&amp;gad_source=1&amp;gad_campaignid=22409023366" TargetMode="External"/><Relationship Id="rId4" Type="http://schemas.openxmlformats.org/officeDocument/2006/relationships/hyperlink" Target="https://www.telfordsafeguardingpartnership.org.uk/adults/types-of-abuse/domestic-abuse/clares-law/" TargetMode="External"/><Relationship Id="rId9" Type="http://schemas.openxmlformats.org/officeDocument/2006/relationships/hyperlink" Target="https://www.paladinservice.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7177352-5193-364C-8817-E19A14E27921}"/>
              </a:ext>
            </a:extLst>
          </p:cNvPr>
          <p:cNvSpPr/>
          <p:nvPr/>
        </p:nvSpPr>
        <p:spPr>
          <a:xfrm>
            <a:off x="5255224" y="1617022"/>
            <a:ext cx="4149226" cy="1558330"/>
          </a:xfrm>
          <a:prstGeom prst="roundRect">
            <a:avLst>
              <a:gd name="adj" fmla="val 4442"/>
            </a:avLst>
          </a:prstGeom>
          <a:solidFill>
            <a:schemeClr val="bg1"/>
          </a:solidFill>
          <a:ln w="63500">
            <a:solidFill>
              <a:srgbClr val="90E4E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EAC4BFA6-A7B7-D546-A8AF-5857BD8894E4}"/>
              </a:ext>
            </a:extLst>
          </p:cNvPr>
          <p:cNvSpPr/>
          <p:nvPr/>
        </p:nvSpPr>
        <p:spPr>
          <a:xfrm>
            <a:off x="314921" y="4356127"/>
            <a:ext cx="4721144" cy="1505377"/>
          </a:xfrm>
          <a:prstGeom prst="roundRect">
            <a:avLst>
              <a:gd name="adj" fmla="val 4442"/>
            </a:avLst>
          </a:prstGeom>
          <a:solidFill>
            <a:schemeClr val="bg1"/>
          </a:solidFill>
          <a:ln w="63500">
            <a:solidFill>
              <a:srgbClr val="FF69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6ECB551B-6C00-EC44-87DE-ECEE39377E75}"/>
              </a:ext>
            </a:extLst>
          </p:cNvPr>
          <p:cNvSpPr/>
          <p:nvPr/>
        </p:nvSpPr>
        <p:spPr>
          <a:xfrm>
            <a:off x="10078753" y="4842889"/>
            <a:ext cx="4721144" cy="5686421"/>
          </a:xfrm>
          <a:prstGeom prst="roundRect">
            <a:avLst>
              <a:gd name="adj" fmla="val 4442"/>
            </a:avLst>
          </a:prstGeom>
          <a:solidFill>
            <a:schemeClr val="bg1"/>
          </a:solidFill>
          <a:ln w="63500">
            <a:solidFill>
              <a:srgbClr val="74CE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8ACE1DD9-79DA-B240-8D64-3489F6ED1A84}"/>
              </a:ext>
            </a:extLst>
          </p:cNvPr>
          <p:cNvSpPr/>
          <p:nvPr/>
        </p:nvSpPr>
        <p:spPr>
          <a:xfrm>
            <a:off x="5223433" y="6076572"/>
            <a:ext cx="4721144" cy="4446281"/>
          </a:xfrm>
          <a:prstGeom prst="roundRect">
            <a:avLst>
              <a:gd name="adj" fmla="val 4442"/>
            </a:avLst>
          </a:prstGeom>
          <a:solidFill>
            <a:schemeClr val="bg1"/>
          </a:solidFill>
          <a:ln w="63500">
            <a:solidFill>
              <a:srgbClr val="CFEC7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website.</a:t>
            </a:r>
            <a:endParaRPr lang="en-US" dirty="0"/>
          </a:p>
        </p:txBody>
      </p:sp>
      <p:sp>
        <p:nvSpPr>
          <p:cNvPr id="38" name="Rounded Rectangle 37">
            <a:extLst>
              <a:ext uri="{FF2B5EF4-FFF2-40B4-BE49-F238E27FC236}">
                <a16:creationId xmlns:a16="http://schemas.microsoft.com/office/drawing/2014/main" id="{42D950A7-32B1-2147-B747-E8FA968E50E2}"/>
              </a:ext>
            </a:extLst>
          </p:cNvPr>
          <p:cNvSpPr/>
          <p:nvPr/>
        </p:nvSpPr>
        <p:spPr>
          <a:xfrm>
            <a:off x="321348" y="5982361"/>
            <a:ext cx="4708290" cy="4540492"/>
          </a:xfrm>
          <a:prstGeom prst="roundRect">
            <a:avLst>
              <a:gd name="adj" fmla="val 4442"/>
            </a:avLst>
          </a:prstGeom>
          <a:solidFill>
            <a:schemeClr val="bg1"/>
          </a:solidFill>
          <a:ln w="63500">
            <a:solidFill>
              <a:srgbClr val="E9B8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a:extLst>
              <a:ext uri="{FF2B5EF4-FFF2-40B4-BE49-F238E27FC236}">
                <a16:creationId xmlns:a16="http://schemas.microsoft.com/office/drawing/2014/main" id="{1A85DF91-ECB6-234A-8930-9318D6A05FD5}"/>
              </a:ext>
            </a:extLst>
          </p:cNvPr>
          <p:cNvSpPr/>
          <p:nvPr/>
        </p:nvSpPr>
        <p:spPr>
          <a:xfrm>
            <a:off x="321346" y="1398872"/>
            <a:ext cx="4650088" cy="2835825"/>
          </a:xfrm>
          <a:prstGeom prst="roundRect">
            <a:avLst>
              <a:gd name="adj" fmla="val 4442"/>
            </a:avLst>
          </a:prstGeom>
          <a:solidFill>
            <a:schemeClr val="bg1"/>
          </a:solidFill>
          <a:ln w="63500">
            <a:solidFill>
              <a:srgbClr val="CB7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39">
            <a:extLst>
              <a:ext uri="{FF2B5EF4-FFF2-40B4-BE49-F238E27FC236}">
                <a16:creationId xmlns:a16="http://schemas.microsoft.com/office/drawing/2014/main" id="{64736013-0354-EF40-B5DA-C923D3CA9B61}"/>
              </a:ext>
            </a:extLst>
          </p:cNvPr>
          <p:cNvSpPr/>
          <p:nvPr/>
        </p:nvSpPr>
        <p:spPr>
          <a:xfrm>
            <a:off x="9685078" y="1545760"/>
            <a:ext cx="5040882" cy="3174321"/>
          </a:xfrm>
          <a:prstGeom prst="roundRect">
            <a:avLst>
              <a:gd name="adj" fmla="val 4442"/>
            </a:avLst>
          </a:prstGeom>
          <a:solidFill>
            <a:schemeClr val="bg1"/>
          </a:solidFill>
          <a:ln w="63500">
            <a:solidFill>
              <a:srgbClr val="786B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2A35B9BF-CF0E-9C4D-B48E-B76AFD363614}"/>
              </a:ext>
            </a:extLst>
          </p:cNvPr>
          <p:cNvPicPr>
            <a:picLocks noChangeAspect="1"/>
          </p:cNvPicPr>
          <p:nvPr/>
        </p:nvPicPr>
        <p:blipFill>
          <a:blip r:embed="rId2"/>
          <a:stretch>
            <a:fillRect/>
          </a:stretch>
        </p:blipFill>
        <p:spPr>
          <a:xfrm>
            <a:off x="7305878" y="6811455"/>
            <a:ext cx="431800" cy="520700"/>
          </a:xfrm>
          <a:prstGeom prst="rect">
            <a:avLst/>
          </a:prstGeom>
        </p:spPr>
      </p:pic>
      <p:sp>
        <p:nvSpPr>
          <p:cNvPr id="32" name="TextBox 31">
            <a:extLst>
              <a:ext uri="{FF2B5EF4-FFF2-40B4-BE49-F238E27FC236}">
                <a16:creationId xmlns:a16="http://schemas.microsoft.com/office/drawing/2014/main" id="{39C983F3-39D0-554B-9F9E-55B91B9093FC}"/>
              </a:ext>
            </a:extLst>
          </p:cNvPr>
          <p:cNvSpPr txBox="1"/>
          <p:nvPr/>
        </p:nvSpPr>
        <p:spPr>
          <a:xfrm>
            <a:off x="381219" y="1408320"/>
            <a:ext cx="4627183" cy="2708434"/>
          </a:xfrm>
          <a:prstGeom prst="rect">
            <a:avLst/>
          </a:prstGeom>
          <a:noFill/>
        </p:spPr>
        <p:txBody>
          <a:bodyPr wrap="square" rtlCol="0">
            <a:spAutoFit/>
          </a:bodyPr>
          <a:lstStyle/>
          <a:p>
            <a:pPr marL="342900" indent="-342900">
              <a:buAutoNum type="arabicPeriod"/>
            </a:pPr>
            <a:r>
              <a:rPr lang="en-GB" sz="1600" b="1" dirty="0">
                <a:latin typeface="Arial" panose="020B0604020202020204" pitchFamily="34" charset="0"/>
                <a:cs typeface="Arial" panose="020B0604020202020204" pitchFamily="34" charset="0"/>
              </a:rPr>
              <a:t>What is a DASH Checklist?</a:t>
            </a:r>
          </a:p>
          <a:p>
            <a:r>
              <a:rPr lang="en-GB" sz="1400" dirty="0"/>
              <a:t>Domestic Abuse Stalking and Honour Based Violence Risk Indicator Checklist. Previously known as CAADA - Co-ordinated Action Against Domestic Abuse. In England and Wales, an estimated 3.8 million adults aged 16 and over (approximately 7.8%) experienced domestic abuse in the year ending March 2025.It is important to explain confidentiality, information sharing and MARAC referral policies before beginning to ask these questions with the client. This will create transparency and clarity for the client about how and when the information they disclose might be used and shared. </a:t>
            </a:r>
            <a:endParaRPr lang="en-GB" sz="1400" b="1"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56F857E4-7346-B940-8725-421198E43BBE}"/>
              </a:ext>
            </a:extLst>
          </p:cNvPr>
          <p:cNvSpPr txBox="1"/>
          <p:nvPr/>
        </p:nvSpPr>
        <p:spPr>
          <a:xfrm>
            <a:off x="9751664" y="1572382"/>
            <a:ext cx="4974296" cy="3354765"/>
          </a:xfrm>
          <a:prstGeom prst="rect">
            <a:avLst/>
          </a:prstGeom>
          <a:noFill/>
        </p:spPr>
        <p:txBody>
          <a:bodyPr wrap="square" rtlCol="0">
            <a:spAutoFit/>
          </a:bodyPr>
          <a:lstStyle/>
          <a:p>
            <a:pPr lvl="0"/>
            <a:r>
              <a:rPr lang="en-GB" sz="1600" b="1" dirty="0">
                <a:latin typeface="Arial" panose="020B0604020202020204" pitchFamily="34" charset="0"/>
                <a:cs typeface="Arial" panose="020B0604020202020204" pitchFamily="34" charset="0"/>
              </a:rPr>
              <a:t>3. The Aims of a DASH Checklist</a:t>
            </a:r>
          </a:p>
          <a:p>
            <a:pPr marL="171450" lvl="0" indent="-171450">
              <a:buFont typeface="Arial" panose="020B0604020202020204" pitchFamily="34" charset="0"/>
              <a:buChar char="•"/>
            </a:pPr>
            <a:r>
              <a:rPr lang="en-US" sz="1400" dirty="0"/>
              <a:t>To help front line practitioners identify high risk cases of domestic abuse, stalking and ‘</a:t>
            </a:r>
            <a:r>
              <a:rPr lang="en-US" sz="1400" dirty="0" err="1"/>
              <a:t>honour</a:t>
            </a:r>
            <a:r>
              <a:rPr lang="en-US" sz="1400" dirty="0"/>
              <a:t>’-based violence.</a:t>
            </a:r>
            <a:endParaRPr lang="en-GB" sz="1400" dirty="0"/>
          </a:p>
          <a:p>
            <a:pPr marL="171450" lvl="0" indent="-171450">
              <a:buFont typeface="Arial" panose="020B0604020202020204" pitchFamily="34" charset="0"/>
              <a:buChar char="•"/>
            </a:pPr>
            <a:r>
              <a:rPr lang="en-US" sz="1400" dirty="0"/>
              <a:t>To decide which cases should be referred to MARAC and what other support might be required. A completed form becomes an active record that can be referred to in future for case management.</a:t>
            </a:r>
            <a:endParaRPr lang="en-GB" sz="1400" dirty="0"/>
          </a:p>
          <a:p>
            <a:pPr marL="171450" lvl="0" indent="-171450">
              <a:buFont typeface="Arial" panose="020B0604020202020204" pitchFamily="34" charset="0"/>
              <a:buChar char="•"/>
            </a:pPr>
            <a:r>
              <a:rPr lang="en-US" sz="1400" dirty="0"/>
              <a:t>To offer a common tool to agencies that are part of the MARAC</a:t>
            </a:r>
            <a:r>
              <a:rPr lang="en-GB" sz="1400" dirty="0"/>
              <a:t> </a:t>
            </a:r>
            <a:r>
              <a:rPr lang="en-US" sz="1400" dirty="0"/>
              <a:t>process and provide a shared understanding of risk in relation to domestic abuse, stalking and ‘</a:t>
            </a:r>
            <a:r>
              <a:rPr lang="en-US" sz="1400" dirty="0" err="1"/>
              <a:t>honour</a:t>
            </a:r>
            <a:r>
              <a:rPr lang="en-US" sz="1400" dirty="0"/>
              <a:t>’-based violence.</a:t>
            </a:r>
            <a:endParaRPr lang="en-GB" sz="1400" dirty="0"/>
          </a:p>
          <a:p>
            <a:pPr marL="171450" lvl="0" indent="-171450">
              <a:buFont typeface="Arial" panose="020B0604020202020204" pitchFamily="34" charset="0"/>
              <a:buChar char="•"/>
            </a:pPr>
            <a:r>
              <a:rPr lang="en-GB" sz="1400" dirty="0"/>
              <a:t>To enable agencies to make defensible decisions based on the evidence from extensive research of cases, including domestic homicides and ‘near misses’, which underpins most recognised models of risk assessment.</a:t>
            </a:r>
          </a:p>
          <a:p>
            <a:r>
              <a:rPr lang="en-GB" sz="1400" b="1" dirty="0">
                <a:latin typeface="Arial" panose="020B0604020202020204" pitchFamily="34" charset="0"/>
                <a:cs typeface="Arial" panose="020B0604020202020204" pitchFamily="34" charset="0"/>
              </a:rPr>
              <a:t> </a:t>
            </a:r>
          </a:p>
        </p:txBody>
      </p:sp>
      <p:sp>
        <p:nvSpPr>
          <p:cNvPr id="42" name="TextBox 41">
            <a:extLst>
              <a:ext uri="{FF2B5EF4-FFF2-40B4-BE49-F238E27FC236}">
                <a16:creationId xmlns:a16="http://schemas.microsoft.com/office/drawing/2014/main" id="{E6A2FF2E-8536-B344-802F-A1F7C3B73486}"/>
              </a:ext>
            </a:extLst>
          </p:cNvPr>
          <p:cNvSpPr txBox="1"/>
          <p:nvPr/>
        </p:nvSpPr>
        <p:spPr>
          <a:xfrm>
            <a:off x="389549" y="4445733"/>
            <a:ext cx="4633404" cy="1415772"/>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7. Additional resources</a:t>
            </a:r>
          </a:p>
          <a:p>
            <a:pPr marL="171450" indent="-171450">
              <a:buFont typeface="Arial" panose="020B0604020202020204" pitchFamily="34" charset="0"/>
              <a:buChar char="•"/>
            </a:pPr>
            <a:r>
              <a:rPr lang="en-GB" sz="1400" dirty="0">
                <a:hlinkClick r:id="rId3"/>
              </a:rPr>
              <a:t>DASH risk checklist and FAQs – SafeLives</a:t>
            </a:r>
            <a:endParaRPr lang="en-GB" sz="1400" dirty="0"/>
          </a:p>
          <a:p>
            <a:pPr marL="171450" indent="-171450">
              <a:buFont typeface="Arial" panose="020B0604020202020204" pitchFamily="34" charset="0"/>
              <a:buChar char="•"/>
            </a:pPr>
            <a:r>
              <a:rPr lang="en-GB" sz="1400" dirty="0">
                <a:hlinkClick r:id="rId4"/>
              </a:rPr>
              <a:t>TWSP Domestic Abuse info </a:t>
            </a:r>
            <a:endParaRPr lang="en-GB" sz="1400" dirty="0"/>
          </a:p>
          <a:p>
            <a:pPr marL="171450" indent="-171450">
              <a:buFont typeface="Arial" panose="020B0604020202020204" pitchFamily="34" charset="0"/>
              <a:buChar char="•"/>
            </a:pPr>
            <a:r>
              <a:rPr lang="en-GB" sz="1400" dirty="0">
                <a:hlinkClick r:id="rId5"/>
              </a:rPr>
              <a:t>I Need Help | West Mercia Women's Aid</a:t>
            </a:r>
            <a:endParaRPr lang="en-GB" sz="1400" dirty="0"/>
          </a:p>
          <a:p>
            <a:pPr marL="171450" indent="-171450">
              <a:buFont typeface="Arial" panose="020B0604020202020204" pitchFamily="34" charset="0"/>
              <a:buChar char="•"/>
            </a:pPr>
            <a:r>
              <a:rPr lang="en-GB" sz="1400" dirty="0">
                <a:hlinkClick r:id="rId6"/>
              </a:rPr>
              <a:t>Why Cranstoun? | Cranstoun</a:t>
            </a:r>
            <a:endParaRPr lang="en-GB" sz="1400" dirty="0"/>
          </a:p>
          <a:p>
            <a:pPr marL="171450" indent="-171450">
              <a:buFont typeface="Arial" panose="020B0604020202020204" pitchFamily="34" charset="0"/>
              <a:buChar char="•"/>
            </a:pPr>
            <a:r>
              <a:rPr lang="en-GB" sz="1400" dirty="0">
                <a:hlinkClick r:id="rId7"/>
              </a:rPr>
              <a:t>Axis Counselling Axis Counselling</a:t>
            </a:r>
            <a:endParaRPr lang="en-GB" sz="1400" dirty="0"/>
          </a:p>
        </p:txBody>
      </p:sp>
      <p:sp>
        <p:nvSpPr>
          <p:cNvPr id="45" name="TextBox 44">
            <a:extLst>
              <a:ext uri="{FF2B5EF4-FFF2-40B4-BE49-F238E27FC236}">
                <a16:creationId xmlns:a16="http://schemas.microsoft.com/office/drawing/2014/main" id="{35D5080D-642F-C048-9653-850984CA86A5}"/>
              </a:ext>
            </a:extLst>
          </p:cNvPr>
          <p:cNvSpPr txBox="1"/>
          <p:nvPr/>
        </p:nvSpPr>
        <p:spPr>
          <a:xfrm>
            <a:off x="5199102" y="7516460"/>
            <a:ext cx="472114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a:t>
            </a:r>
            <a:endParaRPr lang="en-GB" sz="1600" b="1"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E6DBA09-B014-2B4B-8184-40A7D9330D07}"/>
              </a:ext>
            </a:extLst>
          </p:cNvPr>
          <p:cNvSpPr txBox="1"/>
          <p:nvPr/>
        </p:nvSpPr>
        <p:spPr>
          <a:xfrm>
            <a:off x="321346" y="6076572"/>
            <a:ext cx="4463209" cy="4678204"/>
          </a:xfrm>
          <a:prstGeom prst="rect">
            <a:avLst/>
          </a:prstGeom>
          <a:noFill/>
          <a:ln>
            <a:noFill/>
          </a:ln>
        </p:spPr>
        <p:txBody>
          <a:bodyPr wrap="square" rtlCol="0">
            <a:spAutoFit/>
          </a:bodyPr>
          <a:lstStyle/>
          <a:p>
            <a:r>
              <a:rPr lang="en-GB" sz="1600" b="1" dirty="0">
                <a:latin typeface="Arial" panose="020B0604020202020204" pitchFamily="34" charset="0"/>
                <a:cs typeface="Arial" panose="020B0604020202020204" pitchFamily="34" charset="0"/>
              </a:rPr>
              <a:t>6. What is Honour Based Abuse?</a:t>
            </a:r>
          </a:p>
          <a:p>
            <a:pPr lvl="0"/>
            <a:r>
              <a:rPr lang="en-GB" sz="1400" b="1" dirty="0"/>
              <a:t>A definition of Honour Based Abuse has now been approved however has not yet being published. </a:t>
            </a:r>
            <a:endParaRPr lang="en-GB" sz="1400" dirty="0"/>
          </a:p>
          <a:p>
            <a:r>
              <a:rPr lang="en-GB" sz="1400" dirty="0"/>
              <a:t>Honour Based Abuse is a form of Domestic Abuse which is motivated by the abuser’s perception that a person has brought or may bring ‘dishonour’ or ‘shame’ to themselves, their family or the community. It can take many forms, and can be complex to identify, but centres around the idea of controlling individuals to make them behave in certain ways or subscribe to certain beliefs.</a:t>
            </a:r>
          </a:p>
          <a:p>
            <a:r>
              <a:rPr lang="en-GB" sz="1400" dirty="0"/>
              <a:t>For some people, the concept of ‘honour’ is prized above the safety and wellbeing of individuals, and to compromise a family’s ‘honour’ is to bring dishonour and shame  which can have severe consequences. As a result, this can be used to justify many types of abuse, and even disownment or physical harm. </a:t>
            </a:r>
          </a:p>
          <a:p>
            <a:r>
              <a:rPr lang="en-GB" sz="1400" dirty="0"/>
              <a:t>There are many misconceptions linking Honour Based Abuse to specific cultures or religions. It is not a cultural or religious practice, but a form of abuse that can occur in any community, regardless of faith or background.</a:t>
            </a:r>
          </a:p>
          <a:p>
            <a:r>
              <a:rPr lang="en-GB" sz="1600" b="1" dirty="0">
                <a:latin typeface="Arial" panose="020B0604020202020204" pitchFamily="34" charset="0"/>
                <a:cs typeface="Arial" panose="020B0604020202020204" pitchFamily="34" charset="0"/>
              </a:rPr>
              <a:t> </a:t>
            </a:r>
          </a:p>
        </p:txBody>
      </p:sp>
      <p:sp>
        <p:nvSpPr>
          <p:cNvPr id="48" name="TextBox 47">
            <a:extLst>
              <a:ext uri="{FF2B5EF4-FFF2-40B4-BE49-F238E27FC236}">
                <a16:creationId xmlns:a16="http://schemas.microsoft.com/office/drawing/2014/main" id="{650E5B87-2D2B-9042-899A-E439688525B5}"/>
              </a:ext>
            </a:extLst>
          </p:cNvPr>
          <p:cNvSpPr txBox="1"/>
          <p:nvPr/>
        </p:nvSpPr>
        <p:spPr>
          <a:xfrm>
            <a:off x="10091607" y="4810142"/>
            <a:ext cx="4708290" cy="6186309"/>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4. DASH Questions</a:t>
            </a:r>
          </a:p>
          <a:p>
            <a:r>
              <a:rPr lang="en-GB" sz="1400" dirty="0"/>
              <a:t>Within the DASH checklist, there are 24 questions which focus on different types of domestic abuse. </a:t>
            </a:r>
          </a:p>
          <a:p>
            <a:endParaRPr lang="en-GB" sz="1400" dirty="0"/>
          </a:p>
          <a:p>
            <a:r>
              <a:rPr lang="en-GB" sz="1400" b="1" dirty="0"/>
              <a:t>Physical Abuse </a:t>
            </a:r>
            <a:r>
              <a:rPr lang="en-GB" sz="1400" dirty="0"/>
              <a:t>- Physical abuse can take many forms from a push or shove to a punch, use of weapons, choking or strangulation.</a:t>
            </a:r>
          </a:p>
          <a:p>
            <a:endParaRPr lang="en-GB" sz="1400" u="sng" dirty="0"/>
          </a:p>
          <a:p>
            <a:r>
              <a:rPr lang="en-GB" sz="1400" b="1" dirty="0"/>
              <a:t>Sexual Abuse </a:t>
            </a:r>
            <a:r>
              <a:rPr lang="en-GB" sz="1400" dirty="0"/>
              <a:t>- Sexual abuse can include the use of threats, force or intimidation to obtain sex, deliberately inflicting pain during sex, or combining sex and violence and using weapons.</a:t>
            </a:r>
          </a:p>
          <a:p>
            <a:endParaRPr lang="en-GB" sz="1400" dirty="0"/>
          </a:p>
          <a:p>
            <a:r>
              <a:rPr lang="en-GB" sz="1400" b="1" dirty="0"/>
              <a:t>Coercion, threats and intimidation </a:t>
            </a:r>
            <a:r>
              <a:rPr lang="en-GB" sz="1400" dirty="0"/>
              <a:t>–  Coercive behaviour is a act or pattern of acts of assault, threats, humiliation and intimidation used to harm, punish or frighten their victim.</a:t>
            </a:r>
          </a:p>
          <a:p>
            <a:endParaRPr lang="en-GB" sz="1400" dirty="0"/>
          </a:p>
          <a:p>
            <a:r>
              <a:rPr lang="en-GB" sz="1400" b="1" dirty="0"/>
              <a:t>Emotional Abuse and Isolation </a:t>
            </a:r>
            <a:r>
              <a:rPr lang="en-GB" sz="1400" dirty="0"/>
              <a:t>- The victim may be being prevented from seeing family or friends, from creating any support networks or prevented from having access to any money. </a:t>
            </a:r>
          </a:p>
          <a:p>
            <a:endParaRPr lang="en-GB" sz="1400" dirty="0"/>
          </a:p>
          <a:p>
            <a:r>
              <a:rPr lang="en-GB" sz="1400" b="1" dirty="0"/>
              <a:t>Children and Pregnancy </a:t>
            </a:r>
            <a:r>
              <a:rPr lang="en-GB" sz="1400" dirty="0"/>
              <a:t>- Pregnancy and children and whether there is conflict over child contact.</a:t>
            </a:r>
          </a:p>
          <a:p>
            <a:endParaRPr lang="en-GB" sz="1400" dirty="0"/>
          </a:p>
          <a:p>
            <a:r>
              <a:rPr lang="en-GB" sz="1400" b="1" dirty="0"/>
              <a:t>Economic Abuse  </a:t>
            </a:r>
            <a:r>
              <a:rPr lang="en-GB" sz="1400" dirty="0"/>
              <a:t>- Financially</a:t>
            </a:r>
          </a:p>
          <a:p>
            <a:r>
              <a:rPr lang="en-GB" sz="1400" dirty="0"/>
              <a:t> controlled by the perpetrator. </a:t>
            </a:r>
          </a:p>
          <a:p>
            <a:r>
              <a:rPr lang="en-GB" sz="1600" b="1"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72BD96F-7FD7-774B-8DEF-6DDC64E98A70}"/>
              </a:ext>
            </a:extLst>
          </p:cNvPr>
          <p:cNvPicPr>
            <a:picLocks noChangeAspect="1"/>
          </p:cNvPicPr>
          <p:nvPr/>
        </p:nvPicPr>
        <p:blipFill>
          <a:blip r:embed="rId8"/>
          <a:stretch>
            <a:fillRect/>
          </a:stretch>
        </p:blipFill>
        <p:spPr>
          <a:xfrm>
            <a:off x="11496516" y="93688"/>
            <a:ext cx="2944103" cy="1294389"/>
          </a:xfrm>
          <a:prstGeom prst="rect">
            <a:avLst/>
          </a:prstGeom>
        </p:spPr>
      </p:pic>
      <p:sp>
        <p:nvSpPr>
          <p:cNvPr id="23" name="Rounded Rectangle 22">
            <a:extLst>
              <a:ext uri="{FF2B5EF4-FFF2-40B4-BE49-F238E27FC236}">
                <a16:creationId xmlns:a16="http://schemas.microsoft.com/office/drawing/2014/main" id="{B7177352-5193-364C-8817-E19A14E27921}"/>
              </a:ext>
            </a:extLst>
          </p:cNvPr>
          <p:cNvSpPr/>
          <p:nvPr/>
        </p:nvSpPr>
        <p:spPr>
          <a:xfrm>
            <a:off x="314921" y="168960"/>
            <a:ext cx="10778649" cy="1080789"/>
          </a:xfrm>
          <a:prstGeom prst="roundRect">
            <a:avLst>
              <a:gd name="adj" fmla="val 4442"/>
            </a:avLst>
          </a:prstGeom>
          <a:solidFill>
            <a:schemeClr val="bg1"/>
          </a:solidFill>
          <a:ln w="63500">
            <a:solidFill>
              <a:schemeClr val="accent4">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6A2FF2E-8536-B344-802F-A1F7C3B73486}"/>
              </a:ext>
            </a:extLst>
          </p:cNvPr>
          <p:cNvSpPr txBox="1"/>
          <p:nvPr/>
        </p:nvSpPr>
        <p:spPr>
          <a:xfrm>
            <a:off x="389550" y="416867"/>
            <a:ext cx="5068275" cy="553998"/>
          </a:xfrm>
          <a:prstGeom prst="rect">
            <a:avLst/>
          </a:prstGeom>
          <a:noFill/>
        </p:spPr>
        <p:txBody>
          <a:bodyPr wrap="square" rtlCol="0">
            <a:spAutoFit/>
          </a:bodyPr>
          <a:lstStyle/>
          <a:p>
            <a:r>
              <a:rPr lang="en-GB" sz="3000" b="1" dirty="0">
                <a:latin typeface="Arial" panose="020B0604020202020204" pitchFamily="34" charset="0"/>
                <a:cs typeface="Arial" panose="020B0604020202020204" pitchFamily="34" charset="0"/>
              </a:rPr>
              <a:t>What is a DASH checklist?</a:t>
            </a:r>
            <a:endParaRPr lang="en-GB" sz="30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6F857E4-7346-B940-8725-421198E43BBE}"/>
              </a:ext>
            </a:extLst>
          </p:cNvPr>
          <p:cNvSpPr txBox="1"/>
          <p:nvPr/>
        </p:nvSpPr>
        <p:spPr>
          <a:xfrm>
            <a:off x="5345116" y="1675418"/>
            <a:ext cx="4004186" cy="1661993"/>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2. Who would use the checklist?</a:t>
            </a:r>
          </a:p>
          <a:p>
            <a:r>
              <a:rPr lang="en-GB" sz="1400" dirty="0"/>
              <a:t>Any Professionals would be using the checklist to identify and assess risk when a potential victim discloses domestic abuse.  Professionals could include, Probation Staff, G.P’S, Health and Mental Health Practitioners and  Social Care.</a:t>
            </a:r>
          </a:p>
          <a:p>
            <a:r>
              <a:rPr lang="en-GB" sz="1600" b="1" dirty="0">
                <a:latin typeface="Arial" panose="020B0604020202020204" pitchFamily="34" charset="0"/>
                <a:cs typeface="Arial" panose="020B0604020202020204" pitchFamily="34" charset="0"/>
              </a:rPr>
              <a:t> </a:t>
            </a:r>
          </a:p>
        </p:txBody>
      </p:sp>
      <p:sp>
        <p:nvSpPr>
          <p:cNvPr id="26" name="TextBox 25">
            <a:extLst>
              <a:ext uri="{FF2B5EF4-FFF2-40B4-BE49-F238E27FC236}">
                <a16:creationId xmlns:a16="http://schemas.microsoft.com/office/drawing/2014/main" id="{E6A2FF2E-8536-B344-802F-A1F7C3B73486}"/>
              </a:ext>
            </a:extLst>
          </p:cNvPr>
          <p:cNvSpPr txBox="1"/>
          <p:nvPr/>
        </p:nvSpPr>
        <p:spPr>
          <a:xfrm>
            <a:off x="5283832" y="6184294"/>
            <a:ext cx="4551682" cy="4462760"/>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5. What is Stalking?</a:t>
            </a:r>
          </a:p>
          <a:p>
            <a:r>
              <a:rPr lang="en-GB" sz="1400" dirty="0"/>
              <a:t>Stalking and harassment is when someone repeatedly behaves in a way that makes you feel scared, distressed or threatened.</a:t>
            </a:r>
          </a:p>
          <a:p>
            <a:r>
              <a:rPr lang="en-GB" sz="1400" dirty="0"/>
              <a:t>There is a framework based on identifying the warning of stalking as a practitioner that is good practice to be aware of as follows: </a:t>
            </a:r>
          </a:p>
          <a:p>
            <a:r>
              <a:rPr lang="en-GB" sz="1400" b="1" dirty="0"/>
              <a:t>FIXATION - </a:t>
            </a:r>
            <a:r>
              <a:rPr lang="en-GB" sz="1400" dirty="0"/>
              <a:t>The perpetrator is deeply focused and preoccupied with the victim in their thoughts and actions.</a:t>
            </a:r>
            <a:endParaRPr lang="en-GB" sz="1400" b="1" dirty="0"/>
          </a:p>
          <a:p>
            <a:r>
              <a:rPr lang="en-GB" sz="1400" b="1" dirty="0"/>
              <a:t>OBESSISIVE - </a:t>
            </a:r>
            <a:r>
              <a:rPr lang="en-GB" sz="1400" dirty="0"/>
              <a:t>The perpetrator spends significant time, effort, or resources trying to carry out the stalking behaviours.</a:t>
            </a:r>
            <a:endParaRPr lang="en-GB" sz="1400" b="1" dirty="0"/>
          </a:p>
          <a:p>
            <a:r>
              <a:rPr lang="en-GB" sz="1400" b="1" dirty="0"/>
              <a:t>UNWANTED - </a:t>
            </a:r>
            <a:r>
              <a:rPr lang="en-GB" sz="1400" dirty="0"/>
              <a:t>The behaviour is entirely unwanted by the victim and causes distress, alarm, or fear, regardless of whether the perpetrator cares.</a:t>
            </a:r>
            <a:endParaRPr lang="en-GB" sz="1400" b="1" dirty="0"/>
          </a:p>
          <a:p>
            <a:r>
              <a:rPr lang="en-GB" sz="1400" b="1" dirty="0"/>
              <a:t>REPEATED - </a:t>
            </a:r>
            <a:r>
              <a:rPr lang="en-GB" sz="1400" dirty="0"/>
              <a:t>The unwanted behaviours happen persistently over time and form a pattern rather than being an isolated incident. </a:t>
            </a:r>
          </a:p>
          <a:p>
            <a:r>
              <a:rPr lang="en-GB" sz="1400" dirty="0">
                <a:hlinkClick r:id="rId9" tooltip="https://www.paladinservice.co.uk/"/>
              </a:rPr>
              <a:t>Paladin National Stalking Advocacy Service | Paladin Service</a:t>
            </a:r>
            <a:endParaRPr lang="en-GB" sz="1400" b="1" dirty="0"/>
          </a:p>
          <a:p>
            <a:r>
              <a:rPr lang="en-GB" sz="1400" dirty="0">
                <a:hlinkClick r:id="rId10"/>
              </a:rPr>
              <a:t>Stalking - Victim Support</a:t>
            </a:r>
            <a:endParaRPr lang="en-GB" sz="1400" b="1" dirty="0"/>
          </a:p>
          <a:p>
            <a:r>
              <a:rPr lang="en-GB" sz="1600" b="1" dirty="0">
                <a:latin typeface="Arial" panose="020B0604020202020204" pitchFamily="34" charset="0"/>
                <a:cs typeface="Arial" panose="020B0604020202020204" pitchFamily="34" charset="0"/>
              </a:rPr>
              <a:t> </a:t>
            </a:r>
          </a:p>
        </p:txBody>
      </p:sp>
      <p:pic>
        <p:nvPicPr>
          <p:cNvPr id="1026" name="Picture 2" descr="What is a Seven Minute Briefi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56243" y="3346154"/>
            <a:ext cx="2568359" cy="25683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9CC863-C8E0-6DD5-2C44-CC71AD8D6E7D}"/>
              </a:ext>
            </a:extLst>
          </p:cNvPr>
          <p:cNvSpPr txBox="1"/>
          <p:nvPr/>
        </p:nvSpPr>
        <p:spPr>
          <a:xfrm>
            <a:off x="5532454" y="222236"/>
            <a:ext cx="5561116" cy="861774"/>
          </a:xfrm>
          <a:prstGeom prst="rect">
            <a:avLst/>
          </a:prstGeom>
          <a:noFill/>
        </p:spPr>
        <p:txBody>
          <a:bodyPr wrap="square" rtlCol="0">
            <a:spAutoFit/>
          </a:bodyPr>
          <a:lstStyle/>
          <a:p>
            <a:pPr fontAlgn="t">
              <a:lnSpc>
                <a:spcPts val="1500"/>
              </a:lnSpc>
              <a:buNone/>
            </a:pPr>
            <a:r>
              <a:rPr lang="en-GB" sz="1200" b="1" dirty="0">
                <a:solidFill>
                  <a:srgbClr val="FF0000"/>
                </a:solidFill>
                <a:latin typeface="Arial" panose="020B0604020202020204" pitchFamily="34" charset="0"/>
                <a:cs typeface="Arial" panose="020B0604020202020204" pitchFamily="34" charset="0"/>
              </a:rPr>
              <a:t>Please note that the Police have replaced DASH with the Domestic Abuse Risk Assessment (DARA). Professionals should continue to use the DASH Checklist, as the information gathered remains valuable and will still be accepted by the Police when assessing risk.</a:t>
            </a:r>
          </a:p>
        </p:txBody>
      </p:sp>
    </p:spTree>
    <p:extLst>
      <p:ext uri="{BB962C8B-B14F-4D97-AF65-F5344CB8AC3E}">
        <p14:creationId xmlns:p14="http://schemas.microsoft.com/office/powerpoint/2010/main" val="3642876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0544CEDD66FF45A4C30C02F5D9BCD8" ma:contentTypeVersion="14" ma:contentTypeDescription="Create a new document." ma:contentTypeScope="" ma:versionID="51625730a38a92f04bab7c70600419ba">
  <xsd:schema xmlns:xsd="http://www.w3.org/2001/XMLSchema" xmlns:xs="http://www.w3.org/2001/XMLSchema" xmlns:p="http://schemas.microsoft.com/office/2006/metadata/properties" xmlns:ns2="71ce49bb-cf0a-4122-9119-2fd8f82facb0" xmlns:ns3="0ba1dc7b-d825-410b-8076-85f10e5c34b6" targetNamespace="http://schemas.microsoft.com/office/2006/metadata/properties" ma:root="true" ma:fieldsID="644e54487f515ddf0d4650bf4e31ed6e" ns2:_="" ns3:_="">
    <xsd:import namespace="71ce49bb-cf0a-4122-9119-2fd8f82facb0"/>
    <xsd:import namespace="0ba1dc7b-d825-410b-8076-85f10e5c34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ce49bb-cf0a-4122-9119-2fd8f82fa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ba1dc7b-d825-410b-8076-85f10e5c34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6E2D25-D9D3-4CE3-AD57-53DB797AD1DF}">
  <ds:schemaRefs>
    <ds:schemaRef ds:uri="http://schemas.microsoft.com/office/2006/documentManagement/types"/>
    <ds:schemaRef ds:uri="http://purl.org/dc/elements/1.1/"/>
    <ds:schemaRef ds:uri="http://schemas.microsoft.com/office/2006/metadata/properties"/>
    <ds:schemaRef ds:uri="0ba1dc7b-d825-410b-8076-85f10e5c34b6"/>
    <ds:schemaRef ds:uri="http://purl.org/dc/terms/"/>
    <ds:schemaRef ds:uri="http://schemas.openxmlformats.org/package/2006/metadata/core-properties"/>
    <ds:schemaRef ds:uri="http://purl.org/dc/dcmitype/"/>
    <ds:schemaRef ds:uri="71ce49bb-cf0a-4122-9119-2fd8f82facb0"/>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02A15BD6-3584-4C7D-AB7B-53586E1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ce49bb-cf0a-4122-9119-2fd8f82facb0"/>
    <ds:schemaRef ds:uri="0ba1dc7b-d825-410b-8076-85f10e5c34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C601DA-C711-4C17-BA0E-EF18F3E550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216</TotalTime>
  <Words>895</Words>
  <Application>Microsoft Office PowerPoint</Application>
  <PresentationFormat>Custom</PresentationFormat>
  <Paragraphs>53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Hall.Salter</dc:creator>
  <cp:lastModifiedBy>Jones, Lisa</cp:lastModifiedBy>
  <cp:revision>38</cp:revision>
  <dcterms:created xsi:type="dcterms:W3CDTF">2021-06-18T13:41:22Z</dcterms:created>
  <dcterms:modified xsi:type="dcterms:W3CDTF">2026-07-24T11:01:36Z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0x010100AC0544CEDD66FF45A4C30C02F5D9BCD8</vt:lpwstr>
  </property>
</Properties>
</file>