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</p:sldIdLst>
  <p:sldSz cx="15119350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B883"/>
    <a:srgbClr val="FF6969"/>
    <a:srgbClr val="FFAB81"/>
    <a:srgbClr val="CFEC74"/>
    <a:srgbClr val="74CE78"/>
    <a:srgbClr val="90E4E8"/>
    <a:srgbClr val="786BDB"/>
    <a:srgbClr val="CB77CD"/>
    <a:srgbClr val="DDDDDD"/>
    <a:srgbClr val="FBBB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1"/>
    <p:restoredTop sz="94691"/>
  </p:normalViewPr>
  <p:slideViewPr>
    <p:cSldViewPr snapToGrid="0" snapToObjects="1">
      <p:cViewPr>
        <p:scale>
          <a:sx n="70" d="100"/>
          <a:sy n="70" d="100"/>
        </p:scale>
        <p:origin x="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100A2-77B3-4943-BAC3-2CE51C7A2FB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E27E5-F9E9-CE43-A464-9AC40955A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735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100A2-77B3-4943-BAC3-2CE51C7A2FB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E27E5-F9E9-CE43-A464-9AC40955A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373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100A2-77B3-4943-BAC3-2CE51C7A2FB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E27E5-F9E9-CE43-A464-9AC40955A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918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100A2-77B3-4943-BAC3-2CE51C7A2FB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E27E5-F9E9-CE43-A464-9AC40955A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83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100A2-77B3-4943-BAC3-2CE51C7A2FB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E27E5-F9E9-CE43-A464-9AC40955A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273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100A2-77B3-4943-BAC3-2CE51C7A2FB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E27E5-F9E9-CE43-A464-9AC40955A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5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100A2-77B3-4943-BAC3-2CE51C7A2FB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E27E5-F9E9-CE43-A464-9AC40955A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918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100A2-77B3-4943-BAC3-2CE51C7A2FB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E27E5-F9E9-CE43-A464-9AC40955A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647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100A2-77B3-4943-BAC3-2CE51C7A2FB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E27E5-F9E9-CE43-A464-9AC40955A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483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100A2-77B3-4943-BAC3-2CE51C7A2FB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E27E5-F9E9-CE43-A464-9AC40955A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64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100A2-77B3-4943-BAC3-2CE51C7A2FB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E27E5-F9E9-CE43-A464-9AC40955A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864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C100A2-77B3-4943-BAC3-2CE51C7A2FB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3E27E5-F9E9-CE43-A464-9AC40955A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509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3.emf"/><Relationship Id="rId7" Type="http://schemas.openxmlformats.org/officeDocument/2006/relationships/image" Target="../media/image1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5.jpeg"/><Relationship Id="rId4" Type="http://schemas.openxmlformats.org/officeDocument/2006/relationships/image" Target="../media/image4.emf"/><Relationship Id="rId9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7177352-5193-364C-8817-E19A14E27921}"/>
              </a:ext>
            </a:extLst>
          </p:cNvPr>
          <p:cNvSpPr/>
          <p:nvPr/>
        </p:nvSpPr>
        <p:spPr>
          <a:xfrm>
            <a:off x="9437298" y="3148587"/>
            <a:ext cx="5204092" cy="3089402"/>
          </a:xfrm>
          <a:prstGeom prst="roundRect">
            <a:avLst>
              <a:gd name="adj" fmla="val 4442"/>
            </a:avLst>
          </a:prstGeom>
          <a:solidFill>
            <a:schemeClr val="bg1"/>
          </a:solidFill>
          <a:ln w="63500">
            <a:solidFill>
              <a:srgbClr val="90E4E8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6ECB551B-6C00-EC44-87DE-ECEE39377E75}"/>
              </a:ext>
            </a:extLst>
          </p:cNvPr>
          <p:cNvSpPr/>
          <p:nvPr/>
        </p:nvSpPr>
        <p:spPr>
          <a:xfrm>
            <a:off x="10052527" y="6435322"/>
            <a:ext cx="4642838" cy="3933680"/>
          </a:xfrm>
          <a:prstGeom prst="roundRect">
            <a:avLst>
              <a:gd name="adj" fmla="val 4442"/>
            </a:avLst>
          </a:prstGeom>
          <a:solidFill>
            <a:schemeClr val="bg1"/>
          </a:solidFill>
          <a:ln w="63500">
            <a:solidFill>
              <a:srgbClr val="74CE78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8ACE1DD9-79DA-B240-8D64-3489F6ED1A84}"/>
              </a:ext>
            </a:extLst>
          </p:cNvPr>
          <p:cNvSpPr/>
          <p:nvPr/>
        </p:nvSpPr>
        <p:spPr>
          <a:xfrm>
            <a:off x="5037955" y="7207505"/>
            <a:ext cx="4721144" cy="3090380"/>
          </a:xfrm>
          <a:prstGeom prst="roundRect">
            <a:avLst>
              <a:gd name="adj" fmla="val 4442"/>
            </a:avLst>
          </a:prstGeom>
          <a:solidFill>
            <a:schemeClr val="bg1"/>
          </a:solidFill>
          <a:ln w="63500">
            <a:solidFill>
              <a:srgbClr val="CFEC7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website.</a:t>
            </a:r>
            <a:endParaRPr lang="en-US" dirty="0"/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42D950A7-32B1-2147-B747-E8FA968E50E2}"/>
              </a:ext>
            </a:extLst>
          </p:cNvPr>
          <p:cNvSpPr/>
          <p:nvPr/>
        </p:nvSpPr>
        <p:spPr>
          <a:xfrm>
            <a:off x="345677" y="5934974"/>
            <a:ext cx="4398851" cy="4382253"/>
          </a:xfrm>
          <a:prstGeom prst="roundRect">
            <a:avLst>
              <a:gd name="adj" fmla="val 4442"/>
            </a:avLst>
          </a:prstGeom>
          <a:solidFill>
            <a:schemeClr val="bg1"/>
          </a:solidFill>
          <a:ln w="63500">
            <a:solidFill>
              <a:srgbClr val="E9B88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1A85DF91-ECB6-234A-8930-9318D6A05FD5}"/>
              </a:ext>
            </a:extLst>
          </p:cNvPr>
          <p:cNvSpPr/>
          <p:nvPr/>
        </p:nvSpPr>
        <p:spPr>
          <a:xfrm>
            <a:off x="330027" y="1715681"/>
            <a:ext cx="4398849" cy="3940640"/>
          </a:xfrm>
          <a:prstGeom prst="roundRect">
            <a:avLst>
              <a:gd name="adj" fmla="val 4442"/>
            </a:avLst>
          </a:prstGeom>
          <a:solidFill>
            <a:schemeClr val="bg1"/>
          </a:solidFill>
          <a:ln w="63500">
            <a:solidFill>
              <a:srgbClr val="CB77C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64736013-0354-EF40-B5DA-C923D3CA9B61}"/>
              </a:ext>
            </a:extLst>
          </p:cNvPr>
          <p:cNvSpPr/>
          <p:nvPr/>
        </p:nvSpPr>
        <p:spPr>
          <a:xfrm>
            <a:off x="5122686" y="1545761"/>
            <a:ext cx="9560513" cy="1396982"/>
          </a:xfrm>
          <a:prstGeom prst="roundRect">
            <a:avLst>
              <a:gd name="adj" fmla="val 4442"/>
            </a:avLst>
          </a:prstGeom>
          <a:solidFill>
            <a:schemeClr val="bg1"/>
          </a:solidFill>
          <a:ln w="63500">
            <a:solidFill>
              <a:srgbClr val="786BD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A35B9BF-CF0E-9C4D-B48E-B76AFD3636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5878" y="6811455"/>
            <a:ext cx="431800" cy="52070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39C983F3-39D0-554B-9F9E-55B91B9093FC}"/>
              </a:ext>
            </a:extLst>
          </p:cNvPr>
          <p:cNvSpPr txBox="1"/>
          <p:nvPr/>
        </p:nvSpPr>
        <p:spPr>
          <a:xfrm>
            <a:off x="331549" y="1694014"/>
            <a:ext cx="444950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6. Making a referral:</a:t>
            </a:r>
          </a:p>
          <a:p>
            <a:r>
              <a:rPr lang="en-GB" sz="1500" dirty="0" smtClean="0">
                <a:cs typeface="Arial" panose="020B0604020202020204" pitchFamily="34" charset="0"/>
              </a:rPr>
              <a:t>To make a referral (from health professionals only)</a:t>
            </a:r>
            <a:endParaRPr lang="en-GB" sz="1500" dirty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 smtClean="0">
                <a:cs typeface="Arial" panose="020B0604020202020204" pitchFamily="34" charset="0"/>
              </a:rPr>
              <a:t>Eating Disorders Service (MPFT) referral form. </a:t>
            </a:r>
          </a:p>
          <a:p>
            <a:r>
              <a:rPr lang="en-GB" sz="1500" b="1" dirty="0">
                <a:solidFill>
                  <a:srgbClr val="FF0000"/>
                </a:solidFill>
              </a:rPr>
              <a:t>Important points: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 smtClean="0">
                <a:cs typeface="Arial" panose="020B0604020202020204" pitchFamily="34" charset="0"/>
              </a:rPr>
              <a:t>Objective weight (not just self-report) and weight history, height and </a:t>
            </a:r>
            <a:r>
              <a:rPr lang="en-GB" sz="1500" dirty="0" smtClean="0">
                <a:cs typeface="Arial" panose="020B0604020202020204" pitchFamily="34" charset="0"/>
              </a:rPr>
              <a:t>BMI.</a:t>
            </a:r>
            <a:endParaRPr lang="en-GB" sz="1500" dirty="0" smtClean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 smtClean="0">
                <a:cs typeface="Arial" panose="020B0604020202020204" pitchFamily="34" charset="0"/>
              </a:rPr>
              <a:t>Psychological symptoms of </a:t>
            </a:r>
            <a:r>
              <a:rPr lang="en-GB" sz="1500" dirty="0" smtClean="0">
                <a:cs typeface="Arial" panose="020B0604020202020204" pitchFamily="34" charset="0"/>
              </a:rPr>
              <a:t>concern. </a:t>
            </a:r>
            <a:endParaRPr lang="en-GB" sz="1500" dirty="0" smtClean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 smtClean="0">
                <a:cs typeface="Arial" panose="020B0604020202020204" pitchFamily="34" charset="0"/>
              </a:rPr>
              <a:t>Presence of any concerning physical </a:t>
            </a:r>
            <a:r>
              <a:rPr lang="en-GB" sz="1500" dirty="0" smtClean="0">
                <a:cs typeface="Arial" panose="020B0604020202020204" pitchFamily="34" charset="0"/>
              </a:rPr>
              <a:t>symptoms.</a:t>
            </a:r>
            <a:endParaRPr lang="en-GB" sz="1500" dirty="0" smtClean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 smtClean="0">
                <a:cs typeface="Arial" panose="020B0604020202020204" pitchFamily="34" charset="0"/>
              </a:rPr>
              <a:t>Additional important information – diabetes, use/misuse of insulin or other medications, pregnancy, alcohol use, </a:t>
            </a:r>
            <a:r>
              <a:rPr lang="en-GB" sz="1500" dirty="0" smtClean="0">
                <a:cs typeface="Arial" panose="020B0604020202020204" pitchFamily="34" charset="0"/>
              </a:rPr>
              <a:t>depression.</a:t>
            </a:r>
            <a:endParaRPr lang="en-GB" sz="1500" dirty="0" smtClean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 smtClean="0">
                <a:cs typeface="Arial" panose="020B0604020202020204" pitchFamily="34" charset="0"/>
              </a:rPr>
              <a:t>Bloods + </a:t>
            </a:r>
            <a:r>
              <a:rPr lang="en-GB" sz="1500" dirty="0" err="1" smtClean="0">
                <a:cs typeface="Arial" panose="020B0604020202020204" pitchFamily="34" charset="0"/>
              </a:rPr>
              <a:t>ECG</a:t>
            </a:r>
            <a:r>
              <a:rPr lang="en-GB" sz="1500" dirty="0" smtClean="0">
                <a:cs typeface="Arial" panose="020B0604020202020204" pitchFamily="34" charset="0"/>
              </a:rPr>
              <a:t>.</a:t>
            </a:r>
            <a:endParaRPr lang="en-GB" sz="1500" dirty="0" smtClean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 smtClean="0">
                <a:cs typeface="Arial" panose="020B0604020202020204" pitchFamily="34" charset="0"/>
              </a:rPr>
              <a:t>Up to date contact details + clear consent for </a:t>
            </a:r>
            <a:r>
              <a:rPr lang="en-GB" sz="1500" dirty="0" smtClean="0">
                <a:cs typeface="Arial" panose="020B0604020202020204" pitchFamily="34" charset="0"/>
              </a:rPr>
              <a:t>referral. </a:t>
            </a:r>
            <a:endParaRPr lang="en-GB" sz="1500" dirty="0" smtClean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 smtClean="0">
                <a:cs typeface="Arial" panose="020B0604020202020204" pitchFamily="34" charset="0"/>
              </a:rPr>
              <a:t>NB – mild ARFID -&gt; IAPT. Only those with underweight or nutritional deficiencies accepted by Eating Disorders Service.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6F857E4-7346-B940-8725-421198E43BBE}"/>
              </a:ext>
            </a:extLst>
          </p:cNvPr>
          <p:cNvSpPr txBox="1"/>
          <p:nvPr/>
        </p:nvSpPr>
        <p:spPr>
          <a:xfrm>
            <a:off x="5223433" y="1637956"/>
            <a:ext cx="950157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Key statistics</a:t>
            </a:r>
          </a:p>
          <a:p>
            <a:endParaRPr lang="en-GB" sz="15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 smtClean="0"/>
              <a:t>Approximately 1.25 </a:t>
            </a:r>
            <a:r>
              <a:rPr lang="en-GB" sz="1500" dirty="0"/>
              <a:t>million are living with an </a:t>
            </a:r>
            <a:r>
              <a:rPr lang="en-GB" sz="1500" dirty="0" smtClean="0"/>
              <a:t>eating </a:t>
            </a:r>
            <a:r>
              <a:rPr lang="en-GB" sz="1500" dirty="0" smtClean="0"/>
              <a:t>disorder. </a:t>
            </a:r>
            <a:endParaRPr lang="en-GB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/>
              <a:t>5-10</a:t>
            </a:r>
            <a:r>
              <a:rPr lang="en-GB" sz="1500" dirty="0" smtClean="0"/>
              <a:t>% of those with anorexia nervosa die </a:t>
            </a:r>
            <a:r>
              <a:rPr lang="en-GB" sz="1500" dirty="0"/>
              <a:t>within 5 </a:t>
            </a:r>
            <a:r>
              <a:rPr lang="en-GB" sz="1500" dirty="0" smtClean="0"/>
              <a:t>years of diagnosis and 18-20</a:t>
            </a:r>
            <a:r>
              <a:rPr lang="en-GB" sz="1500" dirty="0"/>
              <a:t>% die within 20 years of </a:t>
            </a:r>
            <a:r>
              <a:rPr lang="en-GB" sz="1500" dirty="0" smtClean="0"/>
              <a:t>diagnosis.</a:t>
            </a:r>
            <a:endParaRPr lang="en-GB" sz="15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/>
              <a:t>BMI </a:t>
            </a:r>
            <a:r>
              <a:rPr lang="en-GB" sz="1500" dirty="0" smtClean="0"/>
              <a:t>ranges (for adults) 	</a:t>
            </a:r>
            <a:r>
              <a:rPr lang="en-GB" sz="1500" b="1" dirty="0" smtClean="0"/>
              <a:t>18.5-24.9 </a:t>
            </a:r>
            <a:r>
              <a:rPr lang="en-GB" sz="1500" dirty="0" smtClean="0"/>
              <a:t>healthy 	</a:t>
            </a:r>
            <a:r>
              <a:rPr lang="en-GB" sz="1500" b="1" dirty="0" smtClean="0"/>
              <a:t>&lt;</a:t>
            </a:r>
            <a:r>
              <a:rPr lang="en-GB" sz="1500" b="1" dirty="0"/>
              <a:t>18.5 </a:t>
            </a:r>
            <a:r>
              <a:rPr lang="en-GB" sz="1500" dirty="0"/>
              <a:t>(underweight) </a:t>
            </a:r>
            <a:r>
              <a:rPr lang="en-GB" sz="1500" dirty="0" smtClean="0"/>
              <a:t>	</a:t>
            </a: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5D5080D-642F-C048-9653-850984CA86A5}"/>
              </a:ext>
            </a:extLst>
          </p:cNvPr>
          <p:cNvSpPr txBox="1"/>
          <p:nvPr/>
        </p:nvSpPr>
        <p:spPr>
          <a:xfrm>
            <a:off x="5199102" y="7516460"/>
            <a:ext cx="4721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E6DBA09-B014-2B4B-8184-40A7D9330D07}"/>
              </a:ext>
            </a:extLst>
          </p:cNvPr>
          <p:cNvSpPr txBox="1"/>
          <p:nvPr/>
        </p:nvSpPr>
        <p:spPr>
          <a:xfrm>
            <a:off x="407245" y="6059955"/>
            <a:ext cx="4337283" cy="424731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5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GB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500" b="1" dirty="0"/>
              <a:t>Avoidant Restrictive Food Intake Disorder </a:t>
            </a:r>
            <a:r>
              <a:rPr lang="en-GB" sz="1500" b="1" dirty="0" smtClean="0"/>
              <a:t>(</a:t>
            </a:r>
            <a:r>
              <a:rPr lang="en-GB" sz="1500" b="1" dirty="0" err="1" smtClean="0"/>
              <a:t>ARFID</a:t>
            </a:r>
            <a:r>
              <a:rPr lang="en-GB" sz="1500" b="1" dirty="0" smtClean="0"/>
              <a:t>)</a:t>
            </a:r>
          </a:p>
          <a:p>
            <a:endParaRPr lang="en-GB" sz="1500" b="1" dirty="0" smtClean="0"/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en-GB" sz="1500" dirty="0" smtClean="0"/>
              <a:t>Avoidance </a:t>
            </a:r>
            <a:r>
              <a:rPr lang="en-GB" sz="1500" dirty="0"/>
              <a:t>of food for a variety of reasons, resulting in restrictive intake, weight loss, or marked nutritional deficiencies. </a:t>
            </a:r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en-GB" sz="1500" dirty="0"/>
              <a:t>Reasons: </a:t>
            </a:r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en-GB" sz="1500" dirty="0"/>
              <a:t>Sensory difficulties (colour, smell, taste, texture)</a:t>
            </a:r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en-GB" sz="1500" dirty="0"/>
              <a:t>Fears of swallowing, choking or vomiting</a:t>
            </a:r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en-GB" sz="1500" dirty="0"/>
              <a:t>Feelings of nausea or bloating/abdominal </a:t>
            </a:r>
            <a:r>
              <a:rPr lang="en-GB" sz="1500" dirty="0" smtClean="0"/>
              <a:t>discomfort.</a:t>
            </a:r>
            <a:endParaRPr lang="en-GB" sz="1500" dirty="0"/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en-GB" sz="1500" dirty="0"/>
              <a:t>Lack of drive to eat + lack of enjoyment from eating, lack of </a:t>
            </a:r>
            <a:r>
              <a:rPr lang="en-GB" sz="1500" dirty="0" err="1" smtClean="0"/>
              <a:t>interoception</a:t>
            </a:r>
            <a:r>
              <a:rPr lang="en-GB" sz="1500" dirty="0" smtClean="0"/>
              <a:t> (recognition/ interpretation of bodily sensations)</a:t>
            </a:r>
            <a:endParaRPr lang="en-GB" sz="1500" dirty="0"/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en-GB" sz="1500" dirty="0" smtClean="0"/>
              <a:t>Impacting on different areas of life; </a:t>
            </a:r>
            <a:r>
              <a:rPr lang="en-GB" sz="1500" dirty="0"/>
              <a:t>work, social, home life from not wanting to </a:t>
            </a:r>
            <a:r>
              <a:rPr lang="en-GB" sz="1500" dirty="0" smtClean="0"/>
              <a:t>eat. </a:t>
            </a:r>
            <a:endParaRPr lang="en-GB" sz="1500" dirty="0"/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en-GB" sz="1500" dirty="0"/>
              <a:t>No desire to lose weight. </a:t>
            </a:r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en-GB" sz="1500" dirty="0"/>
              <a:t>Can be </a:t>
            </a:r>
            <a:r>
              <a:rPr lang="en-GB" sz="1500" dirty="0" smtClean="0"/>
              <a:t>co-occur </a:t>
            </a:r>
            <a:r>
              <a:rPr lang="en-GB" sz="1500" dirty="0"/>
              <a:t>with Autism Spectrum Condition, can also stand alone</a:t>
            </a:r>
            <a:r>
              <a:rPr lang="en-GB" sz="1500" dirty="0" smtClean="0"/>
              <a:t>.</a:t>
            </a:r>
            <a:endParaRPr lang="en-GB" sz="16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50E5B87-2D2B-9042-899A-E439688525B5}"/>
              </a:ext>
            </a:extLst>
          </p:cNvPr>
          <p:cNvSpPr txBox="1"/>
          <p:nvPr/>
        </p:nvSpPr>
        <p:spPr>
          <a:xfrm>
            <a:off x="10172310" y="6425918"/>
            <a:ext cx="4633402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GB" sz="1500" b="1" dirty="0" smtClean="0"/>
              <a:t> </a:t>
            </a:r>
            <a:r>
              <a:rPr lang="en-GB" sz="1500" b="1" dirty="0"/>
              <a:t>Bulimia Nervosa </a:t>
            </a:r>
            <a:endParaRPr lang="en-GB" sz="1500" b="1" dirty="0" smtClean="0"/>
          </a:p>
          <a:p>
            <a:endParaRPr lang="en-GB" sz="15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/>
              <a:t>Generally a healthy weight or </a:t>
            </a:r>
            <a:r>
              <a:rPr lang="en-GB" sz="1500" dirty="0" smtClean="0"/>
              <a:t>above.</a:t>
            </a:r>
            <a:endParaRPr lang="en-GB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/>
              <a:t>Bingeing and purging (self-induced vomiting) episodes - episodes from once to multiples of ten times per day.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/>
              <a:t>Binges are more than just ‘overeating’ that we have all experienced.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/>
              <a:t>Sense of urgency, lack of control, sense of guilt and shame, and vows never to do it again. Intention to restrict. Marked distress.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/>
              <a:t>Overvaluation of weight, shape and appearance.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b="1" dirty="0">
                <a:solidFill>
                  <a:srgbClr val="FF0000"/>
                </a:solidFill>
              </a:rPr>
              <a:t>Signs: </a:t>
            </a:r>
            <a:endParaRPr lang="en-GB" sz="1500" b="1" dirty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500" dirty="0"/>
              <a:t>Going to toilet immediately after meals.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500" dirty="0"/>
              <a:t>Finding food wrappers, quantities of food </a:t>
            </a:r>
            <a:r>
              <a:rPr lang="en-GB" sz="1500" dirty="0" smtClean="0"/>
              <a:t>disappearing.</a:t>
            </a:r>
            <a:endParaRPr lang="en-GB" sz="1500" dirty="0"/>
          </a:p>
          <a:p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2BD96F-7FD7-774B-8DEF-6DDC64E98A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6516" y="93688"/>
            <a:ext cx="2944103" cy="1294389"/>
          </a:xfrm>
          <a:prstGeom prst="rect">
            <a:avLst/>
          </a:prstGeom>
        </p:spPr>
      </p:pic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B7177352-5193-364C-8817-E19A14E27921}"/>
              </a:ext>
            </a:extLst>
          </p:cNvPr>
          <p:cNvSpPr/>
          <p:nvPr/>
        </p:nvSpPr>
        <p:spPr>
          <a:xfrm>
            <a:off x="4071668" y="168960"/>
            <a:ext cx="7021902" cy="1080789"/>
          </a:xfrm>
          <a:prstGeom prst="roundRect">
            <a:avLst>
              <a:gd name="adj" fmla="val 4442"/>
            </a:avLst>
          </a:prstGeom>
          <a:solidFill>
            <a:schemeClr val="bg1"/>
          </a:solidFill>
          <a:ln w="6350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6A2FF2E-8536-B344-802F-A1F7C3B73486}"/>
              </a:ext>
            </a:extLst>
          </p:cNvPr>
          <p:cNvSpPr txBox="1"/>
          <p:nvPr/>
        </p:nvSpPr>
        <p:spPr>
          <a:xfrm>
            <a:off x="3945910" y="416867"/>
            <a:ext cx="722752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Eating Disorders</a:t>
            </a:r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6F857E4-7346-B940-8725-421198E43BBE}"/>
              </a:ext>
            </a:extLst>
          </p:cNvPr>
          <p:cNvSpPr txBox="1"/>
          <p:nvPr/>
        </p:nvSpPr>
        <p:spPr>
          <a:xfrm>
            <a:off x="9419035" y="3251698"/>
            <a:ext cx="5240618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500" b="1" dirty="0"/>
              <a:t>Anorexia </a:t>
            </a:r>
            <a:r>
              <a:rPr lang="en-GB" sz="1500" b="1" dirty="0" smtClean="0"/>
              <a:t>Nervosa</a:t>
            </a:r>
          </a:p>
          <a:p>
            <a:endParaRPr lang="en-GB" sz="15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 smtClean="0"/>
              <a:t>Low </a:t>
            </a:r>
            <a:r>
              <a:rPr lang="en-GB" sz="1500" dirty="0"/>
              <a:t>weight (BMI &lt;18.5, in children BMI-for-age less than 5th percentile growth chart), </a:t>
            </a:r>
            <a:r>
              <a:rPr lang="en-GB" sz="1500" dirty="0" smtClean="0"/>
              <a:t>or weight </a:t>
            </a:r>
            <a:r>
              <a:rPr lang="en-GB" sz="1500" dirty="0"/>
              <a:t>loss of 20% in 6 months  via dietary restriction and compensatory behaviours.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 smtClean="0"/>
              <a:t>Pre-occupation </a:t>
            </a:r>
            <a:r>
              <a:rPr lang="en-GB" sz="1500" dirty="0"/>
              <a:t>with weight, shape and appearance. F</a:t>
            </a:r>
            <a:r>
              <a:rPr lang="en-GB" sz="1500" dirty="0" smtClean="0"/>
              <a:t>ear </a:t>
            </a:r>
            <a:r>
              <a:rPr lang="en-GB" sz="1500" dirty="0"/>
              <a:t>of </a:t>
            </a:r>
            <a:r>
              <a:rPr lang="en-GB" sz="1500" dirty="0" smtClean="0"/>
              <a:t>weight </a:t>
            </a:r>
            <a:r>
              <a:rPr lang="en-GB" sz="1500" dirty="0" smtClean="0"/>
              <a:t>gain.</a:t>
            </a:r>
            <a:endParaRPr lang="en-GB" sz="15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 smtClean="0"/>
              <a:t>Weight </a:t>
            </a:r>
            <a:r>
              <a:rPr lang="en-GB" sz="1500" dirty="0"/>
              <a:t>impacting on </a:t>
            </a:r>
            <a:r>
              <a:rPr lang="en-GB" sz="1500" dirty="0" smtClean="0"/>
              <a:t>self-worth. </a:t>
            </a:r>
            <a:endParaRPr lang="en-GB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 smtClean="0"/>
              <a:t>Purging </a:t>
            </a:r>
            <a:r>
              <a:rPr lang="en-GB" sz="1500" dirty="0"/>
              <a:t>behaviour can </a:t>
            </a:r>
            <a:r>
              <a:rPr lang="en-GB" sz="1500" dirty="0" smtClean="0"/>
              <a:t>occur (self-induced vomiting</a:t>
            </a:r>
            <a:r>
              <a:rPr lang="en-GB" sz="1500" dirty="0" smtClean="0"/>
              <a:t>).</a:t>
            </a:r>
            <a:endParaRPr lang="en-GB" sz="15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b="1" dirty="0" smtClean="0">
                <a:solidFill>
                  <a:srgbClr val="FF0000"/>
                </a:solidFill>
              </a:rPr>
              <a:t>Signs</a:t>
            </a:r>
            <a:r>
              <a:rPr lang="en-GB" sz="1500" b="1" dirty="0" smtClean="0">
                <a:solidFill>
                  <a:srgbClr val="FF0000"/>
                </a:solidFill>
              </a:rPr>
              <a:t>: </a:t>
            </a:r>
            <a:r>
              <a:rPr lang="en-GB" sz="1500" dirty="0" smtClean="0"/>
              <a:t>visible weight loss, clothes becoming baggier, not eating with others, restricting food intake, excessive exercise, being ‘on the go’.  </a:t>
            </a:r>
            <a:r>
              <a:rPr lang="en-GB" sz="1600" b="1" dirty="0" smtClean="0"/>
              <a:t> </a:t>
            </a: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6A2FF2E-8536-B344-802F-A1F7C3B73486}"/>
              </a:ext>
            </a:extLst>
          </p:cNvPr>
          <p:cNvSpPr txBox="1"/>
          <p:nvPr/>
        </p:nvSpPr>
        <p:spPr>
          <a:xfrm>
            <a:off x="5122686" y="7332155"/>
            <a:ext cx="455168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GB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500" b="1" dirty="0"/>
              <a:t>Binge Eating </a:t>
            </a:r>
            <a:r>
              <a:rPr lang="en-GB" sz="1500" b="1" dirty="0" smtClean="0"/>
              <a:t>Disorder</a:t>
            </a:r>
          </a:p>
          <a:p>
            <a:endParaRPr lang="en-GB" sz="15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 smtClean="0"/>
              <a:t>Episodes </a:t>
            </a:r>
            <a:r>
              <a:rPr lang="en-GB" sz="1500" dirty="0"/>
              <a:t>of Bingeing, without compensatory behaviours. Usually secretive.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/>
              <a:t>Associated with sense of shame, intense guilt, vows to never repeat, followed by plans for dietary restriction. There is marked distress.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/>
              <a:t>Can gradually lead to weight gain over </a:t>
            </a:r>
            <a:r>
              <a:rPr lang="en-GB" sz="1500" dirty="0" smtClean="0"/>
              <a:t>time.</a:t>
            </a:r>
            <a:endParaRPr lang="en-GB" sz="1500" dirty="0"/>
          </a:p>
          <a:p>
            <a:pPr algn="ctr">
              <a:defRPr b="1"/>
            </a:pPr>
            <a:endParaRPr lang="en-GB" sz="1500" dirty="0" smtClean="0"/>
          </a:p>
          <a:p>
            <a:pPr algn="ctr">
              <a:defRPr b="1"/>
            </a:pPr>
            <a:r>
              <a:rPr lang="en-GB" sz="1500" dirty="0" smtClean="0"/>
              <a:t>***</a:t>
            </a:r>
            <a:r>
              <a:rPr lang="en-GB" sz="1500" dirty="0" smtClean="0"/>
              <a:t>At initial presentation, advice about </a:t>
            </a:r>
            <a:r>
              <a:rPr lang="en-GB" sz="1500" dirty="0"/>
              <a:t>weight loss, weight management and bariatric surgery are not helpful interventions for someone with BED***</a:t>
            </a:r>
          </a:p>
          <a:p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What is a Seven Minute Brief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744" y="3668277"/>
            <a:ext cx="2800267" cy="280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B7177352-5193-364C-8817-E19A14E27921}"/>
              </a:ext>
            </a:extLst>
          </p:cNvPr>
          <p:cNvSpPr/>
          <p:nvPr/>
        </p:nvSpPr>
        <p:spPr>
          <a:xfrm>
            <a:off x="439538" y="243997"/>
            <a:ext cx="3261348" cy="1171364"/>
          </a:xfrm>
          <a:prstGeom prst="roundRect">
            <a:avLst>
              <a:gd name="adj" fmla="val 4442"/>
            </a:avLst>
          </a:prstGeom>
          <a:solidFill>
            <a:schemeClr val="bg1"/>
          </a:solidFill>
          <a:ln w="635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Referral Form and guidance</a:t>
            </a:r>
          </a:p>
          <a:p>
            <a:pPr algn="ctr"/>
            <a:endParaRPr lang="en-US" dirty="0" smtClean="0">
              <a:solidFill>
                <a:srgbClr val="FF0000"/>
              </a:solidFill>
            </a:endParaRPr>
          </a:p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7837832"/>
              </p:ext>
            </p:extLst>
          </p:nvPr>
        </p:nvGraphicFramePr>
        <p:xfrm>
          <a:off x="864574" y="69386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Document" showAsIcon="1" r:id="rId6" imgW="914400" imgH="771480" progId="Word.Document.12">
                  <p:embed/>
                </p:oleObj>
              </mc:Choice>
              <mc:Fallback>
                <p:oleObj name="Document" showAsIcon="1" r:id="rId6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64574" y="69386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3849407"/>
              </p:ext>
            </p:extLst>
          </p:nvPr>
        </p:nvGraphicFramePr>
        <p:xfrm>
          <a:off x="2415704" y="71553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Document" showAsIcon="1" r:id="rId8" imgW="914400" imgH="771480" progId="Word.Document.12">
                  <p:embed/>
                </p:oleObj>
              </mc:Choice>
              <mc:Fallback>
                <p:oleObj name="Document" showAsIcon="1" r:id="rId8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415704" y="715533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2876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DBC3791F1A5A4E9296DAC787E1320E" ma:contentTypeVersion="14" ma:contentTypeDescription="Create a new document." ma:contentTypeScope="" ma:versionID="872c2da830b930f186f9f05835f83369">
  <xsd:schema xmlns:xsd="http://www.w3.org/2001/XMLSchema" xmlns:xs="http://www.w3.org/2001/XMLSchema" xmlns:p="http://schemas.microsoft.com/office/2006/metadata/properties" xmlns:ns3="afc77590-fd7a-4a11-a23e-4820ffcfaaf4" xmlns:ns4="2aa6702f-3ce2-4099-9eff-ca50ca04c5c4" targetNamespace="http://schemas.microsoft.com/office/2006/metadata/properties" ma:root="true" ma:fieldsID="1e0ccf2a5a3c8cdcae7cf64019043956" ns3:_="" ns4:_="">
    <xsd:import namespace="afc77590-fd7a-4a11-a23e-4820ffcfaaf4"/>
    <xsd:import namespace="2aa6702f-3ce2-4099-9eff-ca50ca04c5c4"/>
    <xsd:element name="properties">
      <xsd:complexType>
        <xsd:sequence>
          <xsd:element name="documentManagement">
            <xsd:complexType>
              <xsd:all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c77590-fd7a-4a11-a23e-4820ffcfaaf4" elementFormDefault="qualified">
    <xsd:import namespace="http://schemas.microsoft.com/office/2006/documentManagement/types"/>
    <xsd:import namespace="http://schemas.microsoft.com/office/infopath/2007/PartnerControls"/>
    <xsd:element name="_activity" ma:index="8" nillable="true" ma:displayName="_activity" ma:hidden="true" ma:internalName="_activity">
      <xsd:simpleType>
        <xsd:restriction base="dms:Note"/>
      </xsd:simple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7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a6702f-3ce2-4099-9eff-ca50ca04c5c4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fc77590-fd7a-4a11-a23e-4820ffcfaaf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AA31F63-28CB-4BAB-AE68-E46FDA3098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fc77590-fd7a-4a11-a23e-4820ffcfaaf4"/>
    <ds:schemaRef ds:uri="2aa6702f-3ce2-4099-9eff-ca50ca04c5c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46E2D25-D9D3-4CE3-AD57-53DB797AD1DF}">
  <ds:schemaRefs>
    <ds:schemaRef ds:uri="2aa6702f-3ce2-4099-9eff-ca50ca04c5c4"/>
    <ds:schemaRef ds:uri="http://purl.org/dc/terms/"/>
    <ds:schemaRef ds:uri="http://schemas.openxmlformats.org/package/2006/metadata/core-properties"/>
    <ds:schemaRef ds:uri="afc77590-fd7a-4a11-a23e-4820ffcfaaf4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6C601DA-C711-4C17-BA0E-EF18F3E550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365</TotalTime>
  <Words>559</Words>
  <Application>Microsoft Office PowerPoint</Application>
  <PresentationFormat>Custom</PresentationFormat>
  <Paragraphs>57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Office Theme</vt:lpstr>
      <vt:lpstr>Document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Hall.Salter</dc:creator>
  <cp:lastModifiedBy>Jones, Lisa</cp:lastModifiedBy>
  <cp:revision>48</cp:revision>
  <dcterms:created xsi:type="dcterms:W3CDTF">2021-06-18T13:41:22Z</dcterms:created>
  <dcterms:modified xsi:type="dcterms:W3CDTF">2024-11-08T15:12:46Z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0x0101000EDBC3791F1A5A4E9296DAC787E1320E</vt:lpwstr>
  </property>
</Properties>
</file>