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15119350"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B883"/>
    <a:srgbClr val="FF6969"/>
    <a:srgbClr val="FFAB81"/>
    <a:srgbClr val="CFEC74"/>
    <a:srgbClr val="74CE78"/>
    <a:srgbClr val="90E4E8"/>
    <a:srgbClr val="786BDB"/>
    <a:srgbClr val="CB77CD"/>
    <a:srgbClr val="DDDDDD"/>
    <a:srgbClr val="FBBB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1"/>
    <p:restoredTop sz="94691"/>
  </p:normalViewPr>
  <p:slideViewPr>
    <p:cSldViewPr snapToGrid="0" snapToObjects="1">
      <p:cViewPr varScale="1">
        <p:scale>
          <a:sx n="45" d="100"/>
          <a:sy n="45" d="100"/>
        </p:scale>
        <p:origin x="100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en-GB"/>
              <a:t>Click to edit Master title style</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76735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422364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15864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5137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en-GB"/>
              <a:t>Click to edit Master title style</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C100A2-77B3-4943-BAC3-2CE51C7A2FB6}"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60918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5C100A2-77B3-4943-BAC3-2CE51C7A2FB6}"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10183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4" name="Content Placeholder 3"/>
          <p:cNvSpPr>
            <a:spLocks noGrp="1"/>
          </p:cNvSpPr>
          <p:nvPr>
            <p:ph sz="half" idx="2"/>
          </p:nvPr>
        </p:nvSpPr>
        <p:spPr>
          <a:xfrm>
            <a:off x="1041426" y="3905482"/>
            <a:ext cx="63961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6" name="Content Placeholder 5"/>
          <p:cNvSpPr>
            <a:spLocks noGrp="1"/>
          </p:cNvSpPr>
          <p:nvPr>
            <p:ph sz="quarter" idx="4"/>
          </p:nvPr>
        </p:nvSpPr>
        <p:spPr>
          <a:xfrm>
            <a:off x="7654172" y="3905482"/>
            <a:ext cx="64276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5C100A2-77B3-4943-BAC3-2CE51C7A2FB6}" type="datetimeFigureOut">
              <a:rPr lang="en-US" smtClean="0"/>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16227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5C100A2-77B3-4943-BAC3-2CE51C7A2FB6}" type="datetimeFigureOut">
              <a:rPr lang="en-US" smtClean="0"/>
              <a:t>3/16/2026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77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C100A2-77B3-4943-BAC3-2CE51C7A2FB6}" type="datetimeFigureOut">
              <a:rPr lang="en-US" smtClean="0"/>
              <a:t>3/16/2026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10191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765647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en-GB"/>
              <a:t>Click icon to add picture</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331148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05C100A2-77B3-4943-BAC3-2CE51C7A2FB6}" type="datetimeFigureOut">
              <a:rPr lang="en-US" smtClean="0"/>
              <a:t>3/16/2026</a:t>
            </a:fld>
            <a:endParaRPr 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B73E27E5-F9E9-CE43-A464-9AC40955A905}" type="slidenum">
              <a:rPr lang="en-US" smtClean="0"/>
              <a:t>‹#›</a:t>
            </a:fld>
            <a:endParaRPr lang="en-US"/>
          </a:p>
        </p:txBody>
      </p:sp>
    </p:spTree>
    <p:extLst>
      <p:ext uri="{BB962C8B-B14F-4D97-AF65-F5344CB8AC3E}">
        <p14:creationId xmlns:p14="http://schemas.microsoft.com/office/powerpoint/2010/main" val="26985095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550" rtl="0" eaLnBrk="1" latinLnBrk="0" hangingPunct="1">
        <a:lnSpc>
          <a:spcPct val="90000"/>
        </a:lnSpc>
        <a:spcBef>
          <a:spcPct val="0"/>
        </a:spcBef>
        <a:buNone/>
        <a:defRPr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550" rtl="0" eaLnBrk="1" latinLnBrk="0" hangingPunct="1">
        <a:defRPr sz="2806" kern="1200">
          <a:solidFill>
            <a:schemeClr val="tx1"/>
          </a:solidFill>
          <a:latin typeface="+mn-lt"/>
          <a:ea typeface="+mn-ea"/>
          <a:cs typeface="+mn-cs"/>
        </a:defRPr>
      </a:lvl1pPr>
      <a:lvl2pPr marL="712775" algn="l" defTabSz="1425550" rtl="0" eaLnBrk="1" latinLnBrk="0" hangingPunct="1">
        <a:defRPr sz="2806" kern="1200">
          <a:solidFill>
            <a:schemeClr val="tx1"/>
          </a:solidFill>
          <a:latin typeface="+mn-lt"/>
          <a:ea typeface="+mn-ea"/>
          <a:cs typeface="+mn-cs"/>
        </a:defRPr>
      </a:lvl2pPr>
      <a:lvl3pPr marL="1425550" algn="l" defTabSz="1425550" rtl="0" eaLnBrk="1" latinLnBrk="0" hangingPunct="1">
        <a:defRPr sz="2806" kern="1200">
          <a:solidFill>
            <a:schemeClr val="tx1"/>
          </a:solidFill>
          <a:latin typeface="+mn-lt"/>
          <a:ea typeface="+mn-ea"/>
          <a:cs typeface="+mn-cs"/>
        </a:defRPr>
      </a:lvl3pPr>
      <a:lvl4pPr marL="2138324" algn="l" defTabSz="1425550" rtl="0" eaLnBrk="1" latinLnBrk="0" hangingPunct="1">
        <a:defRPr sz="2806" kern="1200">
          <a:solidFill>
            <a:schemeClr val="tx1"/>
          </a:solidFill>
          <a:latin typeface="+mn-lt"/>
          <a:ea typeface="+mn-ea"/>
          <a:cs typeface="+mn-cs"/>
        </a:defRPr>
      </a:lvl4pPr>
      <a:lvl5pPr marL="2851099" algn="l" defTabSz="1425550" rtl="0" eaLnBrk="1" latinLnBrk="0" hangingPunct="1">
        <a:defRPr sz="2806" kern="1200">
          <a:solidFill>
            <a:schemeClr val="tx1"/>
          </a:solidFill>
          <a:latin typeface="+mn-lt"/>
          <a:ea typeface="+mn-ea"/>
          <a:cs typeface="+mn-cs"/>
        </a:defRPr>
      </a:lvl5pPr>
      <a:lvl6pPr marL="3563874" algn="l" defTabSz="1425550" rtl="0" eaLnBrk="1" latinLnBrk="0" hangingPunct="1">
        <a:defRPr sz="2806" kern="1200">
          <a:solidFill>
            <a:schemeClr val="tx1"/>
          </a:solidFill>
          <a:latin typeface="+mn-lt"/>
          <a:ea typeface="+mn-ea"/>
          <a:cs typeface="+mn-cs"/>
        </a:defRPr>
      </a:lvl6pPr>
      <a:lvl7pPr marL="4276649" algn="l" defTabSz="1425550" rtl="0" eaLnBrk="1" latinLnBrk="0" hangingPunct="1">
        <a:defRPr sz="2806" kern="1200">
          <a:solidFill>
            <a:schemeClr val="tx1"/>
          </a:solidFill>
          <a:latin typeface="+mn-lt"/>
          <a:ea typeface="+mn-ea"/>
          <a:cs typeface="+mn-cs"/>
        </a:defRPr>
      </a:lvl7pPr>
      <a:lvl8pPr marL="4989424" algn="l" defTabSz="1425550" rtl="0" eaLnBrk="1" latinLnBrk="0" hangingPunct="1">
        <a:defRPr sz="2806" kern="1200">
          <a:solidFill>
            <a:schemeClr val="tx1"/>
          </a:solidFill>
          <a:latin typeface="+mn-lt"/>
          <a:ea typeface="+mn-ea"/>
          <a:cs typeface="+mn-cs"/>
        </a:defRPr>
      </a:lvl8pPr>
      <a:lvl9pPr marL="5702198" algn="l" defTabSz="1425550"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ifas.org.uk/wp-content/uploads/2025/04/UK-Prevalence-of-Non-Fatal-Strangulation-April-2025-1.pdf" TargetMode="External"/><Relationship Id="rId5" Type="http://schemas.openxmlformats.org/officeDocument/2006/relationships/image" Target="../media/image4.png"/><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A1FB85A-BB84-9EA7-C604-34E70A992AF1}"/>
              </a:ext>
            </a:extLst>
          </p:cNvPr>
          <p:cNvPicPr>
            <a:picLocks noChangeAspect="1"/>
          </p:cNvPicPr>
          <p:nvPr/>
        </p:nvPicPr>
        <p:blipFill>
          <a:blip r:embed="rId2">
            <a:alphaModFix/>
          </a:blip>
          <a:stretch>
            <a:fillRect/>
          </a:stretch>
        </p:blipFill>
        <p:spPr>
          <a:xfrm>
            <a:off x="178603" y="6464968"/>
            <a:ext cx="8821666" cy="4226845"/>
          </a:xfrm>
          <a:prstGeom prst="rect">
            <a:avLst/>
          </a:prstGeom>
        </p:spPr>
      </p:pic>
      <p:pic>
        <p:nvPicPr>
          <p:cNvPr id="1026" name="Picture 2" descr="What is a Seven Minute Briefing"/>
          <p:cNvPicPr>
            <a:picLocks noChangeAspect="1" noChangeArrowheads="1"/>
          </p:cNvPicPr>
          <p:nvPr/>
        </p:nvPicPr>
        <p:blipFill>
          <a:blip r:embed="rId3">
            <a:alphaModFix/>
            <a:extLst>
              <a:ext uri="{28A0092B-C50C-407E-A947-70E740481C1C}">
                <a14:useLocalDpi xmlns:a14="http://schemas.microsoft.com/office/drawing/2010/main" val="0"/>
              </a:ext>
            </a:extLst>
          </a:blip>
          <a:srcRect/>
          <a:stretch>
            <a:fillRect/>
          </a:stretch>
        </p:blipFill>
        <p:spPr bwMode="auto">
          <a:xfrm>
            <a:off x="7154303" y="4854681"/>
            <a:ext cx="2073139" cy="2073139"/>
          </a:xfrm>
          <a:prstGeom prst="rect">
            <a:avLst/>
          </a:prstGeom>
          <a:noFill/>
          <a:extLst>
            <a:ext uri="{909E8E84-426E-40DD-AFC4-6F175D3DCCD1}">
              <a14:hiddenFill xmlns:a14="http://schemas.microsoft.com/office/drawing/2010/main">
                <a:solidFill>
                  <a:srgbClr val="FFFFFF"/>
                </a:solidFill>
              </a14:hiddenFill>
            </a:ext>
          </a:extLst>
        </p:spPr>
      </p:pic>
      <p:sp>
        <p:nvSpPr>
          <p:cNvPr id="2" name="Rounded Rectangle 1">
            <a:extLst>
              <a:ext uri="{FF2B5EF4-FFF2-40B4-BE49-F238E27FC236}">
                <a16:creationId xmlns:a16="http://schemas.microsoft.com/office/drawing/2014/main" id="{B7177352-5193-364C-8817-E19A14E27921}"/>
              </a:ext>
            </a:extLst>
          </p:cNvPr>
          <p:cNvSpPr/>
          <p:nvPr/>
        </p:nvSpPr>
        <p:spPr>
          <a:xfrm>
            <a:off x="9482691" y="1536530"/>
            <a:ext cx="5352733" cy="8771466"/>
          </a:xfrm>
          <a:prstGeom prst="roundRect">
            <a:avLst>
              <a:gd name="adj" fmla="val 4442"/>
            </a:avLst>
          </a:prstGeom>
          <a:solidFill>
            <a:schemeClr val="bg1"/>
          </a:solidFill>
          <a:ln w="63500">
            <a:solidFill>
              <a:srgbClr val="90E4E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ounded Rectangle 38">
            <a:extLst>
              <a:ext uri="{FF2B5EF4-FFF2-40B4-BE49-F238E27FC236}">
                <a16:creationId xmlns:a16="http://schemas.microsoft.com/office/drawing/2014/main" id="{1A85DF91-ECB6-234A-8930-9318D6A05FD5}"/>
              </a:ext>
            </a:extLst>
          </p:cNvPr>
          <p:cNvSpPr/>
          <p:nvPr/>
        </p:nvSpPr>
        <p:spPr>
          <a:xfrm>
            <a:off x="178603" y="2872698"/>
            <a:ext cx="4650088" cy="4031874"/>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ounded Rectangle 39">
            <a:extLst>
              <a:ext uri="{FF2B5EF4-FFF2-40B4-BE49-F238E27FC236}">
                <a16:creationId xmlns:a16="http://schemas.microsoft.com/office/drawing/2014/main" id="{64736013-0354-EF40-B5DA-C923D3CA9B61}"/>
              </a:ext>
            </a:extLst>
          </p:cNvPr>
          <p:cNvSpPr/>
          <p:nvPr/>
        </p:nvSpPr>
        <p:spPr>
          <a:xfrm>
            <a:off x="5005138" y="1545760"/>
            <a:ext cx="4283242" cy="3122143"/>
          </a:xfrm>
          <a:prstGeom prst="roundRect">
            <a:avLst>
              <a:gd name="adj" fmla="val 4442"/>
            </a:avLst>
          </a:prstGeom>
          <a:solidFill>
            <a:schemeClr val="bg1"/>
          </a:solidFill>
          <a:ln w="63500">
            <a:solidFill>
              <a:srgbClr val="786BDB"/>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a:extLst>
              <a:ext uri="{FF2B5EF4-FFF2-40B4-BE49-F238E27FC236}">
                <a16:creationId xmlns:a16="http://schemas.microsoft.com/office/drawing/2014/main" id="{39C983F3-39D0-554B-9F9E-55B91B9093FC}"/>
              </a:ext>
            </a:extLst>
          </p:cNvPr>
          <p:cNvSpPr txBox="1"/>
          <p:nvPr/>
        </p:nvSpPr>
        <p:spPr>
          <a:xfrm>
            <a:off x="5013480" y="1583397"/>
            <a:ext cx="4281647" cy="3046988"/>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Definitions</a:t>
            </a:r>
          </a:p>
          <a:p>
            <a:r>
              <a:rPr lang="en-GB" sz="1600" dirty="0">
                <a:latin typeface="Arial" panose="020B0604020202020204" pitchFamily="34" charset="0"/>
                <a:cs typeface="Arial" panose="020B0604020202020204" pitchFamily="34" charset="0"/>
              </a:rPr>
              <a:t>S</a:t>
            </a:r>
            <a:r>
              <a:rPr lang="en-GB" sz="1600" dirty="0"/>
              <a:t>trangulation is defined as asphyxia by closure of the blood vessels and/or air passages of the neck as a result of external pressure on the neck. There are three main categories: hanging, ligature strangulation and manual strangulation. </a:t>
            </a:r>
          </a:p>
          <a:p>
            <a:endParaRPr lang="en-GB" sz="1600" dirty="0"/>
          </a:p>
          <a:p>
            <a:r>
              <a:rPr lang="en-GB" sz="1600" dirty="0"/>
              <a:t>Non-fatal strangulation (NFS) is where the patient has not died. NFS is not always linked to domestic abuse cases, it can be caused by any person and may not be someone personally connected to the victim. </a:t>
            </a:r>
            <a:endParaRPr lang="en-GB" sz="1600" b="1" dirty="0">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E6A2FF2E-8536-B344-802F-A1F7C3B73486}"/>
              </a:ext>
            </a:extLst>
          </p:cNvPr>
          <p:cNvSpPr txBox="1"/>
          <p:nvPr/>
        </p:nvSpPr>
        <p:spPr>
          <a:xfrm>
            <a:off x="149169" y="136648"/>
            <a:ext cx="4633404" cy="2554545"/>
          </a:xfrm>
          <a:prstGeom prst="rect">
            <a:avLst/>
          </a:prstGeom>
          <a:solidFill>
            <a:srgbClr val="FF0000"/>
          </a:solidFill>
        </p:spPr>
        <p:txBody>
          <a:bodyPr wrap="square" rtlCol="0">
            <a:spAutoFit/>
          </a:bodyPr>
          <a:lstStyle/>
          <a:p>
            <a:pPr algn="ctr"/>
            <a:r>
              <a:rPr lang="en-GB" sz="1600" b="1" dirty="0">
                <a:solidFill>
                  <a:schemeClr val="bg1"/>
                </a:solidFill>
              </a:rPr>
              <a:t>Non-fatal strangulation  is a High-risk factor of domestic abuse</a:t>
            </a:r>
          </a:p>
          <a:p>
            <a:pPr algn="ctr"/>
            <a:endParaRPr lang="en-GB" sz="1600" b="1" dirty="0">
              <a:solidFill>
                <a:schemeClr val="bg1"/>
              </a:solidFill>
            </a:endParaRPr>
          </a:p>
          <a:p>
            <a:pPr algn="ctr"/>
            <a:r>
              <a:rPr lang="en-GB" sz="1600" b="1" dirty="0">
                <a:solidFill>
                  <a:schemeClr val="bg1"/>
                </a:solidFill>
              </a:rPr>
              <a:t>ALL NON-FATAL STRANGULATION CASES MUST BE REPORTED TO THE POLICE. IT IS A CRIME! </a:t>
            </a:r>
            <a:r>
              <a:rPr lang="en-GB" sz="1600" b="1" dirty="0">
                <a:solidFill>
                  <a:schemeClr val="bg1"/>
                </a:solidFill>
                <a:latin typeface="Arial" panose="020B0604020202020204" pitchFamily="34" charset="0"/>
                <a:cs typeface="Arial" panose="020B0604020202020204" pitchFamily="34" charset="0"/>
              </a:rPr>
              <a:t> </a:t>
            </a:r>
          </a:p>
          <a:p>
            <a:pPr algn="ctr"/>
            <a:endParaRPr lang="en-GB" sz="1600" b="1" dirty="0">
              <a:solidFill>
                <a:schemeClr val="bg1"/>
              </a:solidFill>
              <a:latin typeface="Arial" panose="020B0604020202020204" pitchFamily="34" charset="0"/>
              <a:cs typeface="Arial" panose="020B0604020202020204" pitchFamily="34" charset="0"/>
            </a:endParaRPr>
          </a:p>
          <a:p>
            <a:pPr algn="ctr"/>
            <a:r>
              <a:rPr lang="en-GB" sz="1600" dirty="0">
                <a:solidFill>
                  <a:schemeClr val="bg1"/>
                </a:solidFill>
              </a:rPr>
              <a:t>As well as safeguarding assessments and referral for the patient, consider the safety and welfare of any children under 18 years who are linked to the patient or perpetrator</a:t>
            </a:r>
            <a:endParaRPr lang="en-GB" sz="1600" b="1" dirty="0">
              <a:solidFill>
                <a:schemeClr val="bg1"/>
              </a:solidFill>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4"/>
          <a:stretch>
            <a:fillRect/>
          </a:stretch>
        </p:blipFill>
        <p:spPr>
          <a:xfrm>
            <a:off x="11496516" y="93688"/>
            <a:ext cx="2944103" cy="1294389"/>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5135086" y="168960"/>
            <a:ext cx="5352733" cy="1080789"/>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6A2FF2E-8536-B344-802F-A1F7C3B73486}"/>
              </a:ext>
            </a:extLst>
          </p:cNvPr>
          <p:cNvSpPr txBox="1"/>
          <p:nvPr/>
        </p:nvSpPr>
        <p:spPr>
          <a:xfrm>
            <a:off x="5378298" y="384555"/>
            <a:ext cx="5109521" cy="553998"/>
          </a:xfrm>
          <a:prstGeom prst="rect">
            <a:avLst/>
          </a:prstGeom>
          <a:noFill/>
        </p:spPr>
        <p:txBody>
          <a:bodyPr wrap="square" rtlCol="0">
            <a:spAutoFit/>
          </a:bodyPr>
          <a:lstStyle/>
          <a:p>
            <a:pPr algn="ctr"/>
            <a:r>
              <a:rPr lang="en-GB" sz="3000" b="1" dirty="0">
                <a:latin typeface="Arial" panose="020B0604020202020204" pitchFamily="34" charset="0"/>
                <a:cs typeface="Arial" panose="020B0604020202020204" pitchFamily="34" charset="0"/>
              </a:rPr>
              <a:t>Non-fatal strangulation</a:t>
            </a:r>
            <a:endParaRPr lang="en-GB" sz="3000" dirty="0">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56F857E4-7346-B940-8725-421198E43BBE}"/>
              </a:ext>
            </a:extLst>
          </p:cNvPr>
          <p:cNvSpPr txBox="1"/>
          <p:nvPr/>
        </p:nvSpPr>
        <p:spPr>
          <a:xfrm>
            <a:off x="9742022" y="7689424"/>
            <a:ext cx="4834069" cy="2800767"/>
          </a:xfrm>
          <a:prstGeom prst="rect">
            <a:avLst/>
          </a:prstGeom>
          <a:noFill/>
        </p:spPr>
        <p:txBody>
          <a:bodyPr wrap="square" rtlCol="0">
            <a:spAutoFit/>
          </a:bodyPr>
          <a:lstStyle/>
          <a:p>
            <a:r>
              <a:rPr lang="en-GB" sz="1600" b="1" dirty="0"/>
              <a:t>Signs &amp; Symptoms </a:t>
            </a:r>
          </a:p>
          <a:p>
            <a:endParaRPr lang="en-GB" sz="1600" dirty="0"/>
          </a:p>
          <a:p>
            <a:pPr algn="just"/>
            <a:r>
              <a:rPr lang="en-GB" sz="1600" dirty="0"/>
              <a:t>Do not be reassured by lack of physical signs, professionals need to be aware that only 50% of people who are strangled will have any visible injury to the neck or head. Internal injury, including carotid artery dissection and acquired brain injury, can occur without external injuries. Patients may be confused secondary to oxygen deprivation at the time and be unable to provide a clear chronological account of events. </a:t>
            </a:r>
          </a:p>
          <a:p>
            <a:endParaRPr lang="en-GB" sz="1600" dirty="0"/>
          </a:p>
        </p:txBody>
      </p:sp>
      <p:pic>
        <p:nvPicPr>
          <p:cNvPr id="4" name="Picture 3">
            <a:extLst>
              <a:ext uri="{FF2B5EF4-FFF2-40B4-BE49-F238E27FC236}">
                <a16:creationId xmlns:a16="http://schemas.microsoft.com/office/drawing/2014/main" id="{61FFFB61-F72E-5F45-4D9C-657C82F467C2}"/>
              </a:ext>
            </a:extLst>
          </p:cNvPr>
          <p:cNvPicPr>
            <a:picLocks noChangeAspect="1"/>
          </p:cNvPicPr>
          <p:nvPr/>
        </p:nvPicPr>
        <p:blipFill>
          <a:blip r:embed="rId5"/>
          <a:stretch>
            <a:fillRect/>
          </a:stretch>
        </p:blipFill>
        <p:spPr>
          <a:xfrm>
            <a:off x="9576159" y="1620901"/>
            <a:ext cx="5197512" cy="5781742"/>
          </a:xfrm>
          <a:prstGeom prst="rect">
            <a:avLst/>
          </a:prstGeom>
        </p:spPr>
      </p:pic>
      <p:sp>
        <p:nvSpPr>
          <p:cNvPr id="41" name="TextBox 40">
            <a:extLst>
              <a:ext uri="{FF2B5EF4-FFF2-40B4-BE49-F238E27FC236}">
                <a16:creationId xmlns:a16="http://schemas.microsoft.com/office/drawing/2014/main" id="{56F857E4-7346-B940-8725-421198E43BBE}"/>
              </a:ext>
            </a:extLst>
          </p:cNvPr>
          <p:cNvSpPr txBox="1"/>
          <p:nvPr/>
        </p:nvSpPr>
        <p:spPr>
          <a:xfrm>
            <a:off x="149169" y="2895947"/>
            <a:ext cx="4794216" cy="4031873"/>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Statistics </a:t>
            </a:r>
            <a:r>
              <a:rPr lang="en-GB" sz="1100" b="1" dirty="0">
                <a:latin typeface="Arial" panose="020B0604020202020204" pitchFamily="34" charset="0"/>
                <a:cs typeface="Arial" panose="020B0604020202020204" pitchFamily="34" charset="0"/>
              </a:rPr>
              <a:t>– taken from the </a:t>
            </a:r>
            <a:r>
              <a:rPr lang="en-GB" sz="1100" b="1" dirty="0">
                <a:latin typeface="Arial" panose="020B0604020202020204" pitchFamily="34" charset="0"/>
                <a:cs typeface="Arial" panose="020B0604020202020204" pitchFamily="34" charset="0"/>
                <a:hlinkClick r:id="rId6"/>
              </a:rPr>
              <a:t>Institute for Addressing Strangulation</a:t>
            </a:r>
            <a:endParaRPr lang="en-GB" sz="11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t>Strangulation and suffocation became standalone offences in England and Wales in 2022, and there were 23,817 reports of strangulation and suffocation made to the police in the first year of the offence being in place. </a:t>
            </a:r>
          </a:p>
          <a:p>
            <a:pPr marL="285750" indent="-285750">
              <a:buFont typeface="Arial" panose="020B0604020202020204" pitchFamily="34" charset="0"/>
              <a:buChar char="•"/>
            </a:pPr>
            <a:r>
              <a:rPr lang="en-GB" sz="1600" dirty="0"/>
              <a:t>A review of data from Women’s Aid showed that 1 in 4 women accessing their community based and refuge services reported having experienced strangulation or suffocation.</a:t>
            </a:r>
          </a:p>
          <a:p>
            <a:pPr marL="285750" indent="-285750">
              <a:buFont typeface="Arial" panose="020B0604020202020204" pitchFamily="34" charset="0"/>
              <a:buChar char="•"/>
            </a:pPr>
            <a:r>
              <a:rPr lang="en-GB" sz="1600" dirty="0"/>
              <a:t>A ‘key findings’ report from the Home Office, which examined 124 Domestic Homicide Reviews between October 2019 and October 2020, found that in 25% of homicides, the method of killing was strangulation. In this report 80% of the victims were female and 20% male.</a:t>
            </a:r>
          </a:p>
        </p:txBody>
      </p:sp>
    </p:spTree>
    <p:extLst>
      <p:ext uri="{BB962C8B-B14F-4D97-AF65-F5344CB8AC3E}">
        <p14:creationId xmlns:p14="http://schemas.microsoft.com/office/powerpoint/2010/main" val="36428769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0544CEDD66FF45A4C30C02F5D9BCD8" ma:contentTypeVersion="14" ma:contentTypeDescription="Create a new document." ma:contentTypeScope="" ma:versionID="51625730a38a92f04bab7c70600419ba">
  <xsd:schema xmlns:xsd="http://www.w3.org/2001/XMLSchema" xmlns:xs="http://www.w3.org/2001/XMLSchema" xmlns:p="http://schemas.microsoft.com/office/2006/metadata/properties" xmlns:ns2="71ce49bb-cf0a-4122-9119-2fd8f82facb0" xmlns:ns3="0ba1dc7b-d825-410b-8076-85f10e5c34b6" targetNamespace="http://schemas.microsoft.com/office/2006/metadata/properties" ma:root="true" ma:fieldsID="644e54487f515ddf0d4650bf4e31ed6e" ns2:_="" ns3:_="">
    <xsd:import namespace="71ce49bb-cf0a-4122-9119-2fd8f82facb0"/>
    <xsd:import namespace="0ba1dc7b-d825-410b-8076-85f10e5c34b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e49bb-cf0a-4122-9119-2fd8f82fac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ba1dc7b-d825-410b-8076-85f10e5c34b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2A15BD6-3584-4C7D-AB7B-53586E115A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e49bb-cf0a-4122-9119-2fd8f82facb0"/>
    <ds:schemaRef ds:uri="0ba1dc7b-d825-410b-8076-85f10e5c34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46E2D25-D9D3-4CE3-AD57-53DB797AD1DF}">
  <ds:schemaRefs>
    <ds:schemaRef ds:uri="http://schemas.microsoft.com/office/2006/documentManagement/types"/>
    <ds:schemaRef ds:uri="http://purl.org/dc/elements/1.1/"/>
    <ds:schemaRef ds:uri="http://schemas.microsoft.com/office/2006/metadata/properties"/>
    <ds:schemaRef ds:uri="0ba1dc7b-d825-410b-8076-85f10e5c34b6"/>
    <ds:schemaRef ds:uri="http://purl.org/dc/terms/"/>
    <ds:schemaRef ds:uri="http://schemas.openxmlformats.org/package/2006/metadata/core-properties"/>
    <ds:schemaRef ds:uri="http://purl.org/dc/dcmitype/"/>
    <ds:schemaRef ds:uri="71ce49bb-cf0a-4122-9119-2fd8f82facb0"/>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36C601DA-C711-4C17-BA0E-EF18F3E550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307</TotalTime>
  <Words>348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Hall.Salter</dc:creator>
  <cp:lastModifiedBy>Jones, Lisa</cp:lastModifiedBy>
  <cp:revision>45</cp:revision>
  <dcterms:created xsi:type="dcterms:W3CDTF">2021-06-18T13:41:22Z</dcterms:created>
  <dcterms:modified xsi:type="dcterms:W3CDTF">2026-03-16T09:20:49Z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0x010100AC0544CEDD66FF45A4C30C02F5D9BCD8</vt:lpwstr>
  </property>
</Properties>
</file>