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sldIdLst>
    <p:sldId id="256" r:id="rId5"/>
  </p:sldIdLst>
  <p:sldSz cx="15119350"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B883"/>
    <a:srgbClr val="FF6969"/>
    <a:srgbClr val="FFAB81"/>
    <a:srgbClr val="CFEC74"/>
    <a:srgbClr val="74CE78"/>
    <a:srgbClr val="90E4E8"/>
    <a:srgbClr val="786BDB"/>
    <a:srgbClr val="CB77CD"/>
    <a:srgbClr val="DDDDDD"/>
    <a:srgbClr val="FBBB0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D32EFF3-8924-4776-8820-99C5914A4FF3}" v="2" dt="2025-10-07T12:19:53.6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588"/>
    <p:restoredTop sz="94640"/>
  </p:normalViewPr>
  <p:slideViewPr>
    <p:cSldViewPr snapToGrid="0" snapToObjects="1">
      <p:cViewPr varScale="1">
        <p:scale>
          <a:sx n="68" d="100"/>
          <a:sy n="68" d="100"/>
        </p:scale>
        <p:origin x="208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ok, Fiona" userId="d8c8d1be-17a2-4c11-a5fa-e55f5b2a0a4d" providerId="ADAL" clId="{FD32EFF3-8924-4776-8820-99C5914A4FF3}"/>
    <pc:docChg chg="custSel modSld">
      <pc:chgData name="Cook, Fiona" userId="d8c8d1be-17a2-4c11-a5fa-e55f5b2a0a4d" providerId="ADAL" clId="{FD32EFF3-8924-4776-8820-99C5914A4FF3}" dt="2025-10-07T12:19:53.606" v="340"/>
      <pc:docMkLst>
        <pc:docMk/>
      </pc:docMkLst>
      <pc:sldChg chg="modSp mod">
        <pc:chgData name="Cook, Fiona" userId="d8c8d1be-17a2-4c11-a5fa-e55f5b2a0a4d" providerId="ADAL" clId="{FD32EFF3-8924-4776-8820-99C5914A4FF3}" dt="2025-10-07T12:19:53.606" v="340"/>
        <pc:sldMkLst>
          <pc:docMk/>
          <pc:sldMk cId="3642876945" sldId="256"/>
        </pc:sldMkLst>
        <pc:spChg chg="mod">
          <ac:chgData name="Cook, Fiona" userId="d8c8d1be-17a2-4c11-a5fa-e55f5b2a0a4d" providerId="ADAL" clId="{FD32EFF3-8924-4776-8820-99C5914A4FF3}" dt="2025-09-25T10:24:38.852" v="338" actId="1076"/>
          <ac:spMkLst>
            <pc:docMk/>
            <pc:sldMk cId="3642876945" sldId="256"/>
            <ac:spMk id="26" creationId="{E6A2FF2E-8536-B344-802F-A1F7C3B73486}"/>
          </ac:spMkLst>
        </pc:spChg>
        <pc:spChg chg="mod">
          <ac:chgData name="Cook, Fiona" userId="d8c8d1be-17a2-4c11-a5fa-e55f5b2a0a4d" providerId="ADAL" clId="{FD32EFF3-8924-4776-8820-99C5914A4FF3}" dt="2025-09-25T10:24:25.942" v="336" actId="1076"/>
          <ac:spMkLst>
            <pc:docMk/>
            <pc:sldMk cId="3642876945" sldId="256"/>
            <ac:spMk id="32" creationId="{39C983F3-39D0-554B-9F9E-55B91B9093FC}"/>
          </ac:spMkLst>
        </pc:spChg>
        <pc:spChg chg="mod">
          <ac:chgData name="Cook, Fiona" userId="d8c8d1be-17a2-4c11-a5fa-e55f5b2a0a4d" providerId="ADAL" clId="{FD32EFF3-8924-4776-8820-99C5914A4FF3}" dt="2025-09-25T10:22:09.159" v="313" actId="14100"/>
          <ac:spMkLst>
            <pc:docMk/>
            <pc:sldMk cId="3642876945" sldId="256"/>
            <ac:spMk id="35" creationId="{EAC4BFA6-A7B7-D546-A8AF-5857BD8894E4}"/>
          </ac:spMkLst>
        </pc:spChg>
        <pc:spChg chg="mod">
          <ac:chgData name="Cook, Fiona" userId="d8c8d1be-17a2-4c11-a5fa-e55f5b2a0a4d" providerId="ADAL" clId="{FD32EFF3-8924-4776-8820-99C5914A4FF3}" dt="2025-09-25T10:24:09.745" v="332" actId="14100"/>
          <ac:spMkLst>
            <pc:docMk/>
            <pc:sldMk cId="3642876945" sldId="256"/>
            <ac:spMk id="36" creationId="{6ECB551B-6C00-EC44-87DE-ECEE39377E75}"/>
          </ac:spMkLst>
        </pc:spChg>
        <pc:spChg chg="mod">
          <ac:chgData name="Cook, Fiona" userId="d8c8d1be-17a2-4c11-a5fa-e55f5b2a0a4d" providerId="ADAL" clId="{FD32EFF3-8924-4776-8820-99C5914A4FF3}" dt="2025-09-25T10:23:39.011" v="327" actId="14100"/>
          <ac:spMkLst>
            <pc:docMk/>
            <pc:sldMk cId="3642876945" sldId="256"/>
            <ac:spMk id="37" creationId="{8ACE1DD9-79DA-B240-8D64-3489F6ED1A84}"/>
          </ac:spMkLst>
        </pc:spChg>
        <pc:spChg chg="mod">
          <ac:chgData name="Cook, Fiona" userId="d8c8d1be-17a2-4c11-a5fa-e55f5b2a0a4d" providerId="ADAL" clId="{FD32EFF3-8924-4776-8820-99C5914A4FF3}" dt="2025-09-25T10:24:22.758" v="335" actId="14100"/>
          <ac:spMkLst>
            <pc:docMk/>
            <pc:sldMk cId="3642876945" sldId="256"/>
            <ac:spMk id="39" creationId="{1A85DF91-ECB6-234A-8930-9318D6A05FD5}"/>
          </ac:spMkLst>
        </pc:spChg>
        <pc:spChg chg="mod">
          <ac:chgData name="Cook, Fiona" userId="d8c8d1be-17a2-4c11-a5fa-e55f5b2a0a4d" providerId="ADAL" clId="{FD32EFF3-8924-4776-8820-99C5914A4FF3}" dt="2025-10-07T12:19:53.606" v="340"/>
          <ac:spMkLst>
            <pc:docMk/>
            <pc:sldMk cId="3642876945" sldId="256"/>
            <ac:spMk id="42" creationId="{E6A2FF2E-8536-B344-802F-A1F7C3B73486}"/>
          </ac:spMkLst>
        </pc:spChg>
        <pc:spChg chg="mod">
          <ac:chgData name="Cook, Fiona" userId="d8c8d1be-17a2-4c11-a5fa-e55f5b2a0a4d" providerId="ADAL" clId="{FD32EFF3-8924-4776-8820-99C5914A4FF3}" dt="2025-09-25T10:24:02.814" v="331" actId="1076"/>
          <ac:spMkLst>
            <pc:docMk/>
            <pc:sldMk cId="3642876945" sldId="256"/>
            <ac:spMk id="48" creationId="{650E5B87-2D2B-9042-899A-E439688525B5}"/>
          </ac:spMkLst>
        </pc:spChg>
        <pc:picChg chg="mod">
          <ac:chgData name="Cook, Fiona" userId="d8c8d1be-17a2-4c11-a5fa-e55f5b2a0a4d" providerId="ADAL" clId="{FD32EFF3-8924-4776-8820-99C5914A4FF3}" dt="2025-09-25T10:22:15.194" v="315" actId="1076"/>
          <ac:picMkLst>
            <pc:docMk/>
            <pc:sldMk cId="3642876945" sldId="256"/>
            <ac:picMk id="1026"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903070-E529-5041-9E31-320C2C1E967D}" type="datetimeFigureOut">
              <a:rPr lang="en-US" smtClean="0"/>
              <a:t>10/7/2025</a:t>
            </a:fld>
            <a:endParaRPr lang="en-US"/>
          </a:p>
        </p:txBody>
      </p:sp>
      <p:sp>
        <p:nvSpPr>
          <p:cNvPr id="4" name="Slide Image Placeholder 3"/>
          <p:cNvSpPr>
            <a:spLocks noGrp="1" noRot="1" noChangeAspect="1"/>
          </p:cNvSpPr>
          <p:nvPr>
            <p:ph type="sldImg" idx="2"/>
          </p:nvPr>
        </p:nvSpPr>
        <p:spPr>
          <a:xfrm>
            <a:off x="1246188" y="1143000"/>
            <a:ext cx="43656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7BF4D2-41F2-3A4A-839C-358DF3E1A5A1}" type="slidenum">
              <a:rPr lang="en-US" smtClean="0"/>
              <a:t>‹#›</a:t>
            </a:fld>
            <a:endParaRPr lang="en-US"/>
          </a:p>
        </p:txBody>
      </p:sp>
    </p:spTree>
    <p:extLst>
      <p:ext uri="{BB962C8B-B14F-4D97-AF65-F5344CB8AC3E}">
        <p14:creationId xmlns:p14="http://schemas.microsoft.com/office/powerpoint/2010/main" val="3681077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7BF4D2-41F2-3A4A-839C-358DF3E1A5A1}" type="slidenum">
              <a:rPr lang="en-US" smtClean="0"/>
              <a:t>1</a:t>
            </a:fld>
            <a:endParaRPr lang="en-US"/>
          </a:p>
        </p:txBody>
      </p:sp>
    </p:spTree>
    <p:extLst>
      <p:ext uri="{BB962C8B-B14F-4D97-AF65-F5344CB8AC3E}">
        <p14:creationId xmlns:p14="http://schemas.microsoft.com/office/powerpoint/2010/main" val="2260362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33951" y="1749795"/>
            <a:ext cx="12851448" cy="3722335"/>
          </a:xfrm>
        </p:spPr>
        <p:txBody>
          <a:bodyPr anchor="b"/>
          <a:lstStyle>
            <a:lvl1pPr algn="ctr">
              <a:defRPr sz="9354"/>
            </a:lvl1pPr>
          </a:lstStyle>
          <a:p>
            <a:r>
              <a:rPr lang="en-GB"/>
              <a:t>Click to edit Master title style</a:t>
            </a:r>
            <a:endParaRPr lang="en-US" dirty="0"/>
          </a:p>
        </p:txBody>
      </p:sp>
      <p:sp>
        <p:nvSpPr>
          <p:cNvPr id="3" name="Subtitle 2"/>
          <p:cNvSpPr>
            <a:spLocks noGrp="1"/>
          </p:cNvSpPr>
          <p:nvPr>
            <p:ph type="subTitle" idx="1"/>
          </p:nvPr>
        </p:nvSpPr>
        <p:spPr>
          <a:xfrm>
            <a:off x="1889919" y="5615678"/>
            <a:ext cx="11339513" cy="2581379"/>
          </a:xfrm>
        </p:spPr>
        <p:txBody>
          <a:bodyPr/>
          <a:lstStyle>
            <a:lvl1pPr marL="0" indent="0" algn="ctr">
              <a:buNone/>
              <a:defRPr sz="3742"/>
            </a:lvl1pPr>
            <a:lvl2pPr marL="712775" indent="0" algn="ctr">
              <a:buNone/>
              <a:defRPr sz="3118"/>
            </a:lvl2pPr>
            <a:lvl3pPr marL="1425550" indent="0" algn="ctr">
              <a:buNone/>
              <a:defRPr sz="2806"/>
            </a:lvl3pPr>
            <a:lvl4pPr marL="2138324" indent="0" algn="ctr">
              <a:buNone/>
              <a:defRPr sz="2494"/>
            </a:lvl4pPr>
            <a:lvl5pPr marL="2851099" indent="0" algn="ctr">
              <a:buNone/>
              <a:defRPr sz="2494"/>
            </a:lvl5pPr>
            <a:lvl6pPr marL="3563874" indent="0" algn="ctr">
              <a:buNone/>
              <a:defRPr sz="2494"/>
            </a:lvl6pPr>
            <a:lvl7pPr marL="4276649" indent="0" algn="ctr">
              <a:buNone/>
              <a:defRPr sz="2494"/>
            </a:lvl7pPr>
            <a:lvl8pPr marL="4989424" indent="0" algn="ctr">
              <a:buNone/>
              <a:defRPr sz="2494"/>
            </a:lvl8pPr>
            <a:lvl9pPr marL="5702198" indent="0" algn="ctr">
              <a:buNone/>
              <a:defRPr sz="2494"/>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dirty="0"/>
          </a:p>
        </p:txBody>
      </p:sp>
    </p:spTree>
    <p:extLst>
      <p:ext uri="{BB962C8B-B14F-4D97-AF65-F5344CB8AC3E}">
        <p14:creationId xmlns:p14="http://schemas.microsoft.com/office/powerpoint/2010/main" val="1776735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dirty="0"/>
          </a:p>
        </p:txBody>
      </p:sp>
    </p:spTree>
    <p:extLst>
      <p:ext uri="{BB962C8B-B14F-4D97-AF65-F5344CB8AC3E}">
        <p14:creationId xmlns:p14="http://schemas.microsoft.com/office/powerpoint/2010/main" val="422364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19786" y="569240"/>
            <a:ext cx="3260110" cy="906081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1039456" y="569240"/>
            <a:ext cx="9591338" cy="9060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dirty="0"/>
          </a:p>
        </p:txBody>
      </p:sp>
    </p:spTree>
    <p:extLst>
      <p:ext uri="{BB962C8B-B14F-4D97-AF65-F5344CB8AC3E}">
        <p14:creationId xmlns:p14="http://schemas.microsoft.com/office/powerpoint/2010/main" val="1315864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dirty="0"/>
          </a:p>
        </p:txBody>
      </p:sp>
    </p:spTree>
    <p:extLst>
      <p:ext uri="{BB962C8B-B14F-4D97-AF65-F5344CB8AC3E}">
        <p14:creationId xmlns:p14="http://schemas.microsoft.com/office/powerpoint/2010/main" val="1851373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31582" y="2665532"/>
            <a:ext cx="13040439" cy="4447496"/>
          </a:xfrm>
        </p:spPr>
        <p:txBody>
          <a:bodyPr anchor="b"/>
          <a:lstStyle>
            <a:lvl1pPr>
              <a:defRPr sz="9354"/>
            </a:lvl1pPr>
          </a:lstStyle>
          <a:p>
            <a:r>
              <a:rPr lang="en-GB"/>
              <a:t>Click to edit Master title style</a:t>
            </a:r>
            <a:endParaRPr lang="en-US" dirty="0"/>
          </a:p>
        </p:txBody>
      </p:sp>
      <p:sp>
        <p:nvSpPr>
          <p:cNvPr id="3" name="Text Placeholder 2"/>
          <p:cNvSpPr>
            <a:spLocks noGrp="1"/>
          </p:cNvSpPr>
          <p:nvPr>
            <p:ph type="body" idx="1"/>
          </p:nvPr>
        </p:nvSpPr>
        <p:spPr>
          <a:xfrm>
            <a:off x="1031582" y="7155103"/>
            <a:ext cx="13040439" cy="2338833"/>
          </a:xfrm>
        </p:spPr>
        <p:txBody>
          <a:bodyPr/>
          <a:lstStyle>
            <a:lvl1pPr marL="0" indent="0">
              <a:buNone/>
              <a:defRPr sz="3742">
                <a:solidFill>
                  <a:schemeClr val="tx1"/>
                </a:solidFill>
              </a:defRPr>
            </a:lvl1pPr>
            <a:lvl2pPr marL="712775" indent="0">
              <a:buNone/>
              <a:defRPr sz="3118">
                <a:solidFill>
                  <a:schemeClr val="tx1">
                    <a:tint val="75000"/>
                  </a:schemeClr>
                </a:solidFill>
              </a:defRPr>
            </a:lvl2pPr>
            <a:lvl3pPr marL="1425550" indent="0">
              <a:buNone/>
              <a:defRPr sz="2806">
                <a:solidFill>
                  <a:schemeClr val="tx1">
                    <a:tint val="75000"/>
                  </a:schemeClr>
                </a:solidFill>
              </a:defRPr>
            </a:lvl3pPr>
            <a:lvl4pPr marL="2138324" indent="0">
              <a:buNone/>
              <a:defRPr sz="2494">
                <a:solidFill>
                  <a:schemeClr val="tx1">
                    <a:tint val="75000"/>
                  </a:schemeClr>
                </a:solidFill>
              </a:defRPr>
            </a:lvl4pPr>
            <a:lvl5pPr marL="2851099" indent="0">
              <a:buNone/>
              <a:defRPr sz="2494">
                <a:solidFill>
                  <a:schemeClr val="tx1">
                    <a:tint val="75000"/>
                  </a:schemeClr>
                </a:solidFill>
              </a:defRPr>
            </a:lvl5pPr>
            <a:lvl6pPr marL="3563874" indent="0">
              <a:buNone/>
              <a:defRPr sz="2494">
                <a:solidFill>
                  <a:schemeClr val="tx1">
                    <a:tint val="75000"/>
                  </a:schemeClr>
                </a:solidFill>
              </a:defRPr>
            </a:lvl6pPr>
            <a:lvl7pPr marL="4276649" indent="0">
              <a:buNone/>
              <a:defRPr sz="2494">
                <a:solidFill>
                  <a:schemeClr val="tx1">
                    <a:tint val="75000"/>
                  </a:schemeClr>
                </a:solidFill>
              </a:defRPr>
            </a:lvl7pPr>
            <a:lvl8pPr marL="4989424" indent="0">
              <a:buNone/>
              <a:defRPr sz="2494">
                <a:solidFill>
                  <a:schemeClr val="tx1">
                    <a:tint val="75000"/>
                  </a:schemeClr>
                </a:solidFill>
              </a:defRPr>
            </a:lvl8pPr>
            <a:lvl9pPr marL="5702198" indent="0">
              <a:buNone/>
              <a:defRPr sz="2494">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5C100A2-77B3-4943-BAC3-2CE51C7A2FB6}" type="datetimeFigureOut">
              <a:rPr lang="en-US" smtClean="0"/>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dirty="0"/>
          </a:p>
        </p:txBody>
      </p:sp>
    </p:spTree>
    <p:extLst>
      <p:ext uri="{BB962C8B-B14F-4D97-AF65-F5344CB8AC3E}">
        <p14:creationId xmlns:p14="http://schemas.microsoft.com/office/powerpoint/2010/main" val="1860918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039455" y="2846200"/>
            <a:ext cx="6425724"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654171" y="2846200"/>
            <a:ext cx="6425724"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05C100A2-77B3-4943-BAC3-2CE51C7A2FB6}" type="datetimeFigureOut">
              <a:rPr lang="en-US" smtClean="0"/>
              <a:t>10/7/2025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dirty="0"/>
          </a:p>
        </p:txBody>
      </p:sp>
    </p:spTree>
    <p:extLst>
      <p:ext uri="{BB962C8B-B14F-4D97-AF65-F5344CB8AC3E}">
        <p14:creationId xmlns:p14="http://schemas.microsoft.com/office/powerpoint/2010/main" val="1710183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41425" y="569242"/>
            <a:ext cx="13040439" cy="2066590"/>
          </a:xfrm>
        </p:spPr>
        <p:txBody>
          <a:bodyPr/>
          <a:lstStyle/>
          <a:p>
            <a:r>
              <a:rPr lang="en-GB"/>
              <a:t>Click to edit Master title style</a:t>
            </a:r>
            <a:endParaRPr lang="en-US" dirty="0"/>
          </a:p>
        </p:txBody>
      </p:sp>
      <p:sp>
        <p:nvSpPr>
          <p:cNvPr id="3" name="Text Placeholder 2"/>
          <p:cNvSpPr>
            <a:spLocks noGrp="1"/>
          </p:cNvSpPr>
          <p:nvPr>
            <p:ph type="body" idx="1"/>
          </p:nvPr>
        </p:nvSpPr>
        <p:spPr>
          <a:xfrm>
            <a:off x="1041426" y="2620980"/>
            <a:ext cx="63961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GB"/>
              <a:t>Click to edit Master text styles</a:t>
            </a:r>
          </a:p>
        </p:txBody>
      </p:sp>
      <p:sp>
        <p:nvSpPr>
          <p:cNvPr id="4" name="Content Placeholder 3"/>
          <p:cNvSpPr>
            <a:spLocks noGrp="1"/>
          </p:cNvSpPr>
          <p:nvPr>
            <p:ph sz="half" idx="2"/>
          </p:nvPr>
        </p:nvSpPr>
        <p:spPr>
          <a:xfrm>
            <a:off x="1041426" y="3905482"/>
            <a:ext cx="6396193"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654172" y="2620980"/>
            <a:ext cx="64276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GB"/>
              <a:t>Click to edit Master text styles</a:t>
            </a:r>
          </a:p>
        </p:txBody>
      </p:sp>
      <p:sp>
        <p:nvSpPr>
          <p:cNvPr id="6" name="Content Placeholder 5"/>
          <p:cNvSpPr>
            <a:spLocks noGrp="1"/>
          </p:cNvSpPr>
          <p:nvPr>
            <p:ph sz="quarter" idx="4"/>
          </p:nvPr>
        </p:nvSpPr>
        <p:spPr>
          <a:xfrm>
            <a:off x="7654172" y="3905482"/>
            <a:ext cx="6427693"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05C100A2-77B3-4943-BAC3-2CE51C7A2FB6}" type="datetimeFigureOut">
              <a:rPr lang="en-US" smtClean="0"/>
              <a:t>10/7/2025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73E27E5-F9E9-CE43-A464-9AC40955A905}" type="slidenum">
              <a:rPr lang="en-US" smtClean="0"/>
              <a:t>‹#›</a:t>
            </a:fld>
            <a:endParaRPr lang="en-US" dirty="0"/>
          </a:p>
        </p:txBody>
      </p:sp>
    </p:spTree>
    <p:extLst>
      <p:ext uri="{BB962C8B-B14F-4D97-AF65-F5344CB8AC3E}">
        <p14:creationId xmlns:p14="http://schemas.microsoft.com/office/powerpoint/2010/main" val="1162273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5C100A2-77B3-4943-BAC3-2CE51C7A2FB6}" type="datetimeFigureOut">
              <a:rPr lang="en-US" smtClean="0"/>
              <a:t>10/7/2025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73E27E5-F9E9-CE43-A464-9AC40955A905}" type="slidenum">
              <a:rPr lang="en-US" smtClean="0"/>
              <a:t>‹#›</a:t>
            </a:fld>
            <a:endParaRPr lang="en-US" dirty="0"/>
          </a:p>
        </p:txBody>
      </p:sp>
    </p:spTree>
    <p:extLst>
      <p:ext uri="{BB962C8B-B14F-4D97-AF65-F5344CB8AC3E}">
        <p14:creationId xmlns:p14="http://schemas.microsoft.com/office/powerpoint/2010/main" val="13775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C100A2-77B3-4943-BAC3-2CE51C7A2FB6}" type="datetimeFigureOut">
              <a:rPr lang="en-US" smtClean="0"/>
              <a:t>10/7/2025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73E27E5-F9E9-CE43-A464-9AC40955A905}" type="slidenum">
              <a:rPr lang="en-US" smtClean="0"/>
              <a:t>‹#›</a:t>
            </a:fld>
            <a:endParaRPr lang="en-US" dirty="0"/>
          </a:p>
        </p:txBody>
      </p:sp>
    </p:spTree>
    <p:extLst>
      <p:ext uri="{BB962C8B-B14F-4D97-AF65-F5344CB8AC3E}">
        <p14:creationId xmlns:p14="http://schemas.microsoft.com/office/powerpoint/2010/main" val="2101918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en-GB"/>
              <a:t>Click to edit Master title style</a:t>
            </a:r>
            <a:endParaRPr lang="en-US" dirty="0"/>
          </a:p>
        </p:txBody>
      </p:sp>
      <p:sp>
        <p:nvSpPr>
          <p:cNvPr id="3" name="Content Placeholder 2"/>
          <p:cNvSpPr>
            <a:spLocks noGrp="1"/>
          </p:cNvSpPr>
          <p:nvPr>
            <p:ph idx="1"/>
          </p:nvPr>
        </p:nvSpPr>
        <p:spPr>
          <a:xfrm>
            <a:off x="6427693" y="1539425"/>
            <a:ext cx="7654171" cy="7598117"/>
          </a:xfrm>
        </p:spPr>
        <p:txBody>
          <a:bodyPr/>
          <a:lstStyle>
            <a:lvl1pPr>
              <a:defRPr sz="4989"/>
            </a:lvl1pPr>
            <a:lvl2pPr>
              <a:defRPr sz="4365"/>
            </a:lvl2pPr>
            <a:lvl3pPr>
              <a:defRPr sz="3742"/>
            </a:lvl3pPr>
            <a:lvl4pPr>
              <a:defRPr sz="3118"/>
            </a:lvl4pPr>
            <a:lvl5pPr>
              <a:defRPr sz="3118"/>
            </a:lvl5pPr>
            <a:lvl6pPr>
              <a:defRPr sz="3118"/>
            </a:lvl6pPr>
            <a:lvl7pPr>
              <a:defRPr sz="3118"/>
            </a:lvl7pPr>
            <a:lvl8pPr>
              <a:defRPr sz="3118"/>
            </a:lvl8pPr>
            <a:lvl9pPr>
              <a:defRPr sz="3118"/>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GB"/>
              <a:t>Click to edit Master text styles</a:t>
            </a:r>
          </a:p>
        </p:txBody>
      </p:sp>
      <p:sp>
        <p:nvSpPr>
          <p:cNvPr id="5" name="Date Placeholder 4"/>
          <p:cNvSpPr>
            <a:spLocks noGrp="1"/>
          </p:cNvSpPr>
          <p:nvPr>
            <p:ph type="dt" sz="half" idx="10"/>
          </p:nvPr>
        </p:nvSpPr>
        <p:spPr/>
        <p:txBody>
          <a:bodyPr/>
          <a:lstStyle/>
          <a:p>
            <a:fld id="{05C100A2-77B3-4943-BAC3-2CE51C7A2FB6}" type="datetimeFigureOut">
              <a:rPr lang="en-US" smtClean="0"/>
              <a:t>10/7/2025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dirty="0"/>
          </a:p>
        </p:txBody>
      </p:sp>
    </p:spTree>
    <p:extLst>
      <p:ext uri="{BB962C8B-B14F-4D97-AF65-F5344CB8AC3E}">
        <p14:creationId xmlns:p14="http://schemas.microsoft.com/office/powerpoint/2010/main" val="2765647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en-GB"/>
              <a:t>Click to edit Master title style</a:t>
            </a:r>
            <a:endParaRPr lang="en-US" dirty="0"/>
          </a:p>
        </p:txBody>
      </p:sp>
      <p:sp>
        <p:nvSpPr>
          <p:cNvPr id="3" name="Picture Placeholder 2"/>
          <p:cNvSpPr>
            <a:spLocks noGrp="1" noChangeAspect="1"/>
          </p:cNvSpPr>
          <p:nvPr>
            <p:ph type="pic" idx="1"/>
          </p:nvPr>
        </p:nvSpPr>
        <p:spPr>
          <a:xfrm>
            <a:off x="6427693" y="1539425"/>
            <a:ext cx="7654171" cy="7598117"/>
          </a:xfrm>
        </p:spPr>
        <p:txBody>
          <a:bodyPr anchor="t"/>
          <a:lstStyle>
            <a:lvl1pPr marL="0" indent="0">
              <a:buNone/>
              <a:defRPr sz="4989"/>
            </a:lvl1pPr>
            <a:lvl2pPr marL="712775" indent="0">
              <a:buNone/>
              <a:defRPr sz="4365"/>
            </a:lvl2pPr>
            <a:lvl3pPr marL="1425550" indent="0">
              <a:buNone/>
              <a:defRPr sz="3742"/>
            </a:lvl3pPr>
            <a:lvl4pPr marL="2138324" indent="0">
              <a:buNone/>
              <a:defRPr sz="3118"/>
            </a:lvl4pPr>
            <a:lvl5pPr marL="2851099" indent="0">
              <a:buNone/>
              <a:defRPr sz="3118"/>
            </a:lvl5pPr>
            <a:lvl6pPr marL="3563874" indent="0">
              <a:buNone/>
              <a:defRPr sz="3118"/>
            </a:lvl6pPr>
            <a:lvl7pPr marL="4276649" indent="0">
              <a:buNone/>
              <a:defRPr sz="3118"/>
            </a:lvl7pPr>
            <a:lvl8pPr marL="4989424" indent="0">
              <a:buNone/>
              <a:defRPr sz="3118"/>
            </a:lvl8pPr>
            <a:lvl9pPr marL="5702198" indent="0">
              <a:buNone/>
              <a:defRPr sz="3118"/>
            </a:lvl9pPr>
          </a:lstStyle>
          <a:p>
            <a:r>
              <a:rPr lang="en-GB" dirty="0"/>
              <a:t>Click icon to add picture</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GB"/>
              <a:t>Click to edit Master text styles</a:t>
            </a:r>
          </a:p>
        </p:txBody>
      </p:sp>
      <p:sp>
        <p:nvSpPr>
          <p:cNvPr id="5" name="Date Placeholder 4"/>
          <p:cNvSpPr>
            <a:spLocks noGrp="1"/>
          </p:cNvSpPr>
          <p:nvPr>
            <p:ph type="dt" sz="half" idx="10"/>
          </p:nvPr>
        </p:nvSpPr>
        <p:spPr/>
        <p:txBody>
          <a:bodyPr/>
          <a:lstStyle/>
          <a:p>
            <a:fld id="{05C100A2-77B3-4943-BAC3-2CE51C7A2FB6}" type="datetimeFigureOut">
              <a:rPr lang="en-US" smtClean="0"/>
              <a:t>10/7/2025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dirty="0"/>
          </a:p>
        </p:txBody>
      </p:sp>
    </p:spTree>
    <p:extLst>
      <p:ext uri="{BB962C8B-B14F-4D97-AF65-F5344CB8AC3E}">
        <p14:creationId xmlns:p14="http://schemas.microsoft.com/office/powerpoint/2010/main" val="3311483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456" y="569242"/>
            <a:ext cx="13040439" cy="206659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1039456" y="2846200"/>
            <a:ext cx="13040439" cy="6783857"/>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39455" y="9909729"/>
            <a:ext cx="3401854" cy="569240"/>
          </a:xfrm>
          <a:prstGeom prst="rect">
            <a:avLst/>
          </a:prstGeom>
        </p:spPr>
        <p:txBody>
          <a:bodyPr vert="horz" lIns="91440" tIns="45720" rIns="91440" bIns="45720" rtlCol="0" anchor="ctr"/>
          <a:lstStyle>
            <a:lvl1pPr algn="l">
              <a:defRPr sz="1871">
                <a:solidFill>
                  <a:schemeClr val="tx1">
                    <a:tint val="75000"/>
                  </a:schemeClr>
                </a:solidFill>
              </a:defRPr>
            </a:lvl1pPr>
          </a:lstStyle>
          <a:p>
            <a:fld id="{05C100A2-77B3-4943-BAC3-2CE51C7A2FB6}" type="datetimeFigureOut">
              <a:rPr lang="en-US" smtClean="0"/>
              <a:t>10/7/2025</a:t>
            </a:fld>
            <a:endParaRPr lang="en-US" dirty="0"/>
          </a:p>
        </p:txBody>
      </p:sp>
      <p:sp>
        <p:nvSpPr>
          <p:cNvPr id="5" name="Footer Placeholder 4"/>
          <p:cNvSpPr>
            <a:spLocks noGrp="1"/>
          </p:cNvSpPr>
          <p:nvPr>
            <p:ph type="ftr" sz="quarter" idx="3"/>
          </p:nvPr>
        </p:nvSpPr>
        <p:spPr>
          <a:xfrm>
            <a:off x="5008285" y="9909729"/>
            <a:ext cx="5102781" cy="569240"/>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678041" y="9909729"/>
            <a:ext cx="3401854" cy="569240"/>
          </a:xfrm>
          <a:prstGeom prst="rect">
            <a:avLst/>
          </a:prstGeom>
        </p:spPr>
        <p:txBody>
          <a:bodyPr vert="horz" lIns="91440" tIns="45720" rIns="91440" bIns="45720" rtlCol="0" anchor="ctr"/>
          <a:lstStyle>
            <a:lvl1pPr algn="r">
              <a:defRPr sz="1871">
                <a:solidFill>
                  <a:schemeClr val="tx1">
                    <a:tint val="75000"/>
                  </a:schemeClr>
                </a:solidFill>
              </a:defRPr>
            </a:lvl1pPr>
          </a:lstStyle>
          <a:p>
            <a:fld id="{B73E27E5-F9E9-CE43-A464-9AC40955A905}" type="slidenum">
              <a:rPr lang="en-US" smtClean="0"/>
              <a:t>‹#›</a:t>
            </a:fld>
            <a:endParaRPr lang="en-US" dirty="0"/>
          </a:p>
        </p:txBody>
      </p:sp>
    </p:spTree>
    <p:extLst>
      <p:ext uri="{BB962C8B-B14F-4D97-AF65-F5344CB8AC3E}">
        <p14:creationId xmlns:p14="http://schemas.microsoft.com/office/powerpoint/2010/main" val="26985095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425550" rtl="0" eaLnBrk="1" latinLnBrk="0" hangingPunct="1">
        <a:lnSpc>
          <a:spcPct val="90000"/>
        </a:lnSpc>
        <a:spcBef>
          <a:spcPct val="0"/>
        </a:spcBef>
        <a:buNone/>
        <a:defRPr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9pPr>
    </p:bodyStyle>
    <p:otherStyle>
      <a:defPPr>
        <a:defRPr lang="en-US"/>
      </a:defPPr>
      <a:lvl1pPr marL="0" algn="l" defTabSz="1425550" rtl="0" eaLnBrk="1" latinLnBrk="0" hangingPunct="1">
        <a:defRPr sz="2806" kern="1200">
          <a:solidFill>
            <a:schemeClr val="tx1"/>
          </a:solidFill>
          <a:latin typeface="+mn-lt"/>
          <a:ea typeface="+mn-ea"/>
          <a:cs typeface="+mn-cs"/>
        </a:defRPr>
      </a:lvl1pPr>
      <a:lvl2pPr marL="712775" algn="l" defTabSz="1425550" rtl="0" eaLnBrk="1" latinLnBrk="0" hangingPunct="1">
        <a:defRPr sz="2806" kern="1200">
          <a:solidFill>
            <a:schemeClr val="tx1"/>
          </a:solidFill>
          <a:latin typeface="+mn-lt"/>
          <a:ea typeface="+mn-ea"/>
          <a:cs typeface="+mn-cs"/>
        </a:defRPr>
      </a:lvl2pPr>
      <a:lvl3pPr marL="1425550" algn="l" defTabSz="1425550" rtl="0" eaLnBrk="1" latinLnBrk="0" hangingPunct="1">
        <a:defRPr sz="2806" kern="1200">
          <a:solidFill>
            <a:schemeClr val="tx1"/>
          </a:solidFill>
          <a:latin typeface="+mn-lt"/>
          <a:ea typeface="+mn-ea"/>
          <a:cs typeface="+mn-cs"/>
        </a:defRPr>
      </a:lvl3pPr>
      <a:lvl4pPr marL="2138324" algn="l" defTabSz="1425550" rtl="0" eaLnBrk="1" latinLnBrk="0" hangingPunct="1">
        <a:defRPr sz="2806" kern="1200">
          <a:solidFill>
            <a:schemeClr val="tx1"/>
          </a:solidFill>
          <a:latin typeface="+mn-lt"/>
          <a:ea typeface="+mn-ea"/>
          <a:cs typeface="+mn-cs"/>
        </a:defRPr>
      </a:lvl4pPr>
      <a:lvl5pPr marL="2851099" algn="l" defTabSz="1425550" rtl="0" eaLnBrk="1" latinLnBrk="0" hangingPunct="1">
        <a:defRPr sz="2806" kern="1200">
          <a:solidFill>
            <a:schemeClr val="tx1"/>
          </a:solidFill>
          <a:latin typeface="+mn-lt"/>
          <a:ea typeface="+mn-ea"/>
          <a:cs typeface="+mn-cs"/>
        </a:defRPr>
      </a:lvl5pPr>
      <a:lvl6pPr marL="3563874" algn="l" defTabSz="1425550" rtl="0" eaLnBrk="1" latinLnBrk="0" hangingPunct="1">
        <a:defRPr sz="2806" kern="1200">
          <a:solidFill>
            <a:schemeClr val="tx1"/>
          </a:solidFill>
          <a:latin typeface="+mn-lt"/>
          <a:ea typeface="+mn-ea"/>
          <a:cs typeface="+mn-cs"/>
        </a:defRPr>
      </a:lvl6pPr>
      <a:lvl7pPr marL="4276649" algn="l" defTabSz="1425550" rtl="0" eaLnBrk="1" latinLnBrk="0" hangingPunct="1">
        <a:defRPr sz="2806" kern="1200">
          <a:solidFill>
            <a:schemeClr val="tx1"/>
          </a:solidFill>
          <a:latin typeface="+mn-lt"/>
          <a:ea typeface="+mn-ea"/>
          <a:cs typeface="+mn-cs"/>
        </a:defRPr>
      </a:lvl7pPr>
      <a:lvl8pPr marL="4989424" algn="l" defTabSz="1425550" rtl="0" eaLnBrk="1" latinLnBrk="0" hangingPunct="1">
        <a:defRPr sz="2806" kern="1200">
          <a:solidFill>
            <a:schemeClr val="tx1"/>
          </a:solidFill>
          <a:latin typeface="+mn-lt"/>
          <a:ea typeface="+mn-ea"/>
          <a:cs typeface="+mn-cs"/>
        </a:defRPr>
      </a:lvl8pPr>
      <a:lvl9pPr marL="5702198" algn="l" defTabSz="1425550" rtl="0" eaLnBrk="1" latinLnBrk="0" hangingPunct="1">
        <a:defRPr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2.emf"/><Relationship Id="rId4" Type="http://schemas.openxmlformats.org/officeDocument/2006/relationships/hyperlink" Target="https://www.telfordsafeguardingpartnership.org.uk/downloads/file/29/escalation-polic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ounded Rectangle 34">
            <a:extLst>
              <a:ext uri="{FF2B5EF4-FFF2-40B4-BE49-F238E27FC236}">
                <a16:creationId xmlns:a16="http://schemas.microsoft.com/office/drawing/2014/main" id="{EAC4BFA6-A7B7-D546-A8AF-5857BD8894E4}"/>
              </a:ext>
            </a:extLst>
          </p:cNvPr>
          <p:cNvSpPr/>
          <p:nvPr/>
        </p:nvSpPr>
        <p:spPr>
          <a:xfrm>
            <a:off x="274437" y="3324225"/>
            <a:ext cx="5107329" cy="6677026"/>
          </a:xfrm>
          <a:prstGeom prst="roundRect">
            <a:avLst>
              <a:gd name="adj" fmla="val 4442"/>
            </a:avLst>
          </a:prstGeom>
          <a:solidFill>
            <a:schemeClr val="bg1"/>
          </a:solidFill>
          <a:ln w="63500">
            <a:solidFill>
              <a:srgbClr val="FF6969"/>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ounded Rectangle 35">
            <a:extLst>
              <a:ext uri="{FF2B5EF4-FFF2-40B4-BE49-F238E27FC236}">
                <a16:creationId xmlns:a16="http://schemas.microsoft.com/office/drawing/2014/main" id="{6ECB551B-6C00-EC44-87DE-ECEE39377E75}"/>
              </a:ext>
            </a:extLst>
          </p:cNvPr>
          <p:cNvSpPr/>
          <p:nvPr/>
        </p:nvSpPr>
        <p:spPr>
          <a:xfrm>
            <a:off x="8376494" y="3266591"/>
            <a:ext cx="6450266" cy="3981934"/>
          </a:xfrm>
          <a:prstGeom prst="roundRect">
            <a:avLst>
              <a:gd name="adj" fmla="val 4442"/>
            </a:avLst>
          </a:prstGeom>
          <a:solidFill>
            <a:schemeClr val="bg1"/>
          </a:solidFill>
          <a:ln w="63500">
            <a:solidFill>
              <a:srgbClr val="74CE7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ounded Rectangle 36">
            <a:extLst>
              <a:ext uri="{FF2B5EF4-FFF2-40B4-BE49-F238E27FC236}">
                <a16:creationId xmlns:a16="http://schemas.microsoft.com/office/drawing/2014/main" id="{8ACE1DD9-79DA-B240-8D64-3489F6ED1A84}"/>
              </a:ext>
            </a:extLst>
          </p:cNvPr>
          <p:cNvSpPr/>
          <p:nvPr/>
        </p:nvSpPr>
        <p:spPr>
          <a:xfrm>
            <a:off x="5518360" y="7422338"/>
            <a:ext cx="9230694" cy="2568359"/>
          </a:xfrm>
          <a:prstGeom prst="roundRect">
            <a:avLst>
              <a:gd name="adj" fmla="val 4442"/>
            </a:avLst>
          </a:prstGeom>
          <a:solidFill>
            <a:schemeClr val="bg1"/>
          </a:solidFill>
          <a:ln w="63500">
            <a:solidFill>
              <a:srgbClr val="CFEC74"/>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website.</a:t>
            </a:r>
            <a:endParaRPr lang="en-US" dirty="0"/>
          </a:p>
        </p:txBody>
      </p:sp>
      <p:sp>
        <p:nvSpPr>
          <p:cNvPr id="39" name="Rounded Rectangle 38">
            <a:extLst>
              <a:ext uri="{FF2B5EF4-FFF2-40B4-BE49-F238E27FC236}">
                <a16:creationId xmlns:a16="http://schemas.microsoft.com/office/drawing/2014/main" id="{1A85DF91-ECB6-234A-8930-9318D6A05FD5}"/>
              </a:ext>
            </a:extLst>
          </p:cNvPr>
          <p:cNvSpPr/>
          <p:nvPr/>
        </p:nvSpPr>
        <p:spPr>
          <a:xfrm>
            <a:off x="208824" y="1613327"/>
            <a:ext cx="14608571" cy="1440514"/>
          </a:xfrm>
          <a:prstGeom prst="roundRect">
            <a:avLst>
              <a:gd name="adj" fmla="val 4442"/>
            </a:avLst>
          </a:prstGeom>
          <a:solidFill>
            <a:schemeClr val="bg1"/>
          </a:solidFill>
          <a:ln w="63500">
            <a:solidFill>
              <a:srgbClr val="CB77CD"/>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2" name="Picture 21">
            <a:extLst>
              <a:ext uri="{FF2B5EF4-FFF2-40B4-BE49-F238E27FC236}">
                <a16:creationId xmlns:a16="http://schemas.microsoft.com/office/drawing/2014/main" id="{2A35B9BF-CF0E-9C4D-B48E-B76AFD363614}"/>
              </a:ext>
            </a:extLst>
          </p:cNvPr>
          <p:cNvPicPr>
            <a:picLocks noChangeAspect="1"/>
          </p:cNvPicPr>
          <p:nvPr/>
        </p:nvPicPr>
        <p:blipFill>
          <a:blip r:embed="rId3"/>
          <a:stretch>
            <a:fillRect/>
          </a:stretch>
        </p:blipFill>
        <p:spPr>
          <a:xfrm>
            <a:off x="7305878" y="6811455"/>
            <a:ext cx="431800" cy="520700"/>
          </a:xfrm>
          <a:prstGeom prst="rect">
            <a:avLst/>
          </a:prstGeom>
        </p:spPr>
      </p:pic>
      <p:sp>
        <p:nvSpPr>
          <p:cNvPr id="32" name="TextBox 31">
            <a:extLst>
              <a:ext uri="{FF2B5EF4-FFF2-40B4-BE49-F238E27FC236}">
                <a16:creationId xmlns:a16="http://schemas.microsoft.com/office/drawing/2014/main" id="{39C983F3-39D0-554B-9F9E-55B91B9093FC}"/>
              </a:ext>
            </a:extLst>
          </p:cNvPr>
          <p:cNvSpPr txBox="1"/>
          <p:nvPr/>
        </p:nvSpPr>
        <p:spPr>
          <a:xfrm>
            <a:off x="208824" y="1713293"/>
            <a:ext cx="14393001" cy="1600438"/>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1. Background - </a:t>
            </a:r>
            <a:r>
              <a:rPr lang="en-GB" sz="1600" dirty="0">
                <a:latin typeface="Arial" panose="020B0604020202020204" pitchFamily="34" charset="0"/>
                <a:cs typeface="Arial" panose="020B0604020202020204" pitchFamily="34" charset="0"/>
              </a:rPr>
              <a:t>This case review considered the death of Violet, a 75-year-old woman, in May 2024. She lived in a Wrekin Housing Group bungalow with her son, supported by her daughter and a care package delivered by an external agency (2 calls daily). Violet attended a day centre and enjoyed social activities. Her health conditions included reduced mobility, right-side weakness from strokes, and ulcerated legs. She used a wheelchair and required support for personal care. Violet died in hospital on 15 May 2024 following admission with sepsis and pneumonia.</a:t>
            </a:r>
          </a:p>
          <a:p>
            <a:endParaRPr lang="en-GB" dirty="0"/>
          </a:p>
          <a:p>
            <a:endParaRPr lang="en-GB" sz="1600" dirty="0">
              <a:latin typeface="Arial" panose="020B0604020202020204" pitchFamily="34" charset="0"/>
              <a:cs typeface="Arial" panose="020B0604020202020204" pitchFamily="34" charset="0"/>
            </a:endParaRPr>
          </a:p>
        </p:txBody>
      </p:sp>
      <p:sp>
        <p:nvSpPr>
          <p:cNvPr id="42" name="TextBox 41">
            <a:extLst>
              <a:ext uri="{FF2B5EF4-FFF2-40B4-BE49-F238E27FC236}">
                <a16:creationId xmlns:a16="http://schemas.microsoft.com/office/drawing/2014/main" id="{E6A2FF2E-8536-B344-802F-A1F7C3B73486}"/>
              </a:ext>
            </a:extLst>
          </p:cNvPr>
          <p:cNvSpPr txBox="1"/>
          <p:nvPr/>
        </p:nvSpPr>
        <p:spPr>
          <a:xfrm>
            <a:off x="449934" y="3552839"/>
            <a:ext cx="5032172" cy="5632311"/>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4. Positive and proactive steps taken to address the recommendations so far - </a:t>
            </a:r>
            <a:r>
              <a:rPr lang="en-GB" sz="1600" dirty="0">
                <a:latin typeface="Arial" panose="020B0604020202020204" pitchFamily="34" charset="0"/>
                <a:cs typeface="Arial" panose="020B0604020202020204" pitchFamily="34" charset="0"/>
              </a:rPr>
              <a:t>In response to the initial recommendations, partner agencies within the Safeguarding Adults Review (SAR) Panel have taken meaningful and proactive steps to strengthen multi-agency collaboration and enhance safeguarding practice.</a:t>
            </a:r>
          </a:p>
          <a:p>
            <a:endParaRPr lang="en-GB" sz="16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GB" sz="1600" b="1" dirty="0">
                <a:latin typeface="Arial" panose="020B0604020202020204" pitchFamily="34" charset="0"/>
                <a:cs typeface="Arial" panose="020B0604020202020204" pitchFamily="34" charset="0"/>
              </a:rPr>
              <a:t>Escalation Policies </a:t>
            </a:r>
            <a:r>
              <a:rPr lang="en-GB" sz="1600" dirty="0">
                <a:latin typeface="Arial" panose="020B0604020202020204" pitchFamily="34" charset="0"/>
                <a:cs typeface="Arial" panose="020B0604020202020204" pitchFamily="34" charset="0"/>
              </a:rPr>
              <a:t>It has been recognised by Telford and Wrekin Safeguarding Partnership that there is a need for a review of the Escalation Policies. This has been completed and re-circulated. The Partnership has also recognised a training gap to deliver training on the use of the escalation policy to ensure this is accurately recorded. </a:t>
            </a:r>
          </a:p>
          <a:p>
            <a:pPr marL="285750" lvl="0" indent="-285750">
              <a:buFont typeface="Arial" panose="020B0604020202020204" pitchFamily="34" charset="0"/>
              <a:buChar char="•"/>
            </a:pPr>
            <a:r>
              <a:rPr lang="en-GB" sz="1600" dirty="0">
                <a:hlinkClick r:id="rId4"/>
              </a:rPr>
              <a:t>Escalation Policy 2023-2025 - Telford and Wrekin Safeguarding Partnership</a:t>
            </a:r>
            <a:endParaRPr lang="en-GB" sz="1600" b="1"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GB" sz="1600" b="1" dirty="0">
                <a:latin typeface="Arial" panose="020B0604020202020204" pitchFamily="34" charset="0"/>
                <a:cs typeface="Arial" panose="020B0604020202020204" pitchFamily="34" charset="0"/>
              </a:rPr>
              <a:t>Multi Disciplinary Team Meetings: </a:t>
            </a:r>
            <a:r>
              <a:rPr lang="en-GB" sz="1600" dirty="0">
                <a:latin typeface="Arial" panose="020B0604020202020204" pitchFamily="34" charset="0"/>
                <a:cs typeface="Arial" panose="020B0604020202020204" pitchFamily="34" charset="0"/>
              </a:rPr>
              <a:t>Awareness shared across the Partnership regarding the role of the MDT. Specific training and flow chart to be developed and rolled out by the Partnership. </a:t>
            </a:r>
          </a:p>
        </p:txBody>
      </p:sp>
      <p:sp>
        <p:nvSpPr>
          <p:cNvPr id="45" name="TextBox 44">
            <a:extLst>
              <a:ext uri="{FF2B5EF4-FFF2-40B4-BE49-F238E27FC236}">
                <a16:creationId xmlns:a16="http://schemas.microsoft.com/office/drawing/2014/main" id="{35D5080D-642F-C048-9653-850984CA86A5}"/>
              </a:ext>
            </a:extLst>
          </p:cNvPr>
          <p:cNvSpPr txBox="1"/>
          <p:nvPr/>
        </p:nvSpPr>
        <p:spPr>
          <a:xfrm>
            <a:off x="5199102" y="7516460"/>
            <a:ext cx="4721144" cy="338554"/>
          </a:xfrm>
          <a:prstGeom prst="rect">
            <a:avLst/>
          </a:prstGeom>
          <a:noFill/>
        </p:spPr>
        <p:txBody>
          <a:bodyPr wrap="square" rtlCol="0">
            <a:spAutoFit/>
          </a:bodyPr>
          <a:lstStyle/>
          <a:p>
            <a:r>
              <a:rPr lang="en-GB" sz="1600" dirty="0">
                <a:latin typeface="Arial" panose="020B0604020202020204" pitchFamily="34" charset="0"/>
                <a:cs typeface="Arial" panose="020B0604020202020204" pitchFamily="34" charset="0"/>
              </a:rPr>
              <a:t>.</a:t>
            </a:r>
            <a:endParaRPr lang="en-GB" sz="1600" b="1" dirty="0">
              <a:latin typeface="Arial" panose="020B0604020202020204" pitchFamily="34" charset="0"/>
              <a:cs typeface="Arial" panose="020B0604020202020204" pitchFamily="34" charset="0"/>
            </a:endParaRPr>
          </a:p>
        </p:txBody>
      </p:sp>
      <p:sp>
        <p:nvSpPr>
          <p:cNvPr id="48" name="TextBox 47">
            <a:extLst>
              <a:ext uri="{FF2B5EF4-FFF2-40B4-BE49-F238E27FC236}">
                <a16:creationId xmlns:a16="http://schemas.microsoft.com/office/drawing/2014/main" id="{650E5B87-2D2B-9042-899A-E439688525B5}"/>
              </a:ext>
            </a:extLst>
          </p:cNvPr>
          <p:cNvSpPr txBox="1"/>
          <p:nvPr/>
        </p:nvSpPr>
        <p:spPr>
          <a:xfrm>
            <a:off x="8481718" y="3428038"/>
            <a:ext cx="6363195" cy="4001095"/>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2. Process</a:t>
            </a:r>
          </a:p>
          <a:p>
            <a:r>
              <a:rPr lang="en-GB" sz="1600" dirty="0">
                <a:latin typeface="Arial" panose="020B0604020202020204" pitchFamily="34" charset="0"/>
                <a:cs typeface="Arial" panose="020B0604020202020204" pitchFamily="34" charset="0"/>
              </a:rPr>
              <a:t>The SAR was commissioned following Violet’s death, meeting Care Act criteria. An independent author was appointed in December 2024. Evidence was provided by GP, Adult Social Care, Shrewsbury and Telford Hospital Trust, Shropshire Community Health Trust, West Midlands Ambulance Service, and Wrekin Housing Group. Combined chronologies and IMRs were collated. </a:t>
            </a:r>
          </a:p>
          <a:p>
            <a:r>
              <a:rPr lang="en-GB" sz="1600" dirty="0">
                <a:latin typeface="Arial" panose="020B0604020202020204" pitchFamily="34" charset="0"/>
                <a:cs typeface="Arial" panose="020B0604020202020204" pitchFamily="34" charset="0"/>
              </a:rPr>
              <a:t>A practitioner learning event in June 2025 allowed frontline staff to share insights into what went well, what could have been done differently, and how to improve practice.</a:t>
            </a:r>
          </a:p>
          <a:p>
            <a:r>
              <a:rPr lang="en-GB" sz="1600" dirty="0">
                <a:latin typeface="Arial" panose="020B0604020202020204" pitchFamily="34" charset="0"/>
                <a:cs typeface="Arial" panose="020B0604020202020204" pitchFamily="34" charset="0"/>
              </a:rPr>
              <a:t>The panel was made up of practitioners who knew the case alongside managers from across the partnership, the group met formally 4 times throughout the process. </a:t>
            </a:r>
          </a:p>
          <a:p>
            <a:r>
              <a:rPr lang="en-GB" sz="1600" dirty="0">
                <a:latin typeface="Arial" panose="020B0604020202020204" pitchFamily="34" charset="0"/>
                <a:cs typeface="Arial" panose="020B0604020202020204" pitchFamily="34" charset="0"/>
              </a:rPr>
              <a:t>The family have been updated and invited to be part of this review should they wish to do so. </a:t>
            </a:r>
          </a:p>
          <a:p>
            <a:endParaRPr lang="en-GB" sz="1400" dirty="0">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C72BD96F-7FD7-774B-8DEF-6DDC64E98A70}"/>
              </a:ext>
            </a:extLst>
          </p:cNvPr>
          <p:cNvPicPr>
            <a:picLocks noChangeAspect="1"/>
          </p:cNvPicPr>
          <p:nvPr/>
        </p:nvPicPr>
        <p:blipFill>
          <a:blip r:embed="rId5"/>
          <a:stretch>
            <a:fillRect/>
          </a:stretch>
        </p:blipFill>
        <p:spPr>
          <a:xfrm>
            <a:off x="11496516" y="93688"/>
            <a:ext cx="2944103" cy="1294389"/>
          </a:xfrm>
          <a:prstGeom prst="rect">
            <a:avLst/>
          </a:prstGeom>
        </p:spPr>
      </p:pic>
      <p:sp>
        <p:nvSpPr>
          <p:cNvPr id="23" name="Rounded Rectangle 22">
            <a:extLst>
              <a:ext uri="{FF2B5EF4-FFF2-40B4-BE49-F238E27FC236}">
                <a16:creationId xmlns:a16="http://schemas.microsoft.com/office/drawing/2014/main" id="{B7177352-5193-364C-8817-E19A14E27921}"/>
              </a:ext>
            </a:extLst>
          </p:cNvPr>
          <p:cNvSpPr/>
          <p:nvPr/>
        </p:nvSpPr>
        <p:spPr>
          <a:xfrm>
            <a:off x="345750" y="249167"/>
            <a:ext cx="10669579" cy="1080789"/>
          </a:xfrm>
          <a:prstGeom prst="roundRect">
            <a:avLst>
              <a:gd name="adj" fmla="val 4442"/>
            </a:avLst>
          </a:prstGeom>
          <a:solidFill>
            <a:schemeClr val="bg1"/>
          </a:solidFill>
          <a:ln w="63500">
            <a:solidFill>
              <a:schemeClr val="accent4">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a:extLst>
              <a:ext uri="{FF2B5EF4-FFF2-40B4-BE49-F238E27FC236}">
                <a16:creationId xmlns:a16="http://schemas.microsoft.com/office/drawing/2014/main" id="{E6A2FF2E-8536-B344-802F-A1F7C3B73486}"/>
              </a:ext>
            </a:extLst>
          </p:cNvPr>
          <p:cNvSpPr txBox="1"/>
          <p:nvPr/>
        </p:nvSpPr>
        <p:spPr>
          <a:xfrm>
            <a:off x="274437" y="330042"/>
            <a:ext cx="10549507" cy="1015663"/>
          </a:xfrm>
          <a:prstGeom prst="rect">
            <a:avLst/>
          </a:prstGeom>
          <a:noFill/>
        </p:spPr>
        <p:txBody>
          <a:bodyPr wrap="square" rtlCol="0">
            <a:spAutoFit/>
          </a:bodyPr>
          <a:lstStyle/>
          <a:p>
            <a:pPr algn="ctr"/>
            <a:r>
              <a:rPr lang="en-GB" sz="3000" b="1" dirty="0">
                <a:latin typeface="Arial" panose="020B0604020202020204" pitchFamily="34" charset="0"/>
                <a:cs typeface="Arial" panose="020B0604020202020204" pitchFamily="34" charset="0"/>
              </a:rPr>
              <a:t>Safeguarding Adult Review – ‘Violet’ </a:t>
            </a:r>
          </a:p>
          <a:p>
            <a:pPr algn="ctr"/>
            <a:r>
              <a:rPr lang="en-GB" sz="3000" b="1" dirty="0">
                <a:latin typeface="Arial" panose="020B0604020202020204" pitchFamily="34" charset="0"/>
                <a:cs typeface="Arial" panose="020B0604020202020204" pitchFamily="34" charset="0"/>
              </a:rPr>
              <a:t>Learning Briefing</a:t>
            </a:r>
            <a:endParaRPr lang="en-GB" sz="3000" dirty="0">
              <a:latin typeface="Arial" panose="020B0604020202020204" pitchFamily="34" charset="0"/>
              <a:cs typeface="Arial" panose="020B0604020202020204" pitchFamily="34" charset="0"/>
            </a:endParaRPr>
          </a:p>
        </p:txBody>
      </p:sp>
      <p:sp>
        <p:nvSpPr>
          <p:cNvPr id="26" name="TextBox 25">
            <a:extLst>
              <a:ext uri="{FF2B5EF4-FFF2-40B4-BE49-F238E27FC236}">
                <a16:creationId xmlns:a16="http://schemas.microsoft.com/office/drawing/2014/main" id="{E6A2FF2E-8536-B344-802F-A1F7C3B73486}"/>
              </a:ext>
            </a:extLst>
          </p:cNvPr>
          <p:cNvSpPr txBox="1"/>
          <p:nvPr/>
        </p:nvSpPr>
        <p:spPr>
          <a:xfrm>
            <a:off x="5594950" y="7528008"/>
            <a:ext cx="9035560" cy="2831544"/>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3. Recommendations and Learning</a:t>
            </a:r>
          </a:p>
          <a:p>
            <a:endParaRPr lang="en-GB" b="1"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The following recommendations were made following the independent review:</a:t>
            </a:r>
          </a:p>
          <a:p>
            <a:endParaRPr lang="en-GB" sz="1600" dirty="0">
              <a:latin typeface="Arial" panose="020B0604020202020204" pitchFamily="34" charset="0"/>
              <a:cs typeface="Arial" panose="020B0604020202020204" pitchFamily="34" charset="0"/>
            </a:endParaRPr>
          </a:p>
          <a:p>
            <a:r>
              <a:rPr lang="en-GB" sz="1600" b="1" dirty="0">
                <a:latin typeface="Arial" panose="020B0604020202020204" pitchFamily="34" charset="0"/>
                <a:cs typeface="Arial" panose="020B0604020202020204" pitchFamily="34" charset="0"/>
              </a:rPr>
              <a:t>Recommendation 1.</a:t>
            </a:r>
            <a:r>
              <a:rPr lang="en-GB" sz="1600" dirty="0">
                <a:latin typeface="Arial" panose="020B0604020202020204" pitchFamily="34" charset="0"/>
                <a:cs typeface="Arial" panose="020B0604020202020204" pitchFamily="34" charset="0"/>
              </a:rPr>
              <a:t>  All agencies to ensure staff have an increased awareness of the role of the MDT and ensure staff make relevant referrals that meet the safeguarding threshold.   </a:t>
            </a:r>
          </a:p>
          <a:p>
            <a:r>
              <a:rPr lang="en-GB" sz="1600" b="1" dirty="0">
                <a:latin typeface="Arial" panose="020B0604020202020204" pitchFamily="34" charset="0"/>
                <a:cs typeface="Arial" panose="020B0604020202020204" pitchFamily="34" charset="0"/>
              </a:rPr>
              <a:t>Recommendation 2.</a:t>
            </a:r>
            <a:r>
              <a:rPr lang="en-GB" sz="1600" dirty="0">
                <a:latin typeface="Arial" panose="020B0604020202020204" pitchFamily="34" charset="0"/>
                <a:cs typeface="Arial" panose="020B0604020202020204" pitchFamily="34" charset="0"/>
              </a:rPr>
              <a:t>  All agencies involved to ensure all staff are aware of escalation policies in their own agencies and utilise appropriately and also be aware that local authorities have their own escalation processes, should practitioners not </a:t>
            </a:r>
            <a:r>
              <a:rPr lang="en-GB" dirty="0">
                <a:latin typeface="Arial" panose="020B0604020202020204" pitchFamily="34" charset="0"/>
                <a:cs typeface="Arial" panose="020B0604020202020204" pitchFamily="34" charset="0"/>
              </a:rPr>
              <a:t>agree</a:t>
            </a:r>
            <a:r>
              <a:rPr lang="en-GB" sz="1600" dirty="0">
                <a:latin typeface="Arial" panose="020B0604020202020204" pitchFamily="34" charset="0"/>
                <a:cs typeface="Arial" panose="020B0604020202020204" pitchFamily="34" charset="0"/>
              </a:rPr>
              <a:t> with a decision that has been made.</a:t>
            </a:r>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endParaRPr lang="en-GB" sz="1400" dirty="0">
              <a:latin typeface="Arial" panose="020B0604020202020204" pitchFamily="34" charset="0"/>
              <a:cs typeface="Arial" panose="020B0604020202020204" pitchFamily="34" charset="0"/>
            </a:endParaRPr>
          </a:p>
        </p:txBody>
      </p:sp>
      <p:pic>
        <p:nvPicPr>
          <p:cNvPr id="1026" name="Picture 2" descr="What is a Seven Minute Briefi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94950" y="3339332"/>
            <a:ext cx="2568359" cy="25683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28769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0544CEDD66FF45A4C30C02F5D9BCD8" ma:contentTypeVersion="14" ma:contentTypeDescription="Create a new document." ma:contentTypeScope="" ma:versionID="51625730a38a92f04bab7c70600419ba">
  <xsd:schema xmlns:xsd="http://www.w3.org/2001/XMLSchema" xmlns:xs="http://www.w3.org/2001/XMLSchema" xmlns:p="http://schemas.microsoft.com/office/2006/metadata/properties" xmlns:ns2="71ce49bb-cf0a-4122-9119-2fd8f82facb0" xmlns:ns3="0ba1dc7b-d825-410b-8076-85f10e5c34b6" targetNamespace="http://schemas.microsoft.com/office/2006/metadata/properties" ma:root="true" ma:fieldsID="644e54487f515ddf0d4650bf4e31ed6e" ns2:_="" ns3:_="">
    <xsd:import namespace="71ce49bb-cf0a-4122-9119-2fd8f82facb0"/>
    <xsd:import namespace="0ba1dc7b-d825-410b-8076-85f10e5c34b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e49bb-cf0a-4122-9119-2fd8f82fac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ba1dc7b-d825-410b-8076-85f10e5c34b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2A15BD6-3584-4C7D-AB7B-53586E115A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e49bb-cf0a-4122-9119-2fd8f82facb0"/>
    <ds:schemaRef ds:uri="0ba1dc7b-d825-410b-8076-85f10e5c34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6C601DA-C711-4C17-BA0E-EF18F3E5501F}">
  <ds:schemaRefs>
    <ds:schemaRef ds:uri="http://schemas.microsoft.com/sharepoint/v3/contenttype/forms"/>
  </ds:schemaRefs>
</ds:datastoreItem>
</file>

<file path=customXml/itemProps3.xml><?xml version="1.0" encoding="utf-8"?>
<ds:datastoreItem xmlns:ds="http://schemas.openxmlformats.org/officeDocument/2006/customXml" ds:itemID="{F46E2D25-D9D3-4CE3-AD57-53DB797AD1DF}">
  <ds:schemaRefs>
    <ds:schemaRef ds:uri="http://schemas.microsoft.com/office/2006/metadata/properties"/>
    <ds:schemaRef ds:uri="0ba1dc7b-d825-410b-8076-85f10e5c34b6"/>
    <ds:schemaRef ds:uri="http://purl.org/dc/terms/"/>
    <ds:schemaRef ds:uri="http://schemas.openxmlformats.org/package/2006/metadata/core-properties"/>
    <ds:schemaRef ds:uri="http://purl.org/dc/dcmitype/"/>
    <ds:schemaRef ds:uri="71ce49bb-cf0a-4122-9119-2fd8f82facb0"/>
    <ds:schemaRef ds:uri="http://schemas.microsoft.com/office/2006/documentManagement/types"/>
    <ds:schemaRef ds:uri="http://purl.org/dc/elements/1.1/"/>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573</TotalTime>
  <Words>495</Words>
  <Application>Microsoft Office PowerPoint</Application>
  <PresentationFormat>Custom</PresentationFormat>
  <Paragraphs>22</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Hall.Salter</dc:creator>
  <cp:lastModifiedBy>Cook, Fiona</cp:lastModifiedBy>
  <cp:revision>56</cp:revision>
  <dcterms:created xsi:type="dcterms:W3CDTF">2021-06-18T13:41:22Z</dcterms:created>
  <dcterms:modified xsi:type="dcterms:W3CDTF">2025-10-07T12:19:59Z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0x010100AC0544CEDD66FF45A4C30C02F5D9BCD8</vt:lpwstr>
  </property>
</Properties>
</file>