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303"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FD8B16-9CD6-C26A-4DB8-BD3D2FD54221}" v="2" dt="2026-03-27T13:14:56.7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69FD8B16-9CD6-C26A-4DB8-BD3D2FD54221}"/>
    <pc:docChg chg="addSld delSld">
      <pc:chgData name="Cook, Fiona" userId="S::fiona.cook2@telford.gov.uk::d8c8d1be-17a2-4c11-a5fa-e55f5b2a0a4d" providerId="AD" clId="Web-{69FD8B16-9CD6-C26A-4DB8-BD3D2FD54221}" dt="2026-03-27T13:14:56.741" v="1"/>
      <pc:docMkLst>
        <pc:docMk/>
      </pc:docMkLst>
      <pc:sldChg chg="del">
        <pc:chgData name="Cook, Fiona" userId="S::fiona.cook2@telford.gov.uk::d8c8d1be-17a2-4c11-a5fa-e55f5b2a0a4d" providerId="AD" clId="Web-{69FD8B16-9CD6-C26A-4DB8-BD3D2FD54221}" dt="2026-03-27T13:14:56.741" v="1"/>
        <pc:sldMkLst>
          <pc:docMk/>
          <pc:sldMk cId="109857222" sldId="256"/>
        </pc:sldMkLst>
      </pc:sldChg>
      <pc:sldChg chg="add">
        <pc:chgData name="Cook, Fiona" userId="S::fiona.cook2@telford.gov.uk::d8c8d1be-17a2-4c11-a5fa-e55f5b2a0a4d" providerId="AD" clId="Web-{69FD8B16-9CD6-C26A-4DB8-BD3D2FD54221}" dt="2026-03-27T13:14:45.132" v="0"/>
        <pc:sldMkLst>
          <pc:docMk/>
          <pc:sldMk cId="1529923626" sldId="30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7FB206-4470-4273-9D40-71AFEF91D246}" type="datetimeFigureOut">
              <a:t>27/03/2026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3CF94B-06A1-477E-B9D9-93DBBD4BDFEB}" type="slidenum">
              <a:t>‹#›</a:t>
            </a:fld>
            <a:endParaRPr lang="en-GB"/>
          </a:p>
        </p:txBody>
      </p:sp>
    </p:spTree>
    <p:extLst>
      <p:ext uri="{BB962C8B-B14F-4D97-AF65-F5344CB8AC3E}">
        <p14:creationId xmlns:p14="http://schemas.microsoft.com/office/powerpoint/2010/main" val="685151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4E9AE3F-1B7F-47F9-84C4-77622927D70C}" type="slidenum">
              <a:rPr lang="en-GB" smtClean="0"/>
              <a:t>2</a:t>
            </a:fld>
            <a:endParaRPr lang="en-GB"/>
          </a:p>
        </p:txBody>
      </p:sp>
    </p:spTree>
    <p:extLst>
      <p:ext uri="{BB962C8B-B14F-4D97-AF65-F5344CB8AC3E}">
        <p14:creationId xmlns:p14="http://schemas.microsoft.com/office/powerpoint/2010/main" val="1314507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haveibeenpwned.com/" TargetMode="External"/><Relationship Id="rId3" Type="http://schemas.openxmlformats.org/officeDocument/2006/relationships/hyperlink" Target="https://www.actionfraud.police.uk/" TargetMode="External"/><Relationship Id="rId7" Type="http://schemas.openxmlformats.org/officeDocument/2006/relationships/hyperlink" Target="https://www.met.police.uk/police-forces/metropolitan-police/areas/campaigns/2019/little-guide-preventing-frau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ca.org.uk/" TargetMode="External"/><Relationship Id="rId11" Type="http://schemas.openxmlformats.org/officeDocument/2006/relationships/image" Target="../media/image2.jpeg"/><Relationship Id="rId5" Type="http://schemas.openxmlformats.org/officeDocument/2006/relationships/hyperlink" Target="https://www.ncsc.gov.uk/section/about-this-website/report-scam-website" TargetMode="External"/><Relationship Id="rId10" Type="http://schemas.openxmlformats.org/officeDocument/2006/relationships/image" Target="../media/image1.emf"/><Relationship Id="rId4" Type="http://schemas.openxmlformats.org/officeDocument/2006/relationships/hyperlink" Target="mailto:report@phishing.gov.uk" TargetMode="External"/><Relationship Id="rId9" Type="http://schemas.openxmlformats.org/officeDocument/2006/relationships/hyperlink" Target="https://www.fca.org.uk/consumers/using-financial-services-register#:~:text=You%20can%20check%20our%20Financial,the%20firm%20has%20permission%20for.&amp;text=Search%20for%20the%20firm%20by,firm%20reference%20number%20(FR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7694975" y="991490"/>
            <a:ext cx="3076172" cy="2810025"/>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5" name="Rounded Rectangle 34">
            <a:extLst>
              <a:ext uri="{FF2B5EF4-FFF2-40B4-BE49-F238E27FC236}">
                <a16:creationId xmlns:a16="http://schemas.microsoft.com/office/drawing/2014/main" id="{EAC4BFA6-A7B7-D546-A8AF-5857BD8894E4}"/>
              </a:ext>
            </a:extLst>
          </p:cNvPr>
          <p:cNvSpPr/>
          <p:nvPr/>
        </p:nvSpPr>
        <p:spPr>
          <a:xfrm>
            <a:off x="1468760" y="2515067"/>
            <a:ext cx="2929427" cy="1956376"/>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6" name="Rounded Rectangle 35">
            <a:extLst>
              <a:ext uri="{FF2B5EF4-FFF2-40B4-BE49-F238E27FC236}">
                <a16:creationId xmlns:a16="http://schemas.microsoft.com/office/drawing/2014/main" id="{6ECB551B-6C00-EC44-87DE-ECEE39377E75}"/>
              </a:ext>
            </a:extLst>
          </p:cNvPr>
          <p:cNvSpPr/>
          <p:nvPr/>
        </p:nvSpPr>
        <p:spPr>
          <a:xfrm>
            <a:off x="7694979" y="3889276"/>
            <a:ext cx="3076168" cy="2728456"/>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7" name="Rounded Rectangle 36">
            <a:extLst>
              <a:ext uri="{FF2B5EF4-FFF2-40B4-BE49-F238E27FC236}">
                <a16:creationId xmlns:a16="http://schemas.microsoft.com/office/drawing/2014/main" id="{8ACE1DD9-79DA-B240-8D64-3489F6ED1A84}"/>
              </a:ext>
            </a:extLst>
          </p:cNvPr>
          <p:cNvSpPr/>
          <p:nvPr/>
        </p:nvSpPr>
        <p:spPr>
          <a:xfrm>
            <a:off x="4525586" y="4477711"/>
            <a:ext cx="2989002" cy="2174687"/>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55"/>
              <a:t>website.</a:t>
            </a:r>
            <a:endParaRPr lang="en-US" sz="1155"/>
          </a:p>
        </p:txBody>
      </p:sp>
      <p:sp>
        <p:nvSpPr>
          <p:cNvPr id="38" name="Rounded Rectangle 37">
            <a:extLst>
              <a:ext uri="{FF2B5EF4-FFF2-40B4-BE49-F238E27FC236}">
                <a16:creationId xmlns:a16="http://schemas.microsoft.com/office/drawing/2014/main" id="{42D950A7-32B1-2147-B747-E8FA968E50E2}"/>
              </a:ext>
            </a:extLst>
          </p:cNvPr>
          <p:cNvSpPr/>
          <p:nvPr/>
        </p:nvSpPr>
        <p:spPr>
          <a:xfrm>
            <a:off x="1472884" y="4568429"/>
            <a:ext cx="2862816" cy="2049303"/>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9" name="Rounded Rectangle 38">
            <a:extLst>
              <a:ext uri="{FF2B5EF4-FFF2-40B4-BE49-F238E27FC236}">
                <a16:creationId xmlns:a16="http://schemas.microsoft.com/office/drawing/2014/main" id="{1A85DF91-ECB6-234A-8930-9318D6A05FD5}"/>
              </a:ext>
            </a:extLst>
          </p:cNvPr>
          <p:cNvSpPr/>
          <p:nvPr/>
        </p:nvSpPr>
        <p:spPr>
          <a:xfrm>
            <a:off x="1468760" y="991490"/>
            <a:ext cx="2929426" cy="1382378"/>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40" name="Rounded Rectangle 39">
            <a:extLst>
              <a:ext uri="{FF2B5EF4-FFF2-40B4-BE49-F238E27FC236}">
                <a16:creationId xmlns:a16="http://schemas.microsoft.com/office/drawing/2014/main" id="{64736013-0354-EF40-B5DA-C923D3CA9B61}"/>
              </a:ext>
            </a:extLst>
          </p:cNvPr>
          <p:cNvSpPr/>
          <p:nvPr/>
        </p:nvSpPr>
        <p:spPr>
          <a:xfrm>
            <a:off x="4581869" y="991490"/>
            <a:ext cx="2989002" cy="1612710"/>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2" name="TextBox 31">
            <a:extLst>
              <a:ext uri="{FF2B5EF4-FFF2-40B4-BE49-F238E27FC236}">
                <a16:creationId xmlns:a16="http://schemas.microsoft.com/office/drawing/2014/main" id="{39C983F3-39D0-554B-9F9E-55B91B9093FC}"/>
              </a:ext>
            </a:extLst>
          </p:cNvPr>
          <p:cNvSpPr txBox="1"/>
          <p:nvPr/>
        </p:nvSpPr>
        <p:spPr>
          <a:xfrm>
            <a:off x="1548664" y="1044055"/>
            <a:ext cx="2773325" cy="1197379"/>
          </a:xfrm>
          <a:prstGeom prst="rect">
            <a:avLst/>
          </a:prstGeom>
          <a:noFill/>
        </p:spPr>
        <p:txBody>
          <a:bodyPr wrap="square" rtlCol="0">
            <a:spAutoFit/>
          </a:bodyPr>
          <a:lstStyle/>
          <a:p>
            <a:pPr marL="219936" indent="-219936">
              <a:buAutoNum type="arabicPeriod"/>
            </a:pPr>
            <a:r>
              <a:rPr lang="en-GB" sz="1026" b="1">
                <a:latin typeface="Arial" panose="020B0604020202020204" pitchFamily="34" charset="0"/>
                <a:cs typeface="Arial" panose="020B0604020202020204" pitchFamily="34" charset="0"/>
              </a:rPr>
              <a:t>What is online safety?</a:t>
            </a:r>
          </a:p>
          <a:p>
            <a:r>
              <a:rPr lang="en-GB" sz="1026">
                <a:solidFill>
                  <a:srgbClr val="121922"/>
                </a:solidFill>
                <a:highlight>
                  <a:srgbClr val="FFFFFF"/>
                </a:highlight>
                <a:latin typeface="Arial" panose="020B0604020202020204" pitchFamily="34" charset="0"/>
              </a:rPr>
              <a:t>Simply put, online safety refers to the act of staying safe online. Commonly known as internet safety, e-safety and cyber safety. It encompasses all technological devices which have access to the internet from PCs and laptops to smartphones and tablets.</a:t>
            </a:r>
            <a:endParaRPr lang="en-GB" sz="1026">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6F857E4-7346-B940-8725-421198E43BBE}"/>
              </a:ext>
            </a:extLst>
          </p:cNvPr>
          <p:cNvSpPr txBox="1"/>
          <p:nvPr/>
        </p:nvSpPr>
        <p:spPr>
          <a:xfrm>
            <a:off x="4597476" y="1050627"/>
            <a:ext cx="2968047" cy="1513107"/>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2. Who can it affect?</a:t>
            </a:r>
          </a:p>
          <a:p>
            <a:r>
              <a:rPr lang="en-GB" sz="1026">
                <a:latin typeface="Arial" panose="020B0604020202020204" pitchFamily="34" charset="0"/>
                <a:cs typeface="Arial" panose="020B0604020202020204" pitchFamily="34" charset="0"/>
              </a:rPr>
              <a:t>Online safety is paramount in the world we live in, it can affect absolutely everyone from you personally to multinational companies. Ikea, Post Office and the NHS have all been affected . Lack of knowledge can make you especially vulnerable. There are ways which you can protect yourself by becoming aware of how you may be affected. ‘STOP-THINK-FRAUD’ </a:t>
            </a:r>
          </a:p>
        </p:txBody>
      </p:sp>
      <p:sp>
        <p:nvSpPr>
          <p:cNvPr id="42" name="TextBox 41">
            <a:extLst>
              <a:ext uri="{FF2B5EF4-FFF2-40B4-BE49-F238E27FC236}">
                <a16:creationId xmlns:a16="http://schemas.microsoft.com/office/drawing/2014/main" id="{E6A2FF2E-8536-B344-802F-A1F7C3B73486}"/>
              </a:ext>
            </a:extLst>
          </p:cNvPr>
          <p:cNvSpPr txBox="1"/>
          <p:nvPr/>
        </p:nvSpPr>
        <p:spPr>
          <a:xfrm>
            <a:off x="1505954" y="2612053"/>
            <a:ext cx="2613938" cy="2302425"/>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7. Help available. </a:t>
            </a:r>
          </a:p>
          <a:p>
            <a:r>
              <a:rPr lang="en-GB" sz="1026">
                <a:latin typeface="Arial" panose="020B0604020202020204" pitchFamily="34" charset="0"/>
                <a:cs typeface="Arial" panose="020B0604020202020204" pitchFamily="34" charset="0"/>
              </a:rPr>
              <a:t>Action Fraud – report fraud and cybercrime. </a:t>
            </a:r>
            <a:r>
              <a:rPr lang="en-GB" sz="1026">
                <a:latin typeface="Arial" panose="020B0604020202020204" pitchFamily="34" charset="0"/>
                <a:cs typeface="Arial" panose="020B0604020202020204" pitchFamily="34" charset="0"/>
                <a:hlinkClick r:id="rId3"/>
              </a:rPr>
              <a:t>www.actionfraud.police.uk </a:t>
            </a:r>
            <a:r>
              <a:rPr lang="en-GB" sz="1026">
                <a:latin typeface="Arial" panose="020B0604020202020204" pitchFamily="34" charset="0"/>
                <a:cs typeface="Arial" panose="020B0604020202020204" pitchFamily="34" charset="0"/>
              </a:rPr>
              <a:t>or call - 0300 123 2040</a:t>
            </a:r>
          </a:p>
          <a:p>
            <a:r>
              <a:rPr lang="en-GB" sz="1026">
                <a:latin typeface="Arial" panose="020B0604020202020204" pitchFamily="34" charset="0"/>
                <a:cs typeface="Arial" panose="020B0604020202020204" pitchFamily="34" charset="0"/>
              </a:rPr>
              <a:t>Phishing emails report to – </a:t>
            </a:r>
            <a:r>
              <a:rPr lang="en-GB" sz="1026">
                <a:latin typeface="Arial" panose="020B0604020202020204" pitchFamily="34" charset="0"/>
                <a:cs typeface="Arial" panose="020B0604020202020204" pitchFamily="34" charset="0"/>
                <a:hlinkClick r:id="rId4"/>
              </a:rPr>
              <a:t>report@phishing.gov.uk</a:t>
            </a:r>
            <a:endParaRPr lang="en-GB" sz="1026">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Text (Smishing) fraud – text to 7726</a:t>
            </a:r>
          </a:p>
          <a:p>
            <a:r>
              <a:rPr lang="en-GB" sz="1026">
                <a:latin typeface="Arial" panose="020B0604020202020204" pitchFamily="34" charset="0"/>
                <a:cs typeface="Arial" panose="020B0604020202020204" pitchFamily="34" charset="0"/>
              </a:rPr>
              <a:t>Report a Fraudulent website – </a:t>
            </a:r>
            <a:r>
              <a:rPr lang="en-GB" sz="1026">
                <a:latin typeface="Arial" panose="020B0604020202020204" pitchFamily="34" charset="0"/>
                <a:cs typeface="Arial" panose="020B0604020202020204" pitchFamily="34" charset="0"/>
                <a:hlinkClick r:id="rId5"/>
              </a:rPr>
              <a:t>ncsc.gov.uk/report-scam-website </a:t>
            </a:r>
            <a:endParaRPr lang="en-GB" sz="1026">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Financial conduct Authority - </a:t>
            </a:r>
            <a:r>
              <a:rPr lang="en-GB" sz="1026">
                <a:solidFill>
                  <a:schemeClr val="accent5">
                    <a:lumMod val="75000"/>
                  </a:schemeClr>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https://www.fca.org.uk/</a:t>
            </a:r>
            <a:endParaRPr lang="en-GB" sz="1026">
              <a:solidFill>
                <a:schemeClr val="accent5">
                  <a:lumMod val="75000"/>
                </a:schemeClr>
              </a:solidFill>
              <a:latin typeface="Arial" panose="020B0604020202020204" pitchFamily="34" charset="0"/>
              <a:cs typeface="Arial" panose="020B0604020202020204" pitchFamily="34" charset="0"/>
            </a:endParaRPr>
          </a:p>
          <a:p>
            <a:endParaRPr lang="en-GB" sz="1026">
              <a:latin typeface="Arial" panose="020B0604020202020204" pitchFamily="34" charset="0"/>
              <a:cs typeface="Arial" panose="020B0604020202020204" pitchFamily="34" charset="0"/>
            </a:endParaRPr>
          </a:p>
          <a:p>
            <a:endParaRPr lang="en-GB" sz="1026">
              <a:latin typeface="Arial" panose="020B0604020202020204" pitchFamily="34" charset="0"/>
              <a:cs typeface="Arial" panose="020B0604020202020204" pitchFamily="34" charset="0"/>
            </a:endParaRPr>
          </a:p>
          <a:p>
            <a:endParaRPr lang="en-GB" sz="1026">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35D5080D-642F-C048-9653-850984CA86A5}"/>
              </a:ext>
            </a:extLst>
          </p:cNvPr>
          <p:cNvSpPr txBox="1"/>
          <p:nvPr/>
        </p:nvSpPr>
        <p:spPr>
          <a:xfrm>
            <a:off x="4581868" y="4821249"/>
            <a:ext cx="3028262" cy="250197"/>
          </a:xfrm>
          <a:prstGeom prst="rect">
            <a:avLst/>
          </a:prstGeom>
          <a:noFill/>
        </p:spPr>
        <p:txBody>
          <a:bodyPr wrap="square" rtlCol="0">
            <a:spAutoFit/>
          </a:bodyPr>
          <a:lstStyle/>
          <a:p>
            <a:r>
              <a:rPr lang="en-GB" sz="1026">
                <a:latin typeface="Arial" panose="020B0604020202020204" pitchFamily="34" charset="0"/>
                <a:cs typeface="Arial" panose="020B0604020202020204" pitchFamily="34" charset="0"/>
              </a:rPr>
              <a:t>.</a:t>
            </a:r>
            <a:endParaRPr lang="en-GB" sz="1026" b="1">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6E6DBA09-B014-2B4B-8184-40A7D9330D07}"/>
              </a:ext>
            </a:extLst>
          </p:cNvPr>
          <p:cNvSpPr txBox="1"/>
          <p:nvPr/>
        </p:nvSpPr>
        <p:spPr>
          <a:xfrm>
            <a:off x="1529500" y="4443045"/>
            <a:ext cx="2753757" cy="2776016"/>
          </a:xfrm>
          <a:prstGeom prst="rect">
            <a:avLst/>
          </a:prstGeom>
          <a:noFill/>
          <a:ln>
            <a:noFill/>
          </a:ln>
        </p:spPr>
        <p:txBody>
          <a:bodyPr wrap="square" rtlCol="0">
            <a:spAutoFit/>
          </a:bodyPr>
          <a:lstStyle/>
          <a:p>
            <a:endParaRPr lang="en-GB" sz="1026" b="1">
              <a:latin typeface="Arial" panose="020B0604020202020204" pitchFamily="34" charset="0"/>
              <a:cs typeface="Arial" panose="020B0604020202020204" pitchFamily="34" charset="0"/>
            </a:endParaRPr>
          </a:p>
          <a:p>
            <a:r>
              <a:rPr lang="en-GB" sz="1026" b="1">
                <a:latin typeface="Arial" panose="020B0604020202020204" pitchFamily="34" charset="0"/>
                <a:cs typeface="Arial" panose="020B0604020202020204" pitchFamily="34" charset="0"/>
              </a:rPr>
              <a:t>6. What to do if concerned.</a:t>
            </a:r>
          </a:p>
          <a:p>
            <a:r>
              <a:rPr lang="en-GB" sz="1026">
                <a:latin typeface="Arial" panose="020B0604020202020204" pitchFamily="34" charset="0"/>
                <a:cs typeface="Arial" panose="020B0604020202020204" pitchFamily="34" charset="0"/>
              </a:rPr>
              <a:t>Happening now call 999.</a:t>
            </a:r>
          </a:p>
          <a:p>
            <a:r>
              <a:rPr lang="en-GB" sz="1026">
                <a:latin typeface="Arial" panose="020B0604020202020204" pitchFamily="34" charset="0"/>
                <a:cs typeface="Arial" panose="020B0604020202020204" pitchFamily="34" charset="0"/>
              </a:rPr>
              <a:t>Further information is available online to support you. </a:t>
            </a:r>
            <a:r>
              <a:rPr lang="en-GB" sz="1026" u="sng">
                <a:solidFill>
                  <a:srgbClr val="0563C1"/>
                </a:solidFill>
                <a:highlight>
                  <a:srgbClr val="FFC000"/>
                </a:highlight>
                <a:latin typeface="Calibri" panose="020F0502020204030204" pitchFamily="34" charset="0"/>
                <a:ea typeface="Aptos" panose="020B0004020202020204" pitchFamily="34" charset="0"/>
                <a:hlinkClick r:id="rId7"/>
              </a:rPr>
              <a:t>The Little Guide to... preventing fraud and cyber crime | Metropolitan Police </a:t>
            </a:r>
            <a:endParaRPr lang="en-GB" sz="1026">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You can request a check to see if your data has been part of a breach. </a:t>
            </a:r>
            <a:r>
              <a:rPr lang="en-GB" sz="1026">
                <a:latin typeface="Arial" panose="020B0604020202020204" pitchFamily="34" charset="0"/>
                <a:cs typeface="Arial" panose="020B0604020202020204" pitchFamily="34" charset="0"/>
                <a:hlinkClick r:id="rId8"/>
              </a:rPr>
              <a:t>Here.</a:t>
            </a:r>
            <a:r>
              <a:rPr lang="en-GB" sz="1026">
                <a:latin typeface="Arial" panose="020B0604020202020204" pitchFamily="34" charset="0"/>
                <a:cs typeface="Arial" panose="020B0604020202020204" pitchFamily="34" charset="0"/>
              </a:rPr>
              <a:t> This will prompt you to change passwords on relevant sites. </a:t>
            </a:r>
          </a:p>
          <a:p>
            <a:r>
              <a:rPr lang="en-GB" sz="1026">
                <a:latin typeface="Arial" panose="020B0604020202020204" pitchFamily="34" charset="0"/>
                <a:cs typeface="Arial" panose="020B0604020202020204" pitchFamily="34" charset="0"/>
              </a:rPr>
              <a:t>Check if a financial firm is authorised </a:t>
            </a:r>
            <a:r>
              <a:rPr lang="en-GB" sz="1026">
                <a:solidFill>
                  <a:schemeClr val="accent5">
                    <a:lumMod val="75000"/>
                  </a:schemeClr>
                </a:solidFill>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Here.</a:t>
            </a:r>
            <a:endParaRPr lang="en-GB" sz="1026">
              <a:solidFill>
                <a:schemeClr val="accent5">
                  <a:lumMod val="75000"/>
                </a:schemeClr>
              </a:solidFill>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The key message is </a:t>
            </a:r>
            <a:r>
              <a:rPr lang="en-GB" sz="1026" b="1">
                <a:latin typeface="Arial" panose="020B0604020202020204" pitchFamily="34" charset="0"/>
                <a:cs typeface="Arial" panose="020B0604020202020204" pitchFamily="34" charset="0"/>
              </a:rPr>
              <a:t>‘If it looks too good to be true it probably is’</a:t>
            </a:r>
          </a:p>
          <a:p>
            <a:endParaRPr lang="en-GB" sz="1026">
              <a:latin typeface="Arial" panose="020B0604020202020204" pitchFamily="34" charset="0"/>
              <a:cs typeface="Arial" panose="020B0604020202020204" pitchFamily="34" charset="0"/>
            </a:endParaRPr>
          </a:p>
          <a:p>
            <a:endParaRPr lang="en-GB" sz="1026">
              <a:latin typeface="Arial" panose="020B0604020202020204" pitchFamily="34" charset="0"/>
              <a:cs typeface="Arial" panose="020B0604020202020204" pitchFamily="34" charset="0"/>
            </a:endParaRPr>
          </a:p>
          <a:p>
            <a:endParaRPr lang="en-GB" sz="1026">
              <a:latin typeface="Arial" panose="020B0604020202020204" pitchFamily="34" charset="0"/>
              <a:cs typeface="Arial" panose="020B0604020202020204" pitchFamily="34" charset="0"/>
            </a:endParaRPr>
          </a:p>
          <a:p>
            <a:endParaRPr lang="en-GB" sz="1026">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650E5B87-2D2B-9042-899A-E439688525B5}"/>
              </a:ext>
            </a:extLst>
          </p:cNvPr>
          <p:cNvSpPr txBox="1"/>
          <p:nvPr/>
        </p:nvSpPr>
        <p:spPr>
          <a:xfrm>
            <a:off x="7694975" y="3923007"/>
            <a:ext cx="3076172" cy="2618153"/>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4. What you can do.</a:t>
            </a:r>
          </a:p>
          <a:p>
            <a:pPr algn="l">
              <a:buFont typeface="Arial" panose="020B0604020202020204" pitchFamily="34" charset="0"/>
              <a:buChar char="•"/>
            </a:pPr>
            <a:r>
              <a:rPr lang="en-GB" sz="1026" b="1">
                <a:solidFill>
                  <a:srgbClr val="1F1F1F"/>
                </a:solidFill>
                <a:highlight>
                  <a:srgbClr val="FFFFFF"/>
                </a:highlight>
                <a:latin typeface="Arial" panose="020B0604020202020204" pitchFamily="34" charset="0"/>
                <a:cs typeface="Arial" panose="020B0604020202020204" pitchFamily="34" charset="0"/>
              </a:rPr>
              <a:t>DO</a:t>
            </a:r>
            <a:r>
              <a:rPr lang="en-GB" sz="1026">
                <a:solidFill>
                  <a:srgbClr val="1F1F1F"/>
                </a:solidFill>
                <a:highlight>
                  <a:srgbClr val="FFFFFF"/>
                </a:highlight>
                <a:latin typeface="Arial" panose="020B0604020202020204" pitchFamily="34" charset="0"/>
                <a:cs typeface="Arial" panose="020B0604020202020204" pitchFamily="34" charset="0"/>
              </a:rPr>
              <a:t>: Choose Strong Passwords. Password managers can help. Do not use identifiable information such as dates of birth, children's names etc. Don’t use the same password. Three random words, make them complex add characters for letters for numbers. </a:t>
            </a:r>
          </a:p>
          <a:p>
            <a:pPr>
              <a:buFont typeface="Arial" panose="020B0604020202020204" pitchFamily="34" charset="0"/>
              <a:buChar char="•"/>
            </a:pPr>
            <a:r>
              <a:rPr lang="en-GB" sz="1026" b="1">
                <a:solidFill>
                  <a:srgbClr val="1F1F1F"/>
                </a:solidFill>
                <a:highlight>
                  <a:srgbClr val="FFFFFF"/>
                </a:highlight>
                <a:latin typeface="Arial" panose="020B0604020202020204" pitchFamily="34" charset="0"/>
                <a:cs typeface="Arial" panose="020B0604020202020204" pitchFamily="34" charset="0"/>
              </a:rPr>
              <a:t>DON'T</a:t>
            </a:r>
            <a:r>
              <a:rPr lang="en-GB" sz="1026">
                <a:solidFill>
                  <a:srgbClr val="1F1F1F"/>
                </a:solidFill>
                <a:highlight>
                  <a:srgbClr val="FFFFFF"/>
                </a:highlight>
                <a:latin typeface="Arial" panose="020B0604020202020204" pitchFamily="34" charset="0"/>
                <a:cs typeface="Arial" panose="020B0604020202020204" pitchFamily="34" charset="0"/>
              </a:rPr>
              <a:t> share your password.</a:t>
            </a:r>
          </a:p>
          <a:p>
            <a:pPr algn="l">
              <a:buFont typeface="Arial" panose="020B0604020202020204" pitchFamily="34" charset="0"/>
              <a:buChar char="•"/>
            </a:pPr>
            <a:r>
              <a:rPr lang="en-GB" sz="1026" b="1">
                <a:solidFill>
                  <a:srgbClr val="1F1F1F"/>
                </a:solidFill>
                <a:highlight>
                  <a:srgbClr val="FFFFFF"/>
                </a:highlight>
                <a:latin typeface="Arial" panose="020B0604020202020204" pitchFamily="34" charset="0"/>
                <a:cs typeface="Arial" panose="020B0604020202020204" pitchFamily="34" charset="0"/>
              </a:rPr>
              <a:t>DO</a:t>
            </a:r>
            <a:r>
              <a:rPr lang="en-GB" sz="1026">
                <a:solidFill>
                  <a:srgbClr val="1F1F1F"/>
                </a:solidFill>
                <a:highlight>
                  <a:srgbClr val="FFFFFF"/>
                </a:highlight>
                <a:latin typeface="Arial" panose="020B0604020202020204" pitchFamily="34" charset="0"/>
                <a:cs typeface="Arial" panose="020B0604020202020204" pitchFamily="34" charset="0"/>
              </a:rPr>
              <a:t>: Enable Two-Factor Authentication.  Makes it more secure if using different devices. </a:t>
            </a:r>
          </a:p>
          <a:p>
            <a:pPr algn="l">
              <a:buFont typeface="Arial" panose="020B0604020202020204" pitchFamily="34" charset="0"/>
              <a:buChar char="•"/>
            </a:pPr>
            <a:r>
              <a:rPr lang="en-GB" sz="1026" b="1">
                <a:solidFill>
                  <a:srgbClr val="1F1F1F"/>
                </a:solidFill>
                <a:highlight>
                  <a:srgbClr val="FFFFFF"/>
                </a:highlight>
                <a:latin typeface="Arial" panose="020B0604020202020204" pitchFamily="34" charset="0"/>
                <a:cs typeface="Arial" panose="020B0604020202020204" pitchFamily="34" charset="0"/>
              </a:rPr>
              <a:t>DO</a:t>
            </a:r>
            <a:r>
              <a:rPr lang="en-GB" sz="1026">
                <a:solidFill>
                  <a:srgbClr val="1F1F1F"/>
                </a:solidFill>
                <a:highlight>
                  <a:srgbClr val="FFFFFF"/>
                </a:highlight>
                <a:latin typeface="Arial" panose="020B0604020202020204" pitchFamily="34" charset="0"/>
                <a:cs typeface="Arial" panose="020B0604020202020204" pitchFamily="34" charset="0"/>
              </a:rPr>
              <a:t>: Keep your devices and apps up-to-date, for up-to-date software and security </a:t>
            </a:r>
          </a:p>
          <a:p>
            <a:pPr algn="l">
              <a:buFont typeface="Arial" panose="020B0604020202020204" pitchFamily="34" charset="0"/>
              <a:buChar char="•"/>
            </a:pPr>
            <a:r>
              <a:rPr lang="en-GB" sz="1026" b="1">
                <a:solidFill>
                  <a:srgbClr val="1F1F1F"/>
                </a:solidFill>
                <a:highlight>
                  <a:srgbClr val="FFFFFF"/>
                </a:highlight>
                <a:latin typeface="Arial" panose="020B0604020202020204" pitchFamily="34" charset="0"/>
                <a:cs typeface="Arial" panose="020B0604020202020204" pitchFamily="34" charset="0"/>
              </a:rPr>
              <a:t>DON'T</a:t>
            </a:r>
            <a:r>
              <a:rPr lang="en-GB" sz="1026">
                <a:solidFill>
                  <a:srgbClr val="1F1F1F"/>
                </a:solidFill>
                <a:highlight>
                  <a:srgbClr val="FFFFFF"/>
                </a:highlight>
                <a:latin typeface="Arial" panose="020B0604020202020204" pitchFamily="34" charset="0"/>
                <a:cs typeface="Arial" panose="020B0604020202020204" pitchFamily="34" charset="0"/>
              </a:rPr>
              <a:t> stick with a Single Email Account. Create a separate email account for important things such as banking.</a:t>
            </a:r>
          </a:p>
          <a:p>
            <a:pPr algn="l">
              <a:buFont typeface="Arial" panose="020B0604020202020204" pitchFamily="34" charset="0"/>
              <a:buChar char="•"/>
            </a:pPr>
            <a:r>
              <a:rPr lang="en-GB" sz="1026" b="1">
                <a:solidFill>
                  <a:srgbClr val="1F1F1F"/>
                </a:solidFill>
                <a:highlight>
                  <a:srgbClr val="FFFFFF"/>
                </a:highlight>
                <a:latin typeface="Arial" panose="020B0604020202020204" pitchFamily="34" charset="0"/>
                <a:cs typeface="Arial" panose="020B0604020202020204" pitchFamily="34" charset="0"/>
              </a:rPr>
              <a:t>DON'T</a:t>
            </a:r>
            <a:r>
              <a:rPr lang="en-GB" sz="1026">
                <a:solidFill>
                  <a:srgbClr val="1F1F1F"/>
                </a:solidFill>
                <a:highlight>
                  <a:srgbClr val="FFFFFF"/>
                </a:highlight>
                <a:latin typeface="Arial" panose="020B0604020202020204" pitchFamily="34" charset="0"/>
                <a:cs typeface="Arial" panose="020B0604020202020204" pitchFamily="34" charset="0"/>
              </a:rPr>
              <a:t> store Personal Card Details on Websites.</a:t>
            </a:r>
            <a:endParaRPr lang="en-GB" sz="77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10"/>
          <a:stretch>
            <a:fillRect/>
          </a:stretch>
        </p:blipFill>
        <p:spPr>
          <a:xfrm>
            <a:off x="8621190" y="60094"/>
            <a:ext cx="1888422" cy="830254"/>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858704" y="108375"/>
            <a:ext cx="4504026" cy="693246"/>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778040" y="267389"/>
            <a:ext cx="4635919" cy="447687"/>
          </a:xfrm>
          <a:prstGeom prst="rect">
            <a:avLst/>
          </a:prstGeom>
          <a:noFill/>
        </p:spPr>
        <p:txBody>
          <a:bodyPr wrap="square" rtlCol="0">
            <a:spAutoFit/>
          </a:bodyPr>
          <a:lstStyle/>
          <a:p>
            <a:pPr algn="ctr"/>
            <a:r>
              <a:rPr lang="en-GB" sz="2309" b="1">
                <a:latin typeface="Arial" panose="020B0604020202020204" pitchFamily="34" charset="0"/>
                <a:cs typeface="Arial" panose="020B0604020202020204" pitchFamily="34" charset="0"/>
              </a:rPr>
              <a:t>Online Safety</a:t>
            </a:r>
            <a:endParaRPr lang="en-GB" sz="2309">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7720045" y="1044054"/>
            <a:ext cx="3003195" cy="2776016"/>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3. Why is online safety important?</a:t>
            </a:r>
          </a:p>
          <a:p>
            <a:r>
              <a:rPr lang="en-GB" sz="1026">
                <a:latin typeface="Arial" panose="020B0604020202020204" pitchFamily="34" charset="0"/>
                <a:cs typeface="Arial" panose="020B0604020202020204" pitchFamily="34" charset="0"/>
              </a:rPr>
              <a:t>There are different ways that you could be affected. Financial scams, fraudulent websites, online scams via Social media platforms such as Instagram, Text messages, phone calls, Courier fraud and even QR codes. Fraudsters use a range of ways to try and get your personal details for identify theft or financial gain.  Companies can be targeted using Ransomware, enabling them to access data held by these companies. Phishing/smishing emails and texts target consumers pretending to be from a well-known source. Opening these confirm the number or email is live and make you vulnerable to further attacks. </a:t>
            </a:r>
            <a:r>
              <a:rPr lang="en-GB" sz="1026" err="1">
                <a:latin typeface="Arial" panose="020B0604020202020204" pitchFamily="34" charset="0"/>
                <a:cs typeface="Arial" panose="020B0604020202020204" pitchFamily="34" charset="0"/>
              </a:rPr>
              <a:t>Quishing</a:t>
            </a:r>
            <a:r>
              <a:rPr lang="en-GB" sz="1026">
                <a:latin typeface="Arial" panose="020B0604020202020204" pitchFamily="34" charset="0"/>
                <a:cs typeface="Arial" panose="020B0604020202020204" pitchFamily="34" charset="0"/>
              </a:rPr>
              <a:t> is when QR codes are stuck over legitimate ones for example parking charges.</a:t>
            </a:r>
            <a:endParaRPr lang="en-GB" sz="1026" b="1">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6A2FF2E-8536-B344-802F-A1F7C3B73486}"/>
              </a:ext>
            </a:extLst>
          </p:cNvPr>
          <p:cNvSpPr txBox="1"/>
          <p:nvPr/>
        </p:nvSpPr>
        <p:spPr>
          <a:xfrm>
            <a:off x="4697008" y="4471442"/>
            <a:ext cx="2768983" cy="2460289"/>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5. Consequences.</a:t>
            </a:r>
          </a:p>
          <a:p>
            <a:r>
              <a:rPr lang="en-GB" sz="1026">
                <a:latin typeface="Arial" panose="020B0604020202020204" pitchFamily="34" charset="0"/>
                <a:cs typeface="Arial" panose="020B0604020202020204" pitchFamily="34" charset="0"/>
              </a:rPr>
              <a:t>Fraudsters can obtain personal details, bank account details, potential passwords for other sites, safeguarding information and most of all money. The amount of money lost to fraud in a single month during 2024 in our local area is £1.5 million, nationally this figure rises to £105 million. Scammers are very good at finding vulnerabilities particularly around love and belonging. Repeat victims often are aware they are being scammed they will continue contact and sending money, as they feel it's their only form of human contact. </a:t>
            </a:r>
            <a:endParaRPr lang="en-GB" sz="1026" b="1">
              <a:latin typeface="Arial" panose="020B0604020202020204" pitchFamily="34" charset="0"/>
              <a:cs typeface="Arial" panose="020B0604020202020204" pitchFamily="34" charset="0"/>
            </a:endParaRPr>
          </a:p>
          <a:p>
            <a:endParaRPr lang="en-GB" sz="1026" b="1">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72293" y="2700041"/>
            <a:ext cx="1647411" cy="1647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9923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Props1.xml><?xml version="1.0" encoding="utf-8"?>
<ds:datastoreItem xmlns:ds="http://schemas.openxmlformats.org/officeDocument/2006/customXml" ds:itemID="{0D2688A0-6AAC-48FB-897C-D07894953FA4}">
  <ds:schemaRefs>
    <ds:schemaRef ds:uri="http://schemas.microsoft.com/sharepoint/v3/contenttype/forms"/>
  </ds:schemaRefs>
</ds:datastoreItem>
</file>

<file path=customXml/itemProps2.xml><?xml version="1.0" encoding="utf-8"?>
<ds:datastoreItem xmlns:ds="http://schemas.openxmlformats.org/officeDocument/2006/customXml" ds:itemID="{E6FE6B0E-660E-497D-9007-8C59285DA5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701DDA-30D8-42F4-94CC-CFB99F15CFEF}">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cp:revision>
  <dcterms:created xsi:type="dcterms:W3CDTF">2026-03-27T13:14:37Z</dcterms:created>
  <dcterms:modified xsi:type="dcterms:W3CDTF">2026-03-27T13:15:01Z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