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65" d="100"/>
          <a:sy n="65" d="100"/>
        </p:scale>
        <p:origin x="104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6/8/2026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6/8/2026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6/8/2026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6/8/2026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6/8/2026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6/8/2026</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9961816" y="3654744"/>
            <a:ext cx="4721144" cy="2400520"/>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345679" y="4677596"/>
            <a:ext cx="4721144" cy="1821317"/>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6387493"/>
            <a:ext cx="4721144" cy="3929734"/>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393390" y="6777797"/>
            <a:ext cx="9381723" cy="3539430"/>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345679" y="1545760"/>
            <a:ext cx="4650088" cy="2835825"/>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199101" y="1545761"/>
            <a:ext cx="9574569" cy="1952846"/>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393390" y="1637956"/>
            <a:ext cx="4627183" cy="2308324"/>
          </a:xfrm>
          <a:prstGeom prst="rect">
            <a:avLst/>
          </a:prstGeom>
          <a:noFill/>
        </p:spPr>
        <p:txBody>
          <a:bodyPr wrap="square" rtlCol="0">
            <a:spAutoFit/>
          </a:bodyPr>
          <a:lstStyle/>
          <a:p>
            <a:pPr marL="342900" indent="-342900">
              <a:buAutoNum type="arabicPeriod"/>
            </a:pPr>
            <a:r>
              <a:rPr lang="en-GB" sz="1600" b="1" dirty="0">
                <a:latin typeface="Arial" panose="020B0604020202020204" pitchFamily="34" charset="0"/>
                <a:cs typeface="Arial" panose="020B0604020202020204" pitchFamily="34" charset="0"/>
              </a:rPr>
              <a:t>What is it?</a:t>
            </a:r>
          </a:p>
          <a:p>
            <a:pPr marL="342900" indent="-342900">
              <a:buAutoNum type="arabicPeriod"/>
            </a:pPr>
            <a:endParaRPr lang="en-GB" sz="1600" b="1" dirty="0">
              <a:latin typeface="Arial" panose="020B0604020202020204" pitchFamily="34" charset="0"/>
              <a:cs typeface="Arial" panose="020B0604020202020204" pitchFamily="34" charset="0"/>
            </a:endParaRPr>
          </a:p>
          <a:p>
            <a:r>
              <a:rPr lang="en-GB" sz="1600"/>
              <a:t>Home Takeover </a:t>
            </a:r>
            <a:r>
              <a:rPr lang="en-GB" sz="1600" dirty="0"/>
              <a:t>or Cuckooing  is a crime that often, but not always, accompanies ‘County Lines’ offending and occurs when drug dealers take over the home of a vulnerable person to use for drug dealing and other criminal activity. The crime of ‘cuckooing’ vulnerable people is named after the cuckoo’s practice of taking over other birds' nests for its young</a:t>
            </a:r>
            <a:endParaRPr lang="en-GB" sz="16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6F857E4-7346-B940-8725-421198E43BBE}"/>
              </a:ext>
            </a:extLst>
          </p:cNvPr>
          <p:cNvSpPr txBox="1"/>
          <p:nvPr/>
        </p:nvSpPr>
        <p:spPr>
          <a:xfrm>
            <a:off x="5223433" y="1637956"/>
            <a:ext cx="9550237" cy="1323439"/>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2. Victims</a:t>
            </a:r>
          </a:p>
          <a:p>
            <a:endParaRPr lang="en-GB" sz="1600" b="1" dirty="0">
              <a:latin typeface="Arial" panose="020B0604020202020204" pitchFamily="34" charset="0"/>
              <a:cs typeface="Arial" panose="020B0604020202020204" pitchFamily="34" charset="0"/>
            </a:endParaRPr>
          </a:p>
          <a:p>
            <a:r>
              <a:rPr lang="en-GB" sz="1600" dirty="0"/>
              <a:t>Victims are often lonely and isolated. They can have drug or alcohol problems and sometimes be involved in criminality themselves. They may not present as ‘typical’ victims and often do not identify as such. They can</a:t>
            </a:r>
            <a:r>
              <a:rPr lang="en-GB" sz="1600" b="1" dirty="0">
                <a:latin typeface="Arial" panose="020B0604020202020204" pitchFamily="34" charset="0"/>
                <a:cs typeface="Arial" panose="020B0604020202020204" pitchFamily="34" charset="0"/>
              </a:rPr>
              <a:t> b</a:t>
            </a:r>
            <a:r>
              <a:rPr lang="en-GB" sz="1600" dirty="0"/>
              <a:t>e older adults, people with learning disabilities, mental or physical health problems, sex workers or single mums</a:t>
            </a:r>
            <a:endParaRPr lang="en-GB" sz="1600" b="1"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389549" y="4822860"/>
            <a:ext cx="4633404" cy="1815882"/>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6</a:t>
            </a:r>
            <a:r>
              <a:rPr lang="en-GB" sz="1600" b="1">
                <a:latin typeface="Arial" panose="020B0604020202020204" pitchFamily="34" charset="0"/>
                <a:cs typeface="Arial" panose="020B0604020202020204" pitchFamily="34" charset="0"/>
              </a:rPr>
              <a:t>. </a:t>
            </a:r>
            <a:r>
              <a:rPr lang="en-GB" sz="1600" b="1" dirty="0">
                <a:latin typeface="Arial" panose="020B0604020202020204" pitchFamily="34" charset="0"/>
                <a:cs typeface="Arial" panose="020B0604020202020204" pitchFamily="34" charset="0"/>
              </a:rPr>
              <a:t>What to do if you are concerned for someone</a:t>
            </a:r>
          </a:p>
          <a:p>
            <a:endParaRPr lang="en-GB" sz="1600" b="1" dirty="0">
              <a:latin typeface="Arial" panose="020B0604020202020204" pitchFamily="34" charset="0"/>
              <a:cs typeface="Arial" panose="020B0604020202020204" pitchFamily="34" charset="0"/>
            </a:endParaRPr>
          </a:p>
          <a:p>
            <a:r>
              <a:rPr lang="en-GB" sz="1600" dirty="0"/>
              <a:t>Are you worried about someone? Don’t sit in silence! Please contact Family Connect on 01952 385385 or in an emergency call 999</a:t>
            </a:r>
            <a:endParaRPr lang="en-GB" sz="1600" b="1"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5199102" y="7516460"/>
            <a:ext cx="4721144"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a:t>
            </a:r>
            <a:endParaRPr lang="en-GB" sz="1600" b="1" dirty="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650E5B87-2D2B-9042-899A-E439688525B5}"/>
              </a:ext>
            </a:extLst>
          </p:cNvPr>
          <p:cNvSpPr txBox="1"/>
          <p:nvPr/>
        </p:nvSpPr>
        <p:spPr>
          <a:xfrm>
            <a:off x="10197660" y="6536478"/>
            <a:ext cx="4633402" cy="3631763"/>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4. Legal impact</a:t>
            </a:r>
          </a:p>
          <a:p>
            <a:endParaRPr lang="en-GB" sz="1600" b="1" dirty="0">
              <a:latin typeface="Arial" panose="020B0604020202020204" pitchFamily="34" charset="0"/>
              <a:cs typeface="Arial" panose="020B0604020202020204" pitchFamily="34" charset="0"/>
            </a:endParaRPr>
          </a:p>
          <a:p>
            <a:r>
              <a:rPr lang="en-GB" dirty="0"/>
              <a:t>The Crime and Policing Act 2026 makes </a:t>
            </a:r>
            <a:r>
              <a:rPr lang="en-GB" b="1" dirty="0"/>
              <a:t>cuckooing (home takeover)</a:t>
            </a:r>
            <a:r>
              <a:rPr lang="en-GB" dirty="0"/>
              <a:t> a specific criminal offence. This means it is now illegal to take over someone’s home without proper consent to use it for crime. The law recognises that victims may be vulnerable, so consent is not valid if someone is pressured, tricked, under 18, or unable to decide freely. Those found guilty can face up to five years in prison, and the changes aim to better protect victims and hold offenders accountable.</a:t>
            </a:r>
            <a:endParaRPr lang="en-GB" sz="1600" b="1"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1488558" y="168960"/>
            <a:ext cx="9605012"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1488558" y="416867"/>
            <a:ext cx="9684879" cy="553998"/>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Home Takeover (previously known as Cuckooing)</a:t>
            </a:r>
            <a:endParaRPr lang="en-GB" sz="3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10043896" y="3675309"/>
            <a:ext cx="4682064" cy="2308324"/>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3. How can it happen</a:t>
            </a:r>
          </a:p>
          <a:p>
            <a:endParaRPr lang="en-GB" sz="1600" b="1" dirty="0">
              <a:latin typeface="Arial" panose="020B0604020202020204" pitchFamily="34" charset="0"/>
              <a:cs typeface="Arial" panose="020B0604020202020204" pitchFamily="34" charset="0"/>
            </a:endParaRPr>
          </a:p>
          <a:p>
            <a:r>
              <a:rPr lang="en-GB" sz="1600" dirty="0"/>
              <a:t>Victims can be groomed, including via social media, and deceived into viewing the offenders as potential benefactors, friends or even romantic partners, before intimidation, physical or sexual violence and debt bondage –‘re-paying’ the cost of drugs first given as ‘free’ – are used as means for gaining control of the property</a:t>
            </a:r>
            <a:r>
              <a:rPr lang="en-GB" sz="1600" b="1" dirty="0">
                <a:latin typeface="Arial" panose="020B0604020202020204" pitchFamily="34" charset="0"/>
                <a:cs typeface="Arial" panose="020B0604020202020204" pitchFamily="34" charset="0"/>
              </a:rPr>
              <a:t> </a:t>
            </a:r>
          </a:p>
        </p:txBody>
      </p:sp>
      <p:sp>
        <p:nvSpPr>
          <p:cNvPr id="26" name="TextBox 25">
            <a:extLst>
              <a:ext uri="{FF2B5EF4-FFF2-40B4-BE49-F238E27FC236}">
                <a16:creationId xmlns:a16="http://schemas.microsoft.com/office/drawing/2014/main" id="{E6A2FF2E-8536-B344-802F-A1F7C3B73486}"/>
              </a:ext>
            </a:extLst>
          </p:cNvPr>
          <p:cNvSpPr txBox="1"/>
          <p:nvPr/>
        </p:nvSpPr>
        <p:spPr>
          <a:xfrm>
            <a:off x="393390" y="6777797"/>
            <a:ext cx="9526856" cy="3539430"/>
          </a:xfrm>
          <a:prstGeom prst="rect">
            <a:avLst/>
          </a:prstGeom>
          <a:noFill/>
        </p:spPr>
        <p:txBody>
          <a:bodyPr wrap="square" rtlCol="0">
            <a:spAutoFit/>
          </a:bodyPr>
          <a:lstStyle/>
          <a:p>
            <a:r>
              <a:rPr lang="en-GB" sz="1600" b="1" err="1">
                <a:latin typeface="Arial" panose="020B0604020202020204" pitchFamily="34" charset="0"/>
                <a:cs typeface="Arial" panose="020B0604020202020204" pitchFamily="34" charset="0"/>
              </a:rPr>
              <a:t>5</a:t>
            </a:r>
            <a:r>
              <a:rPr lang="en-GB" sz="1600" b="1">
                <a:latin typeface="Arial" panose="020B0604020202020204" pitchFamily="34" charset="0"/>
                <a:cs typeface="Arial" panose="020B0604020202020204" pitchFamily="34" charset="0"/>
              </a:rPr>
              <a:t>. Warning </a:t>
            </a:r>
            <a:r>
              <a:rPr lang="en-GB" sz="1600" b="1" dirty="0">
                <a:latin typeface="Arial" panose="020B0604020202020204" pitchFamily="34" charset="0"/>
                <a:cs typeface="Arial" panose="020B0604020202020204" pitchFamily="34" charset="0"/>
              </a:rPr>
              <a:t>signs:</a:t>
            </a:r>
          </a:p>
          <a:p>
            <a:endParaRPr lang="en-GB" sz="16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t>An increase of vehicles and people stopping at the property, often for short periods at various times of the day or night</a:t>
            </a:r>
          </a:p>
          <a:p>
            <a:pPr marL="285750" indent="-285750">
              <a:buFont typeface="Arial" panose="020B0604020202020204" pitchFamily="34" charset="0"/>
              <a:buChar char="•"/>
            </a:pPr>
            <a:r>
              <a:rPr lang="en-GB" sz="1600" dirty="0"/>
              <a:t>An increase of anti-social behaviour / drug use around the property</a:t>
            </a:r>
          </a:p>
          <a:p>
            <a:pPr marL="285750" indent="-285750">
              <a:buFont typeface="Arial" panose="020B0604020202020204" pitchFamily="34" charset="0"/>
              <a:buChar char="•"/>
            </a:pPr>
            <a:r>
              <a:rPr lang="en-GB" sz="1600" dirty="0"/>
              <a:t>Not seeing the resident of the property as often </a:t>
            </a:r>
            <a:br>
              <a:rPr lang="en-GB" sz="1600" dirty="0"/>
            </a:br>
            <a:endParaRPr lang="en-GB" sz="1600" dirty="0"/>
          </a:p>
          <a:p>
            <a:r>
              <a:rPr lang="en-GB" sz="1600" b="1" dirty="0">
                <a:latin typeface="Arial" panose="020B0604020202020204" pitchFamily="34" charset="0"/>
                <a:cs typeface="Arial" panose="020B0604020202020204" pitchFamily="34" charset="0"/>
              </a:rPr>
              <a:t>The individual may have:</a:t>
            </a:r>
          </a:p>
          <a:p>
            <a:pPr marL="285750" indent="-285750">
              <a:buFont typeface="Arial" panose="020B0604020202020204" pitchFamily="34" charset="0"/>
              <a:buChar char="•"/>
            </a:pPr>
            <a:r>
              <a:rPr lang="en-GB" sz="1600" dirty="0"/>
              <a:t>Stopped engaging with support services</a:t>
            </a:r>
          </a:p>
          <a:p>
            <a:pPr marL="285750" indent="-285750">
              <a:buFont typeface="Arial" panose="020B0604020202020204" pitchFamily="34" charset="0"/>
              <a:buChar char="•"/>
            </a:pPr>
            <a:r>
              <a:rPr lang="en-GB" sz="1600" dirty="0"/>
              <a:t>Present with unexplained injuries</a:t>
            </a:r>
          </a:p>
          <a:p>
            <a:pPr marL="285750" indent="-285750">
              <a:buFont typeface="Arial" panose="020B0604020202020204" pitchFamily="34" charset="0"/>
              <a:buChar char="•"/>
            </a:pPr>
            <a:r>
              <a:rPr lang="en-GB" sz="1600" dirty="0"/>
              <a:t>Paid off debts (including housing debts) in full and in cash</a:t>
            </a:r>
          </a:p>
          <a:p>
            <a:pPr marL="285750" indent="-285750">
              <a:buFont typeface="Arial" panose="020B0604020202020204" pitchFamily="34" charset="0"/>
              <a:buChar char="•"/>
            </a:pPr>
            <a:r>
              <a:rPr lang="en-GB" sz="1600" dirty="0"/>
              <a:t>Appear withdrawn and fearful of disclosing information for fear of ‘betraying’ the criminals, abuse or eviction</a:t>
            </a:r>
          </a:p>
          <a:p>
            <a:pPr marL="285750" indent="-285750">
              <a:buFont typeface="Arial" panose="020B0604020202020204" pitchFamily="34" charset="0"/>
              <a:buChar char="•"/>
            </a:pPr>
            <a:r>
              <a:rPr lang="en-GB" sz="1600" dirty="0"/>
              <a:t>Started associating with new unidentified people who are often present at the home </a:t>
            </a:r>
          </a:p>
          <a:p>
            <a:pPr marL="285750" indent="-285750">
              <a:buFont typeface="Arial" panose="020B0604020202020204" pitchFamily="34" charset="0"/>
              <a:buChar char="•"/>
            </a:pPr>
            <a:r>
              <a:rPr lang="en-GB" sz="1600" dirty="0"/>
              <a:t>Changed their appearance either wearing expensive clothing or appearing unkempt</a:t>
            </a:r>
            <a:endParaRPr lang="en-GB" sz="1600" b="1"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4612" y="3819134"/>
            <a:ext cx="2568359" cy="2568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http://purl.org/dc/terms/"/>
    <ds:schemaRef ds:uri="http://schemas.openxmlformats.org/package/2006/metadata/core-properties"/>
    <ds:schemaRef ds:uri="http://schemas.microsoft.com/office/2006/documentManagement/types"/>
    <ds:schemaRef ds:uri="71ce49bb-cf0a-4122-9119-2fd8f82facb0"/>
    <ds:schemaRef ds:uri="http://purl.org/dc/elements/1.1/"/>
    <ds:schemaRef ds:uri="http://schemas.microsoft.com/office/2006/metadata/properties"/>
    <ds:schemaRef ds:uri="0ba1dc7b-d825-410b-8076-85f10e5c34b6"/>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220</TotalTime>
  <Words>461</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Jones, Lisa</cp:lastModifiedBy>
  <cp:revision>41</cp:revision>
  <dcterms:created xsi:type="dcterms:W3CDTF">2021-06-18T13:41:22Z</dcterms:created>
  <dcterms:modified xsi:type="dcterms:W3CDTF">2026-06-08T13:43:25Z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