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324" r:id="rId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9ADD2D-9C6D-A11F-C7BB-9D03D1B0870A}" v="2" dt="2026-03-27T13:09:57.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1D9ADD2D-9C6D-A11F-C7BB-9D03D1B0870A}"/>
    <pc:docChg chg="addSld delSld">
      <pc:chgData name="Cook, Fiona" userId="S::fiona.cook2@telford.gov.uk::d8c8d1be-17a2-4c11-a5fa-e55f5b2a0a4d" providerId="AD" clId="Web-{1D9ADD2D-9C6D-A11F-C7BB-9D03D1B0870A}" dt="2026-03-27T13:09:57.458" v="1"/>
      <pc:docMkLst>
        <pc:docMk/>
      </pc:docMkLst>
      <pc:sldChg chg="del">
        <pc:chgData name="Cook, Fiona" userId="S::fiona.cook2@telford.gov.uk::d8c8d1be-17a2-4c11-a5fa-e55f5b2a0a4d" providerId="AD" clId="Web-{1D9ADD2D-9C6D-A11F-C7BB-9D03D1B0870A}" dt="2026-03-27T13:09:57.458" v="1"/>
        <pc:sldMkLst>
          <pc:docMk/>
          <pc:sldMk cId="109857222" sldId="256"/>
        </pc:sldMkLst>
      </pc:sldChg>
      <pc:sldChg chg="add">
        <pc:chgData name="Cook, Fiona" userId="S::fiona.cook2@telford.gov.uk::d8c8d1be-17a2-4c11-a5fa-e55f5b2a0a4d" providerId="AD" clId="Web-{1D9ADD2D-9C6D-A11F-C7BB-9D03D1B0870A}" dt="2026-03-27T13:09:53.270" v="0"/>
        <pc:sldMkLst>
          <pc:docMk/>
          <pc:sldMk cId="3289699145" sldId="32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AE02A4-FC56-469E-B5E1-2B2DC22B3AC9}" type="datetimeFigureOut">
              <a:t>27/03/2026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2E009C-994A-4BC6-B0F8-EB5C9C3589CE}" type="slidenum">
              <a:t>‹#›</a:t>
            </a:fld>
            <a:endParaRPr lang="en-GB"/>
          </a:p>
        </p:txBody>
      </p:sp>
    </p:spTree>
    <p:extLst>
      <p:ext uri="{BB962C8B-B14F-4D97-AF65-F5344CB8AC3E}">
        <p14:creationId xmlns:p14="http://schemas.microsoft.com/office/powerpoint/2010/main" val="4097840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0209D0C-21BC-49C3-809F-E56296980A9D}" type="slidenum">
              <a:rPr lang="en-GB" smtClean="0"/>
              <a:t>2</a:t>
            </a:fld>
            <a:endParaRPr lang="en-GB"/>
          </a:p>
        </p:txBody>
      </p:sp>
    </p:spTree>
    <p:extLst>
      <p:ext uri="{BB962C8B-B14F-4D97-AF65-F5344CB8AC3E}">
        <p14:creationId xmlns:p14="http://schemas.microsoft.com/office/powerpoint/2010/main" val="1898673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communitycare.co.uk/2017/06/19/top-tips-managing-professional-boundaries-social-work/" TargetMode="External"/><Relationship Id="rId3" Type="http://schemas.openxmlformats.org/officeDocument/2006/relationships/image" Target="../media/image1.emf"/><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hyperlink" Target="https://www.partnersincare.org.uk/training-courses/professional-boundar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7711271" y="991492"/>
            <a:ext cx="3028262" cy="1844977"/>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5" name="Rounded Rectangle 34">
            <a:extLst>
              <a:ext uri="{FF2B5EF4-FFF2-40B4-BE49-F238E27FC236}">
                <a16:creationId xmlns:a16="http://schemas.microsoft.com/office/drawing/2014/main" id="{EAC4BFA6-A7B7-D546-A8AF-5857BD8894E4}"/>
              </a:ext>
            </a:extLst>
          </p:cNvPr>
          <p:cNvSpPr/>
          <p:nvPr/>
        </p:nvSpPr>
        <p:spPr>
          <a:xfrm>
            <a:off x="1438624" y="2836468"/>
            <a:ext cx="3028262" cy="1422057"/>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6" name="Rounded Rectangle 35">
            <a:extLst>
              <a:ext uri="{FF2B5EF4-FFF2-40B4-BE49-F238E27FC236}">
                <a16:creationId xmlns:a16="http://schemas.microsoft.com/office/drawing/2014/main" id="{6ECB551B-6C00-EC44-87DE-ECEE39377E75}"/>
              </a:ext>
            </a:extLst>
          </p:cNvPr>
          <p:cNvSpPr/>
          <p:nvPr/>
        </p:nvSpPr>
        <p:spPr>
          <a:xfrm>
            <a:off x="7732636" y="2912586"/>
            <a:ext cx="3028262" cy="3452619"/>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7" name="Rounded Rectangle 36">
            <a:extLst>
              <a:ext uri="{FF2B5EF4-FFF2-40B4-BE49-F238E27FC236}">
                <a16:creationId xmlns:a16="http://schemas.microsoft.com/office/drawing/2014/main" id="{8ACE1DD9-79DA-B240-8D64-3489F6ED1A84}"/>
              </a:ext>
            </a:extLst>
          </p:cNvPr>
          <p:cNvSpPr/>
          <p:nvPr/>
        </p:nvSpPr>
        <p:spPr>
          <a:xfrm>
            <a:off x="4597475" y="4347451"/>
            <a:ext cx="3028262" cy="1843822"/>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55"/>
              <a:t>website.</a:t>
            </a:r>
            <a:endParaRPr lang="en-US" sz="1155"/>
          </a:p>
        </p:txBody>
      </p:sp>
      <p:sp>
        <p:nvSpPr>
          <p:cNvPr id="38" name="Rounded Rectangle 37">
            <a:extLst>
              <a:ext uri="{FF2B5EF4-FFF2-40B4-BE49-F238E27FC236}">
                <a16:creationId xmlns:a16="http://schemas.microsoft.com/office/drawing/2014/main" id="{42D950A7-32B1-2147-B747-E8FA968E50E2}"/>
              </a:ext>
            </a:extLst>
          </p:cNvPr>
          <p:cNvSpPr/>
          <p:nvPr/>
        </p:nvSpPr>
        <p:spPr>
          <a:xfrm>
            <a:off x="1427129" y="4367417"/>
            <a:ext cx="3020017" cy="1823856"/>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39" name="Rounded Rectangle 38">
            <a:extLst>
              <a:ext uri="{FF2B5EF4-FFF2-40B4-BE49-F238E27FC236}">
                <a16:creationId xmlns:a16="http://schemas.microsoft.com/office/drawing/2014/main" id="{1A85DF91-ECB6-234A-8930-9318D6A05FD5}"/>
              </a:ext>
            </a:extLst>
          </p:cNvPr>
          <p:cNvSpPr/>
          <p:nvPr/>
        </p:nvSpPr>
        <p:spPr>
          <a:xfrm>
            <a:off x="1453153" y="991491"/>
            <a:ext cx="2982685" cy="1752107"/>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40" name="Rounded Rectangle 39">
            <a:extLst>
              <a:ext uri="{FF2B5EF4-FFF2-40B4-BE49-F238E27FC236}">
                <a16:creationId xmlns:a16="http://schemas.microsoft.com/office/drawing/2014/main" id="{64736013-0354-EF40-B5DA-C923D3CA9B61}"/>
              </a:ext>
            </a:extLst>
          </p:cNvPr>
          <p:cNvSpPr/>
          <p:nvPr/>
        </p:nvSpPr>
        <p:spPr>
          <a:xfrm>
            <a:off x="4581868" y="991491"/>
            <a:ext cx="3028262" cy="1539754"/>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3"/>
          <a:stretch>
            <a:fillRect/>
          </a:stretch>
        </p:blipFill>
        <p:spPr>
          <a:xfrm>
            <a:off x="5933208" y="4369040"/>
            <a:ext cx="276967" cy="33399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1468759" y="1050627"/>
            <a:ext cx="2967993" cy="1917641"/>
          </a:xfrm>
          <a:prstGeom prst="rect">
            <a:avLst/>
          </a:prstGeom>
          <a:noFill/>
        </p:spPr>
        <p:txBody>
          <a:bodyPr wrap="square" rtlCol="0">
            <a:spAutoFit/>
          </a:bodyPr>
          <a:lstStyle/>
          <a:p>
            <a:pPr marL="219936" indent="-219936">
              <a:buAutoNum type="arabicPeriod"/>
            </a:pPr>
            <a:r>
              <a:rPr lang="en-GB" sz="1026" b="1">
                <a:latin typeface="Arial" panose="020B0604020202020204" pitchFamily="34" charset="0"/>
                <a:cs typeface="Arial" panose="020B0604020202020204" pitchFamily="34" charset="0"/>
              </a:rPr>
              <a:t>What are Professional Boundaries?</a:t>
            </a:r>
          </a:p>
          <a:p>
            <a:pPr marL="219936" indent="-219936">
              <a:buAutoNum type="arabicPeriod"/>
            </a:pPr>
            <a:endParaRPr lang="en-GB" sz="577" b="1">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Boundaries are there to keep people safe. They are a set of guidelines, expectations and rules which set the ethical and technical standards in the social care environment and in related sectors. Professional boundaries set limits for safe, acceptable, and effective behaviour by workers (Cooper, 2012). They provide an outline of what is acceptable and unacceptable for a professional, whilst at work and outside of work. </a:t>
            </a:r>
          </a:p>
        </p:txBody>
      </p:sp>
      <p:sp>
        <p:nvSpPr>
          <p:cNvPr id="41" name="TextBox 40">
            <a:extLst>
              <a:ext uri="{FF2B5EF4-FFF2-40B4-BE49-F238E27FC236}">
                <a16:creationId xmlns:a16="http://schemas.microsoft.com/office/drawing/2014/main" id="{56F857E4-7346-B940-8725-421198E43BBE}"/>
              </a:ext>
            </a:extLst>
          </p:cNvPr>
          <p:cNvSpPr txBox="1"/>
          <p:nvPr/>
        </p:nvSpPr>
        <p:spPr>
          <a:xfrm>
            <a:off x="4597475" y="1050627"/>
            <a:ext cx="3008237" cy="1355243"/>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2. Who Has Professional Boundaries?</a:t>
            </a:r>
          </a:p>
          <a:p>
            <a:endParaRPr lang="en-GB" sz="1026">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Professional Boundaries apply to those who are working or volunteering in a role that could be described as being in a position of trust. This includes roles within social care, health, housing and other connected sectors including voluntary roles. </a:t>
            </a:r>
            <a:endParaRPr lang="en-GB" sz="1026" b="1">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1494902" y="2913730"/>
            <a:ext cx="2971983" cy="1355243"/>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7. What To Do If You Are Concerned About Professional Boundaries?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Talk to your line manager if you are concerned about your own boundaries or those of someone else you work with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Ensure individuals using services, family members and others know how to raise concerns about boundaries with the service</a:t>
            </a:r>
            <a:endParaRPr lang="en-GB" sz="1026" b="1">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1481408" y="4404420"/>
            <a:ext cx="2997481" cy="1828834"/>
          </a:xfrm>
          <a:prstGeom prst="rect">
            <a:avLst/>
          </a:prstGeom>
          <a:noFill/>
          <a:ln>
            <a:noFill/>
          </a:ln>
        </p:spPr>
        <p:txBody>
          <a:bodyPr wrap="square" rtlCol="0">
            <a:spAutoFit/>
          </a:bodyPr>
          <a:lstStyle/>
          <a:p>
            <a:r>
              <a:rPr lang="en-GB" sz="1026" b="1">
                <a:latin typeface="Arial" panose="020B0604020202020204" pitchFamily="34" charset="0"/>
                <a:cs typeface="Arial" panose="020B0604020202020204" pitchFamily="34" charset="0"/>
              </a:rPr>
              <a:t>6. How Can Organisations Manage Professional Boundaries?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Ensure staff are aware of the Code of Conduct for their role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Provide </a:t>
            </a:r>
            <a:r>
              <a:rPr lang="en-GB" sz="1026">
                <a:latin typeface="Arial" panose="020B0604020202020204" pitchFamily="34" charset="0"/>
                <a:cs typeface="Arial" panose="020B0604020202020204" pitchFamily="34" charset="0"/>
                <a:hlinkClick r:id="rId4"/>
              </a:rPr>
              <a:t>training</a:t>
            </a:r>
            <a:r>
              <a:rPr lang="en-GB" sz="1026">
                <a:latin typeface="Arial" panose="020B0604020202020204" pitchFamily="34" charset="0"/>
                <a:cs typeface="Arial" panose="020B0604020202020204" pitchFamily="34" charset="0"/>
              </a:rPr>
              <a:t> and support so staff and volunteers understand their boundaries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Embed clear policies and procedures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Develop a culture where professional boundaries are discussed and addressed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Recognise the relationship between professional boundaries and safeguarding </a:t>
            </a:r>
          </a:p>
        </p:txBody>
      </p:sp>
      <p:sp>
        <p:nvSpPr>
          <p:cNvPr id="48" name="TextBox 47">
            <a:extLst>
              <a:ext uri="{FF2B5EF4-FFF2-40B4-BE49-F238E27FC236}">
                <a16:creationId xmlns:a16="http://schemas.microsoft.com/office/drawing/2014/main" id="{650E5B87-2D2B-9042-899A-E439688525B5}"/>
              </a:ext>
            </a:extLst>
          </p:cNvPr>
          <p:cNvSpPr txBox="1"/>
          <p:nvPr/>
        </p:nvSpPr>
        <p:spPr>
          <a:xfrm>
            <a:off x="7744323" y="2889370"/>
            <a:ext cx="2971982" cy="3565335"/>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4. Examples of Professional Boundaries Breaches (not exhaustive):</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Confidentiality breaches</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Sharing inappropriate information or photos of  children/adults who use a service on social media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Inappropriate physical contact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Inappropriate language, or use of terms of endearment instead of the individuals name</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Using influence in a position of trust to gain</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Accepting gifts and hospitality outside of the organisational gift policy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Inappropriate relationships with children/adults using a service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Influencing the child’s/adults' decisions or imposing views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Stepping over the line and becoming a friend with the individual using the service rather than being friendly and approachable   </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Oversharing of private or intimate information</a:t>
            </a:r>
          </a:p>
          <a:p>
            <a:pPr marL="109968" indent="-109968">
              <a:buFont typeface="Arial" panose="020B0604020202020204" pitchFamily="34" charset="0"/>
              <a:buChar char="•"/>
            </a:pPr>
            <a:r>
              <a:rPr lang="en-GB" sz="1026">
                <a:latin typeface="Arial" panose="020B0604020202020204" pitchFamily="34" charset="0"/>
                <a:cs typeface="Arial" panose="020B0604020202020204" pitchFamily="34" charset="0"/>
              </a:rPr>
              <a:t>Not reporting incidents, concerns or safeguarding issues </a:t>
            </a:r>
            <a:endParaRPr lang="en-GB" sz="77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5"/>
          <a:stretch>
            <a:fillRect/>
          </a:stretch>
        </p:blipFill>
        <p:spPr>
          <a:xfrm>
            <a:off x="8621190" y="60094"/>
            <a:ext cx="1888422" cy="830254"/>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858704" y="108375"/>
            <a:ext cx="4504026" cy="693246"/>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p>
        </p:txBody>
      </p:sp>
      <p:sp>
        <p:nvSpPr>
          <p:cNvPr id="24" name="TextBox 23">
            <a:extLst>
              <a:ext uri="{FF2B5EF4-FFF2-40B4-BE49-F238E27FC236}">
                <a16:creationId xmlns:a16="http://schemas.microsoft.com/office/drawing/2014/main" id="{E6A2FF2E-8536-B344-802F-A1F7C3B73486}"/>
              </a:ext>
            </a:extLst>
          </p:cNvPr>
          <p:cNvSpPr txBox="1"/>
          <p:nvPr/>
        </p:nvSpPr>
        <p:spPr>
          <a:xfrm>
            <a:off x="3778040" y="189187"/>
            <a:ext cx="4635919" cy="585866"/>
          </a:xfrm>
          <a:prstGeom prst="rect">
            <a:avLst/>
          </a:prstGeom>
          <a:noFill/>
        </p:spPr>
        <p:txBody>
          <a:bodyPr wrap="square" rtlCol="0">
            <a:spAutoFit/>
          </a:bodyPr>
          <a:lstStyle/>
          <a:p>
            <a:pPr algn="ctr"/>
            <a:r>
              <a:rPr lang="en-GB" sz="1924" b="1">
                <a:latin typeface="Arial" panose="020B0604020202020204" pitchFamily="34" charset="0"/>
                <a:cs typeface="Arial" panose="020B0604020202020204" pitchFamily="34" charset="0"/>
              </a:rPr>
              <a:t>Professional Boundaries</a:t>
            </a:r>
          </a:p>
          <a:p>
            <a:pPr algn="ctr"/>
            <a:r>
              <a:rPr lang="en-GB" sz="1283">
                <a:latin typeface="Arial" panose="020B0604020202020204" pitchFamily="34" charset="0"/>
                <a:cs typeface="Arial" panose="020B0604020202020204" pitchFamily="34" charset="0"/>
              </a:rPr>
              <a:t>Karen Littleford, Partners in Care  </a:t>
            </a:r>
          </a:p>
        </p:txBody>
      </p:sp>
      <p:sp>
        <p:nvSpPr>
          <p:cNvPr id="25" name="TextBox 24">
            <a:extLst>
              <a:ext uri="{FF2B5EF4-FFF2-40B4-BE49-F238E27FC236}">
                <a16:creationId xmlns:a16="http://schemas.microsoft.com/office/drawing/2014/main" id="{56F857E4-7346-B940-8725-421198E43BBE}"/>
              </a:ext>
            </a:extLst>
          </p:cNvPr>
          <p:cNvSpPr txBox="1"/>
          <p:nvPr/>
        </p:nvSpPr>
        <p:spPr>
          <a:xfrm>
            <a:off x="7755388" y="1044454"/>
            <a:ext cx="2997988" cy="1888081"/>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3. Why Do We Need Professional Boundaries?</a:t>
            </a:r>
          </a:p>
          <a:p>
            <a:endParaRPr lang="en-GB" sz="385">
              <a:latin typeface="Arial" panose="020B0604020202020204" pitchFamily="34" charset="0"/>
              <a:cs typeface="Arial" panose="020B0604020202020204" pitchFamily="34" charset="0"/>
            </a:endParaRPr>
          </a:p>
          <a:p>
            <a:r>
              <a:rPr lang="en-GB" sz="1026">
                <a:latin typeface="Arial" panose="020B0604020202020204" pitchFamily="34" charset="0"/>
                <a:cs typeface="Arial" panose="020B0604020202020204" pitchFamily="34" charset="0"/>
              </a:rPr>
              <a:t>Having professional boundaries ensures that the relationship between social care, health workers (and other workers or volunteers) and the children/adults they support remain professional, even when working with personal and difficult issues (Hardy, 2017). Upholding key boundaries not only protects workers, but also protects children/adults using specific services and the organisation (Hardy, 2017).</a:t>
            </a:r>
            <a:endParaRPr lang="en-GB" sz="1026" b="1">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4597474" y="4347452"/>
            <a:ext cx="2919564" cy="1828834"/>
          </a:xfrm>
          <a:prstGeom prst="rect">
            <a:avLst/>
          </a:prstGeom>
          <a:noFill/>
        </p:spPr>
        <p:txBody>
          <a:bodyPr wrap="square" rtlCol="0">
            <a:spAutoFit/>
          </a:bodyPr>
          <a:lstStyle/>
          <a:p>
            <a:r>
              <a:rPr lang="en-GB" sz="1026" b="1">
                <a:latin typeface="Arial" panose="020B0604020202020204" pitchFamily="34" charset="0"/>
                <a:cs typeface="Arial" panose="020B0604020202020204" pitchFamily="34" charset="0"/>
              </a:rPr>
              <a:t>5. Consequences of Breaching Professional Boundaries </a:t>
            </a:r>
          </a:p>
          <a:p>
            <a:r>
              <a:rPr lang="en-GB" sz="1026">
                <a:latin typeface="Arial" panose="020B0604020202020204" pitchFamily="34" charset="0"/>
                <a:cs typeface="Arial" panose="020B0604020202020204" pitchFamily="34" charset="0"/>
              </a:rPr>
              <a:t>Relationships are an important part of our role in social care, health, housing and connected sectors. When staff or volunteers breach their boundaries, the impact may result in:</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Loss of trust or disillusionment</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Withdrawal from others and services that the child/adult requires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Abuse or neglect </a:t>
            </a:r>
          </a:p>
          <a:p>
            <a:pPr marL="183280" indent="-183280">
              <a:buFont typeface="Arial" panose="020B0604020202020204" pitchFamily="34" charset="0"/>
              <a:buChar char="•"/>
            </a:pPr>
            <a:r>
              <a:rPr lang="en-GB" sz="1026">
                <a:latin typeface="Arial" panose="020B0604020202020204" pitchFamily="34" charset="0"/>
                <a:cs typeface="Arial" panose="020B0604020202020204" pitchFamily="34" charset="0"/>
              </a:rPr>
              <a:t>Significant and enduring harm </a:t>
            </a:r>
            <a:endParaRPr lang="en-GB" sz="1026" b="1">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72293" y="2629166"/>
            <a:ext cx="1647411" cy="164741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C32FD6DA-928E-A48F-F4CA-E587FEEBE787}"/>
              </a:ext>
            </a:extLst>
          </p:cNvPr>
          <p:cNvPicPr>
            <a:picLocks noChangeAspect="1"/>
          </p:cNvPicPr>
          <p:nvPr/>
        </p:nvPicPr>
        <p:blipFill>
          <a:blip r:embed="rId7"/>
          <a:stretch>
            <a:fillRect/>
          </a:stretch>
        </p:blipFill>
        <p:spPr>
          <a:xfrm>
            <a:off x="2245291" y="0"/>
            <a:ext cx="935679" cy="935679"/>
          </a:xfrm>
          <a:prstGeom prst="rect">
            <a:avLst/>
          </a:prstGeom>
        </p:spPr>
      </p:pic>
      <p:sp>
        <p:nvSpPr>
          <p:cNvPr id="4" name="TextBox 3">
            <a:extLst>
              <a:ext uri="{FF2B5EF4-FFF2-40B4-BE49-F238E27FC236}">
                <a16:creationId xmlns:a16="http://schemas.microsoft.com/office/drawing/2014/main" id="{B55B6239-3398-3F0D-1605-16BCD197D086}"/>
              </a:ext>
            </a:extLst>
          </p:cNvPr>
          <p:cNvSpPr txBox="1"/>
          <p:nvPr/>
        </p:nvSpPr>
        <p:spPr>
          <a:xfrm>
            <a:off x="1217837" y="6251723"/>
            <a:ext cx="9707710" cy="585801"/>
          </a:xfrm>
          <a:prstGeom prst="rect">
            <a:avLst/>
          </a:prstGeom>
          <a:noFill/>
        </p:spPr>
        <p:txBody>
          <a:bodyPr wrap="square" rtlCol="0">
            <a:spAutoFit/>
          </a:bodyPr>
          <a:lstStyle/>
          <a:p>
            <a:r>
              <a:rPr lang="en-GB" sz="1155" b="1"/>
              <a:t>References: </a:t>
            </a:r>
            <a:r>
              <a:rPr lang="en-GB" sz="1026"/>
              <a:t>Cooper, F. (2012) Professional Boundaries in Social Work and Social Care. London: Jessica Kingsley Publishers. </a:t>
            </a:r>
          </a:p>
          <a:p>
            <a:r>
              <a:rPr lang="en-GB" sz="1026"/>
              <a:t>Hardy, R. (2017) Top tips on managing professional boundaries in social work. Community Care, June 19 2017. </a:t>
            </a:r>
            <a:r>
              <a:rPr lang="en-GB" sz="1026">
                <a:hlinkClick r:id="rId8"/>
              </a:rPr>
              <a:t>https://www.communitycare.co.uk/2017/06/19/top-tips-managing-professional-boundaries-social-work/</a:t>
            </a:r>
            <a:r>
              <a:rPr lang="en-GB" sz="1026"/>
              <a:t>   </a:t>
            </a:r>
          </a:p>
        </p:txBody>
      </p:sp>
    </p:spTree>
    <p:extLst>
      <p:ext uri="{BB962C8B-B14F-4D97-AF65-F5344CB8AC3E}">
        <p14:creationId xmlns:p14="http://schemas.microsoft.com/office/powerpoint/2010/main" val="3289699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Props1.xml><?xml version="1.0" encoding="utf-8"?>
<ds:datastoreItem xmlns:ds="http://schemas.openxmlformats.org/officeDocument/2006/customXml" ds:itemID="{3CAE6995-E1DE-450A-A41F-AF151588EA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AB55BF1-BA75-4783-8AD0-8150F72F1A73}">
  <ds:schemaRefs>
    <ds:schemaRef ds:uri="http://schemas.microsoft.com/sharepoint/v3/contenttype/forms"/>
  </ds:schemaRefs>
</ds:datastoreItem>
</file>

<file path=customXml/itemProps3.xml><?xml version="1.0" encoding="utf-8"?>
<ds:datastoreItem xmlns:ds="http://schemas.openxmlformats.org/officeDocument/2006/customXml" ds:itemID="{0338EDC5-C644-410D-83AF-B2129C755C01}">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2026-03-27T13:09:39Z</dcterms:created>
  <dcterms:modified xsi:type="dcterms:W3CDTF">2026-03-27T13:10:04Z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