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7"/>
  </p:notesMasterIdLst>
  <p:sldIdLst>
    <p:sldId id="322" r:id="rId6"/>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AADE15-41A2-782A-2865-430EEEEAED18}" v="2" dt="2026-03-27T13:10:29.8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Fiona" userId="S::fiona.cook2@telford.gov.uk::d8c8d1be-17a2-4c11-a5fa-e55f5b2a0a4d" providerId="AD" clId="Web-{26AADE15-41A2-782A-2865-430EEEEAED18}"/>
    <pc:docChg chg="addSld delSld addMainMaster">
      <pc:chgData name="Cook, Fiona" userId="S::fiona.cook2@telford.gov.uk::d8c8d1be-17a2-4c11-a5fa-e55f5b2a0a4d" providerId="AD" clId="Web-{26AADE15-41A2-782A-2865-430EEEEAED18}" dt="2026-03-27T13:10:29.867" v="1"/>
      <pc:docMkLst>
        <pc:docMk/>
      </pc:docMkLst>
      <pc:sldChg chg="del">
        <pc:chgData name="Cook, Fiona" userId="S::fiona.cook2@telford.gov.uk::d8c8d1be-17a2-4c11-a5fa-e55f5b2a0a4d" providerId="AD" clId="Web-{26AADE15-41A2-782A-2865-430EEEEAED18}" dt="2026-03-27T13:10:29.867" v="1"/>
        <pc:sldMkLst>
          <pc:docMk/>
          <pc:sldMk cId="109857222" sldId="256"/>
        </pc:sldMkLst>
      </pc:sldChg>
      <pc:sldChg chg="add">
        <pc:chgData name="Cook, Fiona" userId="S::fiona.cook2@telford.gov.uk::d8c8d1be-17a2-4c11-a5fa-e55f5b2a0a4d" providerId="AD" clId="Web-{26AADE15-41A2-782A-2865-430EEEEAED18}" dt="2026-03-27T13:10:25.976" v="0"/>
        <pc:sldMkLst>
          <pc:docMk/>
          <pc:sldMk cId="2483399995" sldId="322"/>
        </pc:sldMkLst>
      </pc:sldChg>
      <pc:sldMasterChg chg="add addSldLayout">
        <pc:chgData name="Cook, Fiona" userId="S::fiona.cook2@telford.gov.uk::d8c8d1be-17a2-4c11-a5fa-e55f5b2a0a4d" providerId="AD" clId="Web-{26AADE15-41A2-782A-2865-430EEEEAED18}" dt="2026-03-27T13:10:25.976" v="0"/>
        <pc:sldMasterMkLst>
          <pc:docMk/>
          <pc:sldMasterMk cId="3334391515" sldId="2147483672"/>
        </pc:sldMasterMkLst>
        <pc:sldLayoutChg chg="add">
          <pc:chgData name="Cook, Fiona" userId="S::fiona.cook2@telford.gov.uk::d8c8d1be-17a2-4c11-a5fa-e55f5b2a0a4d" providerId="AD" clId="Web-{26AADE15-41A2-782A-2865-430EEEEAED18}" dt="2026-03-27T13:10:25.976" v="0"/>
          <pc:sldLayoutMkLst>
            <pc:docMk/>
            <pc:sldMasterMk cId="3334391515" sldId="2147483672"/>
            <pc:sldLayoutMk cId="676523897" sldId="2147483673"/>
          </pc:sldLayoutMkLst>
        </pc:sldLayoutChg>
        <pc:sldLayoutChg chg="add">
          <pc:chgData name="Cook, Fiona" userId="S::fiona.cook2@telford.gov.uk::d8c8d1be-17a2-4c11-a5fa-e55f5b2a0a4d" providerId="AD" clId="Web-{26AADE15-41A2-782A-2865-430EEEEAED18}" dt="2026-03-27T13:10:25.976" v="0"/>
          <pc:sldLayoutMkLst>
            <pc:docMk/>
            <pc:sldMasterMk cId="3334391515" sldId="2147483672"/>
            <pc:sldLayoutMk cId="2971484572" sldId="2147483674"/>
          </pc:sldLayoutMkLst>
        </pc:sldLayoutChg>
        <pc:sldLayoutChg chg="add">
          <pc:chgData name="Cook, Fiona" userId="S::fiona.cook2@telford.gov.uk::d8c8d1be-17a2-4c11-a5fa-e55f5b2a0a4d" providerId="AD" clId="Web-{26AADE15-41A2-782A-2865-430EEEEAED18}" dt="2026-03-27T13:10:25.976" v="0"/>
          <pc:sldLayoutMkLst>
            <pc:docMk/>
            <pc:sldMasterMk cId="3334391515" sldId="2147483672"/>
            <pc:sldLayoutMk cId="3042272628" sldId="2147483675"/>
          </pc:sldLayoutMkLst>
        </pc:sldLayoutChg>
        <pc:sldLayoutChg chg="add">
          <pc:chgData name="Cook, Fiona" userId="S::fiona.cook2@telford.gov.uk::d8c8d1be-17a2-4c11-a5fa-e55f5b2a0a4d" providerId="AD" clId="Web-{26AADE15-41A2-782A-2865-430EEEEAED18}" dt="2026-03-27T13:10:25.976" v="0"/>
          <pc:sldLayoutMkLst>
            <pc:docMk/>
            <pc:sldMasterMk cId="3334391515" sldId="2147483672"/>
            <pc:sldLayoutMk cId="1727182015" sldId="2147483676"/>
          </pc:sldLayoutMkLst>
        </pc:sldLayoutChg>
        <pc:sldLayoutChg chg="add">
          <pc:chgData name="Cook, Fiona" userId="S::fiona.cook2@telford.gov.uk::d8c8d1be-17a2-4c11-a5fa-e55f5b2a0a4d" providerId="AD" clId="Web-{26AADE15-41A2-782A-2865-430EEEEAED18}" dt="2026-03-27T13:10:25.976" v="0"/>
          <pc:sldLayoutMkLst>
            <pc:docMk/>
            <pc:sldMasterMk cId="3334391515" sldId="2147483672"/>
            <pc:sldLayoutMk cId="3350730411" sldId="2147483677"/>
          </pc:sldLayoutMkLst>
        </pc:sldLayoutChg>
        <pc:sldLayoutChg chg="add">
          <pc:chgData name="Cook, Fiona" userId="S::fiona.cook2@telford.gov.uk::d8c8d1be-17a2-4c11-a5fa-e55f5b2a0a4d" providerId="AD" clId="Web-{26AADE15-41A2-782A-2865-430EEEEAED18}" dt="2026-03-27T13:10:25.976" v="0"/>
          <pc:sldLayoutMkLst>
            <pc:docMk/>
            <pc:sldMasterMk cId="3334391515" sldId="2147483672"/>
            <pc:sldLayoutMk cId="3567750488" sldId="2147483678"/>
          </pc:sldLayoutMkLst>
        </pc:sldLayoutChg>
        <pc:sldLayoutChg chg="add">
          <pc:chgData name="Cook, Fiona" userId="S::fiona.cook2@telford.gov.uk::d8c8d1be-17a2-4c11-a5fa-e55f5b2a0a4d" providerId="AD" clId="Web-{26AADE15-41A2-782A-2865-430EEEEAED18}" dt="2026-03-27T13:10:25.976" v="0"/>
          <pc:sldLayoutMkLst>
            <pc:docMk/>
            <pc:sldMasterMk cId="3334391515" sldId="2147483672"/>
            <pc:sldLayoutMk cId="1054915825" sldId="2147483679"/>
          </pc:sldLayoutMkLst>
        </pc:sldLayoutChg>
        <pc:sldLayoutChg chg="add">
          <pc:chgData name="Cook, Fiona" userId="S::fiona.cook2@telford.gov.uk::d8c8d1be-17a2-4c11-a5fa-e55f5b2a0a4d" providerId="AD" clId="Web-{26AADE15-41A2-782A-2865-430EEEEAED18}" dt="2026-03-27T13:10:25.976" v="0"/>
          <pc:sldLayoutMkLst>
            <pc:docMk/>
            <pc:sldMasterMk cId="3334391515" sldId="2147483672"/>
            <pc:sldLayoutMk cId="1431081591" sldId="2147483680"/>
          </pc:sldLayoutMkLst>
        </pc:sldLayoutChg>
        <pc:sldLayoutChg chg="add">
          <pc:chgData name="Cook, Fiona" userId="S::fiona.cook2@telford.gov.uk::d8c8d1be-17a2-4c11-a5fa-e55f5b2a0a4d" providerId="AD" clId="Web-{26AADE15-41A2-782A-2865-430EEEEAED18}" dt="2026-03-27T13:10:25.976" v="0"/>
          <pc:sldLayoutMkLst>
            <pc:docMk/>
            <pc:sldMasterMk cId="3334391515" sldId="2147483672"/>
            <pc:sldLayoutMk cId="1241692188" sldId="2147483681"/>
          </pc:sldLayoutMkLst>
        </pc:sldLayoutChg>
        <pc:sldLayoutChg chg="add">
          <pc:chgData name="Cook, Fiona" userId="S::fiona.cook2@telford.gov.uk::d8c8d1be-17a2-4c11-a5fa-e55f5b2a0a4d" providerId="AD" clId="Web-{26AADE15-41A2-782A-2865-430EEEEAED18}" dt="2026-03-27T13:10:25.976" v="0"/>
          <pc:sldLayoutMkLst>
            <pc:docMk/>
            <pc:sldMasterMk cId="3334391515" sldId="2147483672"/>
            <pc:sldLayoutMk cId="826439530" sldId="2147483682"/>
          </pc:sldLayoutMkLst>
        </pc:sldLayoutChg>
        <pc:sldLayoutChg chg="add">
          <pc:chgData name="Cook, Fiona" userId="S::fiona.cook2@telford.gov.uk::d8c8d1be-17a2-4c11-a5fa-e55f5b2a0a4d" providerId="AD" clId="Web-{26AADE15-41A2-782A-2865-430EEEEAED18}" dt="2026-03-27T13:10:25.976" v="0"/>
          <pc:sldLayoutMkLst>
            <pc:docMk/>
            <pc:sldMasterMk cId="3334391515" sldId="2147483672"/>
            <pc:sldLayoutMk cId="696094657" sldId="2147483683"/>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E72301-1EF8-45C2-9804-5690154B7086}" type="datetimeFigureOut">
              <a:t>27/03/2026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CFDBD3-1B74-4E94-B5F1-848F578E5AC4}" type="slidenum">
              <a:t>‹#›</a:t>
            </a:fld>
            <a:endParaRPr lang="en-GB"/>
          </a:p>
        </p:txBody>
      </p:sp>
    </p:spTree>
    <p:extLst>
      <p:ext uri="{BB962C8B-B14F-4D97-AF65-F5344CB8AC3E}">
        <p14:creationId xmlns:p14="http://schemas.microsoft.com/office/powerpoint/2010/main" val="2992655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E6947E1-ED47-456B-9BF8-6AC885683CC3}" type="slidenum">
              <a:rPr lang="en-GB" smtClean="0"/>
              <a:t>2</a:t>
            </a:fld>
            <a:endParaRPr lang="en-GB"/>
          </a:p>
        </p:txBody>
      </p:sp>
    </p:spTree>
    <p:extLst>
      <p:ext uri="{BB962C8B-B14F-4D97-AF65-F5344CB8AC3E}">
        <p14:creationId xmlns:p14="http://schemas.microsoft.com/office/powerpoint/2010/main" val="235088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6765238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29714845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30422726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AB0143D-DD64-4BF4-A254-1218CA4ABB47}"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17271820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AB0143D-DD64-4BF4-A254-1218CA4ABB47}"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33507304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AB0143D-DD64-4BF4-A254-1218CA4ABB47}"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35677504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B0143D-DD64-4BF4-A254-1218CA4ABB47}"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10549158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AB0143D-DD64-4BF4-A254-1218CA4ABB47}"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1431081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AB0143D-DD64-4BF4-A254-1218CA4ABB47}"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1241692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8264395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69609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27/03/2026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AB0143D-DD64-4BF4-A254-1218CA4ABB47}" type="datetimeFigureOut">
              <a:rPr lang="en-GB" smtClean="0"/>
              <a:t>27/03/2026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1D3CD9-0927-43D8-8825-E10F5B26ABB5}" type="slidenum">
              <a:rPr lang="en-GB" smtClean="0"/>
              <a:t>‹#›</a:t>
            </a:fld>
            <a:endParaRPr lang="en-GB"/>
          </a:p>
        </p:txBody>
      </p:sp>
    </p:spTree>
    <p:extLst>
      <p:ext uri="{BB962C8B-B14F-4D97-AF65-F5344CB8AC3E}">
        <p14:creationId xmlns:p14="http://schemas.microsoft.com/office/powerpoint/2010/main" val="33343915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aegisuk.net/" TargetMode="External"/><Relationship Id="rId3" Type="http://schemas.openxmlformats.org/officeDocument/2006/relationships/image" Target="../media/image1.jpeg"/><Relationship Id="rId7" Type="http://schemas.openxmlformats.org/officeDocument/2006/relationships/hyperlink" Target="https://assets.publishing.service.gov.uk/media/66320b06c084007696fca731/Info_sharing_advice_content_May_2024.pdf"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hyperlink" Target="https://assets.publishing.service.gov.uk/government/uploads/system/uploads/attachment_data/file/1177697/Improving_multi-agency_information_sharing_2023.pdf" TargetMode="External"/><Relationship Id="rId5" Type="http://schemas.openxmlformats.org/officeDocument/2006/relationships/hyperlink" Target="https://nhs-my.sharepoint.com/personal/laura_powell3_nhs_net/Documents/Documents/Personal/Current%20work/Telford%20pathways%20&amp;%20processes/CSPR/CSPR%2025/TW%20Movement%20into%20area%20pathway%20April%202025%20V2..docx" TargetMode="External"/><Relationship Id="rId10" Type="http://schemas.openxmlformats.org/officeDocument/2006/relationships/image" Target="../media/image4.png"/><Relationship Id="rId4" Type="http://schemas.openxmlformats.org/officeDocument/2006/relationships/image" Target="../media/image2.emf"/><Relationship Id="rId9"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hat is a Seven Minute Briefing"/>
          <p:cNvPicPr>
            <a:picLocks noChangeAspect="1" noChangeArrowheads="1"/>
          </p:cNvPicPr>
          <p:nvPr/>
        </p:nvPicPr>
        <p:blipFill>
          <a:blip r:embed="rId3">
            <a:alphaModFix amt="44000"/>
            <a:extLst>
              <a:ext uri="{28A0092B-C50C-407E-A947-70E740481C1C}">
                <a14:useLocalDpi xmlns:a14="http://schemas.microsoft.com/office/drawing/2010/main" val="0"/>
              </a:ext>
            </a:extLst>
          </a:blip>
          <a:srcRect/>
          <a:stretch>
            <a:fillRect/>
          </a:stretch>
        </p:blipFill>
        <p:spPr bwMode="auto">
          <a:xfrm>
            <a:off x="4612546" y="2162807"/>
            <a:ext cx="3436054" cy="3436054"/>
          </a:xfrm>
          <a:prstGeom prst="ellipse">
            <a:avLst/>
          </a:prstGeom>
          <a:ln w="63500" cap="rnd">
            <a:solidFill>
              <a:schemeClr val="accent1">
                <a:alpha val="49000"/>
              </a:schemeClr>
            </a:solidFill>
          </a:ln>
          <a:effectLst>
            <a:outerShdw blurRad="381000" dist="292100" dir="5400000" sx="-80000" sy="-18000" rotWithShape="0">
              <a:srgbClr val="000000">
                <a:alpha val="5000"/>
              </a:srgbClr>
            </a:outerShdw>
            <a:softEdge rad="0"/>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6" name="Rounded Rectangle 35">
            <a:extLst>
              <a:ext uri="{FF2B5EF4-FFF2-40B4-BE49-F238E27FC236}">
                <a16:creationId xmlns:a16="http://schemas.microsoft.com/office/drawing/2014/main" id="{6ECB551B-6C00-EC44-87DE-ECEE39377E75}"/>
              </a:ext>
            </a:extLst>
          </p:cNvPr>
          <p:cNvSpPr/>
          <p:nvPr/>
        </p:nvSpPr>
        <p:spPr>
          <a:xfrm>
            <a:off x="1349553" y="2099226"/>
            <a:ext cx="4776928" cy="2899461"/>
          </a:xfrm>
          <a:prstGeom prst="roundRect">
            <a:avLst>
              <a:gd name="adj" fmla="val 4442"/>
            </a:avLst>
          </a:prstGeom>
          <a:no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26" b="1" u="sng">
                <a:solidFill>
                  <a:schemeClr val="tx1"/>
                </a:solidFill>
              </a:rPr>
              <a:t>Time to reflect…</a:t>
            </a:r>
          </a:p>
          <a:p>
            <a:pPr marL="183280" indent="-183280" algn="ctr">
              <a:buFont typeface="Arial" panose="020B0604020202020204" pitchFamily="34" charset="0"/>
              <a:buChar char="•"/>
            </a:pPr>
            <a:r>
              <a:rPr lang="en-US" sz="1026">
                <a:solidFill>
                  <a:schemeClr val="tx1"/>
                </a:solidFill>
              </a:rPr>
              <a:t>What reasonable adjustments do you offer within your practice?</a:t>
            </a:r>
          </a:p>
          <a:p>
            <a:pPr marL="183280" indent="-183280" algn="ctr">
              <a:buFont typeface="Arial" panose="020B0604020202020204" pitchFamily="34" charset="0"/>
              <a:buChar char="•"/>
            </a:pPr>
            <a:r>
              <a:rPr lang="en-US" sz="1026">
                <a:solidFill>
                  <a:schemeClr val="tx1"/>
                </a:solidFill>
              </a:rPr>
              <a:t>When caring for an International Student, are you assured you have received all required information from previous teams to support your holistic assessment and care/treatment/education plan?</a:t>
            </a:r>
          </a:p>
          <a:p>
            <a:pPr marL="183280" indent="-183280" algn="ctr">
              <a:buFont typeface="Arial" panose="020B0604020202020204" pitchFamily="34" charset="0"/>
              <a:buChar char="•"/>
            </a:pPr>
            <a:r>
              <a:rPr lang="en-US" sz="1026">
                <a:solidFill>
                  <a:schemeClr val="tx1"/>
                </a:solidFill>
              </a:rPr>
              <a:t>Are you professionally curious in your practice?</a:t>
            </a:r>
          </a:p>
          <a:p>
            <a:pPr marL="183280" indent="-183280" algn="ctr">
              <a:buFont typeface="Arial" panose="020B0604020202020204" pitchFamily="34" charset="0"/>
              <a:buChar char="•"/>
            </a:pPr>
            <a:r>
              <a:rPr lang="en-US" sz="1026">
                <a:solidFill>
                  <a:schemeClr val="tx1"/>
                </a:solidFill>
              </a:rPr>
              <a:t>In your practice, who are you likely to share information with?</a:t>
            </a:r>
          </a:p>
          <a:p>
            <a:pPr marL="183280" indent="-183280" algn="ctr">
              <a:buFont typeface="Arial" panose="020B0604020202020204" pitchFamily="34" charset="0"/>
              <a:buChar char="•"/>
            </a:pPr>
            <a:r>
              <a:rPr lang="en-US" sz="1026">
                <a:solidFill>
                  <a:schemeClr val="tx1"/>
                </a:solidFill>
              </a:rPr>
              <a:t>How confident are you to share information in relation to a child or young person who is an international student?</a:t>
            </a:r>
          </a:p>
          <a:p>
            <a:pPr marL="183280" indent="-183280" algn="ctr">
              <a:buFont typeface="Arial" panose="020B0604020202020204" pitchFamily="34" charset="0"/>
              <a:buChar char="•"/>
            </a:pPr>
            <a:r>
              <a:rPr lang="en-US" sz="1026">
                <a:solidFill>
                  <a:schemeClr val="tx1"/>
                </a:solidFill>
              </a:rPr>
              <a:t>How confident are you to have a conversation with the family who may reside in another country? How would you arrange this?</a:t>
            </a:r>
          </a:p>
          <a:p>
            <a:pPr marL="183280" indent="-183280" algn="ctr">
              <a:buFont typeface="Arial" panose="020B0604020202020204" pitchFamily="34" charset="0"/>
              <a:buChar char="•"/>
            </a:pPr>
            <a:r>
              <a:rPr lang="en-US" sz="1026">
                <a:solidFill>
                  <a:schemeClr val="tx1"/>
                </a:solidFill>
              </a:rPr>
              <a:t>How could you enhance information sharing in your practice?</a:t>
            </a:r>
          </a:p>
          <a:p>
            <a:pPr marL="183280" indent="-183280" algn="ctr">
              <a:buFont typeface="Arial" panose="020B0604020202020204" pitchFamily="34" charset="0"/>
              <a:buChar char="•"/>
            </a:pPr>
            <a:r>
              <a:rPr lang="en-US" sz="1026">
                <a:solidFill>
                  <a:schemeClr val="tx1"/>
                </a:solidFill>
              </a:rPr>
              <a:t>Do your records clearly capture the review of records and decisions around the child/young person’s care and needs?</a:t>
            </a:r>
          </a:p>
          <a:p>
            <a:pPr marL="183280" indent="-183280" algn="ctr">
              <a:buFont typeface="Arial" panose="020B0604020202020204" pitchFamily="34" charset="0"/>
              <a:buChar char="•"/>
            </a:pPr>
            <a:r>
              <a:rPr lang="en-US" sz="1026">
                <a:solidFill>
                  <a:schemeClr val="tx1"/>
                </a:solidFill>
              </a:rPr>
              <a:t>Are there barriers in your practice to fully support international students? If so, how do you overcome these?</a:t>
            </a:r>
          </a:p>
          <a:p>
            <a:pPr marL="183280" indent="-183280" algn="ctr">
              <a:buFont typeface="Arial" panose="020B0604020202020204" pitchFamily="34" charset="0"/>
              <a:buChar char="•"/>
            </a:pPr>
            <a:r>
              <a:rPr lang="en-US" sz="1026">
                <a:solidFill>
                  <a:schemeClr val="tx1"/>
                </a:solidFill>
              </a:rPr>
              <a:t>How do you ensure your have “closed the loop” and obtain feedback when required?</a:t>
            </a:r>
          </a:p>
        </p:txBody>
      </p:sp>
      <p:sp>
        <p:nvSpPr>
          <p:cNvPr id="39" name="Rounded Rectangle 38">
            <a:extLst>
              <a:ext uri="{FF2B5EF4-FFF2-40B4-BE49-F238E27FC236}">
                <a16:creationId xmlns:a16="http://schemas.microsoft.com/office/drawing/2014/main" id="{1A85DF91-ECB6-234A-8930-9318D6A05FD5}"/>
              </a:ext>
            </a:extLst>
          </p:cNvPr>
          <p:cNvSpPr/>
          <p:nvPr/>
        </p:nvSpPr>
        <p:spPr>
          <a:xfrm>
            <a:off x="1336545" y="954469"/>
            <a:ext cx="9518910" cy="904845"/>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55" b="1" u="sng">
                <a:solidFill>
                  <a:schemeClr val="tx1"/>
                </a:solidFill>
                <a:latin typeface="Calibri" panose="020F0502020204030204" pitchFamily="34" charset="0"/>
                <a:ea typeface="Calibri" panose="020F0502020204030204" pitchFamily="34" charset="0"/>
              </a:rPr>
              <a:t>Background</a:t>
            </a:r>
          </a:p>
          <a:p>
            <a:r>
              <a:rPr lang="en-GB" sz="1155">
                <a:solidFill>
                  <a:schemeClr val="tx1"/>
                </a:solidFill>
                <a:latin typeface="Calibri" panose="020F0502020204030204" pitchFamily="34" charset="0"/>
                <a:ea typeface="Calibri" panose="020F0502020204030204" pitchFamily="34" charset="0"/>
              </a:rPr>
              <a:t>A recent CSPR completed, has identified the potential vulnerabilities our International Students in independent schools may have. These may require additional support planning and intervention from a range of agencies, taking a systemwide approach to meeting the child or young person’s individual needs.  It must be acknowledged, children and young people moving into the country, may have additional vulnerabilities, previous intervention in their country of origin and cultural needs that must be met by those working with them. </a:t>
            </a:r>
            <a:endParaRPr lang="en-GB" sz="1155">
              <a:latin typeface="Calibri" panose="020F0502020204030204" pitchFamily="34" charset="0"/>
              <a:ea typeface="Calibri" panose="020F0502020204030204" pitchFamily="34" charset="0"/>
            </a:endParaRP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4"/>
          <a:stretch>
            <a:fillRect/>
          </a:stretch>
        </p:blipFill>
        <p:spPr>
          <a:xfrm>
            <a:off x="8993118" y="60094"/>
            <a:ext cx="1829685" cy="804430"/>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3290232" y="340955"/>
            <a:ext cx="5582515" cy="400059"/>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24" name="TextBox 23">
            <a:extLst>
              <a:ext uri="{FF2B5EF4-FFF2-40B4-BE49-F238E27FC236}">
                <a16:creationId xmlns:a16="http://schemas.microsoft.com/office/drawing/2014/main" id="{E6A2FF2E-8536-B344-802F-A1F7C3B73486}"/>
              </a:ext>
            </a:extLst>
          </p:cNvPr>
          <p:cNvSpPr txBox="1"/>
          <p:nvPr/>
        </p:nvSpPr>
        <p:spPr>
          <a:xfrm>
            <a:off x="3051600" y="359208"/>
            <a:ext cx="6088800" cy="388440"/>
          </a:xfrm>
          <a:prstGeom prst="rect">
            <a:avLst/>
          </a:prstGeom>
          <a:noFill/>
        </p:spPr>
        <p:txBody>
          <a:bodyPr wrap="square" rtlCol="0">
            <a:spAutoFit/>
          </a:bodyPr>
          <a:lstStyle/>
          <a:p>
            <a:pPr algn="ctr"/>
            <a:r>
              <a:rPr lang="en-GB" sz="1924" b="1">
                <a:latin typeface="Arial" panose="020B0604020202020204" pitchFamily="34" charset="0"/>
                <a:cs typeface="Arial" panose="020B0604020202020204" pitchFamily="34" charset="0"/>
              </a:rPr>
              <a:t>Supporting International Students</a:t>
            </a:r>
            <a:endParaRPr lang="en-GB" sz="1924">
              <a:latin typeface="Arial" panose="020B0604020202020204" pitchFamily="34" charset="0"/>
              <a:cs typeface="Arial" panose="020B0604020202020204" pitchFamily="34" charset="0"/>
            </a:endParaRPr>
          </a:p>
        </p:txBody>
      </p:sp>
      <p:sp>
        <p:nvSpPr>
          <p:cNvPr id="17" name="Rounded Rectangle 35">
            <a:extLst>
              <a:ext uri="{FF2B5EF4-FFF2-40B4-BE49-F238E27FC236}">
                <a16:creationId xmlns:a16="http://schemas.microsoft.com/office/drawing/2014/main" id="{1E5974CF-CD35-4739-AF41-1CFAA32AA8F5}"/>
              </a:ext>
            </a:extLst>
          </p:cNvPr>
          <p:cNvSpPr/>
          <p:nvPr/>
        </p:nvSpPr>
        <p:spPr>
          <a:xfrm>
            <a:off x="1295792" y="5170771"/>
            <a:ext cx="4830689" cy="1627136"/>
          </a:xfrm>
          <a:prstGeom prst="roundRect">
            <a:avLst>
              <a:gd name="adj" fmla="val 4442"/>
            </a:avLst>
          </a:prstGeom>
          <a:no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b="1" u="sng">
              <a:solidFill>
                <a:schemeClr val="tx1"/>
              </a:solidFill>
            </a:endParaRPr>
          </a:p>
          <a:p>
            <a:pPr algn="ctr"/>
            <a:endParaRPr lang="en-US" sz="1155" b="1" u="sng">
              <a:solidFill>
                <a:schemeClr val="tx1"/>
              </a:solidFill>
            </a:endParaRPr>
          </a:p>
          <a:p>
            <a:pPr algn="ctr"/>
            <a:r>
              <a:rPr lang="en-US" sz="898" b="1" u="sng">
                <a:solidFill>
                  <a:schemeClr val="tx1"/>
                </a:solidFill>
              </a:rPr>
              <a:t>Key Documents &amp; links</a:t>
            </a:r>
          </a:p>
          <a:p>
            <a:pPr algn="ctr"/>
            <a:endParaRPr lang="en-US" sz="834" b="1" u="sng">
              <a:solidFill>
                <a:schemeClr val="tx1"/>
              </a:solidFill>
            </a:endParaRPr>
          </a:p>
          <a:p>
            <a:pPr algn="ctr"/>
            <a:r>
              <a:rPr lang="en-GB" sz="834" b="1">
                <a:solidFill>
                  <a:schemeClr val="tx1"/>
                </a:solidFill>
                <a:latin typeface="Calibri" panose="020F0502020204030204" pitchFamily="34" charset="0"/>
                <a:ea typeface="Calibri" panose="020F0502020204030204" pitchFamily="34" charset="0"/>
                <a:cs typeface="Times New Roman" panose="02020603050405020304" pitchFamily="18" charset="0"/>
                <a:hlinkClick r:id="rId5"/>
              </a:rPr>
              <a:t>Best Practice Guidance for Supporting Health &amp; Wellbeing of Children &amp; Young People moving into UK from abroad for Education</a:t>
            </a:r>
            <a:endParaRPr lang="en-GB" sz="834">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algn="ctr"/>
            <a:endParaRPr lang="en-GB" sz="834">
              <a:solidFill>
                <a:srgbClr val="525455"/>
              </a:solidFill>
              <a:latin typeface="NSPCC-Regular"/>
            </a:endParaRPr>
          </a:p>
          <a:p>
            <a:pPr algn="ctr"/>
            <a:r>
              <a:rPr lang="en-GB" sz="834">
                <a:solidFill>
                  <a:srgbClr val="525455"/>
                </a:solidFill>
                <a:latin typeface="NSPCC-Regular"/>
              </a:rPr>
              <a:t>Department for Education (DfE) (2023) </a:t>
            </a:r>
            <a:r>
              <a:rPr lang="en-GB" sz="834">
                <a:solidFill>
                  <a:srgbClr val="108633"/>
                </a:solidFill>
                <a:latin typeface="NSPCC-Regular"/>
                <a:hlinkClick r:id="rId6" tooltip="Improving multi-agency information sharing (PDF)."/>
              </a:rPr>
              <a:t>Improving multi-agency information sharing (PDF).</a:t>
            </a:r>
            <a:r>
              <a:rPr lang="en-GB" sz="834">
                <a:solidFill>
                  <a:srgbClr val="525455"/>
                </a:solidFill>
                <a:latin typeface="NSPCC-Regular"/>
              </a:rPr>
              <a:t> [London]: Department for Education</a:t>
            </a:r>
          </a:p>
          <a:p>
            <a:pPr algn="ctr"/>
            <a:endParaRPr lang="en-GB" sz="834" u="sng">
              <a:solidFill>
                <a:srgbClr val="525455"/>
              </a:solidFill>
              <a:latin typeface="NSPCC-Regular"/>
            </a:endParaRPr>
          </a:p>
          <a:p>
            <a:pPr algn="ctr"/>
            <a:r>
              <a:rPr lang="en-GB" sz="834">
                <a:solidFill>
                  <a:srgbClr val="525455"/>
                </a:solidFill>
                <a:latin typeface="NSPCC-Regular"/>
              </a:rPr>
              <a:t>Department for Education (DfE) (2024) </a:t>
            </a:r>
            <a:r>
              <a:rPr lang="en-GB" sz="834">
                <a:solidFill>
                  <a:srgbClr val="525455"/>
                </a:solidFill>
                <a:latin typeface="NSPCC-Regular"/>
                <a:hlinkClick r:id="rId7"/>
              </a:rPr>
              <a:t>Information Sharing: Advice for practitioners providing safeguarding services for children, young people, parents and carers.</a:t>
            </a:r>
            <a:r>
              <a:rPr lang="en-GB" sz="834">
                <a:solidFill>
                  <a:srgbClr val="525455"/>
                </a:solidFill>
                <a:latin typeface="NSPCC-Regular"/>
              </a:rPr>
              <a:t> [London]: Department for Education</a:t>
            </a:r>
          </a:p>
          <a:p>
            <a:pPr algn="ctr"/>
            <a:endParaRPr lang="en-GB" sz="834">
              <a:solidFill>
                <a:srgbClr val="525455"/>
              </a:solidFill>
              <a:latin typeface="NSPCC-Regular"/>
            </a:endParaRPr>
          </a:p>
          <a:p>
            <a:pPr algn="ctr"/>
            <a:r>
              <a:rPr lang="en-GB" sz="834">
                <a:solidFill>
                  <a:srgbClr val="525455"/>
                </a:solidFill>
                <a:latin typeface="NSPCC-Regular"/>
              </a:rPr>
              <a:t>Association for the Education &amp; Guardianship OF International Students </a:t>
            </a:r>
            <a:r>
              <a:rPr lang="en-GB" sz="834">
                <a:solidFill>
                  <a:srgbClr val="525455"/>
                </a:solidFill>
                <a:latin typeface="NSPCC-Regular"/>
                <a:hlinkClick r:id="rId8"/>
              </a:rPr>
              <a:t>https://aegisuk.net/</a:t>
            </a:r>
            <a:r>
              <a:rPr lang="en-GB" sz="834">
                <a:solidFill>
                  <a:srgbClr val="525455"/>
                </a:solidFill>
                <a:latin typeface="NSPCC-Regular"/>
              </a:rPr>
              <a:t> </a:t>
            </a:r>
          </a:p>
          <a:p>
            <a:endParaRPr lang="en-GB" sz="898">
              <a:solidFill>
                <a:srgbClr val="525455"/>
              </a:solidFill>
              <a:latin typeface="NSPCC-Regular"/>
            </a:endParaRPr>
          </a:p>
          <a:p>
            <a:endParaRPr lang="en-US" sz="898">
              <a:solidFill>
                <a:schemeClr val="tx1"/>
              </a:solidFill>
              <a:latin typeface="NSPCC-Regular"/>
            </a:endParaRPr>
          </a:p>
          <a:p>
            <a:pPr algn="ctr"/>
            <a:endParaRPr lang="en-US" sz="898" b="1" u="sng">
              <a:solidFill>
                <a:schemeClr val="tx1"/>
              </a:solidFill>
              <a:latin typeface="NSPCC-Regular"/>
            </a:endParaRPr>
          </a:p>
        </p:txBody>
      </p:sp>
      <p:sp>
        <p:nvSpPr>
          <p:cNvPr id="25" name="Rounded Rectangle 35">
            <a:extLst>
              <a:ext uri="{FF2B5EF4-FFF2-40B4-BE49-F238E27FC236}">
                <a16:creationId xmlns:a16="http://schemas.microsoft.com/office/drawing/2014/main" id="{4FC4AB72-0B78-421B-BD54-17462F05423C}"/>
              </a:ext>
            </a:extLst>
          </p:cNvPr>
          <p:cNvSpPr/>
          <p:nvPr/>
        </p:nvSpPr>
        <p:spPr>
          <a:xfrm>
            <a:off x="6212782" y="2099225"/>
            <a:ext cx="4683426" cy="4698682"/>
          </a:xfrm>
          <a:prstGeom prst="roundRect">
            <a:avLst>
              <a:gd name="adj" fmla="val 4442"/>
            </a:avLst>
          </a:prstGeom>
          <a:no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sz="994" b="1" u="sng">
                <a:solidFill>
                  <a:schemeClr val="tx1"/>
                </a:solidFill>
              </a:rPr>
              <a:t>How can we support our International Students?</a:t>
            </a:r>
          </a:p>
          <a:p>
            <a:pPr marL="183280" indent="-183280" algn="just">
              <a:buFont typeface="Arial" panose="020B0604020202020204" pitchFamily="34" charset="0"/>
              <a:buChar char="•"/>
            </a:pPr>
            <a:r>
              <a:rPr lang="en-GB" sz="994">
                <a:solidFill>
                  <a:schemeClr val="tx1"/>
                </a:solidFill>
              </a:rPr>
              <a:t>Be </a:t>
            </a:r>
            <a:r>
              <a:rPr lang="en-GB" sz="994" b="1">
                <a:solidFill>
                  <a:schemeClr val="tx1"/>
                </a:solidFill>
              </a:rPr>
              <a:t>culturally sensitive</a:t>
            </a:r>
            <a:r>
              <a:rPr lang="en-GB" sz="994">
                <a:solidFill>
                  <a:schemeClr val="tx1"/>
                </a:solidFill>
              </a:rPr>
              <a:t>; this may require reasonable adjustments being made </a:t>
            </a:r>
            <a:r>
              <a:rPr lang="en-GB" sz="994" err="1">
                <a:solidFill>
                  <a:schemeClr val="tx1"/>
                </a:solidFill>
              </a:rPr>
              <a:t>ie</a:t>
            </a:r>
            <a:r>
              <a:rPr lang="en-GB" sz="994">
                <a:solidFill>
                  <a:schemeClr val="tx1"/>
                </a:solidFill>
              </a:rPr>
              <a:t>: translation services, additional appointment times and offer an open culture that values diversity and inclusion.</a:t>
            </a:r>
          </a:p>
          <a:p>
            <a:pPr marL="183280" indent="-183280" algn="just">
              <a:buFont typeface="Arial" panose="020B0604020202020204" pitchFamily="34" charset="0"/>
              <a:buChar char="•"/>
            </a:pPr>
            <a:r>
              <a:rPr lang="en-GB" sz="994">
                <a:solidFill>
                  <a:schemeClr val="tx1"/>
                </a:solidFill>
              </a:rPr>
              <a:t>Provide a sense of </a:t>
            </a:r>
            <a:r>
              <a:rPr lang="en-GB" sz="994" b="1">
                <a:solidFill>
                  <a:schemeClr val="tx1"/>
                </a:solidFill>
              </a:rPr>
              <a:t>belonging</a:t>
            </a:r>
            <a:r>
              <a:rPr lang="en-GB" sz="994">
                <a:solidFill>
                  <a:schemeClr val="tx1"/>
                </a:solidFill>
              </a:rPr>
              <a:t>, support </a:t>
            </a:r>
            <a:r>
              <a:rPr lang="en-GB" sz="994" b="1">
                <a:solidFill>
                  <a:schemeClr val="tx1"/>
                </a:solidFill>
              </a:rPr>
              <a:t>integration</a:t>
            </a:r>
            <a:r>
              <a:rPr lang="en-GB" sz="994">
                <a:solidFill>
                  <a:schemeClr val="tx1"/>
                </a:solidFill>
              </a:rPr>
              <a:t> and </a:t>
            </a:r>
            <a:r>
              <a:rPr lang="en-GB" sz="994" b="1">
                <a:solidFill>
                  <a:schemeClr val="tx1"/>
                </a:solidFill>
              </a:rPr>
              <a:t>inclusivity</a:t>
            </a:r>
          </a:p>
          <a:p>
            <a:pPr marL="183280" indent="-183280" algn="just">
              <a:buFont typeface="Arial" panose="020B0604020202020204" pitchFamily="34" charset="0"/>
              <a:buChar char="•"/>
            </a:pPr>
            <a:r>
              <a:rPr lang="en-GB" sz="994">
                <a:solidFill>
                  <a:schemeClr val="tx1"/>
                </a:solidFill>
              </a:rPr>
              <a:t>Upon </a:t>
            </a:r>
            <a:r>
              <a:rPr lang="en-GB" sz="994" b="1">
                <a:solidFill>
                  <a:schemeClr val="tx1"/>
                </a:solidFill>
              </a:rPr>
              <a:t>GP registration </a:t>
            </a:r>
            <a:r>
              <a:rPr lang="en-GB" sz="994">
                <a:solidFill>
                  <a:schemeClr val="tx1"/>
                </a:solidFill>
              </a:rPr>
              <a:t>(within 10 working days), ensure information and appropriate documents have been sought by the education provision/other agencies/providers in terms of needs identified by the parents/carers, child or professionals.</a:t>
            </a:r>
          </a:p>
          <a:p>
            <a:pPr marL="183280" indent="-183280" algn="just">
              <a:buFont typeface="Arial" panose="020B0604020202020204" pitchFamily="34" charset="0"/>
              <a:buChar char="•"/>
            </a:pPr>
            <a:r>
              <a:rPr lang="en-GB" sz="994">
                <a:solidFill>
                  <a:schemeClr val="tx1"/>
                </a:solidFill>
              </a:rPr>
              <a:t>If additional needs are identified, arrange a </a:t>
            </a:r>
            <a:r>
              <a:rPr lang="en-GB" sz="994" b="1">
                <a:solidFill>
                  <a:schemeClr val="tx1"/>
                </a:solidFill>
              </a:rPr>
              <a:t>face-to-face</a:t>
            </a:r>
            <a:r>
              <a:rPr lang="en-GB" sz="994">
                <a:solidFill>
                  <a:schemeClr val="tx1"/>
                </a:solidFill>
              </a:rPr>
              <a:t> appointment</a:t>
            </a:r>
          </a:p>
          <a:p>
            <a:pPr marL="183280" indent="-183280" algn="just">
              <a:buFont typeface="Arial" panose="020B0604020202020204" pitchFamily="34" charset="0"/>
              <a:buChar char="•"/>
            </a:pPr>
            <a:r>
              <a:rPr lang="en-GB" sz="994" b="1">
                <a:solidFill>
                  <a:schemeClr val="tx1"/>
                </a:solidFill>
              </a:rPr>
              <a:t>Code</a:t>
            </a:r>
            <a:r>
              <a:rPr lang="en-GB" sz="994">
                <a:solidFill>
                  <a:schemeClr val="tx1"/>
                </a:solidFill>
              </a:rPr>
              <a:t> in the child/young person’s records accordingly using SNOMED “international student” along with stating additional needs and/or safeguarding concerns. </a:t>
            </a:r>
          </a:p>
          <a:p>
            <a:pPr marL="183280" indent="-183280" algn="just">
              <a:buFont typeface="Arial" panose="020B0604020202020204" pitchFamily="34" charset="0"/>
              <a:buChar char="•"/>
            </a:pPr>
            <a:r>
              <a:rPr lang="en-GB" sz="994" b="1">
                <a:solidFill>
                  <a:schemeClr val="tx1"/>
                </a:solidFill>
              </a:rPr>
              <a:t>Review documents </a:t>
            </a:r>
            <a:r>
              <a:rPr lang="en-GB" sz="994">
                <a:solidFill>
                  <a:schemeClr val="tx1"/>
                </a:solidFill>
              </a:rPr>
              <a:t>received and follow up any outstanding (ensuring they form part of the medical record), document parental responsibility and ensure any required referral to specialist care is completed</a:t>
            </a:r>
          </a:p>
          <a:p>
            <a:pPr marL="183280" indent="-183280" algn="just">
              <a:buFont typeface="Arial" panose="020B0604020202020204" pitchFamily="34" charset="0"/>
              <a:buChar char="•"/>
            </a:pPr>
            <a:r>
              <a:rPr lang="en-GB" sz="994" b="1">
                <a:solidFill>
                  <a:schemeClr val="tx1"/>
                </a:solidFill>
                <a:latin typeface="Calibri" panose="020F0502020204030204" pitchFamily="34" charset="0"/>
                <a:ea typeface="Calibri" panose="020F0502020204030204" pitchFamily="34" charset="0"/>
                <a:cs typeface="Times New Roman" panose="02020603050405020304" pitchFamily="18" charset="0"/>
              </a:rPr>
              <a:t>Medication prescribing and dispensing. </a:t>
            </a:r>
            <a:r>
              <a:rPr lang="en-GB" sz="994">
                <a:solidFill>
                  <a:schemeClr val="tx1"/>
                </a:solidFill>
                <a:latin typeface="Calibri" panose="020F0502020204030204" pitchFamily="34" charset="0"/>
                <a:ea typeface="Calibri" panose="020F0502020204030204" pitchFamily="34" charset="0"/>
                <a:cs typeface="Times New Roman" panose="02020603050405020304" pitchFamily="18" charset="0"/>
              </a:rPr>
              <a:t>Any young person moving into the UK requiring medication previously prescribed out of country, must be reviewed and prescribed by the registered GP. The GP and Pharmacist should follow local protocol or formulary and seek review from specialist services </a:t>
            </a:r>
            <a:r>
              <a:rPr lang="en-GB" sz="994" err="1">
                <a:solidFill>
                  <a:schemeClr val="tx1"/>
                </a:solidFill>
                <a:latin typeface="Calibri" panose="020F0502020204030204" pitchFamily="34" charset="0"/>
                <a:ea typeface="Calibri" panose="020F0502020204030204" pitchFamily="34" charset="0"/>
                <a:cs typeface="Times New Roman" panose="02020603050405020304" pitchFamily="18" charset="0"/>
              </a:rPr>
              <a:t>ie</a:t>
            </a:r>
            <a:r>
              <a:rPr lang="en-GB" sz="994">
                <a:solidFill>
                  <a:schemeClr val="tx1"/>
                </a:solidFill>
                <a:latin typeface="Calibri" panose="020F0502020204030204" pitchFamily="34" charset="0"/>
                <a:ea typeface="Calibri" panose="020F0502020204030204" pitchFamily="34" charset="0"/>
                <a:cs typeface="Times New Roman" panose="02020603050405020304" pitchFamily="18" charset="0"/>
              </a:rPr>
              <a:t>: CAMHS, Community Paediatrician, Secondary Care and GP if required. </a:t>
            </a:r>
          </a:p>
          <a:p>
            <a:pPr marL="183280" indent="-183280" algn="just">
              <a:buFont typeface="Arial" panose="020B0604020202020204" pitchFamily="34" charset="0"/>
              <a:buChar char="•"/>
            </a:pPr>
            <a:r>
              <a:rPr lang="en-GB" sz="994">
                <a:solidFill>
                  <a:schemeClr val="tx1"/>
                </a:solidFill>
                <a:latin typeface="Calibri" panose="020F0502020204030204" pitchFamily="34" charset="0"/>
                <a:ea typeface="Calibri" panose="020F0502020204030204" pitchFamily="34" charset="0"/>
                <a:cs typeface="Times New Roman" panose="02020603050405020304" pitchFamily="18" charset="0"/>
              </a:rPr>
              <a:t>If </a:t>
            </a:r>
            <a:r>
              <a:rPr lang="en-GB" sz="994" b="1">
                <a:solidFill>
                  <a:schemeClr val="tx1"/>
                </a:solidFill>
                <a:latin typeface="Calibri" panose="020F0502020204030204" pitchFamily="34" charset="0"/>
                <a:ea typeface="Calibri" panose="020F0502020204030204" pitchFamily="34" charset="0"/>
                <a:cs typeface="Times New Roman" panose="02020603050405020304" pitchFamily="18" charset="0"/>
              </a:rPr>
              <a:t>safeguarding concerns</a:t>
            </a:r>
            <a:r>
              <a:rPr lang="en-GB" sz="994">
                <a:solidFill>
                  <a:schemeClr val="tx1"/>
                </a:solidFill>
                <a:latin typeface="Calibri" panose="020F0502020204030204" pitchFamily="34" charset="0"/>
                <a:ea typeface="Calibri" panose="020F0502020204030204" pitchFamily="34" charset="0"/>
                <a:cs typeface="Times New Roman" panose="02020603050405020304" pitchFamily="18" charset="0"/>
              </a:rPr>
              <a:t> are suspected or identified, a referral should be made to the local MASH team and concerns documented in records. Always consider </a:t>
            </a:r>
            <a:r>
              <a:rPr lang="en-GB" sz="994" b="1">
                <a:solidFill>
                  <a:schemeClr val="tx1"/>
                </a:solidFill>
                <a:latin typeface="Calibri" panose="020F0502020204030204" pitchFamily="34" charset="0"/>
                <a:ea typeface="Calibri" panose="020F0502020204030204" pitchFamily="34" charset="0"/>
                <a:cs typeface="Times New Roman" panose="02020603050405020304" pitchFamily="18" charset="0"/>
              </a:rPr>
              <a:t>Early Help </a:t>
            </a:r>
            <a:r>
              <a:rPr lang="en-GB" sz="994">
                <a:solidFill>
                  <a:schemeClr val="tx1"/>
                </a:solidFill>
                <a:latin typeface="Calibri" panose="020F0502020204030204" pitchFamily="34" charset="0"/>
                <a:ea typeface="Calibri" panose="020F0502020204030204" pitchFamily="34" charset="0"/>
                <a:cs typeface="Times New Roman" panose="02020603050405020304" pitchFamily="18" charset="0"/>
              </a:rPr>
              <a:t>if additional support is required. </a:t>
            </a:r>
          </a:p>
          <a:p>
            <a:pPr marL="183280" indent="-183280" algn="just">
              <a:buFont typeface="Arial" panose="020B0604020202020204" pitchFamily="34" charset="0"/>
              <a:buChar char="•"/>
            </a:pPr>
            <a:r>
              <a:rPr lang="en-GB" sz="994">
                <a:solidFill>
                  <a:schemeClr val="tx1"/>
                </a:solidFill>
                <a:latin typeface="Calibri" panose="020F0502020204030204" pitchFamily="34" charset="0"/>
                <a:ea typeface="Calibri" panose="020F0502020204030204" pitchFamily="34" charset="0"/>
                <a:cs typeface="Times New Roman" panose="02020603050405020304" pitchFamily="18" charset="0"/>
              </a:rPr>
              <a:t>Parents must appoint an </a:t>
            </a:r>
            <a:r>
              <a:rPr lang="en-GB" sz="994" b="1">
                <a:solidFill>
                  <a:schemeClr val="tx1"/>
                </a:solidFill>
                <a:latin typeface="Calibri" panose="020F0502020204030204" pitchFamily="34" charset="0"/>
                <a:ea typeface="Calibri" panose="020F0502020204030204" pitchFamily="34" charset="0"/>
                <a:cs typeface="Times New Roman" panose="02020603050405020304" pitchFamily="18" charset="0"/>
              </a:rPr>
              <a:t>Education Guardian </a:t>
            </a:r>
            <a:r>
              <a:rPr lang="en-GB" sz="994">
                <a:solidFill>
                  <a:schemeClr val="tx1"/>
                </a:solidFill>
                <a:latin typeface="Calibri" panose="020F0502020204030204" pitchFamily="34" charset="0"/>
                <a:ea typeface="Calibri" panose="020F0502020204030204" pitchFamily="34" charset="0"/>
                <a:cs typeface="Times New Roman" panose="02020603050405020304" pitchFamily="18" charset="0"/>
              </a:rPr>
              <a:t>for the child/young person who will act as a local point of contact and support for the child</a:t>
            </a:r>
          </a:p>
          <a:p>
            <a:pPr marL="183280" indent="-183280" algn="just">
              <a:buFont typeface="Arial" panose="020B0604020202020204" pitchFamily="34" charset="0"/>
              <a:buChar char="•"/>
            </a:pPr>
            <a:r>
              <a:rPr lang="en-GB" sz="994">
                <a:solidFill>
                  <a:schemeClr val="tx1"/>
                </a:solidFill>
                <a:latin typeface="Calibri" panose="020F0502020204030204" pitchFamily="34" charset="0"/>
                <a:ea typeface="Calibri" panose="020F0502020204030204" pitchFamily="34" charset="0"/>
                <a:cs typeface="Times New Roman" panose="02020603050405020304" pitchFamily="18" charset="0"/>
              </a:rPr>
              <a:t>Where concerns exist regarding the health and wellbeing of the child/young person, if they </a:t>
            </a:r>
            <a:r>
              <a:rPr lang="en-GB" sz="994" b="1">
                <a:solidFill>
                  <a:schemeClr val="tx1"/>
                </a:solidFill>
                <a:latin typeface="Calibri" panose="020F0502020204030204" pitchFamily="34" charset="0"/>
                <a:ea typeface="Calibri" panose="020F0502020204030204" pitchFamily="34" charset="0"/>
                <a:cs typeface="Times New Roman" panose="02020603050405020304" pitchFamily="18" charset="0"/>
              </a:rPr>
              <a:t>move within the UK</a:t>
            </a:r>
            <a:r>
              <a:rPr lang="en-GB" sz="994">
                <a:solidFill>
                  <a:schemeClr val="tx1"/>
                </a:solidFill>
                <a:latin typeface="Calibri" panose="020F0502020204030204" pitchFamily="34" charset="0"/>
                <a:ea typeface="Calibri" panose="020F0502020204030204" pitchFamily="34" charset="0"/>
                <a:cs typeface="Times New Roman" panose="02020603050405020304" pitchFamily="18" charset="0"/>
              </a:rPr>
              <a:t> for temporary or longer-term residence; children’s social care, the GP practice and school should work together ensure an </a:t>
            </a:r>
            <a:r>
              <a:rPr lang="en-GB" sz="994" b="1">
                <a:solidFill>
                  <a:schemeClr val="tx1"/>
                </a:solidFill>
                <a:latin typeface="Calibri" panose="020F0502020204030204" pitchFamily="34" charset="0"/>
                <a:ea typeface="Calibri" panose="020F0502020204030204" pitchFamily="34" charset="0"/>
                <a:cs typeface="Times New Roman" panose="02020603050405020304" pitchFamily="18" charset="0"/>
              </a:rPr>
              <a:t>appropriate handover</a:t>
            </a:r>
            <a:r>
              <a:rPr lang="en-GB" sz="994">
                <a:solidFill>
                  <a:schemeClr val="tx1"/>
                </a:solidFill>
                <a:latin typeface="Calibri" panose="020F0502020204030204" pitchFamily="34" charset="0"/>
                <a:ea typeface="Calibri" panose="020F0502020204030204" pitchFamily="34" charset="0"/>
                <a:cs typeface="Times New Roman" panose="02020603050405020304" pitchFamily="18" charset="0"/>
              </a:rPr>
              <a:t> to the local teams responsible, including the appropriate staff at the child/young person’s residence.  </a:t>
            </a:r>
          </a:p>
        </p:txBody>
      </p:sp>
      <p:pic>
        <p:nvPicPr>
          <p:cNvPr id="14" name="Picture 2" descr="collaboration-clipart-puzzle-piece-person-1 2 - Hope For Three">
            <a:extLst>
              <a:ext uri="{FF2B5EF4-FFF2-40B4-BE49-F238E27FC236}">
                <a16:creationId xmlns:a16="http://schemas.microsoft.com/office/drawing/2014/main" id="{F616763D-3841-4533-B603-DEFF646EC1C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41563" y="113365"/>
            <a:ext cx="1373559" cy="817268"/>
          </a:xfrm>
          <a:prstGeom prst="rect">
            <a:avLst/>
          </a:prstGeom>
          <a:noFill/>
          <a:effectLst>
            <a:softEdge rad="31750"/>
          </a:effectLst>
          <a:extLst>
            <a:ext uri="{909E8E84-426E-40DD-AFC4-6F175D3DCCD1}">
              <a14:hiddenFill xmlns:a14="http://schemas.microsoft.com/office/drawing/2010/main">
                <a:solidFill>
                  <a:srgbClr val="FFFFFF"/>
                </a:solidFill>
              </a14:hiddenFill>
            </a:ext>
          </a:extLst>
        </p:spPr>
      </p:pic>
      <p:pic>
        <p:nvPicPr>
          <p:cNvPr id="12" name="Picture 11">
            <a:extLst>
              <a:ext uri="{FF2B5EF4-FFF2-40B4-BE49-F238E27FC236}">
                <a16:creationId xmlns:a16="http://schemas.microsoft.com/office/drawing/2014/main" id="{7CB5FC20-F22A-45DF-AF0D-5070485C140E}"/>
              </a:ext>
            </a:extLst>
          </p:cNvPr>
          <p:cNvPicPr>
            <a:picLocks noChangeAspect="1"/>
          </p:cNvPicPr>
          <p:nvPr/>
        </p:nvPicPr>
        <p:blipFill rotWithShape="1">
          <a:blip r:embed="rId10"/>
          <a:srcRect l="30601" t="26344" r="56382" b="9591"/>
          <a:stretch/>
        </p:blipFill>
        <p:spPr>
          <a:xfrm rot="20617848">
            <a:off x="1409644" y="4778797"/>
            <a:ext cx="442052" cy="61186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4833999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Custom 1">
      <a:dk1>
        <a:sysClr val="windowText" lastClr="000000"/>
      </a:dk1>
      <a:lt1>
        <a:sysClr val="window" lastClr="FFFFFF"/>
      </a:lt1>
      <a:dk2>
        <a:srgbClr val="0E2841"/>
      </a:dk2>
      <a:lt2>
        <a:srgbClr val="E8E8E8"/>
      </a:lt2>
      <a:accent1>
        <a:srgbClr val="CC0000"/>
      </a:accent1>
      <a:accent2>
        <a:srgbClr val="92D050"/>
      </a:accent2>
      <a:accent3>
        <a:srgbClr val="FFFF00"/>
      </a:accent3>
      <a:accent4>
        <a:srgbClr val="FF0000"/>
      </a:accent4>
      <a:accent5>
        <a:srgbClr val="92D050"/>
      </a:accent5>
      <a:accent6>
        <a:srgbClr val="FFFF00"/>
      </a:accent6>
      <a:hlink>
        <a:srgbClr val="467886"/>
      </a:hlink>
      <a:folHlink>
        <a:srgbClr val="86B3BF"/>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2c2939b1-2ce3-48d9-8f8c-32a9337d84c6">
      <Terms xmlns="http://schemas.microsoft.com/office/infopath/2007/PartnerControls"/>
    </lcf76f155ced4ddcb4097134ff3c332f>
    <_ip_UnifiedCompliancePolicyProperties xmlns="http://schemas.microsoft.com/sharepoint/v3" xsi:nil="true"/>
    <TaxCatchAll xmlns="8c0c9f43-88e0-4dc8-9cdc-7ae63b8aae0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37BBB0B59AF144E9D8A47DF2BFA3598" ma:contentTypeVersion="20" ma:contentTypeDescription="Create a new document." ma:contentTypeScope="" ma:versionID="2b9773622755d4e82d4d59fb52688350">
  <xsd:schema xmlns:xsd="http://www.w3.org/2001/XMLSchema" xmlns:xs="http://www.w3.org/2001/XMLSchema" xmlns:p="http://schemas.microsoft.com/office/2006/metadata/properties" xmlns:ns1="http://schemas.microsoft.com/sharepoint/v3" xmlns:ns2="2c2939b1-2ce3-48d9-8f8c-32a9337d84c6" xmlns:ns3="8c0c9f43-88e0-4dc8-9cdc-7ae63b8aae00" targetNamespace="http://schemas.microsoft.com/office/2006/metadata/properties" ma:root="true" ma:fieldsID="93d89c14a1ec0d9e199e490486d3be36" ns1:_="" ns2:_="" ns3:_="">
    <xsd:import namespace="http://schemas.microsoft.com/sharepoint/v3"/>
    <xsd:import namespace="2c2939b1-2ce3-48d9-8f8c-32a9337d84c6"/>
    <xsd:import namespace="8c0c9f43-88e0-4dc8-9cdc-7ae63b8aae0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1:_ip_UnifiedCompliancePolicyProperties" minOccurs="0"/>
                <xsd:element ref="ns1:_ip_UnifiedCompliancePolicyUIAction"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SearchProperties" minOccurs="0"/>
                <xsd:element ref="ns2:MediaServiceObjectDetectorVersion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2939b1-2ce3-48d9-8f8c-32a9337d84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428078d-4db8-4d5e-8d14-b8ed8ea40179"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0c9f43-88e0-4dc8-9cdc-7ae63b8aae0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3e51df4-52c5-4de0-a050-6c54c8bb9764}" ma:internalName="TaxCatchAll" ma:showField="CatchAllData" ma:web="8c0c9f43-88e0-4dc8-9cdc-7ae63b8aae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31F7871-3D98-401C-B4D9-39AA0DD0C29B}">
  <ds:schemaRefs>
    <ds:schemaRef ds:uri="http://schemas.microsoft.com/office/2006/metadata/properties"/>
    <ds:schemaRef ds:uri="http://schemas.microsoft.com/office/infopath/2007/PartnerControls"/>
    <ds:schemaRef ds:uri="http://schemas.microsoft.com/sharepoint/v3"/>
    <ds:schemaRef ds:uri="2c2939b1-2ce3-48d9-8f8c-32a9337d84c6"/>
    <ds:schemaRef ds:uri="8c0c9f43-88e0-4dc8-9cdc-7ae63b8aae00"/>
  </ds:schemaRefs>
</ds:datastoreItem>
</file>

<file path=customXml/itemProps2.xml><?xml version="1.0" encoding="utf-8"?>
<ds:datastoreItem xmlns:ds="http://schemas.openxmlformats.org/officeDocument/2006/customXml" ds:itemID="{D65A20B8-488B-49FC-BC4B-E1A1EB89B7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c2939b1-2ce3-48d9-8f8c-32a9337d84c6"/>
    <ds:schemaRef ds:uri="8c0c9f43-88e0-4dc8-9cdc-7ae63b8aa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74A3984-26A1-4709-BE2D-950549E9ABC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Slides>
  <Notes>1</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office theme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cp:revision>
  <dcterms:created xsi:type="dcterms:W3CDTF">2026-03-27T13:10:17Z</dcterms:created>
  <dcterms:modified xsi:type="dcterms:W3CDTF">2026-03-27T13:10:31Z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0x010100837BBB0B59AF144E9D8A47DF2BFA3598</vt:lpwstr>
  </property>
  <property fmtid="{D5CDD505-2E9C-101B-9397-08002B2CF9AE}" pid="3" name="MediaServiceImageTags">
    <vt:lpwstr/>
  </property>
</Properties>
</file>