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sldIdLst>
    <p:sldId id="298" r:id="rId5"/>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B4E3CB3-0020-E2E9-1ACF-091FC8A0E90D}" v="2" dt="2026-03-27T13:20:57.86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ok, Fiona" userId="S::fiona.cook2@telford.gov.uk::d8c8d1be-17a2-4c11-a5fa-e55f5b2a0a4d" providerId="AD" clId="Web-{DB4E3CB3-0020-E2E9-1ACF-091FC8A0E90D}"/>
    <pc:docChg chg="addSld delSld">
      <pc:chgData name="Cook, Fiona" userId="S::fiona.cook2@telford.gov.uk::d8c8d1be-17a2-4c11-a5fa-e55f5b2a0a4d" providerId="AD" clId="Web-{DB4E3CB3-0020-E2E9-1ACF-091FC8A0E90D}" dt="2026-03-27T13:20:57.867" v="1"/>
      <pc:docMkLst>
        <pc:docMk/>
      </pc:docMkLst>
      <pc:sldChg chg="del">
        <pc:chgData name="Cook, Fiona" userId="S::fiona.cook2@telford.gov.uk::d8c8d1be-17a2-4c11-a5fa-e55f5b2a0a4d" providerId="AD" clId="Web-{DB4E3CB3-0020-E2E9-1ACF-091FC8A0E90D}" dt="2026-03-27T13:20:57.867" v="1"/>
        <pc:sldMkLst>
          <pc:docMk/>
          <pc:sldMk cId="109857222" sldId="256"/>
        </pc:sldMkLst>
      </pc:sldChg>
      <pc:sldChg chg="add">
        <pc:chgData name="Cook, Fiona" userId="S::fiona.cook2@telford.gov.uk::d8c8d1be-17a2-4c11-a5fa-e55f5b2a0a4d" providerId="AD" clId="Web-{DB4E3CB3-0020-E2E9-1ACF-091FC8A0E90D}" dt="2026-03-27T13:20:55.633" v="0"/>
        <pc:sldMkLst>
          <pc:docMk/>
          <pc:sldMk cId="648998868" sldId="29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980BA3-8593-416B-84B4-C86B57A0E139}" type="datetimeFigureOut">
              <a:t>27/03/2026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FFD495-288A-4252-96DF-DD846D3405C0}" type="slidenum">
              <a:t>‹#›</a:t>
            </a:fld>
            <a:endParaRPr lang="en-GB"/>
          </a:p>
        </p:txBody>
      </p:sp>
    </p:spTree>
    <p:extLst>
      <p:ext uri="{BB962C8B-B14F-4D97-AF65-F5344CB8AC3E}">
        <p14:creationId xmlns:p14="http://schemas.microsoft.com/office/powerpoint/2010/main" val="12188667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5E6947E1-ED47-456B-9BF8-6AC885683CC3}" type="slidenum">
              <a:rPr lang="en-GB" smtClean="0"/>
              <a:t>2</a:t>
            </a:fld>
            <a:endParaRPr lang="en-GB"/>
          </a:p>
        </p:txBody>
      </p:sp>
    </p:spTree>
    <p:extLst>
      <p:ext uri="{BB962C8B-B14F-4D97-AF65-F5344CB8AC3E}">
        <p14:creationId xmlns:p14="http://schemas.microsoft.com/office/powerpoint/2010/main" val="2350884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GB"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B"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5" name="Date Placeholder 4"/>
          <p:cNvSpPr>
            <a:spLocks noGrp="1"/>
          </p:cNvSpPr>
          <p:nvPr>
            <p:ph type="dt" sz="half" idx="10"/>
          </p:nvPr>
        </p:nvSpPr>
        <p:spPr/>
        <p:txBody>
          <a:bodyPr/>
          <a:lstStyle/>
          <a:p>
            <a:fld id="{846CE7D5-CF57-46EF-B807-FDD0502418D4}"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GB"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7" name="Date Placeholder 6"/>
          <p:cNvSpPr>
            <a:spLocks noGrp="1"/>
          </p:cNvSpPr>
          <p:nvPr>
            <p:ph type="dt" sz="half" idx="10"/>
          </p:nvPr>
        </p:nvSpPr>
        <p:spPr/>
        <p:txBody>
          <a:bodyPr/>
          <a:lstStyle/>
          <a:p>
            <a:fld id="{846CE7D5-CF57-46EF-B807-FDD0502418D4}" type="datetimeFigureOut">
              <a:rPr lang="en-GB" smtClean="0"/>
              <a:t>27/03/2026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Date Placeholder 2"/>
          <p:cNvSpPr>
            <a:spLocks noGrp="1"/>
          </p:cNvSpPr>
          <p:nvPr>
            <p:ph type="dt" sz="half" idx="10"/>
          </p:nvPr>
        </p:nvSpPr>
        <p:spPr/>
        <p:txBody>
          <a:bodyPr/>
          <a:lstStyle/>
          <a:p>
            <a:fld id="{846CE7D5-CF57-46EF-B807-FDD0502418D4}" type="datetimeFigureOut">
              <a:rPr lang="en-GB" smtClean="0"/>
              <a:t>27/03/2026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GB" smtClean="0"/>
              <a:t>27/03/2026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B"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B"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GB" smtClean="0"/>
              <a:t>27/03/2026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GB" smtClean="0"/>
              <a:t>‹#›</a:t>
            </a:fld>
            <a:endParaRPr lang="en-GB"/>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image" Target="../media/image1.jpeg"/><Relationship Id="rId7" Type="http://schemas.openxmlformats.org/officeDocument/2006/relationships/hyperlink" Target="https://assets.publishing.service.gov.uk/media/65ba77e5f51b10000d6a7e7a/Child_Safeguarding_Review_Panel_annual_report_2022_to_2023.pdf"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assets.publishing.service.gov.uk/media/66320b06c084007696fca731/Info_sharing_advice_content_May_2024.pdf" TargetMode="External"/><Relationship Id="rId5" Type="http://schemas.openxmlformats.org/officeDocument/2006/relationships/hyperlink" Target="https://assets.publishing.service.gov.uk/government/uploads/system/uploads/attachment_data/file/1177697/Improving_multi-agency_information_sharing_2023.pdf" TargetMode="External"/><Relationship Id="rId4" Type="http://schemas.openxmlformats.org/officeDocument/2006/relationships/image" Target="../media/image2.emf"/><Relationship Id="rId9"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What is a Seven Minute Briefing"/>
          <p:cNvPicPr>
            <a:picLocks noChangeAspect="1" noChangeArrowheads="1"/>
          </p:cNvPicPr>
          <p:nvPr/>
        </p:nvPicPr>
        <p:blipFill>
          <a:blip r:embed="rId3">
            <a:alphaModFix amt="44000"/>
            <a:extLst>
              <a:ext uri="{28A0092B-C50C-407E-A947-70E740481C1C}">
                <a14:useLocalDpi xmlns:a14="http://schemas.microsoft.com/office/drawing/2010/main" val="0"/>
              </a:ext>
            </a:extLst>
          </a:blip>
          <a:srcRect/>
          <a:stretch>
            <a:fillRect/>
          </a:stretch>
        </p:blipFill>
        <p:spPr bwMode="auto">
          <a:xfrm>
            <a:off x="4612546" y="2162807"/>
            <a:ext cx="3436054" cy="3436054"/>
          </a:xfrm>
          <a:prstGeom prst="ellipse">
            <a:avLst/>
          </a:prstGeom>
          <a:ln w="63500" cap="rnd">
            <a:solidFill>
              <a:schemeClr val="accent1">
                <a:alpha val="49000"/>
              </a:schemeClr>
            </a:solidFill>
          </a:ln>
          <a:effectLst>
            <a:outerShdw blurRad="381000" dist="292100" dir="5400000" sx="-80000" sy="-18000" rotWithShape="0">
              <a:srgbClr val="000000">
                <a:alpha val="5000"/>
              </a:srgbClr>
            </a:outerShdw>
            <a:softEdge rad="0"/>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6" name="Rounded Rectangle 35">
            <a:extLst>
              <a:ext uri="{FF2B5EF4-FFF2-40B4-BE49-F238E27FC236}">
                <a16:creationId xmlns:a16="http://schemas.microsoft.com/office/drawing/2014/main" id="{6ECB551B-6C00-EC44-87DE-ECEE39377E75}"/>
              </a:ext>
            </a:extLst>
          </p:cNvPr>
          <p:cNvSpPr/>
          <p:nvPr/>
        </p:nvSpPr>
        <p:spPr>
          <a:xfrm>
            <a:off x="1349553" y="2039297"/>
            <a:ext cx="4776928" cy="3053660"/>
          </a:xfrm>
          <a:prstGeom prst="roundRect">
            <a:avLst>
              <a:gd name="adj" fmla="val 4442"/>
            </a:avLst>
          </a:prstGeom>
          <a:noFill/>
          <a:ln w="63500">
            <a:solidFill>
              <a:srgbClr val="74CE78"/>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55" b="1" u="sng">
                <a:solidFill>
                  <a:schemeClr val="tx1"/>
                </a:solidFill>
              </a:rPr>
              <a:t>Time to reflect…</a:t>
            </a:r>
          </a:p>
          <a:p>
            <a:pPr algn="ctr"/>
            <a:endParaRPr lang="en-US" sz="1155">
              <a:solidFill>
                <a:schemeClr val="tx1"/>
              </a:solidFill>
            </a:endParaRPr>
          </a:p>
          <a:p>
            <a:pPr marL="183280" indent="-183280" algn="ctr">
              <a:buFont typeface="Arial" panose="020B0604020202020204" pitchFamily="34" charset="0"/>
              <a:buChar char="•"/>
            </a:pPr>
            <a:r>
              <a:rPr lang="en-US" sz="1155">
                <a:solidFill>
                  <a:schemeClr val="tx1"/>
                </a:solidFill>
              </a:rPr>
              <a:t>In your practice, who are you likely to share information with?</a:t>
            </a:r>
          </a:p>
          <a:p>
            <a:pPr marL="183280" indent="-183280" algn="ctr">
              <a:buFont typeface="Arial" panose="020B0604020202020204" pitchFamily="34" charset="0"/>
              <a:buChar char="•"/>
            </a:pPr>
            <a:r>
              <a:rPr lang="en-US" sz="1155">
                <a:solidFill>
                  <a:schemeClr val="tx1"/>
                </a:solidFill>
              </a:rPr>
              <a:t>How confident are you to share information in relation to a child or young person?</a:t>
            </a:r>
          </a:p>
          <a:p>
            <a:pPr marL="183280" indent="-183280" algn="ctr">
              <a:buFont typeface="Arial" panose="020B0604020202020204" pitchFamily="34" charset="0"/>
              <a:buChar char="•"/>
            </a:pPr>
            <a:r>
              <a:rPr lang="en-US" sz="1155">
                <a:solidFill>
                  <a:schemeClr val="tx1"/>
                </a:solidFill>
              </a:rPr>
              <a:t>How confident are you to have a conversation with the family to advise them you are sharing information (if deemed safe to do so)?</a:t>
            </a:r>
          </a:p>
          <a:p>
            <a:pPr marL="183280" indent="-183280" algn="ctr">
              <a:buFont typeface="Arial" panose="020B0604020202020204" pitchFamily="34" charset="0"/>
              <a:buChar char="•"/>
            </a:pPr>
            <a:r>
              <a:rPr lang="en-US" sz="1155">
                <a:solidFill>
                  <a:schemeClr val="tx1"/>
                </a:solidFill>
              </a:rPr>
              <a:t>How could you enhance information sharing in your practice?</a:t>
            </a:r>
          </a:p>
          <a:p>
            <a:pPr marL="183280" indent="-183280" algn="ctr">
              <a:buFont typeface="Arial" panose="020B0604020202020204" pitchFamily="34" charset="0"/>
              <a:buChar char="•"/>
            </a:pPr>
            <a:r>
              <a:rPr lang="en-US" sz="1155">
                <a:solidFill>
                  <a:schemeClr val="tx1"/>
                </a:solidFill>
              </a:rPr>
              <a:t>Do your records clearly capture decisions around information sharing?</a:t>
            </a:r>
          </a:p>
          <a:p>
            <a:pPr marL="183280" indent="-183280" algn="ctr">
              <a:buFont typeface="Arial" panose="020B0604020202020204" pitchFamily="34" charset="0"/>
              <a:buChar char="•"/>
            </a:pPr>
            <a:r>
              <a:rPr lang="en-US" sz="1155">
                <a:solidFill>
                  <a:schemeClr val="tx1"/>
                </a:solidFill>
              </a:rPr>
              <a:t>Are there barriers in your practice to share information? If so, how do you overcome these?</a:t>
            </a:r>
          </a:p>
          <a:p>
            <a:pPr marL="183280" indent="-183280" algn="ctr">
              <a:buFont typeface="Arial" panose="020B0604020202020204" pitchFamily="34" charset="0"/>
              <a:buChar char="•"/>
            </a:pPr>
            <a:r>
              <a:rPr lang="en-US" sz="1155">
                <a:solidFill>
                  <a:schemeClr val="tx1"/>
                </a:solidFill>
              </a:rPr>
              <a:t>How do you ensure your have “closed the loop” and obtain feedback when required?</a:t>
            </a:r>
          </a:p>
          <a:p>
            <a:pPr marL="183280" indent="-183280" algn="ctr">
              <a:buFont typeface="Arial" panose="020B0604020202020204" pitchFamily="34" charset="0"/>
              <a:buChar char="•"/>
            </a:pPr>
            <a:r>
              <a:rPr lang="en-US" sz="1155">
                <a:solidFill>
                  <a:schemeClr val="tx1"/>
                </a:solidFill>
              </a:rPr>
              <a:t>Do you know who to contact within your </a:t>
            </a:r>
            <a:r>
              <a:rPr lang="en-US" sz="1155" err="1">
                <a:solidFill>
                  <a:schemeClr val="tx1"/>
                </a:solidFill>
              </a:rPr>
              <a:t>organisation</a:t>
            </a:r>
            <a:r>
              <a:rPr lang="en-US" sz="1155">
                <a:solidFill>
                  <a:schemeClr val="tx1"/>
                </a:solidFill>
              </a:rPr>
              <a:t> if you were unsure whether to share information?</a:t>
            </a:r>
          </a:p>
          <a:p>
            <a:pPr marL="183280" indent="-183280" algn="ctr">
              <a:buFont typeface="Arial" panose="020B0604020202020204" pitchFamily="34" charset="0"/>
              <a:buChar char="•"/>
            </a:pPr>
            <a:r>
              <a:rPr lang="en-US" sz="1155">
                <a:solidFill>
                  <a:schemeClr val="tx1"/>
                </a:solidFill>
              </a:rPr>
              <a:t>Are you aware of the benefits of sharing information to safeguard children and young people?</a:t>
            </a:r>
          </a:p>
        </p:txBody>
      </p:sp>
      <p:sp>
        <p:nvSpPr>
          <p:cNvPr id="39" name="Rounded Rectangle 38">
            <a:extLst>
              <a:ext uri="{FF2B5EF4-FFF2-40B4-BE49-F238E27FC236}">
                <a16:creationId xmlns:a16="http://schemas.microsoft.com/office/drawing/2014/main" id="{1A85DF91-ECB6-234A-8930-9318D6A05FD5}"/>
              </a:ext>
            </a:extLst>
          </p:cNvPr>
          <p:cNvSpPr/>
          <p:nvPr/>
        </p:nvSpPr>
        <p:spPr>
          <a:xfrm>
            <a:off x="1336545" y="954468"/>
            <a:ext cx="9518910" cy="994884"/>
          </a:xfrm>
          <a:prstGeom prst="roundRect">
            <a:avLst>
              <a:gd name="adj" fmla="val 4442"/>
            </a:avLst>
          </a:prstGeom>
          <a:solidFill>
            <a:schemeClr val="bg1"/>
          </a:solidFill>
          <a:ln w="63500">
            <a:solidFill>
              <a:srgbClr val="CB77CD"/>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155" b="1" u="sng">
                <a:solidFill>
                  <a:schemeClr val="tx1"/>
                </a:solidFill>
                <a:latin typeface="Calibri" panose="020F0502020204030204" pitchFamily="34" charset="0"/>
                <a:ea typeface="Calibri" panose="020F0502020204030204" pitchFamily="34" charset="0"/>
              </a:rPr>
              <a:t>Background</a:t>
            </a:r>
          </a:p>
          <a:p>
            <a:r>
              <a:rPr lang="en-GB" sz="1155">
                <a:solidFill>
                  <a:schemeClr val="tx1"/>
                </a:solidFill>
                <a:latin typeface="Calibri" panose="020F0502020204030204" pitchFamily="34" charset="0"/>
                <a:ea typeface="Calibri" panose="020F0502020204030204" pitchFamily="34" charset="0"/>
              </a:rPr>
              <a:t>Multi-agency working and information sharing are key to effective safeguarding and child protection (DfE, 2023). Information sharing is essential for identifying patterns of behaviour, or circumstances in a child’s life  that may be evidence that they are at risk of harm or being harmed and need some form of support or protection. As stipulated in DfE (2024), data protection legislation (Data Protection Act, 2018) and the UK General Data Protection Regulation (GDPR) </a:t>
            </a:r>
            <a:r>
              <a:rPr lang="en-GB" sz="1155" b="1" u="sng">
                <a:solidFill>
                  <a:schemeClr val="tx1"/>
                </a:solidFill>
                <a:latin typeface="Calibri" panose="020F0502020204030204" pitchFamily="34" charset="0"/>
                <a:ea typeface="Calibri" panose="020F0502020204030204" pitchFamily="34" charset="0"/>
              </a:rPr>
              <a:t>does not </a:t>
            </a:r>
            <a:r>
              <a:rPr lang="en-GB" sz="1155">
                <a:solidFill>
                  <a:schemeClr val="tx1"/>
                </a:solidFill>
                <a:latin typeface="Calibri" panose="020F0502020204030204" pitchFamily="34" charset="0"/>
                <a:ea typeface="Calibri" panose="020F0502020204030204" pitchFamily="34" charset="0"/>
              </a:rPr>
              <a:t>prevent the sharing of information for the purpose of safeguarding children, when it is necessary, proportionate and justified to do so.</a:t>
            </a:r>
            <a:endParaRPr lang="en-GB" sz="1155">
              <a:latin typeface="Calibri" panose="020F0502020204030204" pitchFamily="34" charset="0"/>
              <a:ea typeface="Calibri" panose="020F0502020204030204" pitchFamily="34" charset="0"/>
            </a:endParaRPr>
          </a:p>
        </p:txBody>
      </p:sp>
      <p:pic>
        <p:nvPicPr>
          <p:cNvPr id="8" name="Picture 7">
            <a:extLst>
              <a:ext uri="{FF2B5EF4-FFF2-40B4-BE49-F238E27FC236}">
                <a16:creationId xmlns:a16="http://schemas.microsoft.com/office/drawing/2014/main" id="{C72BD96F-7FD7-774B-8DEF-6DDC64E98A70}"/>
              </a:ext>
            </a:extLst>
          </p:cNvPr>
          <p:cNvPicPr>
            <a:picLocks noChangeAspect="1"/>
          </p:cNvPicPr>
          <p:nvPr/>
        </p:nvPicPr>
        <p:blipFill>
          <a:blip r:embed="rId4"/>
          <a:stretch>
            <a:fillRect/>
          </a:stretch>
        </p:blipFill>
        <p:spPr>
          <a:xfrm>
            <a:off x="8993118" y="60094"/>
            <a:ext cx="1829685" cy="804430"/>
          </a:xfrm>
          <a:prstGeom prst="rect">
            <a:avLst/>
          </a:prstGeom>
        </p:spPr>
      </p:pic>
      <p:sp>
        <p:nvSpPr>
          <p:cNvPr id="23" name="Rounded Rectangle 22">
            <a:extLst>
              <a:ext uri="{FF2B5EF4-FFF2-40B4-BE49-F238E27FC236}">
                <a16:creationId xmlns:a16="http://schemas.microsoft.com/office/drawing/2014/main" id="{B7177352-5193-364C-8817-E19A14E27921}"/>
              </a:ext>
            </a:extLst>
          </p:cNvPr>
          <p:cNvSpPr/>
          <p:nvPr/>
        </p:nvSpPr>
        <p:spPr>
          <a:xfrm>
            <a:off x="3290232" y="340955"/>
            <a:ext cx="5582515" cy="400059"/>
          </a:xfrm>
          <a:prstGeom prst="roundRect">
            <a:avLst>
              <a:gd name="adj" fmla="val 4442"/>
            </a:avLst>
          </a:prstGeom>
          <a:solidFill>
            <a:schemeClr val="bg1"/>
          </a:solidFill>
          <a:ln w="63500">
            <a:solidFill>
              <a:schemeClr val="accent4">
                <a:lumMod val="60000"/>
                <a:lumOff val="4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5"/>
          </a:p>
        </p:txBody>
      </p:sp>
      <p:sp>
        <p:nvSpPr>
          <p:cNvPr id="24" name="TextBox 23">
            <a:extLst>
              <a:ext uri="{FF2B5EF4-FFF2-40B4-BE49-F238E27FC236}">
                <a16:creationId xmlns:a16="http://schemas.microsoft.com/office/drawing/2014/main" id="{E6A2FF2E-8536-B344-802F-A1F7C3B73486}"/>
              </a:ext>
            </a:extLst>
          </p:cNvPr>
          <p:cNvSpPr txBox="1"/>
          <p:nvPr/>
        </p:nvSpPr>
        <p:spPr>
          <a:xfrm>
            <a:off x="3051600" y="359208"/>
            <a:ext cx="6088800" cy="388440"/>
          </a:xfrm>
          <a:prstGeom prst="rect">
            <a:avLst/>
          </a:prstGeom>
          <a:noFill/>
        </p:spPr>
        <p:txBody>
          <a:bodyPr wrap="square" rtlCol="0">
            <a:spAutoFit/>
          </a:bodyPr>
          <a:lstStyle/>
          <a:p>
            <a:pPr algn="ctr"/>
            <a:r>
              <a:rPr lang="en-GB" sz="1924" b="1">
                <a:latin typeface="Arial" panose="020B0604020202020204" pitchFamily="34" charset="0"/>
                <a:cs typeface="Arial" panose="020B0604020202020204" pitchFamily="34" charset="0"/>
              </a:rPr>
              <a:t>Multi-agency working and information sharing</a:t>
            </a:r>
            <a:endParaRPr lang="en-GB" sz="1924">
              <a:latin typeface="Arial" panose="020B0604020202020204" pitchFamily="34" charset="0"/>
              <a:cs typeface="Arial" panose="020B0604020202020204" pitchFamily="34" charset="0"/>
            </a:endParaRPr>
          </a:p>
        </p:txBody>
      </p:sp>
      <p:sp>
        <p:nvSpPr>
          <p:cNvPr id="17" name="Rounded Rectangle 35">
            <a:extLst>
              <a:ext uri="{FF2B5EF4-FFF2-40B4-BE49-F238E27FC236}">
                <a16:creationId xmlns:a16="http://schemas.microsoft.com/office/drawing/2014/main" id="{1E5974CF-CD35-4739-AF41-1CFAA32AA8F5}"/>
              </a:ext>
            </a:extLst>
          </p:cNvPr>
          <p:cNvSpPr/>
          <p:nvPr/>
        </p:nvSpPr>
        <p:spPr>
          <a:xfrm>
            <a:off x="1349553" y="5092957"/>
            <a:ext cx="4776928" cy="1711095"/>
          </a:xfrm>
          <a:prstGeom prst="roundRect">
            <a:avLst>
              <a:gd name="adj" fmla="val 4442"/>
            </a:avLst>
          </a:prstGeom>
          <a:noFill/>
          <a:ln w="63500">
            <a:solidFill>
              <a:srgbClr val="74CE78"/>
            </a:solidFill>
          </a:ln>
          <a:effectLst/>
        </p:spPr>
        <p:style>
          <a:lnRef idx="2">
            <a:schemeClr val="accent1">
              <a:shade val="50000"/>
            </a:schemeClr>
          </a:lnRef>
          <a:fillRef idx="1">
            <a:schemeClr val="accent1"/>
          </a:fillRef>
          <a:effectRef idx="0">
            <a:schemeClr val="accent1"/>
          </a:effectRef>
          <a:fontRef idx="minor">
            <a:schemeClr val="lt1"/>
          </a:fontRef>
        </p:style>
        <p:txBody>
          <a:bodyPr lIns="58652" tIns="29326" rIns="58652" bIns="29326" rtlCol="0" anchor="ctr"/>
          <a:lstStyle/>
          <a:p>
            <a:pPr algn="ctr"/>
            <a:r>
              <a:rPr lang="en-US" sz="1155" b="1" u="sng">
                <a:solidFill>
                  <a:schemeClr val="tx1"/>
                </a:solidFill>
              </a:rPr>
              <a:t>Key Documents</a:t>
            </a:r>
          </a:p>
          <a:p>
            <a:pPr algn="ctr"/>
            <a:endParaRPr lang="en-US" sz="1155" b="1" u="sng">
              <a:solidFill>
                <a:schemeClr val="tx1"/>
              </a:solidFill>
            </a:endParaRPr>
          </a:p>
          <a:p>
            <a:pPr algn="ctr"/>
            <a:r>
              <a:rPr lang="en-GB" sz="898">
                <a:solidFill>
                  <a:srgbClr val="525455"/>
                </a:solidFill>
                <a:latin typeface="NSPCC-Regular"/>
              </a:rPr>
              <a:t>Department for Education (DfE) (2023) </a:t>
            </a:r>
            <a:r>
              <a:rPr lang="en-GB" sz="898">
                <a:solidFill>
                  <a:srgbClr val="108633"/>
                </a:solidFill>
                <a:latin typeface="NSPCC-Regular"/>
                <a:hlinkClick r:id="rId5" tooltip="Improving multi-agency information sharing (PDF)."/>
              </a:rPr>
              <a:t>Improving multi-agency information sharing (PDF).</a:t>
            </a:r>
            <a:r>
              <a:rPr lang="en-GB" sz="898">
                <a:solidFill>
                  <a:srgbClr val="525455"/>
                </a:solidFill>
                <a:latin typeface="NSPCC-Regular"/>
              </a:rPr>
              <a:t> [London]: Department for Education</a:t>
            </a:r>
          </a:p>
          <a:p>
            <a:pPr algn="ctr"/>
            <a:r>
              <a:rPr lang="en-GB" sz="706" u="sng">
                <a:solidFill>
                  <a:srgbClr val="467886"/>
                </a:solidFill>
                <a:highlight>
                  <a:srgbClr val="FFFFFF"/>
                </a:highlight>
                <a:latin typeface="Aptos"/>
                <a:hlinkClick r:id="rId6"/>
              </a:rPr>
              <a:t>DfE non statutory information sharing advice for practitioners providing safeguarding services for children, young people,parents and carers</a:t>
            </a:r>
            <a:endParaRPr lang="en-GB" sz="1155"/>
          </a:p>
          <a:p>
            <a:pPr algn="ctr"/>
            <a:endParaRPr lang="en-GB" sz="1155"/>
          </a:p>
          <a:p>
            <a:r>
              <a:rPr lang="en-GB" sz="898">
                <a:solidFill>
                  <a:srgbClr val="525455"/>
                </a:solidFill>
                <a:latin typeface="NSPCC-Regular"/>
              </a:rPr>
              <a:t>Department for Education (DfE) (2024) </a:t>
            </a:r>
            <a:r>
              <a:rPr lang="en-GB" sz="898">
                <a:solidFill>
                  <a:srgbClr val="525455"/>
                </a:solidFill>
                <a:latin typeface="NSPCC-Regular"/>
                <a:hlinkClick r:id="rId6"/>
              </a:rPr>
              <a:t>Information Sharing: Advice for practitioners providing safeguarding services for children, young people, parents and carers.</a:t>
            </a:r>
            <a:r>
              <a:rPr lang="en-GB" sz="898">
                <a:solidFill>
                  <a:srgbClr val="525455"/>
                </a:solidFill>
                <a:latin typeface="NSPCC-Regular"/>
              </a:rPr>
              <a:t> [London]: Department for Education</a:t>
            </a:r>
            <a:endParaRPr lang="en-US" sz="898">
              <a:solidFill>
                <a:schemeClr val="tx1"/>
              </a:solidFill>
              <a:latin typeface="NSPCC-Regular"/>
            </a:endParaRPr>
          </a:p>
          <a:p>
            <a:pPr algn="ctr"/>
            <a:endParaRPr lang="en-US" sz="898" b="1" u="sng">
              <a:solidFill>
                <a:schemeClr val="tx1"/>
              </a:solidFill>
              <a:latin typeface="NSPCC-Regular"/>
            </a:endParaRPr>
          </a:p>
          <a:p>
            <a:pPr algn="ctr"/>
            <a:r>
              <a:rPr lang="en-GB" sz="898">
                <a:solidFill>
                  <a:srgbClr val="525455"/>
                </a:solidFill>
                <a:latin typeface="NSPCC-Regular"/>
              </a:rPr>
              <a:t>Child Safeguarding Practice Review Panel (2024) </a:t>
            </a:r>
            <a:r>
              <a:rPr lang="en-GB" sz="898">
                <a:solidFill>
                  <a:srgbClr val="108633"/>
                </a:solidFill>
                <a:latin typeface="NSPCC-Regular"/>
                <a:hlinkClick r:id="rId7" tooltip="Annual report 2022/23: patterns in practice, key messages and 2023/24 work programme (PDF)."/>
              </a:rPr>
              <a:t>Annual report 2022/23: patterns in practice, key messages and 2023/24 work programme (PDF).</a:t>
            </a:r>
            <a:r>
              <a:rPr lang="en-GB" sz="898">
                <a:solidFill>
                  <a:srgbClr val="525455"/>
                </a:solidFill>
                <a:latin typeface="NSPCC-Regular"/>
              </a:rPr>
              <a:t> [London]: Child Safeguarding Practice Review Panel</a:t>
            </a:r>
            <a:endParaRPr lang="en-US" sz="898" b="1" u="sng">
              <a:solidFill>
                <a:schemeClr val="tx1"/>
              </a:solidFill>
            </a:endParaRPr>
          </a:p>
        </p:txBody>
      </p:sp>
      <p:sp>
        <p:nvSpPr>
          <p:cNvPr id="25" name="Rounded Rectangle 35">
            <a:extLst>
              <a:ext uri="{FF2B5EF4-FFF2-40B4-BE49-F238E27FC236}">
                <a16:creationId xmlns:a16="http://schemas.microsoft.com/office/drawing/2014/main" id="{4FC4AB72-0B78-421B-BD54-17462F05423C}"/>
              </a:ext>
            </a:extLst>
          </p:cNvPr>
          <p:cNvSpPr/>
          <p:nvPr/>
        </p:nvSpPr>
        <p:spPr>
          <a:xfrm>
            <a:off x="6172028" y="2028637"/>
            <a:ext cx="4683426" cy="4769270"/>
          </a:xfrm>
          <a:prstGeom prst="roundRect">
            <a:avLst>
              <a:gd name="adj" fmla="val 4442"/>
            </a:avLst>
          </a:prstGeom>
          <a:noFill/>
          <a:ln w="63500">
            <a:solidFill>
              <a:srgbClr val="74CE78"/>
            </a:solidFill>
          </a:ln>
          <a:effectLst/>
        </p:spPr>
        <p:style>
          <a:lnRef idx="2">
            <a:schemeClr val="accent1">
              <a:shade val="50000"/>
            </a:schemeClr>
          </a:lnRef>
          <a:fillRef idx="1">
            <a:schemeClr val="accent1"/>
          </a:fillRef>
          <a:effectRef idx="0">
            <a:schemeClr val="accent1"/>
          </a:effectRef>
          <a:fontRef idx="minor">
            <a:schemeClr val="lt1"/>
          </a:fontRef>
        </p:style>
        <p:txBody>
          <a:bodyPr lIns="58652" tIns="29326" rIns="58652" bIns="29326" rtlCol="0" anchor="ctr"/>
          <a:lstStyle/>
          <a:p>
            <a:pPr algn="just"/>
            <a:endParaRPr lang="en-US" sz="1155" b="1" u="sng">
              <a:solidFill>
                <a:schemeClr val="tx1"/>
              </a:solidFill>
            </a:endParaRPr>
          </a:p>
          <a:p>
            <a:pPr algn="just"/>
            <a:r>
              <a:rPr lang="en-US" sz="1155" b="1" u="sng">
                <a:solidFill>
                  <a:schemeClr val="tx1"/>
                </a:solidFill>
              </a:rPr>
              <a:t>7 Golden Rules (DfE, 2024)</a:t>
            </a:r>
            <a:endParaRPr lang="en-GB" sz="1155">
              <a:solidFill>
                <a:schemeClr val="tx1"/>
              </a:solidFill>
            </a:endParaRPr>
          </a:p>
          <a:p>
            <a:pPr marL="219936" indent="-219936" algn="just">
              <a:buAutoNum type="arabicPeriod"/>
            </a:pPr>
            <a:r>
              <a:rPr lang="en-GB" sz="1155">
                <a:solidFill>
                  <a:schemeClr val="tx1"/>
                </a:solidFill>
                <a:ea typeface="+mn-lt"/>
                <a:cs typeface="+mn-lt"/>
              </a:rPr>
              <a:t>All children have a right to be protected from abuse and neglect. Protecting a child from such harm takes priority over protecting their privacy, or the privacy rights of the person(s) failing to protect them.</a:t>
            </a:r>
          </a:p>
          <a:p>
            <a:pPr marL="219936" indent="-219936" algn="just">
              <a:buAutoNum type="arabicPeriod"/>
            </a:pPr>
            <a:r>
              <a:rPr lang="en-GB" sz="1155">
                <a:solidFill>
                  <a:schemeClr val="tx1"/>
                </a:solidFill>
                <a:ea typeface="+mn-lt"/>
                <a:cs typeface="+mn-lt"/>
              </a:rPr>
              <a:t> When you have a safeguarding concern, wherever it is practicable and safe to do so, engage with the child2and/or their carer(s), and explain who you intend to share information with, what information you will be sharing and why. </a:t>
            </a:r>
          </a:p>
          <a:p>
            <a:pPr marL="219936" indent="-219936" algn="just">
              <a:buFont typeface="+mj-lt"/>
              <a:buAutoNum type="arabicPeriod"/>
            </a:pPr>
            <a:r>
              <a:rPr lang="en-GB" sz="1155">
                <a:solidFill>
                  <a:schemeClr val="tx1"/>
                </a:solidFill>
              </a:rPr>
              <a:t>You do not need consent to share personal information about a child and/or members of their family if a child is at risk or there is a perceived risk of harm.</a:t>
            </a:r>
          </a:p>
          <a:p>
            <a:pPr marL="219936" indent="-219936" algn="just">
              <a:buFont typeface="+mj-lt"/>
              <a:buAutoNum type="arabicPeriod"/>
            </a:pPr>
            <a:r>
              <a:rPr lang="en-GB" sz="1155">
                <a:solidFill>
                  <a:schemeClr val="tx1"/>
                </a:solidFill>
              </a:rPr>
              <a:t>Seek advice promptly whenever you are uncertain or do not fully understand how the legal framework supports information sharing in a particular case. </a:t>
            </a:r>
          </a:p>
          <a:p>
            <a:pPr marL="219936" indent="-219936" algn="just">
              <a:buAutoNum type="arabicPeriod"/>
            </a:pPr>
            <a:r>
              <a:rPr lang="en-GB" sz="1155">
                <a:solidFill>
                  <a:schemeClr val="tx1"/>
                </a:solidFill>
                <a:ea typeface="+mn-lt"/>
                <a:cs typeface="+mn-lt"/>
              </a:rPr>
              <a:t>When sharing information, ensure you and the person or agency/organisation that receives the information take steps to protect the identities of any individuals (e.g., the child, a carer, a neighbour, or a colleague) who might suffer harm if their details became known to an abuser or one of their associates. </a:t>
            </a:r>
          </a:p>
          <a:p>
            <a:pPr marL="219936" indent="-219936" algn="just">
              <a:buAutoNum type="arabicPeriod"/>
            </a:pPr>
            <a:r>
              <a:rPr lang="en-GB" sz="1155">
                <a:solidFill>
                  <a:schemeClr val="tx1"/>
                </a:solidFill>
                <a:ea typeface="+mn-lt"/>
                <a:cs typeface="+mn-lt"/>
              </a:rPr>
              <a:t>Only share relevant and accurate information with individuals or agencies/organisations that have a role in safeguarding the child and/or providing their family with support, and only share the information they need to support the provision of their services.</a:t>
            </a:r>
          </a:p>
          <a:p>
            <a:pPr marL="219936" indent="-219936" algn="just">
              <a:buAutoNum type="arabicPeriod"/>
            </a:pPr>
            <a:r>
              <a:rPr lang="en-GB" sz="1155">
                <a:solidFill>
                  <a:schemeClr val="tx1"/>
                </a:solidFill>
                <a:ea typeface="+mn-lt"/>
                <a:cs typeface="+mn-lt"/>
              </a:rPr>
              <a:t>Record the reasons for your information sharing decision, irrespective of whether or not you decide to share information.</a:t>
            </a:r>
            <a:endParaRPr lang="en-US" sz="1155">
              <a:solidFill>
                <a:schemeClr val="tx1"/>
              </a:solidFill>
              <a:ea typeface="+mn-lt"/>
              <a:cs typeface="+mn-lt"/>
            </a:endParaRPr>
          </a:p>
          <a:p>
            <a:pPr algn="ctr"/>
            <a:endParaRPr lang="en-US" sz="1155">
              <a:solidFill>
                <a:schemeClr val="tx1"/>
              </a:solidFill>
            </a:endParaRPr>
          </a:p>
        </p:txBody>
      </p:sp>
      <p:pic>
        <p:nvPicPr>
          <p:cNvPr id="14" name="Picture 2" descr="collaboration-clipart-puzzle-piece-person-1 2 - Hope For Three">
            <a:extLst>
              <a:ext uri="{FF2B5EF4-FFF2-40B4-BE49-F238E27FC236}">
                <a16:creationId xmlns:a16="http://schemas.microsoft.com/office/drawing/2014/main" id="{F616763D-3841-4533-B603-DEFF646EC1C7}"/>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41563" y="113365"/>
            <a:ext cx="1373559" cy="817268"/>
          </a:xfrm>
          <a:prstGeom prst="rect">
            <a:avLst/>
          </a:prstGeom>
          <a:noFill/>
          <a:effectLst>
            <a:softEdge rad="31750"/>
          </a:effectLst>
          <a:extLst>
            <a:ext uri="{909E8E84-426E-40DD-AFC4-6F175D3DCCD1}">
              <a14:hiddenFill xmlns:a14="http://schemas.microsoft.com/office/drawing/2010/main">
                <a:solidFill>
                  <a:srgbClr val="FFFFFF"/>
                </a:solidFill>
              </a14:hiddenFill>
            </a:ext>
          </a:extLst>
        </p:spPr>
      </p:pic>
      <p:pic>
        <p:nvPicPr>
          <p:cNvPr id="12" name="Picture 11">
            <a:extLst>
              <a:ext uri="{FF2B5EF4-FFF2-40B4-BE49-F238E27FC236}">
                <a16:creationId xmlns:a16="http://schemas.microsoft.com/office/drawing/2014/main" id="{7CB5FC20-F22A-45DF-AF0D-5070485C140E}"/>
              </a:ext>
            </a:extLst>
          </p:cNvPr>
          <p:cNvPicPr>
            <a:picLocks noChangeAspect="1"/>
          </p:cNvPicPr>
          <p:nvPr/>
        </p:nvPicPr>
        <p:blipFill rotWithShape="1">
          <a:blip r:embed="rId9"/>
          <a:srcRect l="30601" t="26344" r="56382" b="9591"/>
          <a:stretch/>
        </p:blipFill>
        <p:spPr>
          <a:xfrm rot="20617848">
            <a:off x="1389448" y="4731807"/>
            <a:ext cx="535858" cy="741705"/>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6489988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2c2939b1-2ce3-48d9-8f8c-32a9337d84c6">
      <Terms xmlns="http://schemas.microsoft.com/office/infopath/2007/PartnerControls"/>
    </lcf76f155ced4ddcb4097134ff3c332f>
    <_ip_UnifiedCompliancePolicyProperties xmlns="http://schemas.microsoft.com/sharepoint/v3" xsi:nil="true"/>
    <TaxCatchAll xmlns="8c0c9f43-88e0-4dc8-9cdc-7ae63b8aae00"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37BBB0B59AF144E9D8A47DF2BFA3598" ma:contentTypeVersion="20" ma:contentTypeDescription="Create a new document." ma:contentTypeScope="" ma:versionID="2b9773622755d4e82d4d59fb52688350">
  <xsd:schema xmlns:xsd="http://www.w3.org/2001/XMLSchema" xmlns:xs="http://www.w3.org/2001/XMLSchema" xmlns:p="http://schemas.microsoft.com/office/2006/metadata/properties" xmlns:ns1="http://schemas.microsoft.com/sharepoint/v3" xmlns:ns2="2c2939b1-2ce3-48d9-8f8c-32a9337d84c6" xmlns:ns3="8c0c9f43-88e0-4dc8-9cdc-7ae63b8aae00" targetNamespace="http://schemas.microsoft.com/office/2006/metadata/properties" ma:root="true" ma:fieldsID="93d89c14a1ec0d9e199e490486d3be36" ns1:_="" ns2:_="" ns3:_="">
    <xsd:import namespace="http://schemas.microsoft.com/sharepoint/v3"/>
    <xsd:import namespace="2c2939b1-2ce3-48d9-8f8c-32a9337d84c6"/>
    <xsd:import namespace="8c0c9f43-88e0-4dc8-9cdc-7ae63b8aae0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KeyPoints" minOccurs="0"/>
                <xsd:element ref="ns2:MediaServiceKeyPoints" minOccurs="0"/>
                <xsd:element ref="ns1:_ip_UnifiedCompliancePolicyProperties" minOccurs="0"/>
                <xsd:element ref="ns1:_ip_UnifiedCompliancePolicyUIAction"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SearchProperties" minOccurs="0"/>
                <xsd:element ref="ns2:MediaServiceObjectDetectorVersions"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c2939b1-2ce3-48d9-8f8c-32a9337d84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1428078d-4db8-4d5e-8d14-b8ed8ea40179" ma:termSetId="09814cd3-568e-fe90-9814-8d621ff8fb84" ma:anchorId="fba54fb3-c3e1-fe81-a776-ca4b69148c4d" ma:open="true" ma:isKeyword="false">
      <xsd:complexType>
        <xsd:sequence>
          <xsd:element ref="pc:Terms" minOccurs="0" maxOccurs="1"/>
        </xsd:sequence>
      </xsd:complex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LengthInSeconds" ma:index="25" nillable="true" ma:displayName="MediaLengthInSeconds" ma:hidden="true" ma:internalName="MediaLengthInSeconds" ma:readOnly="true">
      <xsd:simpleType>
        <xsd:restriction base="dms:Unknown"/>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c0c9f43-88e0-4dc8-9cdc-7ae63b8aae0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d3e51df4-52c5-4de0-a050-6c54c8bb9764}" ma:internalName="TaxCatchAll" ma:showField="CatchAllData" ma:web="8c0c9f43-88e0-4dc8-9cdc-7ae63b8aae0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76D1204-0DDE-44DD-86A0-9588921C5D5C}">
  <ds:schemaRefs>
    <ds:schemaRef ds:uri="http://schemas.microsoft.com/sharepoint/v3/contenttype/forms"/>
  </ds:schemaRefs>
</ds:datastoreItem>
</file>

<file path=customXml/itemProps2.xml><?xml version="1.0" encoding="utf-8"?>
<ds:datastoreItem xmlns:ds="http://schemas.openxmlformats.org/officeDocument/2006/customXml" ds:itemID="{0D2E9933-2D12-4572-9111-B3EF4E86697A}">
  <ds:schemaRefs>
    <ds:schemaRef ds:uri="http://schemas.microsoft.com/office/2006/metadata/properties"/>
    <ds:schemaRef ds:uri="http://schemas.microsoft.com/office/infopath/2007/PartnerControls"/>
    <ds:schemaRef ds:uri="http://schemas.microsoft.com/sharepoint/v3"/>
    <ds:schemaRef ds:uri="2c2939b1-2ce3-48d9-8f8c-32a9337d84c6"/>
    <ds:schemaRef ds:uri="8c0c9f43-88e0-4dc8-9cdc-7ae63b8aae00"/>
  </ds:schemaRefs>
</ds:datastoreItem>
</file>

<file path=customXml/itemProps3.xml><?xml version="1.0" encoding="utf-8"?>
<ds:datastoreItem xmlns:ds="http://schemas.openxmlformats.org/officeDocument/2006/customXml" ds:itemID="{04F505A2-4C21-45AA-B58D-5548D6CB9F7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2c2939b1-2ce3-48d9-8f8c-32a9337d84c6"/>
    <ds:schemaRef ds:uri="8c0c9f43-88e0-4dc8-9cdc-7ae63b8aae0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3</cp:revision>
  <dcterms:created xsi:type="dcterms:W3CDTF">2026-03-27T13:20:45Z</dcterms:created>
  <dcterms:modified xsi:type="dcterms:W3CDTF">2026-03-27T13:21:08Z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0x010100837BBB0B59AF144E9D8A47DF2BFA3598</vt:lpwstr>
  </property>
  <property fmtid="{D5CDD505-2E9C-101B-9397-08002B2CF9AE}" pid="3" name="MediaServiceImageTags">
    <vt:lpwstr/>
  </property>
</Properties>
</file>