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302"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245548-C782-6F37-B1BF-D5378BC2B61E}" v="21" dt="2026-03-27T13:17:09.0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84245548-C782-6F37-B1BF-D5378BC2B61E}"/>
    <pc:docChg chg="addSld delSld modSld addMainMaster">
      <pc:chgData name="Cook, Fiona" userId="S::fiona.cook2@telford.gov.uk::d8c8d1be-17a2-4c11-a5fa-e55f5b2a0a4d" providerId="AD" clId="Web-{84245548-C782-6F37-B1BF-D5378BC2B61E}" dt="2026-03-27T13:17:09.045" v="20" actId="1076"/>
      <pc:docMkLst>
        <pc:docMk/>
      </pc:docMkLst>
      <pc:sldChg chg="del">
        <pc:chgData name="Cook, Fiona" userId="S::fiona.cook2@telford.gov.uk::d8c8d1be-17a2-4c11-a5fa-e55f5b2a0a4d" providerId="AD" clId="Web-{84245548-C782-6F37-B1BF-D5378BC2B61E}" dt="2026-03-27T13:15:36.825" v="1"/>
        <pc:sldMkLst>
          <pc:docMk/>
          <pc:sldMk cId="109857222" sldId="256"/>
        </pc:sldMkLst>
      </pc:sldChg>
      <pc:sldChg chg="modSp add">
        <pc:chgData name="Cook, Fiona" userId="S::fiona.cook2@telford.gov.uk::d8c8d1be-17a2-4c11-a5fa-e55f5b2a0a4d" providerId="AD" clId="Web-{84245548-C782-6F37-B1BF-D5378BC2B61E}" dt="2026-03-27T13:17:09.045" v="20" actId="1076"/>
        <pc:sldMkLst>
          <pc:docMk/>
          <pc:sldMk cId="272531828" sldId="302"/>
        </pc:sldMkLst>
        <pc:spChg chg="mod">
          <ac:chgData name="Cook, Fiona" userId="S::fiona.cook2@telford.gov.uk::d8c8d1be-17a2-4c11-a5fa-e55f5b2a0a4d" providerId="AD" clId="Web-{84245548-C782-6F37-B1BF-D5378BC2B61E}" dt="2026-03-27T13:16:29.904" v="9" actId="14100"/>
          <ac:spMkLst>
            <pc:docMk/>
            <pc:sldMk cId="272531828" sldId="302"/>
            <ac:spMk id="2" creationId="{5B83BC67-5547-6FDA-2824-73F421187687}"/>
          </ac:spMkLst>
        </pc:spChg>
        <pc:spChg chg="mod">
          <ac:chgData name="Cook, Fiona" userId="S::fiona.cook2@telford.gov.uk::d8c8d1be-17a2-4c11-a5fa-e55f5b2a0a4d" providerId="AD" clId="Web-{84245548-C782-6F37-B1BF-D5378BC2B61E}" dt="2026-03-27T13:17:09.045" v="20" actId="1076"/>
          <ac:spMkLst>
            <pc:docMk/>
            <pc:sldMk cId="272531828" sldId="302"/>
            <ac:spMk id="3" creationId="{0146D102-6954-189C-B7A1-3DFFCC6C8043}"/>
          </ac:spMkLst>
        </pc:spChg>
        <pc:spChg chg="mod">
          <ac:chgData name="Cook, Fiona" userId="S::fiona.cook2@telford.gov.uk::d8c8d1be-17a2-4c11-a5fa-e55f5b2a0a4d" providerId="AD" clId="Web-{84245548-C782-6F37-B1BF-D5378BC2B61E}" dt="2026-03-27T13:16:08.763" v="4" actId="1076"/>
          <ac:spMkLst>
            <pc:docMk/>
            <pc:sldMk cId="272531828" sldId="302"/>
            <ac:spMk id="5" creationId="{E717B08D-864C-C511-378F-A49BFB68E24F}"/>
          </ac:spMkLst>
        </pc:spChg>
        <pc:spChg chg="mod">
          <ac:chgData name="Cook, Fiona" userId="S::fiona.cook2@telford.gov.uk::d8c8d1be-17a2-4c11-a5fa-e55f5b2a0a4d" providerId="AD" clId="Web-{84245548-C782-6F37-B1BF-D5378BC2B61E}" dt="2026-03-27T13:16:01.138" v="3" actId="1076"/>
          <ac:spMkLst>
            <pc:docMk/>
            <pc:sldMk cId="272531828" sldId="302"/>
            <ac:spMk id="35" creationId="{EAC4BFA6-A7B7-D546-A8AF-5857BD8894E4}"/>
          </ac:spMkLst>
        </pc:spChg>
        <pc:spChg chg="mod">
          <ac:chgData name="Cook, Fiona" userId="S::fiona.cook2@telford.gov.uk::d8c8d1be-17a2-4c11-a5fa-e55f5b2a0a4d" providerId="AD" clId="Web-{84245548-C782-6F37-B1BF-D5378BC2B61E}" dt="2026-03-27T13:17:03.232" v="18" actId="14100"/>
          <ac:spMkLst>
            <pc:docMk/>
            <pc:sldMk cId="272531828" sldId="302"/>
            <ac:spMk id="36" creationId="{6ECB551B-6C00-EC44-87DE-ECEE39377E75}"/>
          </ac:spMkLst>
        </pc:spChg>
        <pc:spChg chg="mod">
          <ac:chgData name="Cook, Fiona" userId="S::fiona.cook2@telford.gov.uk::d8c8d1be-17a2-4c11-a5fa-e55f5b2a0a4d" providerId="AD" clId="Web-{84245548-C782-6F37-B1BF-D5378BC2B61E}" dt="2026-03-27T13:16:49.420" v="14" actId="14100"/>
          <ac:spMkLst>
            <pc:docMk/>
            <pc:sldMk cId="272531828" sldId="302"/>
            <ac:spMk id="38" creationId="{42D950A7-32B1-2147-B747-E8FA968E50E2}"/>
          </ac:spMkLst>
        </pc:spChg>
        <pc:spChg chg="mod">
          <ac:chgData name="Cook, Fiona" userId="S::fiona.cook2@telford.gov.uk::d8c8d1be-17a2-4c11-a5fa-e55f5b2a0a4d" providerId="AD" clId="Web-{84245548-C782-6F37-B1BF-D5378BC2B61E}" dt="2026-03-27T13:16:25.373" v="8" actId="14100"/>
          <ac:spMkLst>
            <pc:docMk/>
            <pc:sldMk cId="272531828" sldId="302"/>
            <ac:spMk id="39" creationId="{1A85DF91-ECB6-234A-8930-9318D6A05FD5}"/>
          </ac:spMkLst>
        </pc:spChg>
        <pc:picChg chg="mod">
          <ac:chgData name="Cook, Fiona" userId="S::fiona.cook2@telford.gov.uk::d8c8d1be-17a2-4c11-a5fa-e55f5b2a0a4d" providerId="AD" clId="Web-{84245548-C782-6F37-B1BF-D5378BC2B61E}" dt="2026-03-27T13:16:21.623" v="7" actId="1076"/>
          <ac:picMkLst>
            <pc:docMk/>
            <pc:sldMk cId="272531828" sldId="302"/>
            <ac:picMk id="4" creationId="{6EF44C9D-17CB-0B1F-E1FA-040D0AF5D14D}"/>
          </ac:picMkLst>
        </pc:picChg>
        <pc:picChg chg="mod">
          <ac:chgData name="Cook, Fiona" userId="S::fiona.cook2@telford.gov.uk::d8c8d1be-17a2-4c11-a5fa-e55f5b2a0a4d" providerId="AD" clId="Web-{84245548-C782-6F37-B1BF-D5378BC2B61E}" dt="2026-03-27T13:17:04.623" v="19" actId="1076"/>
          <ac:picMkLst>
            <pc:docMk/>
            <pc:sldMk cId="272531828" sldId="302"/>
            <ac:picMk id="1026" creationId="{00000000-0000-0000-0000-000000000000}"/>
          </ac:picMkLst>
        </pc:picChg>
      </pc:sldChg>
      <pc:sldMasterChg chg="add addSldLayout">
        <pc:chgData name="Cook, Fiona" userId="S::fiona.cook2@telford.gov.uk::d8c8d1be-17a2-4c11-a5fa-e55f5b2a0a4d" providerId="AD" clId="Web-{84245548-C782-6F37-B1BF-D5378BC2B61E}" dt="2026-03-27T13:15:33.888" v="0"/>
        <pc:sldMasterMkLst>
          <pc:docMk/>
          <pc:sldMasterMk cId="3334391515" sldId="2147483672"/>
        </pc:sldMasterMkLst>
        <pc:sldLayoutChg chg="add">
          <pc:chgData name="Cook, Fiona" userId="S::fiona.cook2@telford.gov.uk::d8c8d1be-17a2-4c11-a5fa-e55f5b2a0a4d" providerId="AD" clId="Web-{84245548-C782-6F37-B1BF-D5378BC2B61E}" dt="2026-03-27T13:15:33.888" v="0"/>
          <pc:sldLayoutMkLst>
            <pc:docMk/>
            <pc:sldMasterMk cId="3334391515" sldId="2147483672"/>
            <pc:sldLayoutMk cId="676523897" sldId="2147483673"/>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2971484572" sldId="2147483674"/>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3042272628" sldId="2147483675"/>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1727182015" sldId="2147483676"/>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3350730411" sldId="2147483677"/>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3567750488" sldId="2147483678"/>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1054915825" sldId="2147483679"/>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1431081591" sldId="2147483680"/>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1241692188" sldId="2147483681"/>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826439530" sldId="2147483682"/>
          </pc:sldLayoutMkLst>
        </pc:sldLayoutChg>
        <pc:sldLayoutChg chg="add">
          <pc:chgData name="Cook, Fiona" userId="S::fiona.cook2@telford.gov.uk::d8c8d1be-17a2-4c11-a5fa-e55f5b2a0a4d" providerId="AD" clId="Web-{84245548-C782-6F37-B1BF-D5378BC2B61E}" dt="2026-03-27T13:15:33.888" v="0"/>
          <pc:sldLayoutMkLst>
            <pc:docMk/>
            <pc:sldMasterMk cId="3334391515" sldId="2147483672"/>
            <pc:sldLayoutMk cId="696094657"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76523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826439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96094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297148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042272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727182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B0143D-DD64-4BF4-A254-1218CA4ABB47}"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350730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B0143D-DD64-4BF4-A254-1218CA4ABB47}"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567750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0143D-DD64-4BF4-A254-1218CA4ABB47}"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05491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431081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24169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B0143D-DD64-4BF4-A254-1218CA4ABB47}"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1D3CD9-0927-43D8-8825-E10F5B26ABB5}" type="slidenum">
              <a:rPr lang="en-GB" smtClean="0"/>
              <a:t>‹#›</a:t>
            </a:fld>
            <a:endParaRPr lang="en-GB"/>
          </a:p>
        </p:txBody>
      </p:sp>
    </p:spTree>
    <p:extLst>
      <p:ext uri="{BB962C8B-B14F-4D97-AF65-F5344CB8AC3E}">
        <p14:creationId xmlns:p14="http://schemas.microsoft.com/office/powerpoint/2010/main" val="3334391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https://camhs.mpft.nhs.uk/beeu" TargetMode="External"/><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hyperlink" Target="https://www.youngminds.org.uk/parent/parents-a-z-mental-health-guide/trauma/" TargetMode="External"/><Relationship Id="rId5" Type="http://schemas.openxmlformats.org/officeDocument/2006/relationships/hyperlink" Target="https://www.pngall.com/onion-png/download/2207"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a:extLst>
              <a:ext uri="{FF2B5EF4-FFF2-40B4-BE49-F238E27FC236}">
                <a16:creationId xmlns:a16="http://schemas.microsoft.com/office/drawing/2014/main" id="{EAC4BFA6-A7B7-D546-A8AF-5857BD8894E4}"/>
              </a:ext>
            </a:extLst>
          </p:cNvPr>
          <p:cNvSpPr/>
          <p:nvPr/>
        </p:nvSpPr>
        <p:spPr>
          <a:xfrm>
            <a:off x="741408" y="2457316"/>
            <a:ext cx="3831522" cy="4253388"/>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endParaRPr lang="en-GB" sz="1155" cap="all">
              <a:solidFill>
                <a:schemeClr val="tx1"/>
              </a:solidFill>
            </a:endParaRPr>
          </a:p>
        </p:txBody>
      </p:sp>
      <p:sp>
        <p:nvSpPr>
          <p:cNvPr id="36" name="Rounded Rectangle 35">
            <a:extLst>
              <a:ext uri="{FF2B5EF4-FFF2-40B4-BE49-F238E27FC236}">
                <a16:creationId xmlns:a16="http://schemas.microsoft.com/office/drawing/2014/main" id="{6ECB551B-6C00-EC44-87DE-ECEE39377E75}"/>
              </a:ext>
            </a:extLst>
          </p:cNvPr>
          <p:cNvSpPr/>
          <p:nvPr/>
        </p:nvSpPr>
        <p:spPr>
          <a:xfrm>
            <a:off x="7273864" y="2500146"/>
            <a:ext cx="3988988" cy="2142516"/>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8" name="Rounded Rectangle 37">
            <a:extLst>
              <a:ext uri="{FF2B5EF4-FFF2-40B4-BE49-F238E27FC236}">
                <a16:creationId xmlns:a16="http://schemas.microsoft.com/office/drawing/2014/main" id="{42D950A7-32B1-2147-B747-E8FA968E50E2}"/>
              </a:ext>
            </a:extLst>
          </p:cNvPr>
          <p:cNvSpPr/>
          <p:nvPr/>
        </p:nvSpPr>
        <p:spPr>
          <a:xfrm>
            <a:off x="4746461" y="4746083"/>
            <a:ext cx="7243250" cy="2052063"/>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lIns="58652" tIns="29326" rIns="58652" bIns="29326" rtlCol="0" anchor="ctr"/>
          <a:lstStyle/>
          <a:p>
            <a:pPr defTabSz="586496" eaLnBrk="0" fontAlgn="base" hangingPunct="0">
              <a:spcBef>
                <a:spcPct val="0"/>
              </a:spcBef>
              <a:spcAft>
                <a:spcPct val="0"/>
              </a:spcAft>
            </a:pPr>
            <a:endParaRPr lang="en-GB" altLang="en-US" sz="898">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pPr>
            <a:endParaRPr lang="en-GB" altLang="en-US" sz="898" b="1" i="1">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pPr>
            <a:endParaRPr lang="en-GB" altLang="en-US" sz="898" b="1" i="1">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pPr>
            <a:r>
              <a:rPr lang="en-GB" altLang="en-US" sz="898" b="1" i="1">
                <a:solidFill>
                  <a:schemeClr val="tx1"/>
                </a:solidFill>
                <a:latin typeface="Arial" panose="020B0604020202020204" pitchFamily="34" charset="0"/>
                <a:ea typeface="Calibri" panose="020F0502020204030204" pitchFamily="34" charset="0"/>
              </a:rPr>
              <a:t>T</a:t>
            </a:r>
            <a:r>
              <a:rPr lang="en-GB" altLang="en-US" sz="770" b="1" i="1">
                <a:solidFill>
                  <a:schemeClr val="tx1"/>
                </a:solidFill>
                <a:latin typeface="Arial" panose="020B0604020202020204" pitchFamily="34" charset="0"/>
                <a:ea typeface="Calibri" panose="020F0502020204030204" pitchFamily="34" charset="0"/>
              </a:rPr>
              <a:t>rauma-informed practice </a:t>
            </a:r>
            <a:r>
              <a:rPr lang="en-GB" altLang="en-US" sz="770">
                <a:solidFill>
                  <a:schemeClr val="tx1"/>
                </a:solidFill>
                <a:latin typeface="Arial" panose="020B0604020202020204" pitchFamily="34" charset="0"/>
                <a:ea typeface="Calibri" panose="020F0502020204030204" pitchFamily="34" charset="0"/>
              </a:rPr>
              <a:t>is an approach to health and care interventions which is grounded in the understanding that trauma exposure can impact an individual’s neurological, biological, psychological and social development” (Office for Health Improvement &amp; Disparities, 2022)</a:t>
            </a:r>
            <a:endParaRPr lang="en-GB" altLang="en-US" sz="770">
              <a:solidFill>
                <a:schemeClr val="tx1"/>
              </a:solidFill>
              <a:latin typeface="Arial" panose="020B0604020202020204" pitchFamily="34" charset="0"/>
            </a:endParaRPr>
          </a:p>
          <a:p>
            <a:pPr defTabSz="586496" eaLnBrk="0" fontAlgn="base" hangingPunct="0">
              <a:spcBef>
                <a:spcPct val="0"/>
              </a:spcBef>
              <a:spcAft>
                <a:spcPct val="0"/>
              </a:spcAft>
            </a:pPr>
            <a:endParaRPr lang="en-GB" altLang="en-US" sz="770">
              <a:solidFill>
                <a:schemeClr val="tx1"/>
              </a:solidFill>
              <a:latin typeface="Arial" panose="020B0604020202020204" pitchFamily="34" charset="0"/>
            </a:endParaRPr>
          </a:p>
          <a:p>
            <a:pPr defTabSz="586496" eaLnBrk="0" fontAlgn="base" hangingPunct="0">
              <a:spcBef>
                <a:spcPct val="0"/>
              </a:spcBef>
              <a:spcAft>
                <a:spcPct val="0"/>
              </a:spcAft>
            </a:pPr>
            <a:r>
              <a:rPr lang="en-GB" altLang="en-US" sz="770">
                <a:solidFill>
                  <a:schemeClr val="tx1"/>
                </a:solidFill>
                <a:latin typeface="Arial" panose="020B0604020202020204" pitchFamily="34" charset="0"/>
                <a:ea typeface="Calibri" panose="020F0502020204030204" pitchFamily="34" charset="0"/>
              </a:rPr>
              <a:t>Trauma results from an event, series of events or set of circumstances that is experienced by an individual as harmful or life threatening which can cause lasting adverse effects. As a professional, we must consider the 6 key principles of trauma-informed practice:</a:t>
            </a:r>
          </a:p>
          <a:p>
            <a:pPr defTabSz="586496" eaLnBrk="0" fontAlgn="base" hangingPunct="0">
              <a:spcBef>
                <a:spcPct val="0"/>
              </a:spcBef>
              <a:spcAft>
                <a:spcPct val="0"/>
              </a:spcAft>
            </a:pPr>
            <a:endParaRPr lang="en-GB" altLang="en-US" sz="770">
              <a:solidFill>
                <a:schemeClr val="tx1"/>
              </a:solidFill>
              <a:latin typeface="Arial" panose="020B0604020202020204" pitchFamily="34" charset="0"/>
            </a:endParaRPr>
          </a:p>
          <a:p>
            <a:pPr defTabSz="586496" eaLnBrk="0" fontAlgn="base" hangingPunct="0">
              <a:spcBef>
                <a:spcPct val="0"/>
              </a:spcBef>
              <a:spcAft>
                <a:spcPct val="0"/>
              </a:spcAft>
              <a:buFontTx/>
              <a:buChar char="•"/>
            </a:pPr>
            <a:r>
              <a:rPr lang="en-GB" altLang="en-US" sz="770">
                <a:solidFill>
                  <a:schemeClr val="tx1"/>
                </a:solidFill>
                <a:latin typeface="Arial" panose="020B0604020202020204" pitchFamily="34" charset="0"/>
                <a:ea typeface="Times New Roman" panose="02020603050405020304" pitchFamily="18" charset="0"/>
              </a:rPr>
              <a:t> </a:t>
            </a:r>
            <a:r>
              <a:rPr lang="en-GB" altLang="en-US" sz="898" b="1">
                <a:solidFill>
                  <a:schemeClr val="tx1"/>
                </a:solidFill>
                <a:latin typeface="Arial" panose="020B0604020202020204" pitchFamily="34" charset="0"/>
                <a:ea typeface="Times New Roman" panose="02020603050405020304" pitchFamily="18" charset="0"/>
              </a:rPr>
              <a:t>Safety</a:t>
            </a:r>
            <a:r>
              <a:rPr lang="en-GB" altLang="en-US" sz="770">
                <a:solidFill>
                  <a:schemeClr val="tx1"/>
                </a:solidFill>
                <a:latin typeface="Arial" panose="020B0604020202020204" pitchFamily="34" charset="0"/>
                <a:ea typeface="Times New Roman" panose="02020603050405020304" pitchFamily="18" charset="0"/>
              </a:rPr>
              <a:t> – ensuring the physical, psychological, and emotional safety is prioritised</a:t>
            </a:r>
            <a:endParaRPr lang="en-GB" altLang="en-US" sz="770">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buFontTx/>
              <a:buChar char="•"/>
            </a:pPr>
            <a:r>
              <a:rPr lang="en-GB" altLang="en-US" sz="898" b="1">
                <a:solidFill>
                  <a:schemeClr val="tx1"/>
                </a:solidFill>
                <a:latin typeface="Arial" panose="020B0604020202020204" pitchFamily="34" charset="0"/>
                <a:ea typeface="Times New Roman" panose="02020603050405020304" pitchFamily="18" charset="0"/>
              </a:rPr>
              <a:t>Trust</a:t>
            </a:r>
            <a:r>
              <a:rPr lang="en-GB" altLang="en-US" sz="770">
                <a:solidFill>
                  <a:schemeClr val="tx1"/>
                </a:solidFill>
                <a:latin typeface="Arial" panose="020B0604020202020204" pitchFamily="34" charset="0"/>
                <a:ea typeface="Times New Roman" panose="02020603050405020304" pitchFamily="18" charset="0"/>
              </a:rPr>
              <a:t> –transparency existing among staff, children and young people, wider community and organisational policy and procedures</a:t>
            </a:r>
            <a:endParaRPr lang="en-GB" altLang="en-US" sz="770">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buFontTx/>
              <a:buChar char="•"/>
            </a:pPr>
            <a:r>
              <a:rPr lang="en-GB" altLang="en-US" sz="898" b="1">
                <a:solidFill>
                  <a:schemeClr val="tx1"/>
                </a:solidFill>
                <a:latin typeface="Arial" panose="020B0604020202020204" pitchFamily="34" charset="0"/>
                <a:ea typeface="Times New Roman" panose="02020603050405020304" pitchFamily="18" charset="0"/>
              </a:rPr>
              <a:t>Choice</a:t>
            </a:r>
            <a:r>
              <a:rPr lang="en-GB" altLang="en-US" sz="770">
                <a:solidFill>
                  <a:schemeClr val="tx1"/>
                </a:solidFill>
                <a:latin typeface="Arial" panose="020B0604020202020204" pitchFamily="34" charset="0"/>
                <a:ea typeface="Times New Roman" panose="02020603050405020304" pitchFamily="18" charset="0"/>
              </a:rPr>
              <a:t> – supporting children and young people in shared decision making, choices and goal setting</a:t>
            </a:r>
            <a:endParaRPr lang="en-GB" altLang="en-US" sz="770">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buFontTx/>
              <a:buChar char="•"/>
            </a:pPr>
            <a:r>
              <a:rPr lang="en-GB" altLang="en-US" sz="898" b="1">
                <a:solidFill>
                  <a:schemeClr val="tx1"/>
                </a:solidFill>
                <a:latin typeface="Arial" panose="020B0604020202020204" pitchFamily="34" charset="0"/>
                <a:ea typeface="Times New Roman" panose="02020603050405020304" pitchFamily="18" charset="0"/>
              </a:rPr>
              <a:t>Collaboration</a:t>
            </a:r>
            <a:r>
              <a:rPr lang="en-GB" altLang="en-US" sz="770">
                <a:solidFill>
                  <a:schemeClr val="tx1"/>
                </a:solidFill>
                <a:latin typeface="Arial" panose="020B0604020202020204" pitchFamily="34" charset="0"/>
                <a:ea typeface="Times New Roman" panose="02020603050405020304" pitchFamily="18" charset="0"/>
              </a:rPr>
              <a:t> – recognising the value of children/young people and professionals working with families in overcoming challenges and improving systems</a:t>
            </a:r>
            <a:endParaRPr lang="en-GB" altLang="en-US" sz="770">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buFontTx/>
              <a:buChar char="•"/>
            </a:pPr>
            <a:r>
              <a:rPr lang="en-GB" altLang="en-US" sz="898" b="1">
                <a:solidFill>
                  <a:schemeClr val="tx1"/>
                </a:solidFill>
                <a:latin typeface="Arial" panose="020B0604020202020204" pitchFamily="34" charset="0"/>
                <a:ea typeface="Times New Roman" panose="02020603050405020304" pitchFamily="18" charset="0"/>
              </a:rPr>
              <a:t>Empowerment</a:t>
            </a:r>
            <a:r>
              <a:rPr lang="en-GB" altLang="en-US" sz="770">
                <a:solidFill>
                  <a:schemeClr val="tx1"/>
                </a:solidFill>
                <a:latin typeface="Arial" panose="020B0604020202020204" pitchFamily="34" charset="0"/>
                <a:ea typeface="Times New Roman" panose="02020603050405020304" pitchFamily="18" charset="0"/>
              </a:rPr>
              <a:t> – giving children, young people and professionals working with families a voice in decision making</a:t>
            </a:r>
            <a:endParaRPr lang="en-GB" altLang="en-US" sz="770">
              <a:solidFill>
                <a:schemeClr val="tx1"/>
              </a:solidFill>
              <a:latin typeface="Arial" panose="020B0604020202020204" pitchFamily="34" charset="0"/>
              <a:ea typeface="Calibri" panose="020F0502020204030204" pitchFamily="34" charset="0"/>
            </a:endParaRPr>
          </a:p>
          <a:p>
            <a:pPr defTabSz="586496" eaLnBrk="0" fontAlgn="base" hangingPunct="0">
              <a:spcBef>
                <a:spcPct val="0"/>
              </a:spcBef>
              <a:spcAft>
                <a:spcPct val="0"/>
              </a:spcAft>
              <a:buFontTx/>
              <a:buChar char="•"/>
            </a:pPr>
            <a:r>
              <a:rPr lang="en-GB" altLang="en-US" sz="898" b="1">
                <a:solidFill>
                  <a:schemeClr val="tx1"/>
                </a:solidFill>
                <a:latin typeface="Arial" panose="020B0604020202020204" pitchFamily="34" charset="0"/>
                <a:ea typeface="Times New Roman" panose="02020603050405020304" pitchFamily="18" charset="0"/>
              </a:rPr>
              <a:t>Cultural consideration </a:t>
            </a:r>
            <a:r>
              <a:rPr lang="en-GB" altLang="en-US" sz="770">
                <a:solidFill>
                  <a:schemeClr val="tx1"/>
                </a:solidFill>
                <a:latin typeface="Arial" panose="020B0604020202020204" pitchFamily="34" charset="0"/>
                <a:ea typeface="Times New Roman" panose="02020603050405020304" pitchFamily="18" charset="0"/>
              </a:rPr>
              <a:t>– moving past cultural stereotypes and biases based on individual beliefs, cultures, and characteristics. </a:t>
            </a:r>
            <a:endParaRPr lang="en-GB" altLang="en-US" sz="770">
              <a:solidFill>
                <a:schemeClr val="tx1"/>
              </a:solidFill>
              <a:latin typeface="Arial" panose="020B0604020202020204" pitchFamily="34" charset="0"/>
            </a:endParaRPr>
          </a:p>
          <a:p>
            <a:pPr algn="ctr" fontAlgn="base"/>
            <a:endParaRPr lang="en-GB" sz="1155" cap="all">
              <a:latin typeface="Crimson Text"/>
            </a:endParaRPr>
          </a:p>
        </p:txBody>
      </p:sp>
      <p:sp>
        <p:nvSpPr>
          <p:cNvPr id="39" name="Rounded Rectangle 38">
            <a:extLst>
              <a:ext uri="{FF2B5EF4-FFF2-40B4-BE49-F238E27FC236}">
                <a16:creationId xmlns:a16="http://schemas.microsoft.com/office/drawing/2014/main" id="{1A85DF91-ECB6-234A-8930-9318D6A05FD5}"/>
              </a:ext>
            </a:extLst>
          </p:cNvPr>
          <p:cNvSpPr/>
          <p:nvPr/>
        </p:nvSpPr>
        <p:spPr>
          <a:xfrm>
            <a:off x="740916" y="1020517"/>
            <a:ext cx="10468215" cy="1329218"/>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55">
                <a:latin typeface="Calibri" panose="020F0502020204030204" pitchFamily="34" charset="0"/>
                <a:ea typeface="Calibri" panose="020F0502020204030204" pitchFamily="34" charset="0"/>
              </a:rPr>
              <a:t>the context of the person and the family, see beyond the layers and how trauma can impact on relationships within the family and with practitioners and how we foster growth and recovery.  </a:t>
            </a:r>
          </a:p>
          <a:p>
            <a:endParaRPr lang="en-GB" sz="1155">
              <a:latin typeface="Calibri" panose="020F0502020204030204" pitchFamily="34" charset="0"/>
              <a:ea typeface="Calibri" panose="020F0502020204030204" pitchFamily="34" charset="0"/>
            </a:endParaRPr>
          </a:p>
        </p:txBody>
      </p:sp>
      <p:sp>
        <p:nvSpPr>
          <p:cNvPr id="32" name="TextBox 31">
            <a:extLst>
              <a:ext uri="{FF2B5EF4-FFF2-40B4-BE49-F238E27FC236}">
                <a16:creationId xmlns:a16="http://schemas.microsoft.com/office/drawing/2014/main" id="{39C983F3-39D0-554B-9F9E-55B91B9093FC}"/>
              </a:ext>
            </a:extLst>
          </p:cNvPr>
          <p:cNvSpPr txBox="1"/>
          <p:nvPr/>
        </p:nvSpPr>
        <p:spPr>
          <a:xfrm>
            <a:off x="1504238" y="1017470"/>
            <a:ext cx="9073049" cy="270074"/>
          </a:xfrm>
          <a:prstGeom prst="rect">
            <a:avLst/>
          </a:prstGeom>
          <a:noFill/>
        </p:spPr>
        <p:txBody>
          <a:bodyPr wrap="square" rtlCol="0">
            <a:spAutoFit/>
          </a:bodyPr>
          <a:lstStyle/>
          <a:p>
            <a:r>
              <a:rPr lang="en-GB" sz="1155"/>
              <a:t>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2"/>
          <a:stretch>
            <a:fillRect/>
          </a:stretch>
        </p:blipFill>
        <p:spPr>
          <a:xfrm>
            <a:off x="1354020" y="-1405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858704" y="60094"/>
            <a:ext cx="4504026"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778040" y="267389"/>
            <a:ext cx="4635919" cy="388440"/>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Trauma Informed Practice</a:t>
            </a:r>
            <a:endParaRPr lang="en-GB" sz="1924">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3453" y="2742263"/>
            <a:ext cx="1647411" cy="16474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B83BC67-5547-6FDA-2824-73F421187687}"/>
              </a:ext>
            </a:extLst>
          </p:cNvPr>
          <p:cNvSpPr txBox="1"/>
          <p:nvPr/>
        </p:nvSpPr>
        <p:spPr>
          <a:xfrm>
            <a:off x="812182" y="1020586"/>
            <a:ext cx="10299065" cy="1514261"/>
          </a:xfrm>
          <a:prstGeom prst="rect">
            <a:avLst/>
          </a:prstGeom>
          <a:noFill/>
        </p:spPr>
        <p:txBody>
          <a:bodyPr wrap="square" rtlCol="0">
            <a:spAutoFit/>
          </a:bodyPr>
          <a:lstStyle/>
          <a:p>
            <a:pPr algn="ctr"/>
            <a:r>
              <a:rPr lang="en-GB" sz="1155" b="1">
                <a:latin typeface="Calibri" panose="020F0502020204030204" pitchFamily="34" charset="0"/>
                <a:ea typeface="Calibri" panose="020F0502020204030204" pitchFamily="34" charset="0"/>
              </a:rPr>
              <a:t>The young people’s voice along with that of parents and carers through Telford and Wrekin Consultation</a:t>
            </a:r>
          </a:p>
          <a:p>
            <a:endParaRPr lang="en-GB" sz="1155" b="1">
              <a:latin typeface="Calibri" panose="020F0502020204030204" pitchFamily="34" charset="0"/>
              <a:ea typeface="Calibri" panose="020F0502020204030204" pitchFamily="34" charset="0"/>
            </a:endParaRPr>
          </a:p>
          <a:p>
            <a:pPr algn="ctr"/>
            <a:r>
              <a:rPr lang="en-GB" sz="1155" b="1">
                <a:latin typeface="Calibri" panose="020F0502020204030204" pitchFamily="34" charset="0"/>
                <a:ea typeface="Calibri" panose="020F0502020204030204" pitchFamily="34" charset="0"/>
              </a:rPr>
              <a:t>Question: “How should we work alongside trauma?”</a:t>
            </a:r>
          </a:p>
          <a:p>
            <a:r>
              <a:rPr lang="en-GB" sz="1155" b="1">
                <a:latin typeface="Calibri" panose="020F0502020204030204" pitchFamily="34" charset="0"/>
                <a:ea typeface="Calibri" panose="020F0502020204030204" pitchFamily="34" charset="0"/>
              </a:rPr>
              <a:t>				</a:t>
            </a:r>
            <a:r>
              <a:rPr lang="en-GB" sz="1155">
                <a:latin typeface="Calibri" panose="020F0502020204030204" pitchFamily="34" charset="0"/>
                <a:ea typeface="Calibri" panose="020F0502020204030204" pitchFamily="34" charset="0"/>
              </a:rPr>
              <a:t>“Be trauma attuned”			 “understand the impact trauma has and the layered impact” </a:t>
            </a:r>
          </a:p>
          <a:p>
            <a:r>
              <a:rPr lang="en-GB" sz="1155">
                <a:latin typeface="Calibri" panose="020F0502020204030204" pitchFamily="34" charset="0"/>
                <a:ea typeface="Calibri" panose="020F0502020204030204" pitchFamily="34" charset="0"/>
              </a:rPr>
              <a:t>						“how is it understood in the context of the person and the family”, </a:t>
            </a:r>
          </a:p>
          <a:p>
            <a:pPr algn="ctr"/>
            <a:r>
              <a:rPr lang="en-GB" sz="1155">
                <a:latin typeface="Calibri" panose="020F0502020204030204" pitchFamily="34" charset="0"/>
                <a:ea typeface="Calibri" panose="020F0502020204030204" pitchFamily="34" charset="0"/>
              </a:rPr>
              <a:t>“see beyond the layers and how trauma can impact on relationships within the family, with practitioners and how we foster growth and recovery”. </a:t>
            </a:r>
          </a:p>
          <a:p>
            <a:endParaRPr lang="en-GB" sz="1155"/>
          </a:p>
        </p:txBody>
      </p:sp>
      <p:pic>
        <p:nvPicPr>
          <p:cNvPr id="4" name="Picture 3" descr="A close up of a onion&#10;&#10;Description automatically generated">
            <a:extLst>
              <a:ext uri="{FF2B5EF4-FFF2-40B4-BE49-F238E27FC236}">
                <a16:creationId xmlns:a16="http://schemas.microsoft.com/office/drawing/2014/main" id="{6EF44C9D-17CB-0B1F-E1FA-040D0AF5D14D}"/>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0224604" y="111098"/>
            <a:ext cx="1624004" cy="1424763"/>
          </a:xfrm>
          <a:prstGeom prst="rect">
            <a:avLst/>
          </a:prstGeom>
        </p:spPr>
      </p:pic>
      <p:sp>
        <p:nvSpPr>
          <p:cNvPr id="3" name="TextBox 2">
            <a:extLst>
              <a:ext uri="{FF2B5EF4-FFF2-40B4-BE49-F238E27FC236}">
                <a16:creationId xmlns:a16="http://schemas.microsoft.com/office/drawing/2014/main" id="{0146D102-6954-189C-B7A1-3DFFCC6C8043}"/>
              </a:ext>
            </a:extLst>
          </p:cNvPr>
          <p:cNvSpPr txBox="1"/>
          <p:nvPr/>
        </p:nvSpPr>
        <p:spPr>
          <a:xfrm>
            <a:off x="7846426" y="2535179"/>
            <a:ext cx="2855876" cy="2047484"/>
          </a:xfrm>
          <a:prstGeom prst="rect">
            <a:avLst/>
          </a:prstGeom>
          <a:noFill/>
        </p:spPr>
        <p:txBody>
          <a:bodyPr wrap="square" rtlCol="0">
            <a:spAutoFit/>
          </a:bodyPr>
          <a:lstStyle/>
          <a:p>
            <a:pPr algn="ctr" fontAlgn="base"/>
            <a:r>
              <a:rPr lang="en-GB" sz="1155">
                <a:solidFill>
                  <a:srgbClr val="202124"/>
                </a:solidFill>
              </a:rPr>
              <a:t>“Trauma is an invisible force that shapes our lives. It is the way we live, the way we love and the way we make sense of the world. It is the root of our deepest wounds”</a:t>
            </a:r>
          </a:p>
          <a:p>
            <a:pPr algn="ctr" fontAlgn="base"/>
            <a:endParaRPr lang="en-GB" sz="1155">
              <a:solidFill>
                <a:srgbClr val="202124"/>
              </a:solidFill>
            </a:endParaRPr>
          </a:p>
          <a:p>
            <a:pPr algn="ctr" fontAlgn="base"/>
            <a:r>
              <a:rPr lang="en-GB" sz="1155">
                <a:solidFill>
                  <a:srgbClr val="202124"/>
                </a:solidFill>
              </a:rPr>
              <a:t>“Trauma is not what happened to you, but </a:t>
            </a:r>
            <a:r>
              <a:rPr lang="en-GB" sz="1155">
                <a:solidFill>
                  <a:srgbClr val="040C28"/>
                </a:solidFill>
              </a:rPr>
              <a:t>what happens inside you as a result of what happened to you</a:t>
            </a:r>
            <a:r>
              <a:rPr lang="en-GB" sz="1155">
                <a:solidFill>
                  <a:srgbClr val="202124"/>
                </a:solidFill>
              </a:rPr>
              <a:t>”</a:t>
            </a:r>
            <a:endParaRPr lang="en-GB" sz="1155" cap="all"/>
          </a:p>
          <a:p>
            <a:pPr algn="ctr" fontAlgn="base"/>
            <a:endParaRPr lang="en-GB" sz="1155" cap="all"/>
          </a:p>
          <a:p>
            <a:pPr algn="ctr" fontAlgn="base"/>
            <a:r>
              <a:rPr lang="en-GB" sz="1155" cap="all"/>
              <a:t>Dr Gabor Mate</a:t>
            </a:r>
          </a:p>
        </p:txBody>
      </p:sp>
      <p:sp>
        <p:nvSpPr>
          <p:cNvPr id="5" name="TextBox 4">
            <a:extLst>
              <a:ext uri="{FF2B5EF4-FFF2-40B4-BE49-F238E27FC236}">
                <a16:creationId xmlns:a16="http://schemas.microsoft.com/office/drawing/2014/main" id="{E717B08D-864C-C511-378F-A49BFB68E24F}"/>
              </a:ext>
            </a:extLst>
          </p:cNvPr>
          <p:cNvSpPr txBox="1"/>
          <p:nvPr/>
        </p:nvSpPr>
        <p:spPr>
          <a:xfrm>
            <a:off x="815285" y="2504144"/>
            <a:ext cx="3534330" cy="4296667"/>
          </a:xfrm>
          <a:prstGeom prst="rect">
            <a:avLst/>
          </a:prstGeom>
          <a:noFill/>
        </p:spPr>
        <p:txBody>
          <a:bodyPr wrap="square" lIns="58652" tIns="29326" rIns="58652" bIns="29326" rtlCol="0" anchor="t">
            <a:spAutoFit/>
          </a:bodyPr>
          <a:lstStyle/>
          <a:p>
            <a:pPr>
              <a:lnSpc>
                <a:spcPct val="107000"/>
              </a:lnSpc>
              <a:spcAft>
                <a:spcPts val="513"/>
              </a:spcAft>
            </a:pPr>
            <a:r>
              <a:rPr lang="en-GB" sz="1026" kern="100">
                <a:latin typeface="Calibri" panose="020F0502020204030204" pitchFamily="34" charset="0"/>
                <a:ea typeface="Calibri" panose="020F0502020204030204" pitchFamily="34" charset="0"/>
                <a:cs typeface="Times New Roman" panose="02020603050405020304" pitchFamily="18" charset="0"/>
              </a:rPr>
              <a:t>Young people tell us they want adults Supporting them to:</a:t>
            </a:r>
          </a:p>
          <a:p>
            <a:pPr>
              <a:lnSpc>
                <a:spcPct val="107000"/>
              </a:lnSpc>
              <a:spcAft>
                <a:spcPts val="513"/>
              </a:spcAft>
            </a:pPr>
            <a:endParaRPr lang="en-GB" sz="1026" kern="100">
              <a:latin typeface="Calibri" panose="020F0502020204030204" pitchFamily="34" charset="0"/>
              <a:ea typeface="Calibri" panose="020F0502020204030204" pitchFamily="34" charset="0"/>
              <a:cs typeface="Times New Roman" panose="02020603050405020304" pitchFamily="18" charset="0"/>
            </a:endParaRPr>
          </a:p>
          <a:p>
            <a:pPr marL="219936" indent="-219936">
              <a:lnSpc>
                <a:spcPct val="107000"/>
              </a:lnSpc>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Know that everyone’s experience is different, and it doesn’t define who I am</a:t>
            </a:r>
          </a:p>
          <a:p>
            <a:pPr marL="219936" indent="-219936">
              <a:lnSpc>
                <a:spcPct val="107000"/>
              </a:lnSpc>
              <a:buFont typeface="Symbol" panose="05050102010706020507" pitchFamily="18" charset="2"/>
              <a:buChar char=""/>
            </a:pPr>
            <a:r>
              <a:rPr lang="en-GB" sz="1026" kern="100">
                <a:latin typeface="Calibri"/>
                <a:ea typeface="Calibri"/>
                <a:cs typeface="Times New Roman"/>
              </a:rPr>
              <a:t>Recognise all of my needs and see me as a whole person</a:t>
            </a:r>
          </a:p>
          <a:p>
            <a:pPr marL="219936" indent="-219936">
              <a:lnSpc>
                <a:spcPct val="107000"/>
              </a:lnSpc>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Understand my behaviour – when I’m shouting, crying, hiding, stealing, hitting out at myself or others, I’m just trying to make sense of everything I’ve gone through</a:t>
            </a:r>
          </a:p>
          <a:p>
            <a:pPr marL="219936" indent="-219936">
              <a:lnSpc>
                <a:spcPct val="107000"/>
              </a:lnSpc>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Find a way to communicate that works for me</a:t>
            </a:r>
          </a:p>
          <a:p>
            <a:pPr marL="219936" indent="-219936">
              <a:lnSpc>
                <a:spcPct val="107000"/>
              </a:lnSpc>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Include me in decisions about my life – ask me what I want to happen</a:t>
            </a:r>
          </a:p>
          <a:p>
            <a:pPr marL="219936" indent="-219936">
              <a:lnSpc>
                <a:spcPct val="107000"/>
              </a:lnSpc>
              <a:spcAft>
                <a:spcPts val="513"/>
              </a:spcAft>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Build on my strength and help me find new ways to recover</a:t>
            </a:r>
          </a:p>
          <a:p>
            <a:pPr marL="146624">
              <a:lnSpc>
                <a:spcPct val="107000"/>
              </a:lnSpc>
              <a:spcAft>
                <a:spcPts val="513"/>
              </a:spcAft>
            </a:pPr>
            <a:r>
              <a:rPr lang="en-GB" sz="1026" u="sng" kern="100">
                <a:solidFill>
                  <a:srgbClr val="0563C1"/>
                </a:solidFill>
                <a:latin typeface="Calibri"/>
                <a:ea typeface="Calibri"/>
                <a:cs typeface="Times New Roman"/>
                <a:hlinkClick r:id="rId6"/>
              </a:rPr>
              <a:t>Trauma and Mental Health | Guide For Parents | YoungMinds</a:t>
            </a:r>
            <a:endParaRPr lang="en-GB" sz="1026" kern="100">
              <a:latin typeface="Calibri"/>
              <a:ea typeface="Calibri"/>
              <a:cs typeface="Times New Roman"/>
            </a:endParaRPr>
          </a:p>
          <a:p>
            <a:pPr>
              <a:lnSpc>
                <a:spcPct val="107000"/>
              </a:lnSpc>
              <a:spcAft>
                <a:spcPts val="513"/>
              </a:spcAft>
            </a:pPr>
            <a:endParaRPr lang="en-GB" sz="1026"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513"/>
              </a:spcAft>
            </a:pPr>
            <a:r>
              <a:rPr lang="en-GB" sz="1026" kern="100">
                <a:latin typeface="Calibri"/>
                <a:ea typeface="Calibri"/>
                <a:cs typeface="Times New Roman"/>
              </a:rPr>
              <a:t>Accessing support for children and young people, parents &amp; carers and professionals working with families:</a:t>
            </a:r>
          </a:p>
          <a:p>
            <a:pPr marL="219936" indent="-219936">
              <a:lnSpc>
                <a:spcPct val="107000"/>
              </a:lnSpc>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Speak to school</a:t>
            </a:r>
          </a:p>
          <a:p>
            <a:pPr marL="219936" indent="-219936">
              <a:lnSpc>
                <a:spcPct val="107000"/>
              </a:lnSpc>
              <a:buFont typeface="Symbol" panose="05050102010706020507" pitchFamily="18" charset="2"/>
              <a:buChar char=""/>
            </a:pPr>
            <a:r>
              <a:rPr lang="en-GB" sz="1026" kern="100">
                <a:latin typeface="Calibri"/>
                <a:ea typeface="Calibri"/>
                <a:cs typeface="Times New Roman"/>
              </a:rPr>
              <a:t>Speak to the General Practitioner</a:t>
            </a:r>
            <a:endParaRPr lang="en-GB" sz="1026" kern="100">
              <a:latin typeface="Calibri" panose="020F0502020204030204" pitchFamily="34" charset="0"/>
              <a:ea typeface="Calibri" panose="020F0502020204030204" pitchFamily="34" charset="0"/>
              <a:cs typeface="Times New Roman" panose="02020603050405020304" pitchFamily="18" charset="0"/>
            </a:endParaRPr>
          </a:p>
          <a:p>
            <a:pPr marL="219936" indent="-219936">
              <a:lnSpc>
                <a:spcPct val="107000"/>
              </a:lnSpc>
              <a:spcAft>
                <a:spcPts val="513"/>
              </a:spcAft>
              <a:buFont typeface="Symbol" panose="05050102010706020507" pitchFamily="18" charset="2"/>
              <a:buChar char=""/>
            </a:pPr>
            <a:r>
              <a:rPr lang="en-GB" sz="1026" kern="100">
                <a:latin typeface="Calibri" panose="020F0502020204030204" pitchFamily="34" charset="0"/>
                <a:ea typeface="Calibri" panose="020F0502020204030204" pitchFamily="34" charset="0"/>
                <a:cs typeface="Times New Roman" panose="02020603050405020304" pitchFamily="18" charset="0"/>
              </a:rPr>
              <a:t>Emotional support services </a:t>
            </a:r>
          </a:p>
          <a:p>
            <a:pPr>
              <a:lnSpc>
                <a:spcPct val="107000"/>
              </a:lnSpc>
              <a:spcAft>
                <a:spcPts val="513"/>
              </a:spcAft>
            </a:pPr>
            <a:r>
              <a:rPr lang="en-GB" sz="1026" u="sng" kern="100">
                <a:solidFill>
                  <a:srgbClr val="0563C1"/>
                </a:solidFill>
                <a:latin typeface="Calibri"/>
                <a:ea typeface="Calibri"/>
                <a:cs typeface="Times New Roman"/>
                <a:hlinkClick r:id="rId7"/>
              </a:rPr>
              <a:t>BeeU :: Midlands Partnership University NHS Foundation Trust (mpft.nhs.uk)</a:t>
            </a:r>
            <a:r>
              <a:rPr lang="en-GB" sz="1026" kern="100">
                <a:latin typeface="Calibri"/>
                <a:ea typeface="Calibri"/>
                <a:cs typeface="Times New Roman"/>
              </a:rPr>
              <a:t> </a:t>
            </a:r>
            <a:endParaRPr lang="en-GB" sz="1026" kern="100">
              <a:latin typeface="Calibri" panose="020F0502020204030204" pitchFamily="34" charset="0"/>
              <a:ea typeface="Calibri" panose="020F0502020204030204" pitchFamily="34" charset="0"/>
              <a:cs typeface="Times New Roman" panose="02020603050405020304" pitchFamily="18" charset="0"/>
            </a:endParaRPr>
          </a:p>
          <a:p>
            <a:endParaRPr lang="en-GB" sz="1155"/>
          </a:p>
        </p:txBody>
      </p:sp>
    </p:spTree>
    <p:extLst>
      <p:ext uri="{BB962C8B-B14F-4D97-AF65-F5344CB8AC3E}">
        <p14:creationId xmlns:p14="http://schemas.microsoft.com/office/powerpoint/2010/main" val="27253182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CC0000"/>
      </a:accent1>
      <a:accent2>
        <a:srgbClr val="92D050"/>
      </a:accent2>
      <a:accent3>
        <a:srgbClr val="FFFF00"/>
      </a:accent3>
      <a:accent4>
        <a:srgbClr val="FF0000"/>
      </a:accent4>
      <a:accent5>
        <a:srgbClr val="92D050"/>
      </a:accent5>
      <a:accent6>
        <a:srgbClr val="FFFF00"/>
      </a:accent6>
      <a:hlink>
        <a:srgbClr val="467886"/>
      </a:hlink>
      <a:folHlink>
        <a:srgbClr val="86B3B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F3529C-F83F-45C3-878C-B7D866A460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02ACA-BE9E-49DC-B567-73D2F7B5D118}">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A86BAE37-FAC8-4779-986F-69DE664A2D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14</cp:revision>
  <dcterms:created xsi:type="dcterms:W3CDTF">2026-03-27T13:15:22Z</dcterms:created>
  <dcterms:modified xsi:type="dcterms:W3CDTF">2026-03-27T13:17:17Z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