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92" r:id="rId3"/>
    <p:sldId id="293" r:id="rId4"/>
    <p:sldId id="294" r:id="rId5"/>
    <p:sldId id="295" r:id="rId6"/>
    <p:sldId id="296" r:id="rId7"/>
    <p:sldId id="297" r:id="rId8"/>
    <p:sldId id="298" r:id="rId9"/>
    <p:sldId id="299" r:id="rId10"/>
    <p:sldId id="300" r:id="rId11"/>
    <p:sldId id="301" r:id="rId12"/>
    <p:sldId id="302" r:id="rId13"/>
    <p:sldId id="306" r:id="rId14"/>
    <p:sldId id="304" r:id="rId15"/>
    <p:sldId id="305" r:id="rId16"/>
    <p:sldId id="307" r:id="rId17"/>
    <p:sldId id="308" r:id="rId18"/>
    <p:sldId id="309" r:id="rId19"/>
    <p:sldId id="310" r:id="rId20"/>
    <p:sldId id="256" r:id="rId21"/>
    <p:sldId id="258" r:id="rId22"/>
    <p:sldId id="259" r:id="rId23"/>
    <p:sldId id="278" r:id="rId24"/>
    <p:sldId id="279" r:id="rId25"/>
    <p:sldId id="280" r:id="rId26"/>
    <p:sldId id="281" r:id="rId27"/>
    <p:sldId id="282" r:id="rId28"/>
    <p:sldId id="288" r:id="rId29"/>
    <p:sldId id="289" r:id="rId30"/>
    <p:sldId id="277" r:id="rId31"/>
    <p:sldId id="30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97517973296816"/>
          <c:y val="8.1721989879894416E-2"/>
          <c:w val="0.35526703183841152"/>
          <c:h val="0.85855109393938145"/>
        </c:manualLayout>
      </c:layout>
      <c:pieChart>
        <c:varyColors val="1"/>
        <c:ser>
          <c:idx val="0"/>
          <c:order val="0"/>
          <c:tx>
            <c:strRef>
              <c:f>Sheet1!$B$1</c:f>
              <c:strCache>
                <c:ptCount val="1"/>
                <c:pt idx="0">
                  <c:v>The SAR </c:v>
                </c:pt>
              </c:strCache>
            </c:strRef>
          </c:tx>
          <c:dPt>
            <c:idx val="0"/>
            <c:bubble3D val="0"/>
            <c:explosion val="17"/>
            <c:spPr>
              <a:solidFill>
                <a:schemeClr val="accent1"/>
              </a:solidFill>
              <a:ln w="19050">
                <a:solidFill>
                  <a:schemeClr val="lt1"/>
                </a:solidFill>
              </a:ln>
              <a:effectLst/>
            </c:spPr>
            <c:extLst>
              <c:ext xmlns:c16="http://schemas.microsoft.com/office/drawing/2014/chart" uri="{C3380CC4-5D6E-409C-BE32-E72D297353CC}">
                <c16:uniqueId val="{00000002-F0EE-42BD-82EB-D69FAFD9C66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E5-44C6-B27F-093CCAEB0337}"/>
              </c:ext>
            </c:extLst>
          </c:dPt>
          <c:dPt>
            <c:idx val="2"/>
            <c:bubble3D val="0"/>
            <c:explosion val="18"/>
            <c:spPr>
              <a:solidFill>
                <a:schemeClr val="accent3"/>
              </a:solidFill>
              <a:ln w="19050">
                <a:solidFill>
                  <a:schemeClr val="lt1"/>
                </a:solidFill>
              </a:ln>
              <a:effectLst/>
            </c:spPr>
            <c:extLst>
              <c:ext xmlns:c16="http://schemas.microsoft.com/office/drawing/2014/chart" uri="{C3380CC4-5D6E-409C-BE32-E72D297353CC}">
                <c16:uniqueId val="{00000001-F0EE-42BD-82EB-D69FAFD9C66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E5-44C6-B27F-093CCAEB0337}"/>
              </c:ext>
            </c:extLst>
          </c:dPt>
          <c:cat>
            <c:strRef>
              <c:f>Sheet1!$A$2:$A$5</c:f>
              <c:strCache>
                <c:ptCount val="3"/>
                <c:pt idx="0">
                  <c:v>IDENTIFY AN ISSUE</c:v>
                </c:pt>
                <c:pt idx="1">
                  <c:v>INVESTIGATE</c:v>
                </c:pt>
                <c:pt idx="2">
                  <c:v>LEARN</c:v>
                </c:pt>
              </c:strCache>
            </c:strRef>
          </c:cat>
          <c:val>
            <c:numRef>
              <c:f>Sheet1!$B$2:$B$5</c:f>
              <c:numCache>
                <c:formatCode>General</c:formatCode>
                <c:ptCount val="4"/>
                <c:pt idx="0">
                  <c:v>33.299999999999997</c:v>
                </c:pt>
                <c:pt idx="1">
                  <c:v>33.299999999999997</c:v>
                </c:pt>
                <c:pt idx="2">
                  <c:v>33.299999999999997</c:v>
                </c:pt>
              </c:numCache>
            </c:numRef>
          </c:val>
          <c:extLst>
            <c:ext xmlns:c16="http://schemas.microsoft.com/office/drawing/2014/chart" uri="{C3380CC4-5D6E-409C-BE32-E72D297353CC}">
              <c16:uniqueId val="{00000000-F0EE-42BD-82EB-D69FAFD9C66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42253347407661002"/>
          <c:y val="0.61630376679540866"/>
          <c:w val="0.57746652592338998"/>
          <c:h val="0.3836962332045913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94A17D8-D004-460B-9A4F-CAC674791F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1457561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4A17D8-D004-460B-9A4F-CAC674791F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30963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4A17D8-D004-460B-9A4F-CAC674791F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2293241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4A17D8-D004-460B-9A4F-CAC674791F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394037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4A17D8-D004-460B-9A4F-CAC674791F1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74750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94A17D8-D004-460B-9A4F-CAC674791F1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167481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94A17D8-D004-460B-9A4F-CAC674791F1E}" type="datetimeFigureOut">
              <a:rPr lang="en-GB" smtClean="0"/>
              <a:t>07/06/2022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355242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94A17D8-D004-460B-9A4F-CAC674791F1E}" type="datetimeFigureOut">
              <a:rPr lang="en-GB" smtClean="0"/>
              <a:t>07/06/2022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428253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A17D8-D004-460B-9A4F-CAC674791F1E}" type="datetimeFigureOut">
              <a:rPr lang="en-GB" smtClean="0"/>
              <a:t>07/06/2022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18804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4A17D8-D004-460B-9A4F-CAC674791F1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901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4A17D8-D004-460B-9A4F-CAC674791F1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853F9C-8A04-4FCB-A370-4D5152CB1814}" type="slidenum">
              <a:rPr lang="en-GB" smtClean="0"/>
              <a:t>‹#›</a:t>
            </a:fld>
            <a:endParaRPr lang="en-GB"/>
          </a:p>
        </p:txBody>
      </p:sp>
    </p:spTree>
    <p:extLst>
      <p:ext uri="{BB962C8B-B14F-4D97-AF65-F5344CB8AC3E}">
        <p14:creationId xmlns:p14="http://schemas.microsoft.com/office/powerpoint/2010/main" val="247583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4A17D8-D004-460B-9A4F-CAC674791F1E}" type="datetimeFigureOut">
              <a:rPr lang="en-GB" smtClean="0"/>
              <a:t>07/06/2022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53F9C-8A04-4FCB-A370-4D5152CB1814}" type="slidenum">
              <a:rPr lang="en-GB" smtClean="0"/>
              <a:t>‹#›</a:t>
            </a:fld>
            <a:endParaRPr lang="en-GB"/>
          </a:p>
        </p:txBody>
      </p:sp>
    </p:spTree>
    <p:extLst>
      <p:ext uri="{BB962C8B-B14F-4D97-AF65-F5344CB8AC3E}">
        <p14:creationId xmlns:p14="http://schemas.microsoft.com/office/powerpoint/2010/main" val="1037960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afeguardingwarwickshire.co.uk/safeguarding-adults/i-work-with-adults/west-midlands-regional-safeguarding-information-hub" TargetMode="External"/><Relationship Id="rId2" Type="http://schemas.openxmlformats.org/officeDocument/2006/relationships/hyperlink" Target="https://www.telfordsafeguardingpartnership.org.uk/site/index.php" TargetMode="External"/><Relationship Id="rId1" Type="http://schemas.openxmlformats.org/officeDocument/2006/relationships/slideLayout" Target="../slideLayouts/slideLayout2.xml"/><Relationship Id="rId4" Type="http://schemas.openxmlformats.org/officeDocument/2006/relationships/hyperlink" Target="https://www.telfordsafeguardingpartnership.org.uk/downloads/file/122/safeguarding-adults-review-sar-referral-for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endParaRPr lang="en-GB" sz="5000" dirty="0" smtClean="0"/>
          </a:p>
          <a:p>
            <a:pPr marL="0" indent="0" algn="ctr">
              <a:buNone/>
            </a:pPr>
            <a:r>
              <a:rPr lang="en-GB" sz="6000" dirty="0">
                <a:latin typeface="+mj-lt"/>
                <a:ea typeface="+mj-ea"/>
                <a:cs typeface="+mj-cs"/>
              </a:rPr>
              <a:t>Safeguarding Adult Review’s</a:t>
            </a:r>
          </a:p>
          <a:p>
            <a:pPr marL="0" indent="0" algn="ctr">
              <a:buNone/>
            </a:pPr>
            <a:r>
              <a:rPr lang="en-GB" sz="6000" dirty="0">
                <a:latin typeface="+mj-lt"/>
                <a:ea typeface="+mj-ea"/>
                <a:cs typeface="+mj-cs"/>
              </a:rPr>
              <a:t>(SAR’s</a:t>
            </a:r>
            <a:r>
              <a:rPr lang="en-GB" sz="6000" dirty="0" smtClean="0">
                <a:latin typeface="+mj-lt"/>
                <a:ea typeface="+mj-ea"/>
                <a:cs typeface="+mj-cs"/>
              </a:rPr>
              <a:t>)</a:t>
            </a:r>
          </a:p>
          <a:p>
            <a:pPr marL="0" indent="0" algn="ctr">
              <a:buNone/>
            </a:pPr>
            <a:endParaRPr lang="en-GB" sz="6000" dirty="0" smtClean="0">
              <a:latin typeface="+mj-lt"/>
              <a:ea typeface="+mj-ea"/>
              <a:cs typeface="+mj-cs"/>
            </a:endParaRPr>
          </a:p>
          <a:p>
            <a:pPr marL="0" indent="0" algn="ctr">
              <a:buNone/>
            </a:pPr>
            <a:r>
              <a:rPr lang="en-GB" sz="4500" dirty="0" smtClean="0">
                <a:latin typeface="+mj-lt"/>
                <a:ea typeface="+mj-ea"/>
                <a:cs typeface="+mj-cs"/>
              </a:rPr>
              <a:t>Awareness Seminar – June 2022</a:t>
            </a:r>
            <a:endParaRPr lang="en-GB" sz="4500" dirty="0">
              <a:latin typeface="+mj-lt"/>
              <a:ea typeface="+mj-ea"/>
              <a:cs typeface="+mj-cs"/>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126408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566" y="827197"/>
            <a:ext cx="10515600" cy="1325563"/>
          </a:xfrm>
        </p:spPr>
        <p:txBody>
          <a:bodyPr>
            <a:normAutofit fontScale="90000"/>
          </a:bodyPr>
          <a:lstStyle/>
          <a:p>
            <a:r>
              <a:rPr lang="en-GB" dirty="0" smtClean="0"/>
              <a:t>“.. What if the referral received is </a:t>
            </a:r>
            <a:br>
              <a:rPr lang="en-GB" dirty="0" smtClean="0"/>
            </a:br>
            <a:r>
              <a:rPr lang="en-GB" dirty="0" smtClean="0"/>
              <a:t>deemed to not meet the threshold for a SAR?..  ”	</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Excellent question – </a:t>
            </a:r>
          </a:p>
          <a:p>
            <a:pPr lvl="1"/>
            <a:r>
              <a:rPr lang="en-GB" dirty="0" smtClean="0"/>
              <a:t>The problem with setting a bar is that not everything reaches the bar. Ignoring the instances that are below the bar defeats the idea of learning therefore :</a:t>
            </a:r>
          </a:p>
          <a:p>
            <a:pPr lvl="1"/>
            <a:endParaRPr lang="en-GB" dirty="0" smtClean="0"/>
          </a:p>
          <a:p>
            <a:pPr marL="457200" lvl="1" indent="0">
              <a:buNone/>
            </a:pPr>
            <a:endParaRPr lang="en-GB" dirty="0" smtClean="0"/>
          </a:p>
          <a:p>
            <a:pPr marL="457200" lvl="1" indent="0">
              <a:buNone/>
            </a:pPr>
            <a:r>
              <a:rPr lang="en-GB" u="sng" dirty="0" smtClean="0"/>
              <a:t>OPTIONS</a:t>
            </a:r>
          </a:p>
          <a:p>
            <a:pPr lvl="1"/>
            <a:r>
              <a:rPr lang="en-GB" dirty="0" smtClean="0"/>
              <a:t>Discretionary SAR</a:t>
            </a:r>
          </a:p>
          <a:p>
            <a:pPr lvl="1"/>
            <a:r>
              <a:rPr lang="en-GB" dirty="0" smtClean="0"/>
              <a:t>Multi Agency Case File Review</a:t>
            </a:r>
          </a:p>
          <a:p>
            <a:pPr marL="457200" lvl="1" indent="0">
              <a:buNone/>
            </a:pPr>
            <a:endParaRPr lang="en-GB" dirty="0"/>
          </a:p>
          <a:p>
            <a:pPr marL="457200" lvl="1" indent="0">
              <a:buNone/>
            </a:pPr>
            <a:endParaRPr lang="en-GB" dirty="0"/>
          </a:p>
        </p:txBody>
      </p:sp>
      <p:pic>
        <p:nvPicPr>
          <p:cNvPr id="4" name="Picture 3"/>
          <p:cNvPicPr>
            <a:picLocks noChangeAspect="1"/>
          </p:cNvPicPr>
          <p:nvPr/>
        </p:nvPicPr>
        <p:blipFill>
          <a:blip r:embed="rId2"/>
          <a:stretch>
            <a:fillRect/>
          </a:stretch>
        </p:blipFill>
        <p:spPr>
          <a:xfrm>
            <a:off x="7739239" y="4001294"/>
            <a:ext cx="3614561" cy="265776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25498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SAR steps</a:t>
            </a:r>
            <a:endParaRPr lang="en-GB" dirty="0"/>
          </a:p>
        </p:txBody>
      </p:sp>
      <p:sp>
        <p:nvSpPr>
          <p:cNvPr id="3" name="Content Placeholder 2"/>
          <p:cNvSpPr>
            <a:spLocks noGrp="1"/>
          </p:cNvSpPr>
          <p:nvPr>
            <p:ph idx="1"/>
          </p:nvPr>
        </p:nvSpPr>
        <p:spPr/>
        <p:txBody>
          <a:bodyPr>
            <a:normAutofit lnSpcReduction="10000"/>
          </a:bodyPr>
          <a:lstStyle/>
          <a:p>
            <a:r>
              <a:rPr lang="en-GB" dirty="0" smtClean="0"/>
              <a:t>Once a referral is received the SAR Panel will meet to discuss the referral and ‘scope’ the issues. If the threshold previously mentioned is met the SAB will be informed, a SAR directed and agencies involved will appoint an author for the report, investigate and make recommendations on potential learning.</a:t>
            </a:r>
          </a:p>
          <a:p>
            <a:r>
              <a:rPr lang="en-GB" dirty="0" smtClean="0"/>
              <a:t>Practitioners involved may be requested to attend workshops arranged by the SAR report author to understand, aid in the learning process and to aid the author.</a:t>
            </a:r>
          </a:p>
          <a:p>
            <a:r>
              <a:rPr lang="en-GB" dirty="0" smtClean="0"/>
              <a:t>The SAR panel will then review and agree the findings and learning for approval by the SAB and, once approved, publish an anonymised copy on-line and …….</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612251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smtClean="0"/>
              <a:t>“ ..Make it so.. ”</a:t>
            </a:r>
            <a:endParaRPr lang="en-GB" dirty="0"/>
          </a:p>
        </p:txBody>
      </p:sp>
      <p:pic>
        <p:nvPicPr>
          <p:cNvPr id="1026" name="Picture 2" descr="On His Birthday, William Shatner Assures Us He's Very Much Alive And  Reflects On Star Trek's Past And Future – TrekMovie.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5169" y="2166791"/>
            <a:ext cx="4090961" cy="32689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337276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6000" dirty="0" smtClean="0">
              <a:latin typeface="+mj-lt"/>
              <a:ea typeface="+mj-ea"/>
              <a:cs typeface="+mj-cs"/>
            </a:endParaRPr>
          </a:p>
          <a:p>
            <a:pPr marL="0" indent="0" algn="ctr">
              <a:buNone/>
            </a:pPr>
            <a:r>
              <a:rPr lang="en-GB" sz="6000" dirty="0" smtClean="0">
                <a:latin typeface="+mj-lt"/>
                <a:ea typeface="+mj-ea"/>
                <a:cs typeface="+mj-cs"/>
              </a:rPr>
              <a:t>National </a:t>
            </a:r>
            <a:r>
              <a:rPr lang="en-GB" sz="6000" dirty="0">
                <a:latin typeface="+mj-lt"/>
                <a:ea typeface="+mj-ea"/>
                <a:cs typeface="+mj-cs"/>
              </a:rPr>
              <a:t>SAR Analysis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746313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The Framework</a:t>
            </a:r>
            <a:r>
              <a:rPr lang="en-GB" u="sng" dirty="0">
                <a:cs typeface="Arial" panose="020B0604020202020204" pitchFamily="34" charset="0"/>
              </a:rPr>
              <a:t/>
            </a:r>
            <a:br>
              <a:rPr lang="en-GB" u="sng" dirty="0">
                <a:cs typeface="Arial" panose="020B0604020202020204" pitchFamily="34" charset="0"/>
              </a:rPr>
            </a:br>
            <a:endParaRPr lang="en-GB" dirty="0"/>
          </a:p>
        </p:txBody>
      </p:sp>
      <p:sp>
        <p:nvSpPr>
          <p:cNvPr id="3" name="Content Placeholder 2"/>
          <p:cNvSpPr>
            <a:spLocks noGrp="1"/>
          </p:cNvSpPr>
          <p:nvPr>
            <p:ph idx="1"/>
          </p:nvPr>
        </p:nvSpPr>
        <p:spPr/>
        <p:txBody>
          <a:bodyPr>
            <a:normAutofit/>
          </a:bodyPr>
          <a:lstStyle/>
          <a:p>
            <a:pPr marL="0" lvl="0" indent="0">
              <a:lnSpc>
                <a:spcPct val="100000"/>
              </a:lnSpc>
              <a:spcBef>
                <a:spcPts val="0"/>
              </a:spcBef>
              <a:buNone/>
              <a:defRPr/>
            </a:pPr>
            <a:endParaRPr lang="en-GB" dirty="0"/>
          </a:p>
          <a:p>
            <a:pPr marL="285750" lvl="0" indent="-285750">
              <a:lnSpc>
                <a:spcPct val="100000"/>
              </a:lnSpc>
              <a:spcBef>
                <a:spcPts val="0"/>
              </a:spcBef>
              <a:defRPr/>
            </a:pPr>
            <a:r>
              <a:rPr lang="en-GB" dirty="0"/>
              <a:t>direct practice with the individual</a:t>
            </a:r>
          </a:p>
          <a:p>
            <a:pPr marL="0" lvl="0" indent="0">
              <a:lnSpc>
                <a:spcPct val="100000"/>
              </a:lnSpc>
              <a:spcBef>
                <a:spcPts val="0"/>
              </a:spcBef>
              <a:buNone/>
              <a:defRPr/>
            </a:pPr>
            <a:endParaRPr lang="en-GB" dirty="0"/>
          </a:p>
          <a:p>
            <a:pPr marL="285750" lvl="0" indent="-285750">
              <a:lnSpc>
                <a:spcPct val="100000"/>
              </a:lnSpc>
              <a:spcBef>
                <a:spcPts val="0"/>
              </a:spcBef>
              <a:defRPr/>
            </a:pPr>
            <a:r>
              <a:rPr lang="en-GB" dirty="0"/>
              <a:t>inter-professional and interagency collaboration</a:t>
            </a:r>
          </a:p>
          <a:p>
            <a:pPr marL="0" lvl="0" indent="0">
              <a:lnSpc>
                <a:spcPct val="100000"/>
              </a:lnSpc>
              <a:spcBef>
                <a:spcPts val="0"/>
              </a:spcBef>
              <a:buNone/>
              <a:defRPr/>
            </a:pPr>
            <a:endParaRPr lang="en-GB" dirty="0"/>
          </a:p>
          <a:p>
            <a:pPr marL="285750" lvl="0" indent="-285750">
              <a:lnSpc>
                <a:spcPct val="100000"/>
              </a:lnSpc>
              <a:spcBef>
                <a:spcPts val="0"/>
              </a:spcBef>
              <a:defRPr/>
            </a:pPr>
            <a:r>
              <a:rPr lang="en-GB" dirty="0"/>
              <a:t>organisational features affecting how practitioners and teams worked</a:t>
            </a:r>
          </a:p>
          <a:p>
            <a:pPr marL="0" lvl="0" indent="0">
              <a:lnSpc>
                <a:spcPct val="100000"/>
              </a:lnSpc>
              <a:spcBef>
                <a:spcPts val="0"/>
              </a:spcBef>
              <a:buNone/>
              <a:defRPr/>
            </a:pPr>
            <a:endParaRPr lang="en-GB" dirty="0"/>
          </a:p>
          <a:p>
            <a:pPr marL="285750" lvl="0" indent="-285750">
              <a:lnSpc>
                <a:spcPct val="100000"/>
              </a:lnSpc>
              <a:spcBef>
                <a:spcPts val="0"/>
              </a:spcBef>
              <a:defRPr/>
            </a:pPr>
            <a:r>
              <a:rPr lang="en-GB" dirty="0"/>
              <a:t>SAB leadership, oversight and governance.</a:t>
            </a:r>
          </a:p>
          <a:p>
            <a:pPr marL="0"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297543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png"/>
          <p:cNvPicPr>
            <a:picLocks noGrp="1"/>
          </p:cNvPicPr>
          <p:nvPr>
            <p:ph idx="1"/>
          </p:nvPr>
        </p:nvPicPr>
        <p:blipFill>
          <a:blip r:embed="rId2" cstate="print"/>
          <a:stretch>
            <a:fillRect/>
          </a:stretch>
        </p:blipFill>
        <p:spPr>
          <a:xfrm>
            <a:off x="189187" y="325821"/>
            <a:ext cx="11761076" cy="6358757"/>
          </a:xfrm>
          <a:prstGeom prst="rect">
            <a:avLst/>
          </a:prstGeom>
        </p:spPr>
      </p:pic>
    </p:spTree>
    <p:extLst>
      <p:ext uri="{BB962C8B-B14F-4D97-AF65-F5344CB8AC3E}">
        <p14:creationId xmlns:p14="http://schemas.microsoft.com/office/powerpoint/2010/main" val="1644204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Arial" panose="020B0604020202020204" pitchFamily="34" charset="0"/>
              </a:rPr>
              <a:t>Source of referral</a:t>
            </a:r>
            <a:endParaRPr lang="en-GB" dirty="0"/>
          </a:p>
        </p:txBody>
      </p:sp>
      <p:pic>
        <p:nvPicPr>
          <p:cNvPr id="6" name="Picture 5"/>
          <p:cNvPicPr>
            <a:picLocks noChangeAspect="1"/>
          </p:cNvPicPr>
          <p:nvPr/>
        </p:nvPicPr>
        <p:blipFill rotWithShape="1">
          <a:blip r:embed="rId2"/>
          <a:srcRect l="11735" t="40536" r="58158" b="9947"/>
          <a:stretch/>
        </p:blipFill>
        <p:spPr>
          <a:xfrm>
            <a:off x="672662" y="1376855"/>
            <a:ext cx="10773103" cy="5076498"/>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469" t="16381" b="20648"/>
          <a:stretch/>
        </p:blipFill>
        <p:spPr>
          <a:xfrm>
            <a:off x="9391375" y="256520"/>
            <a:ext cx="2369701" cy="1097766"/>
          </a:xfrm>
          <a:prstGeom prst="rect">
            <a:avLst/>
          </a:prstGeom>
        </p:spPr>
      </p:pic>
    </p:spTree>
    <p:extLst>
      <p:ext uri="{BB962C8B-B14F-4D97-AF65-F5344CB8AC3E}">
        <p14:creationId xmlns:p14="http://schemas.microsoft.com/office/powerpoint/2010/main" val="424737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cs typeface="Arial" panose="020B0604020202020204" pitchFamily="34" charset="0"/>
              </a:rPr>
              <a:t>Location of abuse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32057860"/>
              </p:ext>
            </p:extLst>
          </p:nvPr>
        </p:nvGraphicFramePr>
        <p:xfrm>
          <a:off x="735724" y="1506480"/>
          <a:ext cx="10941270" cy="5094013"/>
        </p:xfrm>
        <a:graphic>
          <a:graphicData uri="http://schemas.openxmlformats.org/drawingml/2006/table">
            <a:tbl>
              <a:tblPr firstRow="1" firstCol="1" lastRow="1" lastCol="1" bandRow="1" bandCol="1">
                <a:tableStyleId>{5C22544A-7EE6-4342-B048-85BDC9FD1C3A}</a:tableStyleId>
              </a:tblPr>
              <a:tblGrid>
                <a:gridCol w="2464775">
                  <a:extLst>
                    <a:ext uri="{9D8B030D-6E8A-4147-A177-3AD203B41FA5}">
                      <a16:colId xmlns:a16="http://schemas.microsoft.com/office/drawing/2014/main" val="4090196962"/>
                    </a:ext>
                  </a:extLst>
                </a:gridCol>
                <a:gridCol w="749952">
                  <a:extLst>
                    <a:ext uri="{9D8B030D-6E8A-4147-A177-3AD203B41FA5}">
                      <a16:colId xmlns:a16="http://schemas.microsoft.com/office/drawing/2014/main" val="1003405247"/>
                    </a:ext>
                  </a:extLst>
                </a:gridCol>
                <a:gridCol w="859681">
                  <a:extLst>
                    <a:ext uri="{9D8B030D-6E8A-4147-A177-3AD203B41FA5}">
                      <a16:colId xmlns:a16="http://schemas.microsoft.com/office/drawing/2014/main" val="1547951073"/>
                    </a:ext>
                  </a:extLst>
                </a:gridCol>
                <a:gridCol w="848331">
                  <a:extLst>
                    <a:ext uri="{9D8B030D-6E8A-4147-A177-3AD203B41FA5}">
                      <a16:colId xmlns:a16="http://schemas.microsoft.com/office/drawing/2014/main" val="3302652148"/>
                    </a:ext>
                  </a:extLst>
                </a:gridCol>
                <a:gridCol w="922493">
                  <a:extLst>
                    <a:ext uri="{9D8B030D-6E8A-4147-A177-3AD203B41FA5}">
                      <a16:colId xmlns:a16="http://schemas.microsoft.com/office/drawing/2014/main" val="2465190615"/>
                    </a:ext>
                  </a:extLst>
                </a:gridCol>
                <a:gridCol w="802926">
                  <a:extLst>
                    <a:ext uri="{9D8B030D-6E8A-4147-A177-3AD203B41FA5}">
                      <a16:colId xmlns:a16="http://schemas.microsoft.com/office/drawing/2014/main" val="1377140611"/>
                    </a:ext>
                  </a:extLst>
                </a:gridCol>
                <a:gridCol w="749952">
                  <a:extLst>
                    <a:ext uri="{9D8B030D-6E8A-4147-A177-3AD203B41FA5}">
                      <a16:colId xmlns:a16="http://schemas.microsoft.com/office/drawing/2014/main" val="4277084529"/>
                    </a:ext>
                  </a:extLst>
                </a:gridCol>
                <a:gridCol w="858926">
                  <a:extLst>
                    <a:ext uri="{9D8B030D-6E8A-4147-A177-3AD203B41FA5}">
                      <a16:colId xmlns:a16="http://schemas.microsoft.com/office/drawing/2014/main" val="1915045097"/>
                    </a:ext>
                  </a:extLst>
                </a:gridCol>
                <a:gridCol w="857412">
                  <a:extLst>
                    <a:ext uri="{9D8B030D-6E8A-4147-A177-3AD203B41FA5}">
                      <a16:colId xmlns:a16="http://schemas.microsoft.com/office/drawing/2014/main" val="3180279912"/>
                    </a:ext>
                  </a:extLst>
                </a:gridCol>
                <a:gridCol w="967141">
                  <a:extLst>
                    <a:ext uri="{9D8B030D-6E8A-4147-A177-3AD203B41FA5}">
                      <a16:colId xmlns:a16="http://schemas.microsoft.com/office/drawing/2014/main" val="705811355"/>
                    </a:ext>
                  </a:extLst>
                </a:gridCol>
                <a:gridCol w="859681">
                  <a:extLst>
                    <a:ext uri="{9D8B030D-6E8A-4147-A177-3AD203B41FA5}">
                      <a16:colId xmlns:a16="http://schemas.microsoft.com/office/drawing/2014/main" val="2288134669"/>
                    </a:ext>
                  </a:extLst>
                </a:gridCol>
              </a:tblGrid>
              <a:tr h="314576">
                <a:tc gridSpan="11">
                  <a:txBody>
                    <a:bodyPr/>
                    <a:lstStyle/>
                    <a:p>
                      <a:pPr marL="4022725" marR="4015105" algn="ctr">
                        <a:spcBef>
                          <a:spcPts val="105"/>
                        </a:spcBef>
                        <a:spcAft>
                          <a:spcPts val="0"/>
                        </a:spcAft>
                      </a:pPr>
                      <a:r>
                        <a:rPr lang="en-GB" sz="1100" dirty="0">
                          <a:effectLst/>
                        </a:rPr>
                        <a:t>Location</a:t>
                      </a:r>
                      <a:r>
                        <a:rPr lang="en-GB" sz="1100" spc="-20" dirty="0">
                          <a:effectLst/>
                        </a:rPr>
                        <a:t> </a:t>
                      </a:r>
                      <a:r>
                        <a:rPr lang="en-GB" sz="1100" dirty="0">
                          <a:effectLst/>
                        </a:rPr>
                        <a:t>of</a:t>
                      </a:r>
                      <a:r>
                        <a:rPr lang="en-GB" sz="1100" spc="-10" dirty="0">
                          <a:effectLst/>
                        </a:rPr>
                        <a:t> abuse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52547284"/>
                  </a:ext>
                </a:extLst>
              </a:tr>
              <a:tr h="507513">
                <a:tc>
                  <a:txBody>
                    <a:bodyPr/>
                    <a:lstStyle/>
                    <a:p>
                      <a:pPr marL="464185" algn="l">
                        <a:spcBef>
                          <a:spcPts val="595"/>
                        </a:spcBef>
                        <a:spcAft>
                          <a:spcPts val="0"/>
                        </a:spcAft>
                      </a:pPr>
                      <a:r>
                        <a:rPr lang="en-GB" sz="1050">
                          <a:effectLst/>
                        </a:rPr>
                        <a:t>Location</a:t>
                      </a:r>
                      <a:r>
                        <a:rPr lang="en-GB" sz="1050" spc="-35">
                          <a:effectLst/>
                        </a:rPr>
                        <a:t> </a:t>
                      </a:r>
                      <a:r>
                        <a:rPr lang="en-GB" sz="1050">
                          <a:effectLst/>
                        </a:rPr>
                        <a:t>of</a:t>
                      </a:r>
                      <a:r>
                        <a:rPr lang="en-GB" sz="1050" spc="-20">
                          <a:effectLst/>
                        </a:rPr>
                        <a:t> </a:t>
                      </a:r>
                      <a:r>
                        <a:rPr lang="en-GB" sz="1050" spc="-10">
                          <a:effectLst/>
                        </a:rPr>
                        <a:t>abuse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73355" algn="l">
                        <a:spcBef>
                          <a:spcPts val="595"/>
                        </a:spcBef>
                        <a:spcAft>
                          <a:spcPts val="0"/>
                        </a:spcAft>
                      </a:pPr>
                      <a:r>
                        <a:rPr lang="en-GB" sz="1050" spc="-20">
                          <a:effectLst/>
                        </a:rPr>
                        <a:t>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71120" indent="147955" algn="l">
                        <a:lnSpc>
                          <a:spcPts val="1210"/>
                        </a:lnSpc>
                        <a:spcBef>
                          <a:spcPts val="140"/>
                        </a:spcBef>
                        <a:spcAft>
                          <a:spcPts val="0"/>
                        </a:spcAft>
                      </a:pPr>
                      <a:r>
                        <a:rPr lang="en-GB" sz="1050" spc="-20">
                          <a:effectLst/>
                        </a:rPr>
                        <a:t>East </a:t>
                      </a:r>
                      <a:r>
                        <a:rPr lang="en-GB" sz="1050" spc="-10">
                          <a:effectLst/>
                        </a:rPr>
                        <a:t>Midlands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11125" marR="100330" indent="7620" algn="l">
                        <a:lnSpc>
                          <a:spcPts val="1210"/>
                        </a:lnSpc>
                        <a:spcBef>
                          <a:spcPts val="140"/>
                        </a:spcBef>
                        <a:spcAft>
                          <a:spcPts val="0"/>
                        </a:spcAft>
                      </a:pPr>
                      <a:r>
                        <a:rPr lang="en-GB" sz="1050" spc="-10">
                          <a:effectLst/>
                        </a:rPr>
                        <a:t>Greater London</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46380" marR="196215" indent="-36830" algn="l">
                        <a:lnSpc>
                          <a:spcPts val="1210"/>
                        </a:lnSpc>
                        <a:spcBef>
                          <a:spcPts val="140"/>
                        </a:spcBef>
                        <a:spcAft>
                          <a:spcPts val="0"/>
                        </a:spcAft>
                      </a:pPr>
                      <a:r>
                        <a:rPr lang="en-GB" sz="1050" spc="-10">
                          <a:effectLst/>
                        </a:rPr>
                        <a:t>North </a:t>
                      </a:r>
                      <a:r>
                        <a:rPr lang="en-GB" sz="1050" spc="-20">
                          <a:effectLst/>
                        </a:rPr>
                        <a:t>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77800" marR="146050" indent="-18415" algn="l">
                        <a:lnSpc>
                          <a:spcPts val="1210"/>
                        </a:lnSpc>
                        <a:spcBef>
                          <a:spcPts val="140"/>
                        </a:spcBef>
                        <a:spcAft>
                          <a:spcPts val="0"/>
                        </a:spcAft>
                      </a:pPr>
                      <a:r>
                        <a:rPr lang="en-GB" sz="1050" spc="-10">
                          <a:effectLst/>
                        </a:rPr>
                        <a:t>North </a:t>
                      </a:r>
                      <a:r>
                        <a:rPr lang="en-GB" sz="1050" spc="-20">
                          <a:effectLst/>
                        </a:rPr>
                        <a:t>West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75260" indent="-48895" algn="l">
                        <a:lnSpc>
                          <a:spcPts val="1210"/>
                        </a:lnSpc>
                        <a:spcBef>
                          <a:spcPts val="140"/>
                        </a:spcBef>
                        <a:spcAft>
                          <a:spcPts val="0"/>
                        </a:spcAft>
                      </a:pPr>
                      <a:r>
                        <a:rPr lang="en-GB" sz="1050" spc="-20">
                          <a:effectLst/>
                        </a:rPr>
                        <a:t>South 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1295" indent="-30480" algn="l">
                        <a:lnSpc>
                          <a:spcPts val="1210"/>
                        </a:lnSpc>
                        <a:spcBef>
                          <a:spcPts val="140"/>
                        </a:spcBef>
                        <a:spcAft>
                          <a:spcPts val="0"/>
                        </a:spcAft>
                      </a:pPr>
                      <a:r>
                        <a:rPr lang="en-GB" sz="1050" spc="-20">
                          <a:effectLst/>
                        </a:rPr>
                        <a:t>South West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69850" indent="129540" algn="l">
                        <a:lnSpc>
                          <a:spcPts val="1210"/>
                        </a:lnSpc>
                        <a:spcBef>
                          <a:spcPts val="140"/>
                        </a:spcBef>
                        <a:spcAft>
                          <a:spcPts val="0"/>
                        </a:spcAft>
                      </a:pPr>
                      <a:r>
                        <a:rPr lang="en-GB" sz="1050" spc="-20">
                          <a:effectLst/>
                        </a:rPr>
                        <a:t>West </a:t>
                      </a:r>
                      <a:r>
                        <a:rPr lang="en-GB" sz="1050" spc="-10">
                          <a:effectLst/>
                        </a:rPr>
                        <a:t>Midlands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8900" marR="73660" indent="8890" algn="l">
                        <a:lnSpc>
                          <a:spcPts val="1210"/>
                        </a:lnSpc>
                        <a:spcBef>
                          <a:spcPts val="140"/>
                        </a:spcBef>
                        <a:spcAft>
                          <a:spcPts val="0"/>
                        </a:spcAft>
                      </a:pPr>
                      <a:r>
                        <a:rPr lang="en-GB" sz="1050" spc="-10">
                          <a:effectLst/>
                        </a:rPr>
                        <a:t>Yorkshire </a:t>
                      </a:r>
                      <a:r>
                        <a:rPr lang="en-GB" sz="1050">
                          <a:effectLst/>
                        </a:rPr>
                        <a:t>&amp; </a:t>
                      </a:r>
                      <a:r>
                        <a:rPr lang="en-GB" sz="1050" spc="-10">
                          <a:effectLst/>
                        </a:rPr>
                        <a:t>Humber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0015" marR="109220" indent="154940" algn="l">
                        <a:lnSpc>
                          <a:spcPts val="1210"/>
                        </a:lnSpc>
                        <a:spcBef>
                          <a:spcPts val="140"/>
                        </a:spcBef>
                        <a:spcAft>
                          <a:spcPts val="0"/>
                        </a:spcAft>
                      </a:pPr>
                      <a:r>
                        <a:rPr lang="en-GB" sz="1050" spc="-20">
                          <a:effectLst/>
                        </a:rPr>
                        <a:t>All </a:t>
                      </a:r>
                      <a:r>
                        <a:rPr lang="en-GB" sz="1050" spc="-10">
                          <a:effectLst/>
                        </a:rPr>
                        <a:t>regions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577815629"/>
                  </a:ext>
                </a:extLst>
              </a:tr>
              <a:tr h="313526">
                <a:tc>
                  <a:txBody>
                    <a:bodyPr/>
                    <a:lstStyle/>
                    <a:p>
                      <a:pPr marL="69850" algn="l">
                        <a:spcBef>
                          <a:spcPts val="140"/>
                        </a:spcBef>
                        <a:spcAft>
                          <a:spcPts val="0"/>
                        </a:spcAft>
                      </a:pPr>
                      <a:r>
                        <a:rPr lang="en-GB" sz="1050" spc="-10">
                          <a:effectLst/>
                        </a:rPr>
                        <a:t>Care/nursing</a:t>
                      </a:r>
                      <a:r>
                        <a:rPr lang="en-GB" sz="1050" spc="45">
                          <a:effectLst/>
                        </a:rPr>
                        <a:t> </a:t>
                      </a:r>
                      <a:r>
                        <a:rPr lang="en-GB" sz="1050" spc="-20">
                          <a:effectLst/>
                        </a:rPr>
                        <a:t>home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41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466682302"/>
                  </a:ext>
                </a:extLst>
              </a:tr>
              <a:tr h="313526">
                <a:tc>
                  <a:txBody>
                    <a:bodyPr/>
                    <a:lstStyle/>
                    <a:p>
                      <a:pPr marL="69850" algn="l">
                        <a:spcBef>
                          <a:spcPts val="140"/>
                        </a:spcBef>
                        <a:spcAft>
                          <a:spcPts val="0"/>
                        </a:spcAft>
                      </a:pPr>
                      <a:r>
                        <a:rPr lang="en-GB" sz="1050">
                          <a:effectLst/>
                        </a:rPr>
                        <a:t>Community</a:t>
                      </a:r>
                      <a:r>
                        <a:rPr lang="en-GB" sz="1050" spc="-25">
                          <a:effectLst/>
                        </a:rPr>
                        <a:t> </a:t>
                      </a:r>
                      <a:r>
                        <a:rPr lang="en-GB" sz="1050">
                          <a:effectLst/>
                        </a:rPr>
                        <a:t>(eg</a:t>
                      </a:r>
                      <a:r>
                        <a:rPr lang="en-GB" sz="1050" spc="-25">
                          <a:effectLst/>
                        </a:rPr>
                        <a:t> </a:t>
                      </a:r>
                      <a:r>
                        <a:rPr lang="en-GB" sz="1050">
                          <a:effectLst/>
                        </a:rPr>
                        <a:t>on</a:t>
                      </a:r>
                      <a:r>
                        <a:rPr lang="en-GB" sz="1050" spc="-25">
                          <a:effectLst/>
                        </a:rPr>
                        <a:t> </a:t>
                      </a:r>
                      <a:r>
                        <a:rPr lang="en-GB" sz="1050">
                          <a:effectLst/>
                        </a:rPr>
                        <a:t>the</a:t>
                      </a:r>
                      <a:r>
                        <a:rPr lang="en-GB" sz="1050" spc="-25">
                          <a:effectLst/>
                        </a:rPr>
                        <a:t> </a:t>
                      </a:r>
                      <a:r>
                        <a:rPr lang="en-GB" sz="1050" spc="-10">
                          <a:effectLst/>
                        </a:rPr>
                        <a:t>street)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10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67718213"/>
                  </a:ext>
                </a:extLst>
              </a:tr>
              <a:tr h="505416">
                <a:tc>
                  <a:txBody>
                    <a:bodyPr/>
                    <a:lstStyle/>
                    <a:p>
                      <a:pPr marL="69850" marR="7620" algn="l">
                        <a:lnSpc>
                          <a:spcPts val="1200"/>
                        </a:lnSpc>
                        <a:spcBef>
                          <a:spcPts val="140"/>
                        </a:spcBef>
                        <a:spcAft>
                          <a:spcPts val="0"/>
                        </a:spcAft>
                      </a:pPr>
                      <a:r>
                        <a:rPr lang="en-GB" sz="1050">
                          <a:effectLst/>
                        </a:rPr>
                        <a:t>Community</a:t>
                      </a:r>
                      <a:r>
                        <a:rPr lang="en-GB" sz="1050" spc="-65">
                          <a:effectLst/>
                        </a:rPr>
                        <a:t> </a:t>
                      </a:r>
                      <a:r>
                        <a:rPr lang="en-GB" sz="1050">
                          <a:effectLst/>
                        </a:rPr>
                        <a:t>service</a:t>
                      </a:r>
                      <a:r>
                        <a:rPr lang="en-GB" sz="1050" spc="-65">
                          <a:effectLst/>
                        </a:rPr>
                        <a:t> </a:t>
                      </a:r>
                      <a:r>
                        <a:rPr lang="en-GB" sz="1050">
                          <a:effectLst/>
                        </a:rPr>
                        <a:t>(eg</a:t>
                      </a:r>
                      <a:r>
                        <a:rPr lang="en-GB" sz="1050" spc="-65">
                          <a:effectLst/>
                        </a:rPr>
                        <a:t> </a:t>
                      </a:r>
                      <a:r>
                        <a:rPr lang="en-GB" sz="1050">
                          <a:effectLst/>
                        </a:rPr>
                        <a:t>day </a:t>
                      </a:r>
                      <a:r>
                        <a:rPr lang="en-GB" sz="1050" spc="-10">
                          <a:effectLst/>
                        </a:rPr>
                        <a:t>centre)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595"/>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595"/>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59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1595" algn="r">
                        <a:spcBef>
                          <a:spcPts val="595"/>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65246990"/>
                  </a:ext>
                </a:extLst>
              </a:tr>
              <a:tr h="315624">
                <a:tc>
                  <a:txBody>
                    <a:bodyPr/>
                    <a:lstStyle/>
                    <a:p>
                      <a:pPr marL="69850" algn="l">
                        <a:spcBef>
                          <a:spcPts val="140"/>
                        </a:spcBef>
                        <a:spcAft>
                          <a:spcPts val="0"/>
                        </a:spcAft>
                      </a:pPr>
                      <a:r>
                        <a:rPr lang="en-GB" sz="1050" spc="-10">
                          <a:effectLst/>
                        </a:rPr>
                        <a:t>Hospital</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27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530364425"/>
                  </a:ext>
                </a:extLst>
              </a:tr>
              <a:tr h="313526">
                <a:tc>
                  <a:txBody>
                    <a:bodyPr/>
                    <a:lstStyle/>
                    <a:p>
                      <a:pPr marL="69850" algn="l">
                        <a:spcBef>
                          <a:spcPts val="140"/>
                        </a:spcBef>
                        <a:spcAft>
                          <a:spcPts val="0"/>
                        </a:spcAft>
                      </a:pPr>
                      <a:r>
                        <a:rPr lang="en-GB" sz="1050" spc="-10">
                          <a:effectLst/>
                        </a:rPr>
                        <a:t>Hostel/shelter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1595" algn="r">
                        <a:spcBef>
                          <a:spcPts val="140"/>
                        </a:spcBef>
                        <a:spcAft>
                          <a:spcPts val="0"/>
                        </a:spcAft>
                      </a:pPr>
                      <a:r>
                        <a:rPr lang="en-GB" sz="105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7691558"/>
                  </a:ext>
                </a:extLst>
              </a:tr>
              <a:tr h="313526">
                <a:tc>
                  <a:txBody>
                    <a:bodyPr/>
                    <a:lstStyle/>
                    <a:p>
                      <a:pPr marL="69850" algn="l">
                        <a:spcBef>
                          <a:spcPts val="140"/>
                        </a:spcBef>
                        <a:spcAft>
                          <a:spcPts val="0"/>
                        </a:spcAft>
                      </a:pPr>
                      <a:r>
                        <a:rPr lang="en-GB" sz="1050">
                          <a:effectLst/>
                        </a:rPr>
                        <a:t>Own</a:t>
                      </a:r>
                      <a:r>
                        <a:rPr lang="en-GB" sz="1050" spc="-30">
                          <a:effectLst/>
                        </a:rPr>
                        <a:t> </a:t>
                      </a:r>
                      <a:r>
                        <a:rPr lang="en-GB" sz="1050">
                          <a:effectLst/>
                        </a:rPr>
                        <a:t>home</a:t>
                      </a:r>
                      <a:r>
                        <a:rPr lang="en-GB" sz="1050" spc="-25">
                          <a:effectLst/>
                        </a:rPr>
                        <a:t> </a:t>
                      </a:r>
                      <a:r>
                        <a:rPr lang="en-GB" sz="1050">
                          <a:effectLst/>
                        </a:rPr>
                        <a:t>–</a:t>
                      </a:r>
                      <a:r>
                        <a:rPr lang="en-GB" sz="1050" spc="-25">
                          <a:effectLst/>
                        </a:rPr>
                        <a:t> </a:t>
                      </a:r>
                      <a:r>
                        <a:rPr lang="en-GB" sz="1050">
                          <a:effectLst/>
                        </a:rPr>
                        <a:t>general</a:t>
                      </a:r>
                      <a:r>
                        <a:rPr lang="en-GB" sz="1050" spc="-20">
                          <a:effectLst/>
                        </a:rPr>
                        <a:t> </a:t>
                      </a:r>
                      <a:r>
                        <a:rPr lang="en-GB" sz="1050" spc="-10">
                          <a:effectLst/>
                        </a:rPr>
                        <a:t>housing</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785" algn="r">
                        <a:spcBef>
                          <a:spcPts val="140"/>
                        </a:spcBef>
                        <a:spcAft>
                          <a:spcPts val="0"/>
                        </a:spcAft>
                      </a:pPr>
                      <a:r>
                        <a:rPr lang="en-GB" sz="1050" spc="-25">
                          <a:effectLst/>
                        </a:rPr>
                        <a:t>31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8420" algn="r">
                        <a:spcBef>
                          <a:spcPts val="140"/>
                        </a:spcBef>
                        <a:spcAft>
                          <a:spcPts val="0"/>
                        </a:spcAft>
                      </a:pPr>
                      <a:r>
                        <a:rPr lang="en-GB" sz="1050" spc="-25">
                          <a:effectLst/>
                        </a:rPr>
                        <a:t>22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40"/>
                        </a:spcBef>
                        <a:spcAft>
                          <a:spcPts val="0"/>
                        </a:spcAft>
                      </a:pPr>
                      <a:r>
                        <a:rPr lang="en-GB" sz="1050" spc="-25">
                          <a:effectLst/>
                        </a:rPr>
                        <a:t>13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13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110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8641771"/>
                  </a:ext>
                </a:extLst>
              </a:tr>
              <a:tr h="313526">
                <a:tc>
                  <a:txBody>
                    <a:bodyPr/>
                    <a:lstStyle/>
                    <a:p>
                      <a:pPr marL="69850" algn="l">
                        <a:spcBef>
                          <a:spcPts val="145"/>
                        </a:spcBef>
                        <a:spcAft>
                          <a:spcPts val="0"/>
                        </a:spcAft>
                      </a:pPr>
                      <a:r>
                        <a:rPr lang="en-GB" sz="1050">
                          <a:effectLst/>
                        </a:rPr>
                        <a:t>Own</a:t>
                      </a:r>
                      <a:r>
                        <a:rPr lang="en-GB" sz="1050" spc="-30">
                          <a:effectLst/>
                        </a:rPr>
                        <a:t> </a:t>
                      </a:r>
                      <a:r>
                        <a:rPr lang="en-GB" sz="1050">
                          <a:effectLst/>
                        </a:rPr>
                        <a:t>home</a:t>
                      </a:r>
                      <a:r>
                        <a:rPr lang="en-GB" sz="1050" spc="-25">
                          <a:effectLst/>
                        </a:rPr>
                        <a:t> </a:t>
                      </a:r>
                      <a:r>
                        <a:rPr lang="en-GB" sz="1050">
                          <a:effectLst/>
                        </a:rPr>
                        <a:t>–</a:t>
                      </a:r>
                      <a:r>
                        <a:rPr lang="en-GB" sz="1050" spc="-25">
                          <a:effectLst/>
                        </a:rPr>
                        <a:t> </a:t>
                      </a:r>
                      <a:r>
                        <a:rPr lang="en-GB" sz="1050">
                          <a:effectLst/>
                        </a:rPr>
                        <a:t>sheltered</a:t>
                      </a:r>
                      <a:r>
                        <a:rPr lang="en-GB" sz="1050" spc="-25">
                          <a:effectLst/>
                        </a:rPr>
                        <a:t> </a:t>
                      </a:r>
                      <a:r>
                        <a:rPr lang="en-GB" sz="1050" spc="-10">
                          <a:effectLst/>
                        </a:rPr>
                        <a:t>housing</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5"/>
                        </a:spcBef>
                        <a:spcAft>
                          <a:spcPts val="0"/>
                        </a:spcAft>
                      </a:pPr>
                      <a:r>
                        <a:rPr lang="en-GB" sz="1050">
                          <a:effectLst/>
                        </a:rPr>
                        <a:t>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5"/>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5"/>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5"/>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1595" algn="r">
                        <a:spcBef>
                          <a:spcPts val="145"/>
                        </a:spcBef>
                        <a:spcAft>
                          <a:spcPts val="0"/>
                        </a:spcAft>
                      </a:pPr>
                      <a:r>
                        <a:rPr lang="en-GB" sz="1050">
                          <a:effectLst/>
                        </a:rPr>
                        <a:t>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497949566"/>
                  </a:ext>
                </a:extLst>
              </a:tr>
              <a:tr h="313526">
                <a:tc>
                  <a:txBody>
                    <a:bodyPr/>
                    <a:lstStyle/>
                    <a:p>
                      <a:pPr marL="69850" algn="l">
                        <a:spcBef>
                          <a:spcPts val="140"/>
                        </a:spcBef>
                        <a:spcAft>
                          <a:spcPts val="0"/>
                        </a:spcAft>
                      </a:pPr>
                      <a:r>
                        <a:rPr lang="en-GB" sz="1050" spc="-10">
                          <a:effectLst/>
                        </a:rPr>
                        <a:t>Prison</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159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803315895"/>
                  </a:ext>
                </a:extLst>
              </a:tr>
              <a:tr h="313526">
                <a:tc>
                  <a:txBody>
                    <a:bodyPr/>
                    <a:lstStyle/>
                    <a:p>
                      <a:pPr marL="69850" algn="l">
                        <a:spcBef>
                          <a:spcPts val="140"/>
                        </a:spcBef>
                        <a:spcAft>
                          <a:spcPts val="0"/>
                        </a:spcAft>
                      </a:pPr>
                      <a:r>
                        <a:rPr lang="en-GB" sz="1050">
                          <a:effectLst/>
                        </a:rPr>
                        <a:t>Someone</a:t>
                      </a:r>
                      <a:r>
                        <a:rPr lang="en-GB" sz="1050" spc="-45">
                          <a:effectLst/>
                        </a:rPr>
                        <a:t> </a:t>
                      </a:r>
                      <a:r>
                        <a:rPr lang="en-GB" sz="1050">
                          <a:effectLst/>
                        </a:rPr>
                        <a:t>else’s</a:t>
                      </a:r>
                      <a:r>
                        <a:rPr lang="en-GB" sz="1050" spc="-35">
                          <a:effectLst/>
                        </a:rPr>
                        <a:t> </a:t>
                      </a:r>
                      <a:r>
                        <a:rPr lang="en-GB" sz="1050" spc="-20">
                          <a:effectLst/>
                        </a:rPr>
                        <a:t>home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1595" algn="r">
                        <a:spcBef>
                          <a:spcPts val="140"/>
                        </a:spcBef>
                        <a:spcAft>
                          <a:spcPts val="0"/>
                        </a:spcAft>
                      </a:pPr>
                      <a:r>
                        <a:rPr lang="en-GB" sz="105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6113033"/>
                  </a:ext>
                </a:extLst>
              </a:tr>
              <a:tr h="315624">
                <a:tc>
                  <a:txBody>
                    <a:bodyPr/>
                    <a:lstStyle/>
                    <a:p>
                      <a:pPr marL="69850" algn="l">
                        <a:spcBef>
                          <a:spcPts val="140"/>
                        </a:spcBef>
                        <a:spcAft>
                          <a:spcPts val="0"/>
                        </a:spcAft>
                      </a:pPr>
                      <a:r>
                        <a:rPr lang="en-GB" sz="1050">
                          <a:effectLst/>
                        </a:rPr>
                        <a:t>Supported</a:t>
                      </a:r>
                      <a:r>
                        <a:rPr lang="en-GB" sz="1050" spc="-55">
                          <a:effectLst/>
                        </a:rPr>
                        <a:t> </a:t>
                      </a:r>
                      <a:r>
                        <a:rPr lang="en-GB" sz="1050" spc="-10">
                          <a:effectLst/>
                        </a:rPr>
                        <a:t>living</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18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3177952"/>
                  </a:ext>
                </a:extLst>
              </a:tr>
              <a:tr h="313526">
                <a:tc>
                  <a:txBody>
                    <a:bodyPr/>
                    <a:lstStyle/>
                    <a:p>
                      <a:pPr marL="69850" algn="l">
                        <a:spcBef>
                          <a:spcPts val="140"/>
                        </a:spcBef>
                        <a:spcAft>
                          <a:spcPts val="0"/>
                        </a:spcAft>
                      </a:pPr>
                      <a:r>
                        <a:rPr lang="en-GB" sz="1050">
                          <a:effectLst/>
                        </a:rPr>
                        <a:t>Not</a:t>
                      </a:r>
                      <a:r>
                        <a:rPr lang="en-GB" sz="1050" spc="-25">
                          <a:effectLst/>
                        </a:rPr>
                        <a:t> </a:t>
                      </a:r>
                      <a:r>
                        <a:rPr lang="en-GB" sz="1050" spc="-10">
                          <a:effectLst/>
                        </a:rPr>
                        <a:t>specified</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25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023598996"/>
                  </a:ext>
                </a:extLst>
              </a:tr>
              <a:tr h="313526">
                <a:tc>
                  <a:txBody>
                    <a:bodyPr/>
                    <a:lstStyle/>
                    <a:p>
                      <a:pPr marL="69850" algn="l">
                        <a:spcBef>
                          <a:spcPts val="140"/>
                        </a:spcBef>
                        <a:spcAft>
                          <a:spcPts val="0"/>
                        </a:spcAft>
                      </a:pPr>
                      <a:r>
                        <a:rPr lang="en-GB" sz="1050" spc="-10">
                          <a:effectLst/>
                        </a:rPr>
                        <a:t>Other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960"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40"/>
                        </a:spcBef>
                        <a:spcAft>
                          <a:spcPts val="0"/>
                        </a:spcAft>
                      </a:pPr>
                      <a:r>
                        <a:rPr lang="en-GB" sz="105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17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21382976"/>
                  </a:ext>
                </a:extLst>
              </a:tr>
              <a:tr h="313526">
                <a:tc>
                  <a:txBody>
                    <a:bodyPr/>
                    <a:lstStyle/>
                    <a:p>
                      <a:pPr marL="69850" algn="l">
                        <a:spcBef>
                          <a:spcPts val="140"/>
                        </a:spcBef>
                        <a:spcAft>
                          <a:spcPts val="0"/>
                        </a:spcAft>
                      </a:pPr>
                      <a:r>
                        <a:rPr lang="en-GB" sz="1050" spc="-10">
                          <a:effectLst/>
                        </a:rPr>
                        <a:t>Total</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spc="-25">
                          <a:effectLst/>
                        </a:rPr>
                        <a:t>21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spc="-25">
                          <a:effectLst/>
                        </a:rPr>
                        <a:t>10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785" algn="r">
                        <a:spcBef>
                          <a:spcPts val="140"/>
                        </a:spcBef>
                        <a:spcAft>
                          <a:spcPts val="0"/>
                        </a:spcAft>
                      </a:pPr>
                      <a:r>
                        <a:rPr lang="en-GB" sz="1050" spc="-25">
                          <a:effectLst/>
                        </a:rPr>
                        <a:t>79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785" algn="r">
                        <a:spcBef>
                          <a:spcPts val="140"/>
                        </a:spcBef>
                        <a:spcAft>
                          <a:spcPts val="0"/>
                        </a:spcAft>
                      </a:pPr>
                      <a:r>
                        <a:rPr lang="en-GB" sz="1050" spc="-25">
                          <a:effectLst/>
                        </a:rPr>
                        <a:t>17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8420" algn="r">
                        <a:spcBef>
                          <a:spcPts val="140"/>
                        </a:spcBef>
                        <a:spcAft>
                          <a:spcPts val="0"/>
                        </a:spcAft>
                      </a:pPr>
                      <a:r>
                        <a:rPr lang="en-GB" sz="1050" spc="-25">
                          <a:effectLst/>
                        </a:rPr>
                        <a:t>44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40"/>
                        </a:spcBef>
                        <a:spcAft>
                          <a:spcPts val="0"/>
                        </a:spcAft>
                      </a:pPr>
                      <a:r>
                        <a:rPr lang="en-GB" sz="1050" spc="-25">
                          <a:effectLst/>
                        </a:rPr>
                        <a:t>37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a:effectLst/>
                        </a:rPr>
                        <a:t>27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40"/>
                        </a:spcBef>
                        <a:spcAft>
                          <a:spcPts val="0"/>
                        </a:spcAft>
                      </a:pPr>
                      <a:r>
                        <a:rPr lang="en-GB" sz="1050" spc="-25">
                          <a:effectLst/>
                        </a:rPr>
                        <a:t>24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785" algn="r">
                        <a:spcBef>
                          <a:spcPts val="140"/>
                        </a:spcBef>
                        <a:spcAft>
                          <a:spcPts val="0"/>
                        </a:spcAft>
                      </a:pPr>
                      <a:r>
                        <a:rPr lang="en-GB" sz="1050" spc="-25">
                          <a:effectLst/>
                        </a:rPr>
                        <a:t>18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40"/>
                        </a:spcBef>
                        <a:spcAft>
                          <a:spcPts val="0"/>
                        </a:spcAft>
                      </a:pPr>
                      <a:r>
                        <a:rPr lang="en-GB" sz="1050" spc="-25" dirty="0">
                          <a:effectLst/>
                        </a:rPr>
                        <a:t>277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76245589"/>
                  </a:ext>
                </a:extLst>
              </a:tr>
            </a:tbl>
          </a:graphicData>
        </a:graphic>
      </p:graphicFrame>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09142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653"/>
            <a:ext cx="10515600" cy="1325563"/>
          </a:xfrm>
        </p:spPr>
        <p:txBody>
          <a:bodyPr/>
          <a:lstStyle/>
          <a:p>
            <a:r>
              <a:rPr lang="en-GB" b="1" dirty="0">
                <a:cs typeface="Arial" panose="020B0604020202020204" pitchFamily="34" charset="0"/>
              </a:rPr>
              <a:t>Perpetrator</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5401944"/>
              </p:ext>
            </p:extLst>
          </p:nvPr>
        </p:nvGraphicFramePr>
        <p:xfrm>
          <a:off x="588579" y="1488008"/>
          <a:ext cx="10930759" cy="4975854"/>
        </p:xfrm>
        <a:graphic>
          <a:graphicData uri="http://schemas.openxmlformats.org/drawingml/2006/table">
            <a:tbl>
              <a:tblPr firstRow="1" firstCol="1" lastRow="1" lastCol="1" bandRow="1" bandCol="1">
                <a:tableStyleId>{5C22544A-7EE6-4342-B048-85BDC9FD1C3A}</a:tableStyleId>
              </a:tblPr>
              <a:tblGrid>
                <a:gridCol w="2445660">
                  <a:extLst>
                    <a:ext uri="{9D8B030D-6E8A-4147-A177-3AD203B41FA5}">
                      <a16:colId xmlns:a16="http://schemas.microsoft.com/office/drawing/2014/main" val="4247705850"/>
                    </a:ext>
                  </a:extLst>
                </a:gridCol>
                <a:gridCol w="661538">
                  <a:extLst>
                    <a:ext uri="{9D8B030D-6E8A-4147-A177-3AD203B41FA5}">
                      <a16:colId xmlns:a16="http://schemas.microsoft.com/office/drawing/2014/main" val="1071748554"/>
                    </a:ext>
                  </a:extLst>
                </a:gridCol>
                <a:gridCol w="871036">
                  <a:extLst>
                    <a:ext uri="{9D8B030D-6E8A-4147-A177-3AD203B41FA5}">
                      <a16:colId xmlns:a16="http://schemas.microsoft.com/office/drawing/2014/main" val="1372463224"/>
                    </a:ext>
                  </a:extLst>
                </a:gridCol>
                <a:gridCol w="870286">
                  <a:extLst>
                    <a:ext uri="{9D8B030D-6E8A-4147-A177-3AD203B41FA5}">
                      <a16:colId xmlns:a16="http://schemas.microsoft.com/office/drawing/2014/main" val="1108960461"/>
                    </a:ext>
                  </a:extLst>
                </a:gridCol>
                <a:gridCol w="870286">
                  <a:extLst>
                    <a:ext uri="{9D8B030D-6E8A-4147-A177-3AD203B41FA5}">
                      <a16:colId xmlns:a16="http://schemas.microsoft.com/office/drawing/2014/main" val="89303579"/>
                    </a:ext>
                  </a:extLst>
                </a:gridCol>
                <a:gridCol w="870286">
                  <a:extLst>
                    <a:ext uri="{9D8B030D-6E8A-4147-A177-3AD203B41FA5}">
                      <a16:colId xmlns:a16="http://schemas.microsoft.com/office/drawing/2014/main" val="3884772774"/>
                    </a:ext>
                  </a:extLst>
                </a:gridCol>
                <a:gridCol w="868033">
                  <a:extLst>
                    <a:ext uri="{9D8B030D-6E8A-4147-A177-3AD203B41FA5}">
                      <a16:colId xmlns:a16="http://schemas.microsoft.com/office/drawing/2014/main" val="1268778980"/>
                    </a:ext>
                  </a:extLst>
                </a:gridCol>
                <a:gridCol w="869535">
                  <a:extLst>
                    <a:ext uri="{9D8B030D-6E8A-4147-A177-3AD203B41FA5}">
                      <a16:colId xmlns:a16="http://schemas.microsoft.com/office/drawing/2014/main" val="3259554917"/>
                    </a:ext>
                  </a:extLst>
                </a:gridCol>
                <a:gridCol w="868033">
                  <a:extLst>
                    <a:ext uri="{9D8B030D-6E8A-4147-A177-3AD203B41FA5}">
                      <a16:colId xmlns:a16="http://schemas.microsoft.com/office/drawing/2014/main" val="1626141052"/>
                    </a:ext>
                  </a:extLst>
                </a:gridCol>
                <a:gridCol w="972407">
                  <a:extLst>
                    <a:ext uri="{9D8B030D-6E8A-4147-A177-3AD203B41FA5}">
                      <a16:colId xmlns:a16="http://schemas.microsoft.com/office/drawing/2014/main" val="623207727"/>
                    </a:ext>
                  </a:extLst>
                </a:gridCol>
                <a:gridCol w="763659">
                  <a:extLst>
                    <a:ext uri="{9D8B030D-6E8A-4147-A177-3AD203B41FA5}">
                      <a16:colId xmlns:a16="http://schemas.microsoft.com/office/drawing/2014/main" val="905136817"/>
                    </a:ext>
                  </a:extLst>
                </a:gridCol>
              </a:tblGrid>
              <a:tr h="427769">
                <a:tc gridSpan="11">
                  <a:txBody>
                    <a:bodyPr/>
                    <a:lstStyle/>
                    <a:p>
                      <a:pPr marL="3884295" marR="3872230" algn="ctr">
                        <a:spcBef>
                          <a:spcPts val="105"/>
                        </a:spcBef>
                        <a:spcAft>
                          <a:spcPts val="0"/>
                        </a:spcAft>
                      </a:pPr>
                      <a:r>
                        <a:rPr lang="en-GB" sz="1100">
                          <a:effectLst/>
                        </a:rPr>
                        <a:t>Perpetrators</a:t>
                      </a:r>
                      <a:r>
                        <a:rPr lang="en-GB" sz="1100" spc="-30">
                          <a:effectLst/>
                        </a:rPr>
                        <a:t> </a:t>
                      </a:r>
                      <a:r>
                        <a:rPr lang="en-GB" sz="1100">
                          <a:effectLst/>
                        </a:rPr>
                        <a:t>by</a:t>
                      </a:r>
                      <a:r>
                        <a:rPr lang="en-GB" sz="1100" spc="-20">
                          <a:effectLst/>
                        </a:rPr>
                        <a:t> </a:t>
                      </a:r>
                      <a:r>
                        <a:rPr lang="en-GB" sz="1100" spc="-10">
                          <a:effectLst/>
                        </a:rPr>
                        <a:t>region</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5232418"/>
                  </a:ext>
                </a:extLst>
              </a:tr>
              <a:tr h="689581">
                <a:tc>
                  <a:txBody>
                    <a:bodyPr/>
                    <a:lstStyle/>
                    <a:p>
                      <a:pPr marL="382270" algn="l">
                        <a:spcBef>
                          <a:spcPts val="595"/>
                        </a:spcBef>
                        <a:spcAft>
                          <a:spcPts val="0"/>
                        </a:spcAft>
                      </a:pPr>
                      <a:r>
                        <a:rPr lang="en-GB" sz="1050">
                          <a:effectLst/>
                        </a:rPr>
                        <a:t>Perpetrator</a:t>
                      </a:r>
                      <a:r>
                        <a:rPr lang="en-GB" sz="1050" spc="-60">
                          <a:effectLst/>
                        </a:rPr>
                        <a:t> </a:t>
                      </a:r>
                      <a:r>
                        <a:rPr lang="en-GB" sz="1050">
                          <a:effectLst/>
                        </a:rPr>
                        <a:t>of</a:t>
                      </a:r>
                      <a:r>
                        <a:rPr lang="en-GB" sz="1050" spc="-35">
                          <a:effectLst/>
                        </a:rPr>
                        <a:t> </a:t>
                      </a:r>
                      <a:r>
                        <a:rPr lang="en-GB" sz="1050" spc="-20">
                          <a:effectLst/>
                        </a:rPr>
                        <a:t>abuse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38430" algn="l">
                        <a:spcBef>
                          <a:spcPts val="595"/>
                        </a:spcBef>
                        <a:spcAft>
                          <a:spcPts val="0"/>
                        </a:spcAft>
                      </a:pPr>
                      <a:r>
                        <a:rPr lang="en-GB" sz="1050" spc="-20">
                          <a:effectLst/>
                        </a:rPr>
                        <a:t>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010" indent="146050" algn="l">
                        <a:lnSpc>
                          <a:spcPts val="1200"/>
                        </a:lnSpc>
                        <a:spcBef>
                          <a:spcPts val="140"/>
                        </a:spcBef>
                        <a:spcAft>
                          <a:spcPts val="0"/>
                        </a:spcAft>
                      </a:pPr>
                      <a:r>
                        <a:rPr lang="en-GB" sz="1050" spc="-20">
                          <a:effectLst/>
                        </a:rPr>
                        <a:t>East </a:t>
                      </a:r>
                      <a:r>
                        <a:rPr lang="en-GB" sz="1050" spc="-10">
                          <a:effectLst/>
                        </a:rPr>
                        <a:t>Midlands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124460" marR="111125" indent="5715" algn="l">
                        <a:lnSpc>
                          <a:spcPts val="1200"/>
                        </a:lnSpc>
                        <a:spcBef>
                          <a:spcPts val="140"/>
                        </a:spcBef>
                        <a:spcAft>
                          <a:spcPts val="0"/>
                        </a:spcAft>
                      </a:pPr>
                      <a:r>
                        <a:rPr lang="en-GB" sz="1050" spc="-10">
                          <a:effectLst/>
                        </a:rPr>
                        <a:t>Greater London</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7965" marR="177800" indent="-38100" algn="l">
                        <a:lnSpc>
                          <a:spcPts val="1200"/>
                        </a:lnSpc>
                        <a:spcBef>
                          <a:spcPts val="140"/>
                        </a:spcBef>
                        <a:spcAft>
                          <a:spcPts val="0"/>
                        </a:spcAft>
                      </a:pPr>
                      <a:r>
                        <a:rPr lang="en-GB" sz="1050" spc="-10">
                          <a:effectLst/>
                        </a:rPr>
                        <a:t>North </a:t>
                      </a:r>
                      <a:r>
                        <a:rPr lang="en-GB" sz="1050" spc="-20">
                          <a:effectLst/>
                        </a:rPr>
                        <a:t>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8280" marR="179705" indent="-20320" algn="l">
                        <a:lnSpc>
                          <a:spcPts val="1200"/>
                        </a:lnSpc>
                        <a:spcBef>
                          <a:spcPts val="140"/>
                        </a:spcBef>
                        <a:spcAft>
                          <a:spcPts val="0"/>
                        </a:spcAft>
                      </a:pPr>
                      <a:r>
                        <a:rPr lang="en-GB" sz="1050" spc="-10">
                          <a:effectLst/>
                        </a:rPr>
                        <a:t>North </a:t>
                      </a:r>
                      <a:r>
                        <a:rPr lang="en-GB" sz="1050" spc="-20">
                          <a:effectLst/>
                        </a:rPr>
                        <a:t>West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25425" indent="-48895" algn="l">
                        <a:lnSpc>
                          <a:spcPts val="1200"/>
                        </a:lnSpc>
                        <a:spcBef>
                          <a:spcPts val="140"/>
                        </a:spcBef>
                        <a:spcAft>
                          <a:spcPts val="0"/>
                        </a:spcAft>
                      </a:pPr>
                      <a:r>
                        <a:rPr lang="en-GB" sz="1050" spc="-20">
                          <a:effectLst/>
                        </a:rPr>
                        <a:t>South East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209550" marR="111125" indent="-30480" algn="l">
                        <a:lnSpc>
                          <a:spcPts val="1200"/>
                        </a:lnSpc>
                        <a:spcBef>
                          <a:spcPts val="140"/>
                        </a:spcBef>
                        <a:spcAft>
                          <a:spcPts val="0"/>
                        </a:spcAft>
                      </a:pPr>
                      <a:r>
                        <a:rPr lang="en-GB" sz="1050" spc="-20">
                          <a:effectLst/>
                        </a:rPr>
                        <a:t>South West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0645" indent="127635" algn="l">
                        <a:lnSpc>
                          <a:spcPts val="1200"/>
                        </a:lnSpc>
                        <a:spcBef>
                          <a:spcPts val="140"/>
                        </a:spcBef>
                        <a:spcAft>
                          <a:spcPts val="0"/>
                        </a:spcAft>
                      </a:pPr>
                      <a:r>
                        <a:rPr lang="en-GB" sz="1050" spc="-20">
                          <a:effectLst/>
                        </a:rPr>
                        <a:t>West </a:t>
                      </a:r>
                      <a:r>
                        <a:rPr lang="en-GB" sz="1050" spc="-10">
                          <a:effectLst/>
                        </a:rPr>
                        <a:t>Midlands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96520" marR="76835" indent="8890" algn="l">
                        <a:lnSpc>
                          <a:spcPts val="1200"/>
                        </a:lnSpc>
                        <a:spcBef>
                          <a:spcPts val="140"/>
                        </a:spcBef>
                        <a:spcAft>
                          <a:spcPts val="0"/>
                        </a:spcAft>
                      </a:pPr>
                      <a:r>
                        <a:rPr lang="en-GB" sz="1050" spc="-10">
                          <a:effectLst/>
                        </a:rPr>
                        <a:t>Yorkshire </a:t>
                      </a:r>
                      <a:r>
                        <a:rPr lang="en-GB" sz="1050">
                          <a:effectLst/>
                        </a:rPr>
                        <a:t>&amp; </a:t>
                      </a:r>
                      <a:r>
                        <a:rPr lang="en-GB" sz="1050" spc="-10">
                          <a:effectLst/>
                        </a:rPr>
                        <a:t>Humber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85090" marR="68580" indent="154940" algn="l">
                        <a:lnSpc>
                          <a:spcPts val="1200"/>
                        </a:lnSpc>
                        <a:spcBef>
                          <a:spcPts val="140"/>
                        </a:spcBef>
                        <a:spcAft>
                          <a:spcPts val="0"/>
                        </a:spcAft>
                      </a:pPr>
                      <a:r>
                        <a:rPr lang="en-GB" sz="1050" spc="-20">
                          <a:effectLst/>
                        </a:rPr>
                        <a:t>All </a:t>
                      </a:r>
                      <a:r>
                        <a:rPr lang="en-GB" sz="1050" spc="-10">
                          <a:effectLst/>
                        </a:rPr>
                        <a:t>regions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46762742"/>
                  </a:ext>
                </a:extLst>
              </a:tr>
              <a:tr h="430632">
                <a:tc>
                  <a:txBody>
                    <a:bodyPr/>
                    <a:lstStyle/>
                    <a:p>
                      <a:pPr marL="69850" algn="l">
                        <a:spcBef>
                          <a:spcPts val="120"/>
                        </a:spcBef>
                        <a:spcAft>
                          <a:spcPts val="0"/>
                        </a:spcAft>
                      </a:pPr>
                      <a:r>
                        <a:rPr lang="en-GB" sz="1100">
                          <a:effectLst/>
                        </a:rPr>
                        <a:t>Care</a:t>
                      </a:r>
                      <a:r>
                        <a:rPr lang="en-GB" sz="1100" spc="-15">
                          <a:effectLst/>
                        </a:rPr>
                        <a:t> </a:t>
                      </a:r>
                      <a:r>
                        <a:rPr lang="en-GB" sz="1100" spc="-10">
                          <a:effectLst/>
                        </a:rPr>
                        <a:t>provider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22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spc="-25">
                          <a:effectLst/>
                        </a:rPr>
                        <a:t>11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69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43551088"/>
                  </a:ext>
                </a:extLst>
              </a:tr>
              <a:tr h="429199">
                <a:tc>
                  <a:txBody>
                    <a:bodyPr/>
                    <a:lstStyle/>
                    <a:p>
                      <a:pPr marL="69850" algn="l">
                        <a:spcBef>
                          <a:spcPts val="120"/>
                        </a:spcBef>
                        <a:spcAft>
                          <a:spcPts val="0"/>
                        </a:spcAft>
                      </a:pPr>
                      <a:r>
                        <a:rPr lang="en-GB" sz="1100">
                          <a:effectLst/>
                        </a:rPr>
                        <a:t>Other</a:t>
                      </a:r>
                      <a:r>
                        <a:rPr lang="en-GB" sz="1100" spc="-20">
                          <a:effectLst/>
                        </a:rPr>
                        <a:t> </a:t>
                      </a:r>
                      <a:r>
                        <a:rPr lang="en-GB" sz="1100" spc="-10">
                          <a:effectLst/>
                        </a:rPr>
                        <a:t>professional</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28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2427644160"/>
                  </a:ext>
                </a:extLst>
              </a:tr>
              <a:tr h="427769">
                <a:tc>
                  <a:txBody>
                    <a:bodyPr/>
                    <a:lstStyle/>
                    <a:p>
                      <a:pPr marL="69850" algn="l">
                        <a:spcBef>
                          <a:spcPts val="120"/>
                        </a:spcBef>
                        <a:spcAft>
                          <a:spcPts val="0"/>
                        </a:spcAft>
                      </a:pPr>
                      <a:r>
                        <a:rPr lang="en-GB" sz="1100" spc="-10">
                          <a:effectLst/>
                        </a:rPr>
                        <a:t>Partner/relative/friend/carer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spc="-25">
                          <a:effectLst/>
                        </a:rPr>
                        <a:t>15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44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610014416"/>
                  </a:ext>
                </a:extLst>
              </a:tr>
              <a:tr h="427769">
                <a:tc>
                  <a:txBody>
                    <a:bodyPr/>
                    <a:lstStyle/>
                    <a:p>
                      <a:pPr marL="69850" algn="l">
                        <a:spcBef>
                          <a:spcPts val="120"/>
                        </a:spcBef>
                        <a:spcAft>
                          <a:spcPts val="0"/>
                        </a:spcAft>
                      </a:pPr>
                      <a:r>
                        <a:rPr lang="en-GB" sz="1100" spc="-20">
                          <a:effectLst/>
                        </a:rPr>
                        <a:t>Self</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9</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32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spc="-25">
                          <a:effectLst/>
                        </a:rPr>
                        <a:t>16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spc="-25">
                          <a:effectLst/>
                        </a:rPr>
                        <a:t>17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14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106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991186419"/>
                  </a:ext>
                </a:extLst>
              </a:tr>
              <a:tr h="427769">
                <a:tc>
                  <a:txBody>
                    <a:bodyPr/>
                    <a:lstStyle/>
                    <a:p>
                      <a:pPr marL="69850" algn="l">
                        <a:spcBef>
                          <a:spcPts val="120"/>
                        </a:spcBef>
                        <a:spcAft>
                          <a:spcPts val="0"/>
                        </a:spcAft>
                      </a:pPr>
                      <a:r>
                        <a:rPr lang="en-GB" sz="1100">
                          <a:effectLst/>
                        </a:rPr>
                        <a:t>Social</a:t>
                      </a:r>
                      <a:r>
                        <a:rPr lang="en-GB" sz="1100" spc="-35">
                          <a:effectLst/>
                        </a:rPr>
                        <a:t> </a:t>
                      </a:r>
                      <a:r>
                        <a:rPr lang="en-GB" sz="1100" spc="-10">
                          <a:effectLst/>
                        </a:rPr>
                        <a:t>contact/acquaintance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20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381092123"/>
                  </a:ext>
                </a:extLst>
              </a:tr>
              <a:tr h="427769">
                <a:tc>
                  <a:txBody>
                    <a:bodyPr/>
                    <a:lstStyle/>
                    <a:p>
                      <a:pPr marL="69850" algn="l">
                        <a:spcBef>
                          <a:spcPts val="120"/>
                        </a:spcBef>
                        <a:spcAft>
                          <a:spcPts val="0"/>
                        </a:spcAft>
                      </a:pPr>
                      <a:r>
                        <a:rPr lang="en-GB" sz="1100" dirty="0">
                          <a:effectLst/>
                        </a:rPr>
                        <a:t>Unknown</a:t>
                      </a:r>
                      <a:r>
                        <a:rPr lang="en-GB" sz="1100" spc="-20" dirty="0">
                          <a:effectLst/>
                        </a:rPr>
                        <a:t> </a:t>
                      </a:r>
                      <a:r>
                        <a:rPr lang="en-GB" sz="1100" dirty="0">
                          <a:effectLst/>
                        </a:rPr>
                        <a:t>to</a:t>
                      </a:r>
                      <a:r>
                        <a:rPr lang="en-GB" sz="1100" spc="-15" dirty="0">
                          <a:effectLst/>
                        </a:rPr>
                        <a:t> </a:t>
                      </a:r>
                      <a:r>
                        <a:rPr lang="en-GB" sz="1100" spc="-10" dirty="0">
                          <a:effectLst/>
                        </a:rPr>
                        <a:t>individual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a:effectLst/>
                        </a:rPr>
                        <a:t>7</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804082461"/>
                  </a:ext>
                </a:extLst>
              </a:tr>
              <a:tr h="432059">
                <a:tc>
                  <a:txBody>
                    <a:bodyPr/>
                    <a:lstStyle/>
                    <a:p>
                      <a:pPr marL="69850" algn="l">
                        <a:spcBef>
                          <a:spcPts val="120"/>
                        </a:spcBef>
                        <a:spcAft>
                          <a:spcPts val="0"/>
                        </a:spcAft>
                      </a:pPr>
                      <a:r>
                        <a:rPr lang="en-GB" sz="1100">
                          <a:effectLst/>
                        </a:rPr>
                        <a:t>Not</a:t>
                      </a:r>
                      <a:r>
                        <a:rPr lang="en-GB" sz="1100" spc="-10">
                          <a:effectLst/>
                        </a:rPr>
                        <a:t> specified</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6</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20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518555671"/>
                  </a:ext>
                </a:extLst>
              </a:tr>
              <a:tr h="427769">
                <a:tc>
                  <a:txBody>
                    <a:bodyPr/>
                    <a:lstStyle/>
                    <a:p>
                      <a:pPr marL="69850" algn="l">
                        <a:spcBef>
                          <a:spcPts val="120"/>
                        </a:spcBef>
                        <a:spcAft>
                          <a:spcPts val="0"/>
                        </a:spcAft>
                      </a:pPr>
                      <a:r>
                        <a:rPr lang="en-GB" sz="1100" spc="-10">
                          <a:effectLst/>
                        </a:rPr>
                        <a:t>Other</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5</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a:effectLst/>
                        </a:rPr>
                        <a:t>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a:effectLst/>
                        </a:rPr>
                        <a:t>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6515" algn="r">
                        <a:spcBef>
                          <a:spcPts val="120"/>
                        </a:spcBef>
                        <a:spcAft>
                          <a:spcPts val="0"/>
                        </a:spcAft>
                      </a:pPr>
                      <a:r>
                        <a:rPr lang="en-GB" sz="1100">
                          <a:effectLst/>
                        </a:rPr>
                        <a:t>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a:effectLst/>
                        </a:rPr>
                        <a:t>0</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13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1563289665"/>
                  </a:ext>
                </a:extLst>
              </a:tr>
              <a:tr h="427769">
                <a:tc>
                  <a:txBody>
                    <a:bodyPr/>
                    <a:lstStyle/>
                    <a:p>
                      <a:pPr marL="69850" algn="l">
                        <a:spcBef>
                          <a:spcPts val="120"/>
                        </a:spcBef>
                        <a:spcAft>
                          <a:spcPts val="0"/>
                        </a:spcAft>
                      </a:pPr>
                      <a:r>
                        <a:rPr lang="en-GB" sz="1100" spc="-10">
                          <a:effectLst/>
                        </a:rPr>
                        <a:t>Total</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22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spc="-25">
                          <a:effectLst/>
                        </a:rPr>
                        <a:t>12</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83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21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60325" algn="r">
                        <a:spcBef>
                          <a:spcPts val="120"/>
                        </a:spcBef>
                        <a:spcAft>
                          <a:spcPts val="0"/>
                        </a:spcAft>
                      </a:pPr>
                      <a:r>
                        <a:rPr lang="en-GB" sz="1100" spc="-25">
                          <a:effectLst/>
                        </a:rPr>
                        <a:t>51</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690" algn="r">
                        <a:spcBef>
                          <a:spcPts val="120"/>
                        </a:spcBef>
                        <a:spcAft>
                          <a:spcPts val="0"/>
                        </a:spcAft>
                      </a:pPr>
                      <a:r>
                        <a:rPr lang="en-GB" sz="1100" spc="-25">
                          <a:effectLst/>
                        </a:rPr>
                        <a:t>43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9055" algn="r">
                        <a:spcBef>
                          <a:spcPts val="120"/>
                        </a:spcBef>
                        <a:spcAft>
                          <a:spcPts val="0"/>
                        </a:spcAft>
                      </a:pPr>
                      <a:r>
                        <a:rPr lang="en-GB" sz="1100" spc="-25">
                          <a:effectLst/>
                        </a:rPr>
                        <a:t>34</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a:effectLst/>
                        </a:rPr>
                        <a:t>23</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5880" algn="r">
                        <a:spcBef>
                          <a:spcPts val="120"/>
                        </a:spcBef>
                        <a:spcAft>
                          <a:spcPts val="0"/>
                        </a:spcAft>
                      </a:pPr>
                      <a:r>
                        <a:rPr lang="en-GB" sz="1100" spc="-25">
                          <a:effectLst/>
                        </a:rPr>
                        <a:t>18</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R="57150" algn="r">
                        <a:spcBef>
                          <a:spcPts val="120"/>
                        </a:spcBef>
                        <a:spcAft>
                          <a:spcPts val="0"/>
                        </a:spcAft>
                      </a:pPr>
                      <a:r>
                        <a:rPr lang="en-GB" sz="1100" spc="-25" dirty="0">
                          <a:effectLst/>
                        </a:rPr>
                        <a:t>307</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1701414"/>
                  </a:ext>
                </a:extLst>
              </a:tr>
            </a:tbl>
          </a:graphicData>
        </a:graphic>
      </p:graphicFrame>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48864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cs typeface="Arial" panose="020B0604020202020204" pitchFamily="34" charset="0"/>
              </a:rPr>
              <a:t>Key areas of Learning</a:t>
            </a:r>
            <a:endParaRPr lang="en-GB" dirty="0"/>
          </a:p>
        </p:txBody>
      </p:sp>
      <p:pic>
        <p:nvPicPr>
          <p:cNvPr id="4" name="Content Placeholder 3"/>
          <p:cNvPicPr>
            <a:picLocks noGrp="1" noChangeAspect="1"/>
          </p:cNvPicPr>
          <p:nvPr>
            <p:ph idx="1"/>
          </p:nvPr>
        </p:nvPicPr>
        <p:blipFill rotWithShape="1">
          <a:blip r:embed="rId2"/>
          <a:srcRect l="12703" r="9898"/>
          <a:stretch/>
        </p:blipFill>
        <p:spPr>
          <a:xfrm>
            <a:off x="645458" y="1475775"/>
            <a:ext cx="5228217" cy="5234531"/>
          </a:xfrm>
          <a:prstGeom prst="rect">
            <a:avLst/>
          </a:prstGeom>
        </p:spPr>
      </p:pic>
      <p:pic>
        <p:nvPicPr>
          <p:cNvPr id="5" name="Picture 4"/>
          <p:cNvPicPr>
            <a:picLocks noChangeAspect="1"/>
          </p:cNvPicPr>
          <p:nvPr/>
        </p:nvPicPr>
        <p:blipFill rotWithShape="1">
          <a:blip r:embed="rId3"/>
          <a:srcRect l="19484" r="8664"/>
          <a:stretch/>
        </p:blipFill>
        <p:spPr>
          <a:xfrm>
            <a:off x="6419627" y="1330908"/>
            <a:ext cx="5446059" cy="5379398"/>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69199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94820"/>
            <a:ext cx="9144000" cy="1929207"/>
          </a:xfrm>
        </p:spPr>
        <p:txBody>
          <a:bodyPr>
            <a:normAutofit fontScale="90000"/>
          </a:bodyPr>
          <a:lstStyle/>
          <a:p>
            <a:r>
              <a:rPr lang="en-GB" sz="4800" dirty="0" smtClean="0"/>
              <a:t> </a:t>
            </a:r>
            <a:br>
              <a:rPr lang="en-GB" sz="4800" dirty="0" smtClean="0"/>
            </a:br>
            <a:r>
              <a:rPr lang="en-GB" sz="4800" dirty="0"/>
              <a:t/>
            </a:r>
            <a:br>
              <a:rPr lang="en-GB" sz="4800" dirty="0"/>
            </a:br>
            <a:r>
              <a:rPr lang="en-GB" sz="4800" dirty="0" smtClean="0"/>
              <a:t>SAFEGUARDING ADULT REVIEWS</a:t>
            </a:r>
            <a:br>
              <a:rPr lang="en-GB" sz="4800" dirty="0" smtClean="0"/>
            </a:br>
            <a:r>
              <a:rPr lang="en-GB" sz="4800" dirty="0" smtClean="0"/>
              <a:t>(an overview)</a:t>
            </a:r>
            <a:br>
              <a:rPr lang="en-GB" sz="4800" dirty="0" smtClean="0"/>
            </a:br>
            <a:endParaRPr lang="en-GB" sz="4800" dirty="0"/>
          </a:p>
        </p:txBody>
      </p:sp>
      <p:sp>
        <p:nvSpPr>
          <p:cNvPr id="3" name="Subtitle 2"/>
          <p:cNvSpPr>
            <a:spLocks noGrp="1"/>
          </p:cNvSpPr>
          <p:nvPr>
            <p:ph type="subTitle" idx="1"/>
          </p:nvPr>
        </p:nvSpPr>
        <p:spPr>
          <a:xfrm>
            <a:off x="1524000" y="4965889"/>
            <a:ext cx="9144000" cy="1655762"/>
          </a:xfrm>
        </p:spPr>
        <p:txBody>
          <a:bodyPr>
            <a:normAutofit/>
            <a:scene3d>
              <a:camera prst="orthographicFront"/>
              <a:lightRig rig="threePt" dir="t"/>
            </a:scene3d>
            <a:sp3d extrusionH="57150">
              <a:bevelT w="38100" h="38100"/>
            </a:sp3d>
          </a:bodyPr>
          <a:lstStyle/>
          <a:p>
            <a:r>
              <a:rPr lang="en-GB" sz="4800" dirty="0" smtClean="0">
                <a:ln>
                  <a:solidFill>
                    <a:schemeClr val="accent1"/>
                  </a:solidFill>
                </a:ln>
              </a:rPr>
              <a:t>“ ..Experience is making a mistake and learning from it.. ”</a:t>
            </a:r>
            <a:endParaRPr lang="en-GB" sz="4800" dirty="0">
              <a:ln>
                <a:solidFill>
                  <a:schemeClr val="accent1"/>
                </a:solidFill>
              </a:ln>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846190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Safeguarding Adult Review</a:t>
            </a:r>
            <a:endParaRPr lang="en-GB" dirty="0"/>
          </a:p>
        </p:txBody>
      </p:sp>
      <p:sp>
        <p:nvSpPr>
          <p:cNvPr id="3" name="Subtitle 2"/>
          <p:cNvSpPr>
            <a:spLocks noGrp="1"/>
          </p:cNvSpPr>
          <p:nvPr>
            <p:ph type="subTitle" idx="1"/>
          </p:nvPr>
        </p:nvSpPr>
        <p:spPr/>
        <p:txBody>
          <a:bodyPr/>
          <a:lstStyle/>
          <a:p>
            <a:r>
              <a:rPr lang="en-GB" dirty="0" smtClean="0"/>
              <a:t>“Adult E”</a:t>
            </a:r>
          </a:p>
          <a:p>
            <a:r>
              <a:rPr lang="en-GB" dirty="0" smtClean="0"/>
              <a:t>Telford &amp; Wrekin</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75238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Adult E  </a:t>
            </a:r>
            <a:endParaRPr lang="en-GB" b="1" dirty="0"/>
          </a:p>
        </p:txBody>
      </p:sp>
      <p:sp>
        <p:nvSpPr>
          <p:cNvPr id="3" name="Content Placeholder 2"/>
          <p:cNvSpPr>
            <a:spLocks noGrp="1"/>
          </p:cNvSpPr>
          <p:nvPr>
            <p:ph idx="1"/>
          </p:nvPr>
        </p:nvSpPr>
        <p:spPr/>
        <p:txBody>
          <a:bodyPr anchor="ctr">
            <a:normAutofit/>
          </a:bodyPr>
          <a:lstStyle/>
          <a:p>
            <a:pPr marL="0" indent="0">
              <a:buNone/>
            </a:pPr>
            <a:r>
              <a:rPr lang="en-GB" dirty="0" smtClean="0"/>
              <a:t>Adult E lived alone. He had a history of alcohol abuse and a deterioration in his mental health. His mother had taken her own life and his father had died a few years later. </a:t>
            </a:r>
          </a:p>
          <a:p>
            <a:pPr marL="0" indent="0">
              <a:buNone/>
            </a:pPr>
            <a:endParaRPr lang="en-GB" dirty="0"/>
          </a:p>
          <a:p>
            <a:pPr marL="0" indent="0">
              <a:buNone/>
            </a:pPr>
            <a:r>
              <a:rPr lang="en-GB" dirty="0" smtClean="0"/>
              <a:t>He was not known to have any support network, friends or family and he had no relationship with his neighbours.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919927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0700" y="1690689"/>
            <a:ext cx="11150600" cy="4562330"/>
          </a:xfrm>
        </p:spPr>
        <p:txBody>
          <a:bodyPr anchor="ctr">
            <a:normAutofit/>
          </a:bodyPr>
          <a:lstStyle/>
          <a:p>
            <a:pPr marL="0" indent="0">
              <a:buNone/>
            </a:pPr>
            <a:endParaRPr lang="en-GB" dirty="0"/>
          </a:p>
          <a:p>
            <a:pPr marL="0" indent="0">
              <a:buNone/>
            </a:pPr>
            <a:r>
              <a:rPr lang="en-GB" dirty="0" smtClean="0"/>
              <a:t>In February 2016 he was referred to Adult Social Care by police due to concerns regarding possible self neglect and a lack of care of his living environment. Prior to this, he had not been known to local services. </a:t>
            </a:r>
          </a:p>
          <a:p>
            <a:pPr marL="0" indent="0">
              <a:buNone/>
            </a:pPr>
            <a:endParaRPr lang="en-GB" dirty="0"/>
          </a:p>
          <a:p>
            <a:pPr marL="0" indent="0">
              <a:buNone/>
            </a:pPr>
            <a:r>
              <a:rPr lang="en-GB" dirty="0" smtClean="0"/>
              <a:t>A </a:t>
            </a:r>
            <a:r>
              <a:rPr lang="en-GB" dirty="0"/>
              <a:t>Social Worker </a:t>
            </a:r>
            <a:r>
              <a:rPr lang="en-GB" dirty="0" smtClean="0"/>
              <a:t>visited Adult E and supported him with his benefits and housing situation. However, Adult E then disengaged with this support and his case was closed in July 2016. </a:t>
            </a:r>
          </a:p>
        </p:txBody>
      </p:sp>
      <p:sp>
        <p:nvSpPr>
          <p:cNvPr id="4" name="Title 1"/>
          <p:cNvSpPr>
            <a:spLocks noGrp="1"/>
          </p:cNvSpPr>
          <p:nvPr>
            <p:ph type="title"/>
          </p:nvPr>
        </p:nvSpPr>
        <p:spPr>
          <a:xfrm>
            <a:off x="838200" y="365125"/>
            <a:ext cx="10515600" cy="1325563"/>
          </a:xfrm>
        </p:spPr>
        <p:txBody>
          <a:bodyPr/>
          <a:lstStyle/>
          <a:p>
            <a:r>
              <a:rPr lang="en-GB" b="1" dirty="0" smtClean="0"/>
              <a:t>2016</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2469199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73382"/>
            <a:ext cx="10515600" cy="4403580"/>
          </a:xfrm>
        </p:spPr>
        <p:txBody>
          <a:bodyPr anchor="ctr">
            <a:normAutofit/>
          </a:bodyPr>
          <a:lstStyle/>
          <a:p>
            <a:pPr marL="0" indent="0">
              <a:buNone/>
            </a:pPr>
            <a:r>
              <a:rPr lang="en-GB" dirty="0"/>
              <a:t>At the beginning of 2017 Telford &amp; Wrekin Council and the Drug and Alcohol Recovery Service attempted contact with Adult E due to ongoing concerns about the state of his </a:t>
            </a:r>
            <a:r>
              <a:rPr lang="en-GB" dirty="0" smtClean="0"/>
              <a:t>property. </a:t>
            </a:r>
          </a:p>
          <a:p>
            <a:pPr marL="0" indent="0">
              <a:buNone/>
            </a:pPr>
            <a:endParaRPr lang="en-GB" dirty="0"/>
          </a:p>
          <a:p>
            <a:pPr marL="0" indent="0">
              <a:buNone/>
            </a:pPr>
            <a:r>
              <a:rPr lang="en-GB" dirty="0" smtClean="0"/>
              <a:t>Adult E did not respond to answer the door and he did not respond to letters sent out, therefore he was not seen. </a:t>
            </a:r>
          </a:p>
        </p:txBody>
      </p:sp>
      <p:sp>
        <p:nvSpPr>
          <p:cNvPr id="6" name="Title 1"/>
          <p:cNvSpPr>
            <a:spLocks noGrp="1"/>
          </p:cNvSpPr>
          <p:nvPr>
            <p:ph type="title"/>
          </p:nvPr>
        </p:nvSpPr>
        <p:spPr>
          <a:xfrm>
            <a:off x="838200" y="365125"/>
            <a:ext cx="10515600" cy="1325563"/>
          </a:xfrm>
        </p:spPr>
        <p:txBody>
          <a:bodyPr/>
          <a:lstStyle/>
          <a:p>
            <a:r>
              <a:rPr lang="en-GB" b="1" dirty="0" smtClean="0"/>
              <a:t>2017</a:t>
            </a:r>
            <a:endParaRPr lang="en-GB" b="1"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2488982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25599"/>
            <a:ext cx="10515600" cy="4442691"/>
          </a:xfrm>
        </p:spPr>
        <p:txBody>
          <a:bodyPr anchor="ctr">
            <a:normAutofit lnSpcReduction="10000"/>
          </a:bodyPr>
          <a:lstStyle/>
          <a:p>
            <a:pPr marL="0" indent="0">
              <a:buNone/>
            </a:pPr>
            <a:r>
              <a:rPr lang="en-GB" dirty="0" smtClean="0"/>
              <a:t>On 19 April 2017 police were called by a neighbour as two young people had entered Adult E’s garden to retrieve their ball and had discovered a dead body inside the house. </a:t>
            </a:r>
          </a:p>
          <a:p>
            <a:pPr marL="0" indent="0">
              <a:buNone/>
            </a:pPr>
            <a:endParaRPr lang="en-GB" dirty="0"/>
          </a:p>
          <a:p>
            <a:pPr marL="0" indent="0">
              <a:buNone/>
            </a:pPr>
            <a:r>
              <a:rPr lang="en-GB" dirty="0" smtClean="0"/>
              <a:t>The </a:t>
            </a:r>
            <a:r>
              <a:rPr lang="en-GB" dirty="0"/>
              <a:t>Police described the house as being ‘in a state of disrepair’ and that the body appeared to have ‘been in situ for a prolonged period of time’. </a:t>
            </a:r>
            <a:endParaRPr lang="en-GB" dirty="0" smtClean="0"/>
          </a:p>
          <a:p>
            <a:pPr marL="0" indent="0">
              <a:buNone/>
            </a:pPr>
            <a:endParaRPr lang="en-GB" dirty="0" smtClean="0"/>
          </a:p>
          <a:p>
            <a:pPr marL="0" indent="0">
              <a:buNone/>
            </a:pPr>
            <a:r>
              <a:rPr lang="en-GB" dirty="0" smtClean="0"/>
              <a:t>Adult </a:t>
            </a:r>
            <a:r>
              <a:rPr lang="en-GB" dirty="0"/>
              <a:t>E was 43 years old at the time of his death. </a:t>
            </a:r>
            <a:r>
              <a:rPr lang="en-GB" dirty="0" smtClean="0"/>
              <a:t>He was </a:t>
            </a:r>
            <a:r>
              <a:rPr lang="en-GB" dirty="0"/>
              <a:t>last seen alive on the </a:t>
            </a:r>
            <a:r>
              <a:rPr lang="en-GB" b="1" dirty="0"/>
              <a:t>22nd September 2016 </a:t>
            </a:r>
            <a:r>
              <a:rPr lang="en-GB" dirty="0"/>
              <a:t>when he attended the Telford Department for Work and Pensions Office (DWP).</a:t>
            </a:r>
          </a:p>
        </p:txBody>
      </p:sp>
      <p:sp>
        <p:nvSpPr>
          <p:cNvPr id="4" name="Title 1"/>
          <p:cNvSpPr>
            <a:spLocks noGrp="1"/>
          </p:cNvSpPr>
          <p:nvPr>
            <p:ph type="title"/>
          </p:nvPr>
        </p:nvSpPr>
        <p:spPr>
          <a:xfrm>
            <a:off x="838200" y="365125"/>
            <a:ext cx="10515600" cy="1325563"/>
          </a:xfrm>
        </p:spPr>
        <p:txBody>
          <a:bodyPr/>
          <a:lstStyle/>
          <a:p>
            <a:r>
              <a:rPr lang="en-GB" b="1" dirty="0" smtClean="0"/>
              <a:t>19 April 2017</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42885936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18836"/>
            <a:ext cx="10515600" cy="5558127"/>
          </a:xfrm>
        </p:spPr>
        <p:txBody>
          <a:bodyPr anchor="ctr">
            <a:normAutofit/>
          </a:bodyPr>
          <a:lstStyle/>
          <a:p>
            <a:pPr marL="0" indent="0" algn="ctr">
              <a:buNone/>
            </a:pPr>
            <a:r>
              <a:rPr lang="en-GB" dirty="0" smtClean="0"/>
              <a:t>Could anything more have been done to support Adult E?</a:t>
            </a:r>
            <a:endParaRPr lang="en-GB" dirty="0"/>
          </a:p>
          <a:p>
            <a:pPr marL="0"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14488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486275"/>
          </a:xfrm>
        </p:spPr>
        <p:txBody>
          <a:bodyPr anchor="ctr">
            <a:normAutofit fontScale="92500" lnSpcReduction="10000"/>
          </a:bodyPr>
          <a:lstStyle/>
          <a:p>
            <a:pPr marL="0" indent="0">
              <a:buNone/>
            </a:pPr>
            <a:r>
              <a:rPr lang="en-GB" dirty="0" smtClean="0"/>
              <a:t>The </a:t>
            </a:r>
            <a:r>
              <a:rPr lang="en-GB" dirty="0"/>
              <a:t>Coroner’s inquest </a:t>
            </a:r>
            <a:r>
              <a:rPr lang="en-GB" dirty="0" smtClean="0"/>
              <a:t>found it reasonable </a:t>
            </a:r>
            <a:r>
              <a:rPr lang="en-GB" dirty="0"/>
              <a:t>to assume that Adult E’s death was not directly predictable, </a:t>
            </a:r>
            <a:r>
              <a:rPr lang="en-GB" dirty="0" smtClean="0"/>
              <a:t>or therefore preventable. However, there were missed opportunities to engage with him, which could have promoted his quality of life and wellbeing. </a:t>
            </a:r>
          </a:p>
          <a:p>
            <a:pPr marL="0" indent="0">
              <a:buNone/>
            </a:pPr>
            <a:endParaRPr lang="en-GB" dirty="0"/>
          </a:p>
          <a:p>
            <a:pPr marL="0" indent="0">
              <a:buNone/>
            </a:pPr>
            <a:r>
              <a:rPr lang="en-GB" dirty="0" smtClean="0"/>
              <a:t>The agencies </a:t>
            </a:r>
            <a:r>
              <a:rPr lang="en-GB" dirty="0"/>
              <a:t>who tried to engage with Adult E did not make use of the multi-agency procedures and forums that could have facilitated a more holistic approach to supporting </a:t>
            </a:r>
            <a:r>
              <a:rPr lang="en-GB" dirty="0" smtClean="0"/>
              <a:t>him and there was a lack of multi-agency forums for sharing concerns about cases of possible self-neglect. </a:t>
            </a:r>
          </a:p>
          <a:p>
            <a:pPr marL="0" indent="0">
              <a:buNone/>
            </a:pPr>
            <a:endParaRPr lang="en-GB" dirty="0"/>
          </a:p>
          <a:p>
            <a:pPr marL="0" indent="0">
              <a:buNone/>
            </a:pPr>
            <a:r>
              <a:rPr lang="en-GB" dirty="0" smtClean="0"/>
              <a:t>It also found, </a:t>
            </a:r>
            <a:r>
              <a:rPr lang="en-GB" dirty="0"/>
              <a:t>however, </a:t>
            </a:r>
            <a:r>
              <a:rPr lang="en-GB" dirty="0" smtClean="0"/>
              <a:t>that it </a:t>
            </a:r>
            <a:r>
              <a:rPr lang="en-GB" dirty="0"/>
              <a:t>is highly likely </a:t>
            </a:r>
            <a:r>
              <a:rPr lang="en-GB" dirty="0" smtClean="0"/>
              <a:t>that based on evidence, he would not have engaged with these services. </a:t>
            </a:r>
          </a:p>
        </p:txBody>
      </p:sp>
      <p:sp>
        <p:nvSpPr>
          <p:cNvPr id="4" name="Title 1"/>
          <p:cNvSpPr>
            <a:spLocks noGrp="1"/>
          </p:cNvSpPr>
          <p:nvPr>
            <p:ph type="title"/>
          </p:nvPr>
        </p:nvSpPr>
        <p:spPr>
          <a:xfrm>
            <a:off x="838200" y="365125"/>
            <a:ext cx="10515600" cy="1325563"/>
          </a:xfrm>
        </p:spPr>
        <p:txBody>
          <a:bodyPr/>
          <a:lstStyle/>
          <a:p>
            <a:r>
              <a:rPr lang="en-GB" b="1" dirty="0" smtClean="0"/>
              <a:t>Conclusions </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426500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0327"/>
            <a:ext cx="10515600" cy="4366635"/>
          </a:xfrm>
        </p:spPr>
        <p:txBody>
          <a:bodyPr anchor="ctr"/>
          <a:lstStyle/>
          <a:p>
            <a:pPr marL="0" indent="0">
              <a:buNone/>
            </a:pPr>
            <a:r>
              <a:rPr lang="en-GB" dirty="0" smtClean="0"/>
              <a:t>That partner agencies review their “did not attend” policy and ensure it is fit for purpose and takes into account the needs of their service users. </a:t>
            </a:r>
          </a:p>
          <a:p>
            <a:pPr marL="0" indent="0">
              <a:buNone/>
            </a:pPr>
            <a:endParaRPr lang="en-GB" dirty="0"/>
          </a:p>
          <a:p>
            <a:pPr marL="0" indent="0">
              <a:buNone/>
            </a:pPr>
            <a:r>
              <a:rPr lang="en-GB" dirty="0" smtClean="0"/>
              <a:t>That Adult Social Care reviews its procedure in closing cases to ensure it is proportionate.</a:t>
            </a:r>
          </a:p>
        </p:txBody>
      </p:sp>
      <p:sp>
        <p:nvSpPr>
          <p:cNvPr id="4" name="Title 1"/>
          <p:cNvSpPr>
            <a:spLocks noGrp="1"/>
          </p:cNvSpPr>
          <p:nvPr>
            <p:ph type="title"/>
          </p:nvPr>
        </p:nvSpPr>
        <p:spPr>
          <a:xfrm>
            <a:off x="838200" y="365125"/>
            <a:ext cx="10515600" cy="1325563"/>
          </a:xfrm>
        </p:spPr>
        <p:txBody>
          <a:bodyPr/>
          <a:lstStyle/>
          <a:p>
            <a:r>
              <a:rPr lang="en-GB" b="1" dirty="0" smtClean="0"/>
              <a:t>Recommendations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3943141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0327"/>
            <a:ext cx="10515600" cy="4366635"/>
          </a:xfrm>
        </p:spPr>
        <p:txBody>
          <a:bodyPr anchor="ctr">
            <a:normAutofit lnSpcReduction="10000"/>
          </a:bodyPr>
          <a:lstStyle/>
          <a:p>
            <a:pPr marL="0" indent="0">
              <a:buNone/>
            </a:pPr>
            <a:r>
              <a:rPr lang="en-GB" dirty="0" smtClean="0"/>
              <a:t>To ensure that partner agencies and their staff can effectively implement the Mental Capacity Act 2005.</a:t>
            </a:r>
          </a:p>
          <a:p>
            <a:pPr marL="0" indent="0">
              <a:buNone/>
            </a:pPr>
            <a:endParaRPr lang="en-GB" dirty="0"/>
          </a:p>
          <a:p>
            <a:pPr marL="0" indent="0">
              <a:buNone/>
            </a:pPr>
            <a:r>
              <a:rPr lang="en-GB" dirty="0" smtClean="0"/>
              <a:t>To ensure that partner agencies and their staff are able to identify signs of self neglect and are able to raise appropriate referrals to seek support. </a:t>
            </a:r>
          </a:p>
          <a:p>
            <a:pPr marL="0" indent="0">
              <a:buNone/>
            </a:pPr>
            <a:endParaRPr lang="en-GB" dirty="0"/>
          </a:p>
          <a:p>
            <a:pPr marL="0" indent="0">
              <a:buNone/>
            </a:pPr>
            <a:r>
              <a:rPr lang="en-GB" dirty="0"/>
              <a:t>That partner agencies encourage staff to develop and exercise ‘professional curiosity’ when screening referrals and undertaking assessments. </a:t>
            </a:r>
          </a:p>
        </p:txBody>
      </p:sp>
      <p:sp>
        <p:nvSpPr>
          <p:cNvPr id="4" name="Title 1"/>
          <p:cNvSpPr>
            <a:spLocks noGrp="1"/>
          </p:cNvSpPr>
          <p:nvPr>
            <p:ph type="title"/>
          </p:nvPr>
        </p:nvSpPr>
        <p:spPr>
          <a:xfrm>
            <a:off x="838200" y="365125"/>
            <a:ext cx="10515600" cy="1325563"/>
          </a:xfrm>
        </p:spPr>
        <p:txBody>
          <a:bodyPr/>
          <a:lstStyle/>
          <a:p>
            <a:r>
              <a:rPr lang="en-GB" b="1" dirty="0" smtClean="0"/>
              <a:t>Recommendations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1906598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10327"/>
            <a:ext cx="10515600" cy="4366635"/>
          </a:xfrm>
        </p:spPr>
        <p:txBody>
          <a:bodyPr anchor="ctr"/>
          <a:lstStyle/>
          <a:p>
            <a:pPr marL="0" indent="0">
              <a:buNone/>
            </a:pPr>
            <a:r>
              <a:rPr lang="en-GB" dirty="0"/>
              <a:t>That the Board </a:t>
            </a:r>
            <a:r>
              <a:rPr lang="en-GB" dirty="0" smtClean="0"/>
              <a:t>undertake </a:t>
            </a:r>
            <a:r>
              <a:rPr lang="en-GB" dirty="0"/>
              <a:t>work with other local community </a:t>
            </a:r>
            <a:r>
              <a:rPr lang="en-GB" dirty="0" smtClean="0"/>
              <a:t>partnerships to </a:t>
            </a:r>
            <a:r>
              <a:rPr lang="en-GB" dirty="0"/>
              <a:t>develop a multi-agency strategy and forum to manage cases of self-neglect before they deteriorate to the point of becoming an adult safeguarding concern</a:t>
            </a:r>
            <a:r>
              <a:rPr lang="en-GB" dirty="0" smtClean="0"/>
              <a:t>.</a:t>
            </a:r>
          </a:p>
          <a:p>
            <a:pPr marL="0" indent="0">
              <a:buNone/>
            </a:pPr>
            <a:endParaRPr lang="en-GB" dirty="0"/>
          </a:p>
          <a:p>
            <a:pPr marL="0" indent="0">
              <a:buNone/>
            </a:pPr>
            <a:r>
              <a:rPr lang="en-GB" dirty="0"/>
              <a:t>That the Board review and revise its monitoring processes to ensure adult safeguarding and Making Safeguarding Personal are embedded in the policies, procedures and practices of partner agencies and the services they commission</a:t>
            </a:r>
            <a:r>
              <a:rPr lang="en-GB" dirty="0" smtClean="0"/>
              <a:t>.</a:t>
            </a:r>
            <a:endParaRPr lang="en-GB" dirty="0"/>
          </a:p>
        </p:txBody>
      </p:sp>
      <p:sp>
        <p:nvSpPr>
          <p:cNvPr id="4" name="Title 1"/>
          <p:cNvSpPr>
            <a:spLocks noGrp="1"/>
          </p:cNvSpPr>
          <p:nvPr>
            <p:ph type="title"/>
          </p:nvPr>
        </p:nvSpPr>
        <p:spPr>
          <a:xfrm>
            <a:off x="838200" y="365125"/>
            <a:ext cx="10515600" cy="1325563"/>
          </a:xfrm>
        </p:spPr>
        <p:txBody>
          <a:bodyPr/>
          <a:lstStyle/>
          <a:p>
            <a:r>
              <a:rPr lang="en-GB" b="1" dirty="0" smtClean="0"/>
              <a:t>Recommendations</a:t>
            </a:r>
            <a:endParaRPr lang="en-GB" b="1"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886009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 OF THIS TRAINING</a:t>
            </a:r>
            <a:endParaRPr lang="en-GB" dirty="0"/>
          </a:p>
        </p:txBody>
      </p:sp>
      <p:sp>
        <p:nvSpPr>
          <p:cNvPr id="3" name="Content Placeholder 2"/>
          <p:cNvSpPr>
            <a:spLocks noGrp="1"/>
          </p:cNvSpPr>
          <p:nvPr>
            <p:ph idx="1"/>
          </p:nvPr>
        </p:nvSpPr>
        <p:spPr/>
        <p:txBody>
          <a:bodyPr>
            <a:normAutofit fontScale="92500"/>
          </a:bodyPr>
          <a:lstStyle/>
          <a:p>
            <a:pPr marL="0" indent="0">
              <a:buNone/>
            </a:pPr>
            <a:r>
              <a:rPr lang="en-GB" dirty="0" smtClean="0"/>
              <a:t>Hopefully, by the end of this training you will be able to understand the structure that underpins adult safeguarding and the statutory review process.</a:t>
            </a:r>
          </a:p>
          <a:p>
            <a:pPr marL="0" indent="0">
              <a:buNone/>
            </a:pPr>
            <a:endParaRPr lang="en-GB" dirty="0"/>
          </a:p>
          <a:p>
            <a:pPr marL="0" indent="0">
              <a:buNone/>
            </a:pPr>
            <a:r>
              <a:rPr lang="en-GB" dirty="0" smtClean="0"/>
              <a:t>This training will also explain the role of the Safeguarding Partnership and the boards and panels that work under its umbrella - with the national picture being explored and SARs on a local level being demonstrated.</a:t>
            </a:r>
          </a:p>
          <a:p>
            <a:pPr marL="0" indent="0">
              <a:buNone/>
            </a:pPr>
            <a:endParaRPr lang="en-GB" dirty="0" smtClean="0"/>
          </a:p>
          <a:p>
            <a:pPr marL="0" indent="0">
              <a:buNone/>
            </a:pPr>
            <a:r>
              <a:rPr lang="en-GB" dirty="0" smtClean="0"/>
              <a:t>Overall the aim of this training is to raise awareness of the referral process for potential SARs which, </a:t>
            </a:r>
            <a:r>
              <a:rPr lang="en-GB" smtClean="0"/>
              <a:t>in themselves, promote </a:t>
            </a:r>
            <a:r>
              <a:rPr lang="en-GB" dirty="0" smtClean="0"/>
              <a:t>improvement.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149055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964" y="683491"/>
            <a:ext cx="10515600" cy="5486400"/>
          </a:xfrm>
        </p:spPr>
        <p:txBody>
          <a:bodyPr/>
          <a:lstStyle/>
          <a:p>
            <a:pPr algn="ctr"/>
            <a:r>
              <a:rPr lang="en-GB" b="1" dirty="0" smtClean="0"/>
              <a:t>Thank you!</a:t>
            </a:r>
            <a:br>
              <a:rPr lang="en-GB" b="1" dirty="0" smtClean="0"/>
            </a:br>
            <a:endParaRPr lang="en-GB" dirty="0"/>
          </a:p>
        </p:txBody>
      </p:sp>
    </p:spTree>
    <p:extLst>
      <p:ext uri="{BB962C8B-B14F-4D97-AF65-F5344CB8AC3E}">
        <p14:creationId xmlns:p14="http://schemas.microsoft.com/office/powerpoint/2010/main" val="2006589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links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Telford and Wrekin safeguarding Partnership</a:t>
            </a:r>
          </a:p>
          <a:p>
            <a:pPr marL="0" indent="0">
              <a:buNone/>
            </a:pPr>
            <a:r>
              <a:rPr lang="en-GB" u="sng" dirty="0">
                <a:hlinkClick r:id="rId2"/>
              </a:rPr>
              <a:t>Telford and Wrekin Safeguarding Partnership (telfordsafeguardingpartnership.org.uk)</a:t>
            </a:r>
            <a:endParaRPr lang="en-GB" dirty="0"/>
          </a:p>
          <a:p>
            <a:pPr marL="0" indent="0">
              <a:buNone/>
            </a:pPr>
            <a:r>
              <a:rPr lang="en-GB" dirty="0"/>
              <a:t> </a:t>
            </a:r>
          </a:p>
          <a:p>
            <a:pPr marL="0" indent="0">
              <a:buNone/>
            </a:pPr>
            <a:r>
              <a:rPr lang="en-GB" dirty="0"/>
              <a:t>Regional Safeguarding SAR Policy</a:t>
            </a:r>
          </a:p>
          <a:p>
            <a:pPr marL="0" indent="0">
              <a:buNone/>
            </a:pPr>
            <a:r>
              <a:rPr lang="en-GB" u="sng" dirty="0">
                <a:hlinkClick r:id="rId3"/>
              </a:rPr>
              <a:t>West Midlands Regional Safeguarding Information Hub (safeguardingwarwickshire.co.uk</a:t>
            </a:r>
            <a:r>
              <a:rPr lang="en-GB" u="sng" dirty="0" smtClean="0">
                <a:hlinkClick r:id="rId3"/>
              </a:rPr>
              <a:t>)</a:t>
            </a:r>
            <a:endParaRPr lang="en-GB" u="sng" dirty="0" smtClean="0"/>
          </a:p>
          <a:p>
            <a:pPr marL="0" indent="0">
              <a:buNone/>
            </a:pPr>
            <a:endParaRPr lang="en-GB" dirty="0"/>
          </a:p>
          <a:p>
            <a:pPr marL="0" indent="0">
              <a:buNone/>
            </a:pPr>
            <a:r>
              <a:rPr lang="en-GB" dirty="0" smtClean="0"/>
              <a:t>TWSP - SAR referral form</a:t>
            </a:r>
          </a:p>
          <a:p>
            <a:pPr marL="0" indent="0">
              <a:buNone/>
            </a:pPr>
            <a:r>
              <a:rPr lang="en-GB" dirty="0" smtClean="0">
                <a:hlinkClick r:id="rId4"/>
              </a:rPr>
              <a:t>Safeguarding Adults Review (SAR) referral form - Telford and Wrekin Safeguarding Partnership (telfordsafeguardingpartnership.org.uk)</a:t>
            </a:r>
            <a:endParaRPr lang="en-GB" dirty="0"/>
          </a:p>
        </p:txBody>
      </p:sp>
    </p:spTree>
    <p:extLst>
      <p:ext uri="{BB962C8B-B14F-4D97-AF65-F5344CB8AC3E}">
        <p14:creationId xmlns:p14="http://schemas.microsoft.com/office/powerpoint/2010/main" val="4009393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safeguarding?</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lgn="ctr">
              <a:buNone/>
            </a:pPr>
            <a:r>
              <a:rPr lang="en-GB" dirty="0" smtClean="0"/>
              <a:t>This space has been left intentionally blank</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1629826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74" y="185980"/>
            <a:ext cx="8558347" cy="1053884"/>
          </a:xfrm>
        </p:spPr>
        <p:txBody>
          <a:bodyPr/>
          <a:lstStyle/>
          <a:p>
            <a:r>
              <a:rPr lang="en-GB" dirty="0" smtClean="0"/>
              <a:t>Safeguarding Adult Reviews</a:t>
            </a:r>
            <a:endParaRPr lang="en-GB" dirty="0"/>
          </a:p>
        </p:txBody>
      </p:sp>
      <p:sp>
        <p:nvSpPr>
          <p:cNvPr id="3" name="Content Placeholder 2"/>
          <p:cNvSpPr>
            <a:spLocks noGrp="1"/>
          </p:cNvSpPr>
          <p:nvPr>
            <p:ph idx="1"/>
          </p:nvPr>
        </p:nvSpPr>
        <p:spPr>
          <a:xfrm>
            <a:off x="263471" y="1239864"/>
            <a:ext cx="11701221" cy="5362414"/>
          </a:xfrm>
        </p:spPr>
        <p:txBody>
          <a:bodyPr>
            <a:normAutofit fontScale="70000" lnSpcReduction="20000"/>
          </a:bodyPr>
          <a:lstStyle/>
          <a:p>
            <a:pPr marL="0" indent="0">
              <a:buNone/>
            </a:pPr>
            <a:r>
              <a:rPr lang="en-GB" b="1" dirty="0" smtClean="0"/>
              <a:t>The Care Act 2014            s.44 Safeguarding </a:t>
            </a:r>
            <a:r>
              <a:rPr lang="en-GB" b="1" dirty="0"/>
              <a:t>adults reviews</a:t>
            </a:r>
          </a:p>
          <a:p>
            <a:pPr marL="0" indent="0">
              <a:buNone/>
            </a:pPr>
            <a:r>
              <a:rPr lang="en-GB" dirty="0"/>
              <a:t>(1)An SAB must arrange for there to be a review of a case involving an adult in its area with needs for care and support (whether or not the local authority has been meeting any of those needs) if—</a:t>
            </a:r>
          </a:p>
          <a:p>
            <a:pPr lvl="1"/>
            <a:r>
              <a:rPr lang="en-GB" dirty="0"/>
              <a:t>(a)there is reasonable cause for concern about how the SAB, members of it or other persons with relevant functions worked together to safeguard the adult, and</a:t>
            </a:r>
          </a:p>
          <a:p>
            <a:pPr lvl="1"/>
            <a:r>
              <a:rPr lang="en-GB" dirty="0"/>
              <a:t>(b)condition 1 or 2 is met.</a:t>
            </a:r>
          </a:p>
          <a:p>
            <a:pPr marL="0" indent="0">
              <a:buNone/>
            </a:pPr>
            <a:r>
              <a:rPr lang="en-GB" dirty="0"/>
              <a:t>(2)Condition 1 is met if—</a:t>
            </a:r>
          </a:p>
          <a:p>
            <a:pPr lvl="1"/>
            <a:r>
              <a:rPr lang="en-GB" dirty="0"/>
              <a:t>(a)the adult has died, and</a:t>
            </a:r>
          </a:p>
          <a:p>
            <a:pPr lvl="1"/>
            <a:r>
              <a:rPr lang="en-GB" dirty="0"/>
              <a:t>(b)the SAB knows or suspects that the death resulted from abuse or neglect (whether or not it knew about or suspected the abuse or neglect before the adult died).</a:t>
            </a:r>
          </a:p>
          <a:p>
            <a:pPr marL="0" indent="0">
              <a:buNone/>
            </a:pPr>
            <a:r>
              <a:rPr lang="en-GB" dirty="0"/>
              <a:t>(3)Condition 2 is met if—</a:t>
            </a:r>
          </a:p>
          <a:p>
            <a:pPr lvl="1"/>
            <a:r>
              <a:rPr lang="en-GB" dirty="0"/>
              <a:t>(a)the adult is still alive, and</a:t>
            </a:r>
          </a:p>
          <a:p>
            <a:pPr lvl="1"/>
            <a:r>
              <a:rPr lang="en-GB" dirty="0"/>
              <a:t>(b)the SAB knows or suspects that the adult has experienced serious abuse or neglect.</a:t>
            </a:r>
          </a:p>
          <a:p>
            <a:pPr marL="0" indent="0">
              <a:buNone/>
            </a:pPr>
            <a:r>
              <a:rPr lang="en-GB" dirty="0"/>
              <a:t>(4)An SAB may arrange for there to be a review of any other case involving an adult in its area with needs for care and support (whether or not the local authority has been meeting any of those needs).</a:t>
            </a:r>
          </a:p>
          <a:p>
            <a:pPr marL="0" indent="0">
              <a:buNone/>
            </a:pPr>
            <a:r>
              <a:rPr lang="en-GB" dirty="0"/>
              <a:t>(5)Each member of the SAB must co-operate in and contribute to the carrying out of a review under this section with a view to—</a:t>
            </a:r>
          </a:p>
          <a:p>
            <a:pPr lvl="1"/>
            <a:r>
              <a:rPr lang="en-GB" dirty="0"/>
              <a:t>(a)identifying the lessons to be learnt from the adult’s case, and</a:t>
            </a:r>
          </a:p>
          <a:p>
            <a:pPr lvl="1"/>
            <a:r>
              <a:rPr lang="en-GB" dirty="0"/>
              <a:t>(b)applying those lessons to future cases.</a:t>
            </a:r>
          </a:p>
          <a:p>
            <a:pPr marL="0" indent="0">
              <a:buNone/>
            </a:pP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2496089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have a SAR?</a:t>
            </a:r>
            <a:endParaRPr lang="en-GB" dirty="0"/>
          </a:p>
        </p:txBody>
      </p:sp>
      <p:graphicFrame>
        <p:nvGraphicFramePr>
          <p:cNvPr id="6" name="Content Placeholder 5"/>
          <p:cNvGraphicFramePr>
            <a:graphicFrameLocks noGrp="1"/>
          </p:cNvGraphicFramePr>
          <p:nvPr>
            <p:ph idx="1"/>
            <p:extLst/>
          </p:nvPr>
        </p:nvGraphicFramePr>
        <p:xfrm>
          <a:off x="476955" y="1894561"/>
          <a:ext cx="10515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2026766">
            <a:off x="6650882" y="1741580"/>
            <a:ext cx="5893088" cy="523220"/>
          </a:xfrm>
          <a:prstGeom prst="rect">
            <a:avLst/>
          </a:prstGeom>
          <a:noFill/>
        </p:spPr>
        <p:txBody>
          <a:bodyPr wrap="none" rtlCol="0">
            <a:spAutoFit/>
          </a:bodyPr>
          <a:lstStyle/>
          <a:p>
            <a:r>
              <a:rPr lang="en-GB" sz="2800" dirty="0" smtClean="0">
                <a:solidFill>
                  <a:schemeClr val="accent1">
                    <a:lumMod val="75000"/>
                  </a:schemeClr>
                </a:solidFill>
              </a:rPr>
              <a:t>“ ..It’s not about blame, but learning.. ”</a:t>
            </a:r>
            <a:endParaRPr lang="en-GB" sz="2800" dirty="0">
              <a:solidFill>
                <a:schemeClr val="accent1">
                  <a:lumMod val="75000"/>
                </a:schemeClr>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707439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learn?</a:t>
            </a:r>
            <a:endParaRPr lang="en-GB" dirty="0"/>
          </a:p>
        </p:txBody>
      </p:sp>
      <p:sp>
        <p:nvSpPr>
          <p:cNvPr id="3" name="Content Placeholder 2"/>
          <p:cNvSpPr>
            <a:spLocks noGrp="1"/>
          </p:cNvSpPr>
          <p:nvPr>
            <p:ph idx="1"/>
          </p:nvPr>
        </p:nvSpPr>
        <p:spPr/>
        <p:txBody>
          <a:bodyPr>
            <a:normAutofit lnSpcReduction="10000"/>
          </a:bodyPr>
          <a:lstStyle/>
          <a:p>
            <a:pPr marL="0" indent="0" fontAlgn="base">
              <a:buNone/>
            </a:pPr>
            <a:r>
              <a:rPr lang="en-GB" dirty="0" smtClean="0">
                <a:solidFill>
                  <a:srgbClr val="FF0000"/>
                </a:solidFill>
              </a:rPr>
              <a:t>LEARN</a:t>
            </a:r>
            <a:r>
              <a:rPr lang="en-GB" dirty="0" smtClean="0"/>
              <a:t> </a:t>
            </a:r>
            <a:r>
              <a:rPr lang="en-GB" dirty="0"/>
              <a:t>from </a:t>
            </a:r>
            <a:r>
              <a:rPr lang="en-GB" dirty="0" smtClean="0"/>
              <a:t>practical instances where </a:t>
            </a:r>
            <a:r>
              <a:rPr lang="en-GB" dirty="0"/>
              <a:t>agencies could have worked together more </a:t>
            </a:r>
            <a:r>
              <a:rPr lang="en-GB" dirty="0" smtClean="0"/>
              <a:t>effectively by -</a:t>
            </a:r>
            <a:endParaRPr lang="en-GB" dirty="0"/>
          </a:p>
          <a:p>
            <a:pPr fontAlgn="base"/>
            <a:r>
              <a:rPr lang="en-GB" dirty="0" smtClean="0">
                <a:solidFill>
                  <a:srgbClr val="FF0000"/>
                </a:solidFill>
              </a:rPr>
              <a:t>CONSIDERING</a:t>
            </a:r>
            <a:r>
              <a:rPr lang="en-GB" dirty="0" smtClean="0"/>
              <a:t> </a:t>
            </a:r>
            <a:r>
              <a:rPr lang="en-GB" dirty="0"/>
              <a:t>whether </a:t>
            </a:r>
            <a:r>
              <a:rPr lang="en-GB" dirty="0" smtClean="0"/>
              <a:t>the serious </a:t>
            </a:r>
            <a:r>
              <a:rPr lang="en-GB" dirty="0"/>
              <a:t>harm could </a:t>
            </a:r>
            <a:r>
              <a:rPr lang="en-GB" dirty="0" smtClean="0"/>
              <a:t>have </a:t>
            </a:r>
            <a:r>
              <a:rPr lang="en-GB" dirty="0"/>
              <a:t>been </a:t>
            </a:r>
            <a:r>
              <a:rPr lang="en-GB" dirty="0" smtClean="0"/>
              <a:t>prevented and whether steps could prevent such instances </a:t>
            </a:r>
            <a:r>
              <a:rPr lang="en-GB" dirty="0"/>
              <a:t>in the future</a:t>
            </a:r>
          </a:p>
          <a:p>
            <a:pPr fontAlgn="base"/>
            <a:r>
              <a:rPr lang="en-GB" dirty="0" smtClean="0">
                <a:solidFill>
                  <a:srgbClr val="FF0000"/>
                </a:solidFill>
              </a:rPr>
              <a:t>IDENTIFYING</a:t>
            </a:r>
            <a:r>
              <a:rPr lang="en-GB" dirty="0" smtClean="0"/>
              <a:t> </a:t>
            </a:r>
            <a:r>
              <a:rPr lang="en-GB" dirty="0"/>
              <a:t>any issues in multi or single agency policies and </a:t>
            </a:r>
            <a:r>
              <a:rPr lang="en-GB" dirty="0" smtClean="0"/>
              <a:t>procedures</a:t>
            </a:r>
          </a:p>
          <a:p>
            <a:pPr fontAlgn="base"/>
            <a:r>
              <a:rPr lang="en-GB" dirty="0" smtClean="0">
                <a:solidFill>
                  <a:srgbClr val="FF0000"/>
                </a:solidFill>
              </a:rPr>
              <a:t>ENGAGING</a:t>
            </a:r>
            <a:r>
              <a:rPr lang="en-GB" dirty="0" smtClean="0"/>
              <a:t> with families and agencies to investigate</a:t>
            </a:r>
            <a:endParaRPr lang="en-GB" dirty="0"/>
          </a:p>
          <a:p>
            <a:pPr fontAlgn="base"/>
            <a:r>
              <a:rPr lang="en-GB" dirty="0" smtClean="0">
                <a:solidFill>
                  <a:srgbClr val="FF0000"/>
                </a:solidFill>
              </a:rPr>
              <a:t>AGREEING </a:t>
            </a:r>
            <a:r>
              <a:rPr lang="en-GB" dirty="0" smtClean="0"/>
              <a:t>how we learn from the issue </a:t>
            </a:r>
            <a:r>
              <a:rPr lang="en-GB" dirty="0"/>
              <a:t>and what </a:t>
            </a:r>
            <a:r>
              <a:rPr lang="en-GB" dirty="0" smtClean="0"/>
              <a:t>we expect </a:t>
            </a:r>
            <a:r>
              <a:rPr lang="en-GB" dirty="0"/>
              <a:t>to change </a:t>
            </a:r>
            <a:r>
              <a:rPr lang="en-GB" dirty="0" smtClean="0"/>
              <a:t>and,</a:t>
            </a:r>
            <a:endParaRPr lang="en-GB" dirty="0"/>
          </a:p>
          <a:p>
            <a:pPr fontAlgn="base"/>
            <a:r>
              <a:rPr lang="en-GB" dirty="0" smtClean="0">
                <a:solidFill>
                  <a:srgbClr val="FF0000"/>
                </a:solidFill>
              </a:rPr>
              <a:t>PUBLISHING</a:t>
            </a:r>
            <a:r>
              <a:rPr lang="en-GB" dirty="0" smtClean="0"/>
              <a:t> </a:t>
            </a:r>
            <a:r>
              <a:rPr lang="en-GB" dirty="0"/>
              <a:t>a summary report, which is </a:t>
            </a:r>
            <a:r>
              <a:rPr lang="en-GB" dirty="0" smtClean="0"/>
              <a:t>made available </a:t>
            </a:r>
            <a:r>
              <a:rPr lang="en-GB" dirty="0"/>
              <a:t>to the public.</a:t>
            </a:r>
          </a:p>
          <a:p>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4882197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TWSP / SAB / SAR – in focus</a:t>
            </a:r>
            <a:endParaRPr lang="en-GB" dirty="0"/>
          </a:p>
        </p:txBody>
      </p:sp>
      <p:sp>
        <p:nvSpPr>
          <p:cNvPr id="3" name="Content Placeholder 2"/>
          <p:cNvSpPr>
            <a:spLocks noGrp="1"/>
          </p:cNvSpPr>
          <p:nvPr>
            <p:ph idx="1"/>
          </p:nvPr>
        </p:nvSpPr>
        <p:spPr/>
        <p:txBody>
          <a:bodyPr/>
          <a:lstStyle/>
          <a:p>
            <a:r>
              <a:rPr lang="en-GB" dirty="0" smtClean="0"/>
              <a:t>Telford and Wrekin Safeguarding Partnership is an entity made up of local partner agencies addressing local safeguarding issues and working towards a safer borough</a:t>
            </a:r>
          </a:p>
          <a:p>
            <a:r>
              <a:rPr lang="en-GB" dirty="0" smtClean="0"/>
              <a:t>The Safeguarding Adults Board is a function of the Partnership looking specifically at adults and adult safeguarding</a:t>
            </a:r>
            <a:endParaRPr lang="en-GB" dirty="0"/>
          </a:p>
          <a:p>
            <a:r>
              <a:rPr lang="en-GB" dirty="0" smtClean="0"/>
              <a:t>The Safeguarding Adult Review Panel is a group of partner agencies working together to identify, investigate and learn from instances of concern in the borough that may, or may not, meet the Care Act thresholds for a full review</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579709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6519"/>
            <a:ext cx="6905786" cy="1325563"/>
          </a:xfrm>
        </p:spPr>
        <p:txBody>
          <a:bodyPr/>
          <a:lstStyle/>
          <a:p>
            <a:r>
              <a:rPr lang="en-GB" dirty="0" smtClean="0"/>
              <a:t>The process?</a:t>
            </a:r>
            <a:endParaRPr lang="en-GB" dirty="0"/>
          </a:p>
        </p:txBody>
      </p:sp>
      <p:sp>
        <p:nvSpPr>
          <p:cNvPr id="3" name="Content Placeholder 2"/>
          <p:cNvSpPr>
            <a:spLocks noGrp="1"/>
          </p:cNvSpPr>
          <p:nvPr>
            <p:ph idx="1"/>
          </p:nvPr>
        </p:nvSpPr>
        <p:spPr>
          <a:xfrm>
            <a:off x="838200" y="1394847"/>
            <a:ext cx="10515600" cy="4782116"/>
          </a:xfrm>
        </p:spPr>
        <p:txBody>
          <a:bodyPr/>
          <a:lstStyle/>
          <a:p>
            <a:r>
              <a:rPr lang="en-GB" dirty="0" smtClean="0"/>
              <a:t>Referral</a:t>
            </a:r>
          </a:p>
          <a:p>
            <a:pPr lvl="1"/>
            <a:r>
              <a:rPr lang="en-GB" dirty="0" smtClean="0"/>
              <a:t>Following the criteria in s.44 anyone can refer in a matter to the Telford and Wrekin Safeguarding Partnership (“TWSP”)</a:t>
            </a:r>
          </a:p>
          <a:p>
            <a:pPr lvl="2"/>
            <a:r>
              <a:rPr lang="en-GB" dirty="0"/>
              <a:t>Where there is reasonable cause for concern about how the SAB, </a:t>
            </a:r>
            <a:r>
              <a:rPr lang="en-GB" dirty="0" smtClean="0"/>
              <a:t>partner members </a:t>
            </a:r>
            <a:r>
              <a:rPr lang="en-GB" dirty="0"/>
              <a:t>of it or other persons with relevant functions worked together to safeguard </a:t>
            </a:r>
            <a:r>
              <a:rPr lang="en-GB" dirty="0" smtClean="0"/>
              <a:t>an </a:t>
            </a:r>
            <a:r>
              <a:rPr lang="en-GB" dirty="0"/>
              <a:t>adult and the adult has died or abuse/neglect is known or suspected then a review should take place.</a:t>
            </a:r>
          </a:p>
          <a:p>
            <a:pPr lvl="2"/>
            <a:endParaRPr lang="en-GB" dirty="0" smtClean="0"/>
          </a:p>
          <a:p>
            <a:pPr lvl="1"/>
            <a:r>
              <a:rPr lang="en-GB" dirty="0" smtClean="0"/>
              <a:t>Link to the TWSP referral form easy available on the website</a:t>
            </a:r>
          </a:p>
          <a:p>
            <a:pPr lvl="2"/>
            <a:r>
              <a:rPr lang="en-GB" dirty="0" smtClean="0"/>
              <a:t>For those within Telford and Wrekin Council who have concerns not fitting the SAR criteria please still refer via Family Connect</a:t>
            </a:r>
          </a:p>
          <a:p>
            <a:pPr marL="457200" lvl="1" indent="0">
              <a:buNone/>
            </a:pPr>
            <a:endParaRPr lang="en-GB" dirty="0" smtClean="0"/>
          </a:p>
          <a:p>
            <a:pPr marL="457200" lvl="1" indent="0">
              <a:buNone/>
            </a:pPr>
            <a:endParaRPr lang="en-GB" dirty="0" smtClean="0"/>
          </a:p>
          <a:p>
            <a:pPr marL="457200" lvl="1" indent="0">
              <a:buNone/>
            </a:pPr>
            <a:r>
              <a:rPr lang="en-GB" dirty="0" smtClean="0"/>
              <a:t>                                              </a:t>
            </a:r>
            <a:r>
              <a:rPr lang="en-GB" dirty="0" smtClean="0">
                <a:latin typeface="Bahnschrift SemiLight SemiConde" panose="020B0502040204020203" pitchFamily="34" charset="0"/>
              </a:rPr>
              <a:t>“ ..If we don’t know, then we can’t learn.. ”</a:t>
            </a:r>
            <a:r>
              <a:rPr lang="en-GB" dirty="0" smtClean="0"/>
              <a:t> </a:t>
            </a:r>
            <a:endParaRPr lang="en-GB" dirty="0"/>
          </a:p>
        </p:txBody>
      </p:sp>
      <p:pic>
        <p:nvPicPr>
          <p:cNvPr id="4" name="Picture 3"/>
          <p:cNvPicPr>
            <a:picLocks noChangeAspect="1"/>
          </p:cNvPicPr>
          <p:nvPr/>
        </p:nvPicPr>
        <p:blipFill>
          <a:blip r:embed="rId2"/>
          <a:stretch>
            <a:fillRect/>
          </a:stretch>
        </p:blipFill>
        <p:spPr>
          <a:xfrm>
            <a:off x="9791482" y="4869979"/>
            <a:ext cx="1562318" cy="174331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469" t="16381" b="20648"/>
          <a:stretch/>
        </p:blipFill>
        <p:spPr>
          <a:xfrm>
            <a:off x="9391375" y="256519"/>
            <a:ext cx="2463800" cy="1141357"/>
          </a:xfrm>
          <a:prstGeom prst="rect">
            <a:avLst/>
          </a:prstGeom>
        </p:spPr>
      </p:pic>
    </p:spTree>
    <p:extLst>
      <p:ext uri="{BB962C8B-B14F-4D97-AF65-F5344CB8AC3E}">
        <p14:creationId xmlns:p14="http://schemas.microsoft.com/office/powerpoint/2010/main" val="318103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365</TotalTime>
  <Words>1928</Words>
  <Application>Microsoft Office PowerPoint</Application>
  <PresentationFormat>Widescreen</PresentationFormat>
  <Paragraphs>405</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Bahnschrift SemiLight SemiConde</vt:lpstr>
      <vt:lpstr>Calibri</vt:lpstr>
      <vt:lpstr>Calibri Light</vt:lpstr>
      <vt:lpstr>Times New Roman</vt:lpstr>
      <vt:lpstr>Office Theme</vt:lpstr>
      <vt:lpstr>PowerPoint Presentation</vt:lpstr>
      <vt:lpstr>   SAFEGUARDING ADULT REVIEWS (an overview) </vt:lpstr>
      <vt:lpstr>AIM OF THIS TRAINING</vt:lpstr>
      <vt:lpstr>What is safeguarding?</vt:lpstr>
      <vt:lpstr>Safeguarding Adult Reviews</vt:lpstr>
      <vt:lpstr>Why have a SAR?</vt:lpstr>
      <vt:lpstr>How do we learn?</vt:lpstr>
      <vt:lpstr>TWSP / SAB / SAR – in focus</vt:lpstr>
      <vt:lpstr>The process?</vt:lpstr>
      <vt:lpstr>“.. What if the referral received is  deemed to not meet the threshold for a SAR?..  ” </vt:lpstr>
      <vt:lpstr>SAR steps</vt:lpstr>
      <vt:lpstr>PowerPoint Presentation</vt:lpstr>
      <vt:lpstr>PowerPoint Presentation</vt:lpstr>
      <vt:lpstr>The Framework </vt:lpstr>
      <vt:lpstr>PowerPoint Presentation</vt:lpstr>
      <vt:lpstr>Source of referral</vt:lpstr>
      <vt:lpstr>Location of abuse</vt:lpstr>
      <vt:lpstr>Perpetrator</vt:lpstr>
      <vt:lpstr>Key areas of Learning</vt:lpstr>
      <vt:lpstr>Safeguarding Adult Review</vt:lpstr>
      <vt:lpstr>Adult E  </vt:lpstr>
      <vt:lpstr>2016</vt:lpstr>
      <vt:lpstr>2017</vt:lpstr>
      <vt:lpstr>19 April 2017</vt:lpstr>
      <vt:lpstr>PowerPoint Presentation</vt:lpstr>
      <vt:lpstr>Conclusions </vt:lpstr>
      <vt:lpstr>Recommendations</vt:lpstr>
      <vt:lpstr>Recommendations</vt:lpstr>
      <vt:lpstr>Recommendations</vt:lpstr>
      <vt:lpstr>Thank you! </vt:lpstr>
      <vt:lpstr>Useful links</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Homicide Review</dc:title>
  <dc:creator>Ward, Nichola</dc:creator>
  <cp:lastModifiedBy>Jones, Lisa</cp:lastModifiedBy>
  <cp:revision>48</cp:revision>
  <dcterms:created xsi:type="dcterms:W3CDTF">2021-03-10T14:53:11Z</dcterms:created>
  <dcterms:modified xsi:type="dcterms:W3CDTF">2022-06-07T15:13:10Z</dcterms:modified>
</cp:coreProperties>
</file>