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883"/>
    <a:srgbClr val="FF6969"/>
    <a:srgbClr val="FFAB81"/>
    <a:srgbClr val="CFEC74"/>
    <a:srgbClr val="74CE78"/>
    <a:srgbClr val="90E4E8"/>
    <a:srgbClr val="786BDB"/>
    <a:srgbClr val="CB77CD"/>
    <a:srgbClr val="DDDDDD"/>
    <a:srgbClr val="FBBB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8FBAB4-C82E-4624-9FD2-716A3DBBD47B}" v="5" dt="2026-09-11T13:18:23.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p:restoredTop sz="94691"/>
  </p:normalViewPr>
  <p:slideViewPr>
    <p:cSldViewPr snapToGrid="0" snapToObjects="1">
      <p:cViewPr varScale="1">
        <p:scale>
          <a:sx n="38" d="100"/>
          <a:sy n="38" d="100"/>
        </p:scale>
        <p:origin x="134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Paul (NHS SHROPSHIRE, TELFORD AND WREKIN ICB - M2L0M)" userId="c6155e7e-f380-48b8-bbe3-7604eab3cbbc" providerId="ADAL" clId="{FD2BB2BC-FCBC-4D42-BD60-1601456D85C0}"/>
    <pc:docChg chg="modSld">
      <pc:chgData name="COOPER, Paul (NHS SHROPSHIRE, TELFORD AND WREKIN ICB - M2L0M)" userId="c6155e7e-f380-48b8-bbe3-7604eab3cbbc" providerId="ADAL" clId="{FD2BB2BC-FCBC-4D42-BD60-1601456D85C0}" dt="2026-09-11T14:32:32.369" v="12" actId="20577"/>
      <pc:docMkLst>
        <pc:docMk/>
      </pc:docMkLst>
      <pc:sldChg chg="modSp mod">
        <pc:chgData name="COOPER, Paul (NHS SHROPSHIRE, TELFORD AND WREKIN ICB - M2L0M)" userId="c6155e7e-f380-48b8-bbe3-7604eab3cbbc" providerId="ADAL" clId="{FD2BB2BC-FCBC-4D42-BD60-1601456D85C0}" dt="2026-09-11T14:32:32.369" v="12" actId="20577"/>
        <pc:sldMkLst>
          <pc:docMk/>
          <pc:sldMk cId="3642876945" sldId="256"/>
        </pc:sldMkLst>
        <pc:spChg chg="mod">
          <ac:chgData name="COOPER, Paul (NHS SHROPSHIRE, TELFORD AND WREKIN ICB - M2L0M)" userId="c6155e7e-f380-48b8-bbe3-7604eab3cbbc" providerId="ADAL" clId="{FD2BB2BC-FCBC-4D42-BD60-1601456D85C0}" dt="2026-09-11T14:32:32.369" v="12" actId="20577"/>
          <ac:spMkLst>
            <pc:docMk/>
            <pc:sldMk cId="3642876945" sldId="256"/>
            <ac:spMk id="25" creationId="{56F857E4-7346-B940-8725-421198E43BBE}"/>
          </ac:spMkLst>
        </pc:spChg>
      </pc:sldChg>
    </pc:docChg>
  </pc:docChgLst>
  <pc:docChgLst>
    <pc:chgData name="Harriet Mcinnes" userId="ab2a37f8-ee46-40e4-8fd0-b86cddae82c5" providerId="ADAL" clId="{CD5132A2-4CEA-47E6-8787-530F8DAA2826}"/>
    <pc:docChg chg="undo custSel modSld">
      <pc:chgData name="Harriet Mcinnes" userId="ab2a37f8-ee46-40e4-8fd0-b86cddae82c5" providerId="ADAL" clId="{CD5132A2-4CEA-47E6-8787-530F8DAA2826}" dt="2026-09-11T13:19:11.757" v="173" actId="1076"/>
      <pc:docMkLst>
        <pc:docMk/>
      </pc:docMkLst>
      <pc:sldChg chg="modSp mod">
        <pc:chgData name="Harriet Mcinnes" userId="ab2a37f8-ee46-40e4-8fd0-b86cddae82c5" providerId="ADAL" clId="{CD5132A2-4CEA-47E6-8787-530F8DAA2826}" dt="2026-09-11T13:19:11.757" v="173" actId="1076"/>
        <pc:sldMkLst>
          <pc:docMk/>
          <pc:sldMk cId="3642876945" sldId="256"/>
        </pc:sldMkLst>
        <pc:spChg chg="mod">
          <ac:chgData name="Harriet Mcinnes" userId="ab2a37f8-ee46-40e4-8fd0-b86cddae82c5" providerId="ADAL" clId="{CD5132A2-4CEA-47E6-8787-530F8DAA2826}" dt="2026-09-11T13:04:33.077" v="73" actId="14100"/>
          <ac:spMkLst>
            <pc:docMk/>
            <pc:sldMk cId="3642876945" sldId="256"/>
            <ac:spMk id="2" creationId="{B7177352-5193-364C-8817-E19A14E27921}"/>
          </ac:spMkLst>
        </pc:spChg>
        <pc:spChg chg="mod">
          <ac:chgData name="Harriet Mcinnes" userId="ab2a37f8-ee46-40e4-8fd0-b86cddae82c5" providerId="ADAL" clId="{CD5132A2-4CEA-47E6-8787-530F8DAA2826}" dt="2026-09-11T13:04:21.778" v="72" actId="20577"/>
          <ac:spMkLst>
            <pc:docMk/>
            <pc:sldMk cId="3642876945" sldId="256"/>
            <ac:spMk id="25" creationId="{56F857E4-7346-B940-8725-421198E43BBE}"/>
          </ac:spMkLst>
        </pc:spChg>
        <pc:spChg chg="mod">
          <ac:chgData name="Harriet Mcinnes" userId="ab2a37f8-ee46-40e4-8fd0-b86cddae82c5" providerId="ADAL" clId="{CD5132A2-4CEA-47E6-8787-530F8DAA2826}" dt="2026-09-11T13:18:16.643" v="166" actId="1076"/>
          <ac:spMkLst>
            <pc:docMk/>
            <pc:sldMk cId="3642876945" sldId="256"/>
            <ac:spMk id="26" creationId="{E6A2FF2E-8536-B344-802F-A1F7C3B73486}"/>
          </ac:spMkLst>
        </pc:spChg>
        <pc:spChg chg="mod">
          <ac:chgData name="Harriet Mcinnes" userId="ab2a37f8-ee46-40e4-8fd0-b86cddae82c5" providerId="ADAL" clId="{CD5132A2-4CEA-47E6-8787-530F8DAA2826}" dt="2026-09-11T13:19:06.628" v="172" actId="1076"/>
          <ac:spMkLst>
            <pc:docMk/>
            <pc:sldMk cId="3642876945" sldId="256"/>
            <ac:spMk id="35" creationId="{EAC4BFA6-A7B7-D546-A8AF-5857BD8894E4}"/>
          </ac:spMkLst>
        </pc:spChg>
        <pc:spChg chg="mod">
          <ac:chgData name="Harriet Mcinnes" userId="ab2a37f8-ee46-40e4-8fd0-b86cddae82c5" providerId="ADAL" clId="{CD5132A2-4CEA-47E6-8787-530F8DAA2826}" dt="2026-09-11T13:16:26.675" v="163" actId="1076"/>
          <ac:spMkLst>
            <pc:docMk/>
            <pc:sldMk cId="3642876945" sldId="256"/>
            <ac:spMk id="36" creationId="{6ECB551B-6C00-EC44-87DE-ECEE39377E75}"/>
          </ac:spMkLst>
        </pc:spChg>
        <pc:spChg chg="mod">
          <ac:chgData name="Harriet Mcinnes" userId="ab2a37f8-ee46-40e4-8fd0-b86cddae82c5" providerId="ADAL" clId="{CD5132A2-4CEA-47E6-8787-530F8DAA2826}" dt="2026-09-11T13:18:08.699" v="165" actId="1076"/>
          <ac:spMkLst>
            <pc:docMk/>
            <pc:sldMk cId="3642876945" sldId="256"/>
            <ac:spMk id="37" creationId="{8ACE1DD9-79DA-B240-8D64-3489F6ED1A84}"/>
          </ac:spMkLst>
        </pc:spChg>
        <pc:spChg chg="mod">
          <ac:chgData name="Harriet Mcinnes" userId="ab2a37f8-ee46-40e4-8fd0-b86cddae82c5" providerId="ADAL" clId="{CD5132A2-4CEA-47E6-8787-530F8DAA2826}" dt="2026-09-11T13:18:33.428" v="168" actId="1076"/>
          <ac:spMkLst>
            <pc:docMk/>
            <pc:sldMk cId="3642876945" sldId="256"/>
            <ac:spMk id="38" creationId="{42D950A7-32B1-2147-B747-E8FA968E50E2}"/>
          </ac:spMkLst>
        </pc:spChg>
        <pc:spChg chg="mod">
          <ac:chgData name="Harriet Mcinnes" userId="ab2a37f8-ee46-40e4-8fd0-b86cddae82c5" providerId="ADAL" clId="{CD5132A2-4CEA-47E6-8787-530F8DAA2826}" dt="2026-09-11T13:03:21.223" v="69" actId="14100"/>
          <ac:spMkLst>
            <pc:docMk/>
            <pc:sldMk cId="3642876945" sldId="256"/>
            <ac:spMk id="40" creationId="{64736013-0354-EF40-B5DA-C923D3CA9B61}"/>
          </ac:spMkLst>
        </pc:spChg>
        <pc:spChg chg="mod">
          <ac:chgData name="Harriet Mcinnes" userId="ab2a37f8-ee46-40e4-8fd0-b86cddae82c5" providerId="ADAL" clId="{CD5132A2-4CEA-47E6-8787-530F8DAA2826}" dt="2026-09-11T13:03:32.650" v="70" actId="1076"/>
          <ac:spMkLst>
            <pc:docMk/>
            <pc:sldMk cId="3642876945" sldId="256"/>
            <ac:spMk id="41" creationId="{56F857E4-7346-B940-8725-421198E43BBE}"/>
          </ac:spMkLst>
        </pc:spChg>
        <pc:spChg chg="mod">
          <ac:chgData name="Harriet Mcinnes" userId="ab2a37f8-ee46-40e4-8fd0-b86cddae82c5" providerId="ADAL" clId="{CD5132A2-4CEA-47E6-8787-530F8DAA2826}" dt="2026-09-11T13:19:11.757" v="173" actId="1076"/>
          <ac:spMkLst>
            <pc:docMk/>
            <pc:sldMk cId="3642876945" sldId="256"/>
            <ac:spMk id="42" creationId="{E6A2FF2E-8536-B344-802F-A1F7C3B73486}"/>
          </ac:spMkLst>
        </pc:spChg>
        <pc:spChg chg="mod">
          <ac:chgData name="Harriet Mcinnes" userId="ab2a37f8-ee46-40e4-8fd0-b86cddae82c5" providerId="ADAL" clId="{CD5132A2-4CEA-47E6-8787-530F8DAA2826}" dt="2026-09-11T13:18:42.317" v="169" actId="1076"/>
          <ac:spMkLst>
            <pc:docMk/>
            <pc:sldMk cId="3642876945" sldId="256"/>
            <ac:spMk id="47" creationId="{6E6DBA09-B014-2B4B-8184-40A7D9330D07}"/>
          </ac:spMkLst>
        </pc:spChg>
        <pc:spChg chg="mod">
          <ac:chgData name="Harriet Mcinnes" userId="ab2a37f8-ee46-40e4-8fd0-b86cddae82c5" providerId="ADAL" clId="{CD5132A2-4CEA-47E6-8787-530F8DAA2826}" dt="2026-09-11T13:16:37.273" v="164" actId="1076"/>
          <ac:spMkLst>
            <pc:docMk/>
            <pc:sldMk cId="3642876945" sldId="256"/>
            <ac:spMk id="48" creationId="{650E5B87-2D2B-9042-899A-E439688525B5}"/>
          </ac:spMkLst>
        </pc:spChg>
        <pc:picChg chg="mod">
          <ac:chgData name="Harriet Mcinnes" userId="ab2a37f8-ee46-40e4-8fd0-b86cddae82c5" providerId="ADAL" clId="{CD5132A2-4CEA-47E6-8787-530F8DAA2826}" dt="2026-09-11T13:18:23.332" v="167" actId="1076"/>
          <ac:picMkLst>
            <pc:docMk/>
            <pc:sldMk cId="3642876945" sldId="256"/>
            <ac:picMk id="1026"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7673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51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6091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C100A2-77B3-4943-BAC3-2CE51C7A2FB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1018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5C100A2-77B3-4943-BAC3-2CE51C7A2FB6}"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16227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C100A2-77B3-4943-BAC3-2CE51C7A2FB6}"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77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19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76564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114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236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1586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5C100A2-77B3-4943-BAC3-2CE51C7A2FB6}" type="datetimeFigureOut">
              <a:rPr lang="en-US" smtClean="0"/>
              <a:t>9/11/2026</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2698509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hyperlink" Target="tel:999" TargetMode="External"/><Relationship Id="rId7" Type="http://schemas.openxmlformats.org/officeDocument/2006/relationships/hyperlink" Target="mailto:sanctuaryscheme@shropshire.gov.uk"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https://www.shropsdas.org.uk/" TargetMode="External"/><Relationship Id="rId11" Type="http://schemas.openxmlformats.org/officeDocument/2006/relationships/image" Target="../media/image4.png"/><Relationship Id="rId5" Type="http://schemas.openxmlformats.org/officeDocument/2006/relationships/hyperlink" Target="https://cranstoun.org/help-and-advice/domestic-abuse/telford-das/" TargetMode="External"/><Relationship Id="rId10" Type="http://schemas.openxmlformats.org/officeDocument/2006/relationships/image" Target="../media/image3.jpeg"/><Relationship Id="rId4" Type="http://schemas.openxmlformats.org/officeDocument/2006/relationships/hyperlink" Target="tel:0808%202000%20247" TargetMode="External"/><Relationship Id="rId9" Type="http://schemas.openxmlformats.org/officeDocument/2006/relationships/hyperlink" Target="https://womensaid.org.uk/information-support/what-is-domestic-abuse/coercive-contr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7177352-5193-364C-8817-E19A14E27921}"/>
              </a:ext>
            </a:extLst>
          </p:cNvPr>
          <p:cNvSpPr/>
          <p:nvPr/>
        </p:nvSpPr>
        <p:spPr>
          <a:xfrm>
            <a:off x="10052526" y="1545761"/>
            <a:ext cx="4820309" cy="4226167"/>
          </a:xfrm>
          <a:prstGeom prst="roundRect">
            <a:avLst>
              <a:gd name="adj" fmla="val 4442"/>
            </a:avLst>
          </a:prstGeom>
          <a:solidFill>
            <a:schemeClr val="bg1"/>
          </a:solidFill>
          <a:ln w="63500">
            <a:solidFill>
              <a:srgbClr val="90E4E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EAC4BFA6-A7B7-D546-A8AF-5857BD8894E4}"/>
              </a:ext>
            </a:extLst>
          </p:cNvPr>
          <p:cNvSpPr/>
          <p:nvPr/>
        </p:nvSpPr>
        <p:spPr>
          <a:xfrm>
            <a:off x="336134" y="4588491"/>
            <a:ext cx="4721144" cy="3899877"/>
          </a:xfrm>
          <a:prstGeom prst="roundRect">
            <a:avLst>
              <a:gd name="adj" fmla="val 4442"/>
            </a:avLst>
          </a:prstGeom>
          <a:solidFill>
            <a:schemeClr val="bg1"/>
          </a:solidFill>
          <a:ln w="63500">
            <a:solidFill>
              <a:srgbClr val="FF69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6ECB551B-6C00-EC44-87DE-ECEE39377E75}"/>
              </a:ext>
            </a:extLst>
          </p:cNvPr>
          <p:cNvSpPr/>
          <p:nvPr/>
        </p:nvSpPr>
        <p:spPr>
          <a:xfrm>
            <a:off x="10115325" y="5937288"/>
            <a:ext cx="4757510" cy="4610753"/>
          </a:xfrm>
          <a:prstGeom prst="roundRect">
            <a:avLst>
              <a:gd name="adj" fmla="val 4442"/>
            </a:avLst>
          </a:prstGeom>
          <a:solidFill>
            <a:schemeClr val="bg1"/>
          </a:solidFill>
          <a:ln w="63500">
            <a:solidFill>
              <a:srgbClr val="74CE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ACE1DD9-79DA-B240-8D64-3489F6ED1A84}"/>
              </a:ext>
            </a:extLst>
          </p:cNvPr>
          <p:cNvSpPr/>
          <p:nvPr/>
        </p:nvSpPr>
        <p:spPr>
          <a:xfrm>
            <a:off x="5223433" y="7008611"/>
            <a:ext cx="4721144" cy="3539430"/>
          </a:xfrm>
          <a:prstGeom prst="roundRect">
            <a:avLst>
              <a:gd name="adj" fmla="val 4442"/>
            </a:avLst>
          </a:prstGeom>
          <a:solidFill>
            <a:schemeClr val="bg1"/>
          </a:solidFill>
          <a:ln w="63500">
            <a:solidFill>
              <a:srgbClr val="CFEC7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website.</a:t>
            </a:r>
            <a:endParaRPr lang="en-US" dirty="0"/>
          </a:p>
        </p:txBody>
      </p:sp>
      <p:sp>
        <p:nvSpPr>
          <p:cNvPr id="38" name="Rounded Rectangle 37">
            <a:extLst>
              <a:ext uri="{FF2B5EF4-FFF2-40B4-BE49-F238E27FC236}">
                <a16:creationId xmlns:a16="http://schemas.microsoft.com/office/drawing/2014/main" id="{42D950A7-32B1-2147-B747-E8FA968E50E2}"/>
              </a:ext>
            </a:extLst>
          </p:cNvPr>
          <p:cNvSpPr/>
          <p:nvPr/>
        </p:nvSpPr>
        <p:spPr>
          <a:xfrm>
            <a:off x="345677" y="8778326"/>
            <a:ext cx="4708290" cy="1720649"/>
          </a:xfrm>
          <a:prstGeom prst="roundRect">
            <a:avLst>
              <a:gd name="adj" fmla="val 4442"/>
            </a:avLst>
          </a:prstGeom>
          <a:solidFill>
            <a:schemeClr val="bg1"/>
          </a:solidFill>
          <a:ln w="63500">
            <a:solidFill>
              <a:srgbClr val="E9B8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1A85DF91-ECB6-234A-8930-9318D6A05FD5}"/>
              </a:ext>
            </a:extLst>
          </p:cNvPr>
          <p:cNvSpPr/>
          <p:nvPr/>
        </p:nvSpPr>
        <p:spPr>
          <a:xfrm>
            <a:off x="345679" y="1545760"/>
            <a:ext cx="4650088" cy="2757389"/>
          </a:xfrm>
          <a:prstGeom prst="roundRect">
            <a:avLst>
              <a:gd name="adj" fmla="val 4442"/>
            </a:avLst>
          </a:prstGeom>
          <a:solidFill>
            <a:schemeClr val="bg1"/>
          </a:solidFill>
          <a:ln w="63500">
            <a:solidFill>
              <a:srgbClr val="CB7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a:extLst>
              <a:ext uri="{FF2B5EF4-FFF2-40B4-BE49-F238E27FC236}">
                <a16:creationId xmlns:a16="http://schemas.microsoft.com/office/drawing/2014/main" id="{64736013-0354-EF40-B5DA-C923D3CA9B61}"/>
              </a:ext>
            </a:extLst>
          </p:cNvPr>
          <p:cNvSpPr/>
          <p:nvPr/>
        </p:nvSpPr>
        <p:spPr>
          <a:xfrm>
            <a:off x="5199102" y="1545760"/>
            <a:ext cx="4721144" cy="2568249"/>
          </a:xfrm>
          <a:prstGeom prst="roundRect">
            <a:avLst>
              <a:gd name="adj" fmla="val 4442"/>
            </a:avLst>
          </a:prstGeom>
          <a:solidFill>
            <a:schemeClr val="bg1"/>
          </a:solidFill>
          <a:ln w="63500">
            <a:solidFill>
              <a:srgbClr val="786B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2A35B9BF-CF0E-9C4D-B48E-B76AFD363614}"/>
              </a:ext>
            </a:extLst>
          </p:cNvPr>
          <p:cNvPicPr>
            <a:picLocks noChangeAspect="1"/>
          </p:cNvPicPr>
          <p:nvPr/>
        </p:nvPicPr>
        <p:blipFill>
          <a:blip r:embed="rId2"/>
          <a:stretch>
            <a:fillRect/>
          </a:stretch>
        </p:blipFill>
        <p:spPr>
          <a:xfrm>
            <a:off x="7305878" y="6811455"/>
            <a:ext cx="431800" cy="520700"/>
          </a:xfrm>
          <a:prstGeom prst="rect">
            <a:avLst/>
          </a:prstGeom>
        </p:spPr>
      </p:pic>
      <p:sp>
        <p:nvSpPr>
          <p:cNvPr id="32" name="TextBox 31">
            <a:extLst>
              <a:ext uri="{FF2B5EF4-FFF2-40B4-BE49-F238E27FC236}">
                <a16:creationId xmlns:a16="http://schemas.microsoft.com/office/drawing/2014/main" id="{39C983F3-39D0-554B-9F9E-55B91B9093FC}"/>
              </a:ext>
            </a:extLst>
          </p:cNvPr>
          <p:cNvSpPr txBox="1"/>
          <p:nvPr/>
        </p:nvSpPr>
        <p:spPr>
          <a:xfrm>
            <a:off x="393390" y="1637956"/>
            <a:ext cx="4627183" cy="2831544"/>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1.</a:t>
            </a:r>
            <a:r>
              <a:rPr lang="en-GB" sz="1600" dirty="0">
                <a:latin typeface="Arial" panose="020B0604020202020204" pitchFamily="34" charset="0"/>
                <a:cs typeface="Arial" panose="020B0604020202020204" pitchFamily="34" charset="0"/>
              </a:rPr>
              <a:t>.</a:t>
            </a:r>
            <a:r>
              <a:rPr lang="en-GB" b="1" dirty="0"/>
              <a:t>What is Post Separation Domestic Abuse</a:t>
            </a:r>
            <a:endParaRPr lang="en-GB" dirty="0"/>
          </a:p>
          <a:p>
            <a:r>
              <a:rPr lang="en-GB" sz="1600" dirty="0"/>
              <a:t> Post-separation abuse occurs when an abuser continues to exert control or inflict harm after the relationship has ended. It is important to understand that risk is likely to increase when the person has left or trying to leave as the perpetrator seeks to reassert control. Most domestic murders occur within the first six months after separation with 30% dying within the first month and 70% within the first year. Therefore support and safety planning needs to be in place.</a:t>
            </a:r>
          </a:p>
          <a:p>
            <a:endParaRPr lang="en-GB" sz="1600" b="1"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56F857E4-7346-B940-8725-421198E43BBE}"/>
              </a:ext>
            </a:extLst>
          </p:cNvPr>
          <p:cNvSpPr txBox="1"/>
          <p:nvPr/>
        </p:nvSpPr>
        <p:spPr>
          <a:xfrm>
            <a:off x="5223433" y="1554848"/>
            <a:ext cx="4689925" cy="2739211"/>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2. </a:t>
            </a:r>
            <a:r>
              <a:rPr lang="en-GB" b="1" dirty="0"/>
              <a:t>What forms does post separation abuse take</a:t>
            </a:r>
            <a:endParaRPr lang="en-GB" dirty="0"/>
          </a:p>
          <a:p>
            <a:pPr marL="285750" indent="-285750">
              <a:buFont typeface="Arial" panose="020B0604020202020204" pitchFamily="34" charset="0"/>
              <a:buChar char="•"/>
            </a:pPr>
            <a:r>
              <a:rPr lang="en-GB" sz="1400" dirty="0"/>
              <a:t>Emotional Abuse: Persistent verbal assaults, manipulation, threats, or attempts to instil fear.</a:t>
            </a:r>
          </a:p>
          <a:p>
            <a:pPr marL="285750" indent="-285750">
              <a:buFont typeface="Arial" panose="020B0604020202020204" pitchFamily="34" charset="0"/>
              <a:buChar char="•"/>
            </a:pPr>
            <a:r>
              <a:rPr lang="en-GB" sz="1400" dirty="0"/>
              <a:t>Economic Abuse: Controlling finances, withholding child support, or damaging credit.</a:t>
            </a:r>
          </a:p>
          <a:p>
            <a:pPr marL="285750" indent="-285750">
              <a:buFont typeface="Arial" panose="020B0604020202020204" pitchFamily="34" charset="0"/>
              <a:buChar char="•"/>
            </a:pPr>
            <a:r>
              <a:rPr lang="en-GB" sz="1400" dirty="0"/>
              <a:t>Legal Harassment: Misusing family courts, filing frivolous lawsuits, or repeatedly seeking custody modifications.</a:t>
            </a:r>
          </a:p>
          <a:p>
            <a:pPr marL="285750" indent="-285750">
              <a:buFont typeface="Arial" panose="020B0604020202020204" pitchFamily="34" charset="0"/>
              <a:buChar char="•"/>
            </a:pPr>
            <a:r>
              <a:rPr lang="en-GB" sz="1400" dirty="0"/>
              <a:t>Stalking: Monitoring, following, or excessive contact.</a:t>
            </a:r>
          </a:p>
          <a:p>
            <a:pPr marL="285750" indent="-285750">
              <a:buFont typeface="Arial" panose="020B0604020202020204" pitchFamily="34" charset="0"/>
              <a:buChar char="•"/>
            </a:pPr>
            <a:r>
              <a:rPr lang="en-GB" sz="1400" dirty="0"/>
              <a:t>Physical Violence: Threats or actual harm, which can escalate after separation</a:t>
            </a:r>
          </a:p>
          <a:p>
            <a:pPr marL="285750" indent="-285750">
              <a:buFont typeface="Arial" panose="020B0604020202020204" pitchFamily="34" charset="0"/>
              <a:buChar char="•"/>
            </a:pPr>
            <a:r>
              <a:rPr lang="en-GB" sz="1400" dirty="0"/>
              <a:t>Use of the children and counter parenting</a:t>
            </a:r>
          </a:p>
          <a:p>
            <a:r>
              <a:rPr lang="en-GB" sz="1400" b="1" dirty="0">
                <a:latin typeface="Arial" panose="020B0604020202020204" pitchFamily="34" charset="0"/>
                <a:cs typeface="Arial" panose="020B0604020202020204" pitchFamily="34" charset="0"/>
              </a:rPr>
              <a:t> </a:t>
            </a:r>
          </a:p>
        </p:txBody>
      </p:sp>
      <p:sp>
        <p:nvSpPr>
          <p:cNvPr id="42" name="TextBox 41">
            <a:extLst>
              <a:ext uri="{FF2B5EF4-FFF2-40B4-BE49-F238E27FC236}">
                <a16:creationId xmlns:a16="http://schemas.microsoft.com/office/drawing/2014/main" id="{E6A2FF2E-8536-B344-802F-A1F7C3B73486}"/>
              </a:ext>
            </a:extLst>
          </p:cNvPr>
          <p:cNvSpPr txBox="1"/>
          <p:nvPr/>
        </p:nvSpPr>
        <p:spPr>
          <a:xfrm>
            <a:off x="436040" y="4601474"/>
            <a:ext cx="4633404" cy="4031873"/>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7. </a:t>
            </a:r>
            <a:r>
              <a:rPr lang="en-GB" b="1" dirty="0"/>
              <a:t>Helping someone to build a safety plan</a:t>
            </a:r>
            <a:endParaRPr lang="en-GB" dirty="0"/>
          </a:p>
          <a:p>
            <a:r>
              <a:rPr lang="en-GB" sz="1400" dirty="0"/>
              <a:t>Implement immediate safety measures through practical steps:</a:t>
            </a:r>
          </a:p>
          <a:p>
            <a:pPr marL="285750" indent="-285750">
              <a:buFont typeface="Arial" panose="020B0604020202020204" pitchFamily="34" charset="0"/>
              <a:buChar char="•"/>
            </a:pPr>
            <a:r>
              <a:rPr lang="en-GB" sz="1400" dirty="0"/>
              <a:t>Change locks, phone numbers, and work schedules where possible – consider referring to a Sanctuary Scheme</a:t>
            </a:r>
          </a:p>
          <a:p>
            <a:pPr marL="285750" indent="-285750">
              <a:buFont typeface="Arial" panose="020B0604020202020204" pitchFamily="34" charset="0"/>
              <a:buChar char="•"/>
            </a:pPr>
            <a:r>
              <a:rPr lang="en-GB" sz="1400" dirty="0"/>
              <a:t>Notify children’s schools about authorised collection arrangements</a:t>
            </a:r>
          </a:p>
          <a:p>
            <a:pPr marL="285750" indent="-285750">
              <a:buFont typeface="Arial" panose="020B0604020202020204" pitchFamily="34" charset="0"/>
              <a:buChar char="•"/>
            </a:pPr>
            <a:r>
              <a:rPr lang="en-GB" sz="1400" dirty="0"/>
              <a:t>Vary daily routes to work and reschedule known appointments</a:t>
            </a:r>
          </a:p>
          <a:p>
            <a:pPr marL="285750" indent="-285750">
              <a:buFont typeface="Arial" panose="020B0604020202020204" pitchFamily="34" charset="0"/>
              <a:buChar char="•"/>
            </a:pPr>
            <a:r>
              <a:rPr lang="en-GB" sz="1400" dirty="0"/>
              <a:t>Keep certified copies of any protection order accessible at all times</a:t>
            </a:r>
          </a:p>
          <a:p>
            <a:pPr marL="285750" indent="-285750">
              <a:buFont typeface="Arial" panose="020B0604020202020204" pitchFamily="34" charset="0"/>
              <a:buChar char="•"/>
            </a:pPr>
            <a:r>
              <a:rPr lang="en-GB" sz="1400" dirty="0"/>
              <a:t>Encourage conversations with employers who often have dedicated polices and processes in place</a:t>
            </a:r>
          </a:p>
          <a:p>
            <a:pPr marL="285750" indent="-285750">
              <a:buFont typeface="Arial" panose="020B0604020202020204" pitchFamily="34" charset="0"/>
              <a:buChar char="•"/>
            </a:pPr>
            <a:r>
              <a:rPr lang="en-GB" sz="1400" dirty="0"/>
              <a:t>Offer emotional support especially to address feelings of helplessness and hopelessness if they perceive they will not be free of the abuse.</a:t>
            </a:r>
          </a:p>
          <a:p>
            <a:r>
              <a:rPr lang="en-GB" sz="1400" b="1" dirty="0">
                <a:latin typeface="Arial" panose="020B0604020202020204" pitchFamily="34" charset="0"/>
                <a:cs typeface="Arial" panose="020B0604020202020204" pitchFamily="34" charset="0"/>
              </a:rPr>
              <a:t> </a:t>
            </a:r>
          </a:p>
        </p:txBody>
      </p:sp>
      <p:sp>
        <p:nvSpPr>
          <p:cNvPr id="45" name="TextBox 44">
            <a:extLst>
              <a:ext uri="{FF2B5EF4-FFF2-40B4-BE49-F238E27FC236}">
                <a16:creationId xmlns:a16="http://schemas.microsoft.com/office/drawing/2014/main" id="{35D5080D-642F-C048-9653-850984CA86A5}"/>
              </a:ext>
            </a:extLst>
          </p:cNvPr>
          <p:cNvSpPr txBox="1"/>
          <p:nvPr/>
        </p:nvSpPr>
        <p:spPr>
          <a:xfrm>
            <a:off x="5199102" y="7516460"/>
            <a:ext cx="47211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6DBA09-B014-2B4B-8184-40A7D9330D07}"/>
              </a:ext>
            </a:extLst>
          </p:cNvPr>
          <p:cNvSpPr txBox="1"/>
          <p:nvPr/>
        </p:nvSpPr>
        <p:spPr>
          <a:xfrm>
            <a:off x="427913" y="8839354"/>
            <a:ext cx="4463209" cy="1846659"/>
          </a:xfrm>
          <a:prstGeom prst="rect">
            <a:avLst/>
          </a:prstGeom>
          <a:noFill/>
          <a:ln>
            <a:noFill/>
          </a:ln>
        </p:spPr>
        <p:txBody>
          <a:bodyPr wrap="square" rtlCol="0">
            <a:spAutoFit/>
          </a:bodyPr>
          <a:lstStyle/>
          <a:p>
            <a:pPr lvl="0"/>
            <a:r>
              <a:rPr lang="en-GB" sz="1400" b="1" dirty="0">
                <a:latin typeface="Arial" panose="020B0604020202020204" pitchFamily="34" charset="0"/>
                <a:cs typeface="Arial" panose="020B0604020202020204" pitchFamily="34" charset="0"/>
              </a:rPr>
              <a:t>6. </a:t>
            </a:r>
            <a:r>
              <a:rPr lang="en-GB" sz="1400" b="1" dirty="0"/>
              <a:t>Stalking and Surveillance Tactics</a:t>
            </a:r>
            <a:endParaRPr lang="en-GB" sz="1400" dirty="0"/>
          </a:p>
          <a:p>
            <a:r>
              <a:rPr lang="en-GB" sz="1400" dirty="0"/>
              <a:t>Perpetrators monitor ex-partners through social media surveillance, spyware installation, or physical stalking. This behaviour creates persistent fear and demonstrates the abuser’s determination to maintain control despite separation. Treat this as high risk and involve partners and if possible the police. See box 4.</a:t>
            </a:r>
          </a:p>
          <a:p>
            <a:r>
              <a:rPr lang="en-GB" sz="1600" b="1" dirty="0">
                <a:latin typeface="Arial" panose="020B0604020202020204" pitchFamily="34" charset="0"/>
                <a:cs typeface="Arial" panose="020B0604020202020204" pitchFamily="34" charset="0"/>
              </a:rPr>
              <a:t> </a:t>
            </a:r>
          </a:p>
        </p:txBody>
      </p:sp>
      <p:sp>
        <p:nvSpPr>
          <p:cNvPr id="48" name="TextBox 47">
            <a:extLst>
              <a:ext uri="{FF2B5EF4-FFF2-40B4-BE49-F238E27FC236}">
                <a16:creationId xmlns:a16="http://schemas.microsoft.com/office/drawing/2014/main" id="{650E5B87-2D2B-9042-899A-E439688525B5}"/>
              </a:ext>
            </a:extLst>
          </p:cNvPr>
          <p:cNvSpPr txBox="1"/>
          <p:nvPr/>
        </p:nvSpPr>
        <p:spPr>
          <a:xfrm>
            <a:off x="10190771" y="5937288"/>
            <a:ext cx="4633402" cy="4985980"/>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4. </a:t>
            </a:r>
            <a:r>
              <a:rPr lang="en-GB" sz="1600" b="1" dirty="0"/>
              <a:t>Where can someone get further help</a:t>
            </a:r>
            <a:endParaRPr lang="en-GB" sz="1600" dirty="0"/>
          </a:p>
          <a:p>
            <a:r>
              <a:rPr lang="en-GB" sz="1400" dirty="0"/>
              <a:t>If in immediate danger, call </a:t>
            </a:r>
            <a:r>
              <a:rPr lang="en-GB" sz="1400" b="1" u="sng" dirty="0">
                <a:hlinkClick r:id="rId3"/>
              </a:rPr>
              <a:t>999</a:t>
            </a:r>
            <a:r>
              <a:rPr lang="en-GB" sz="1400" dirty="0"/>
              <a:t>.</a:t>
            </a:r>
            <a:r>
              <a:rPr lang="en-GB" sz="1400" b="1" dirty="0"/>
              <a:t> If it is not safe to speak, you can use the police’s Silent Solution system by calling 999 and pressing 55 when prompted</a:t>
            </a:r>
          </a:p>
          <a:p>
            <a:r>
              <a:rPr lang="en-GB" sz="1400" dirty="0"/>
              <a:t>Access Specialist Support: </a:t>
            </a:r>
          </a:p>
          <a:p>
            <a:pPr marL="285750" indent="-285750">
              <a:buFont typeface="Arial" panose="020B0604020202020204" pitchFamily="34" charset="0"/>
              <a:buChar char="•"/>
            </a:pPr>
            <a:r>
              <a:rPr lang="en-GB" sz="1400" dirty="0"/>
              <a:t>National Domestic Abuse Helpline</a:t>
            </a:r>
            <a:r>
              <a:rPr lang="en-GB" sz="1400" b="1" dirty="0"/>
              <a:t>, available 24 hours a day, on </a:t>
            </a:r>
            <a:r>
              <a:rPr lang="en-GB" sz="1400" u="sng" dirty="0">
                <a:hlinkClick r:id="rId4"/>
              </a:rPr>
              <a:t>0808 2000 247</a:t>
            </a:r>
            <a:endParaRPr lang="en-GB" sz="1400" dirty="0"/>
          </a:p>
          <a:p>
            <a:pPr marL="285750" indent="-285750">
              <a:buFont typeface="Arial" panose="020B0604020202020204" pitchFamily="34" charset="0"/>
              <a:buChar char="•"/>
            </a:pPr>
            <a:r>
              <a:rPr lang="en-GB" sz="1400" dirty="0"/>
              <a:t>Cranstoun Telford and Wrekin Domestic Abuse service </a:t>
            </a:r>
            <a:r>
              <a:rPr lang="en-GB" sz="1400" b="1" u="sng" dirty="0">
                <a:hlinkClick r:id="rId5"/>
              </a:rPr>
              <a:t>https://cranstoun.org/help-and-advice/domestic-abuse/telford-das/</a:t>
            </a:r>
            <a:r>
              <a:rPr lang="en-GB" sz="1400" dirty="0"/>
              <a:t> </a:t>
            </a:r>
          </a:p>
          <a:p>
            <a:pPr marL="285750" indent="-285750">
              <a:buFont typeface="Arial" panose="020B0604020202020204" pitchFamily="34" charset="0"/>
              <a:buChar char="•"/>
            </a:pPr>
            <a:r>
              <a:rPr lang="en-GB" sz="1400" dirty="0"/>
              <a:t>Shropshire Domestic Abuse Service </a:t>
            </a:r>
            <a:r>
              <a:rPr lang="en-GB" sz="1400" dirty="0">
                <a:hlinkClick r:id="rId6"/>
              </a:rPr>
              <a:t>https://www.shropsdas.org.uk/</a:t>
            </a:r>
            <a:r>
              <a:rPr lang="en-GB" sz="1400" dirty="0"/>
              <a:t> </a:t>
            </a:r>
          </a:p>
          <a:p>
            <a:pPr marL="285750" indent="-285750">
              <a:buFont typeface="Arial" panose="020B0604020202020204" pitchFamily="34" charset="0"/>
              <a:buChar char="•"/>
            </a:pPr>
            <a:r>
              <a:rPr lang="en-GB" sz="1400" dirty="0"/>
              <a:t>Sanctuary Schemes: Shropshire – </a:t>
            </a:r>
            <a:r>
              <a:rPr lang="en-GB" sz="1400" dirty="0">
                <a:hlinkClick r:id="rId7"/>
              </a:rPr>
              <a:t>sanctuaryscheme@shropshire.gov.uk</a:t>
            </a:r>
            <a:r>
              <a:rPr lang="en-GB" sz="1400" dirty="0"/>
              <a:t> – Telford - 01952 381925</a:t>
            </a:r>
          </a:p>
          <a:p>
            <a:pPr marL="285750" indent="-285750">
              <a:buFont typeface="Arial" panose="020B0604020202020204" pitchFamily="34" charset="0"/>
              <a:buChar char="•"/>
            </a:pPr>
            <a:r>
              <a:rPr lang="en-GB" sz="1400" dirty="0"/>
              <a:t>West Mercia Women’s Aid: 0800 840 3747</a:t>
            </a:r>
          </a:p>
          <a:p>
            <a:pPr marL="285750" indent="-285750">
              <a:buFont typeface="Arial" panose="020B0604020202020204" pitchFamily="34" charset="0"/>
              <a:buChar char="•"/>
            </a:pPr>
            <a:r>
              <a:rPr lang="en-GB" sz="1400" dirty="0"/>
              <a:t>Mankind Initiative: 01823 334244</a:t>
            </a:r>
          </a:p>
          <a:p>
            <a:pPr marL="285750" indent="-285750">
              <a:buFont typeface="Arial" panose="020B0604020202020204" pitchFamily="34" charset="0"/>
              <a:buChar char="•"/>
            </a:pPr>
            <a:r>
              <a:rPr lang="en-GB" sz="1400" dirty="0"/>
              <a:t>Galop (LGBTQ+): 0800 999 5428</a:t>
            </a:r>
          </a:p>
          <a:p>
            <a:pPr marL="285750" indent="-285750">
              <a:buFont typeface="Arial" panose="020B0604020202020204" pitchFamily="34" charset="0"/>
              <a:buChar char="•"/>
            </a:pPr>
            <a:r>
              <a:rPr lang="en-GB" sz="1400" dirty="0"/>
              <a:t>Karma Nirvana (Honour Based Abuse): 0800 5999 247</a:t>
            </a:r>
          </a:p>
          <a:p>
            <a:pPr marL="285750" indent="-285750">
              <a:buFont typeface="Arial" panose="020B0604020202020204" pitchFamily="34" charset="0"/>
              <a:buChar char="•"/>
            </a:pPr>
            <a:r>
              <a:rPr lang="en-GB" sz="1400" dirty="0"/>
              <a:t>Domestic Abuse Alliance (Civil Legal Support): 0800 101 7110</a:t>
            </a:r>
          </a:p>
          <a:p>
            <a:r>
              <a:rPr lang="en-GB" sz="1400" b="1" dirty="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72BD96F-7FD7-774B-8DEF-6DDC64E98A70}"/>
              </a:ext>
            </a:extLst>
          </p:cNvPr>
          <p:cNvPicPr>
            <a:picLocks noChangeAspect="1"/>
          </p:cNvPicPr>
          <p:nvPr/>
        </p:nvPicPr>
        <p:blipFill>
          <a:blip r:embed="rId8"/>
          <a:stretch>
            <a:fillRect/>
          </a:stretch>
        </p:blipFill>
        <p:spPr>
          <a:xfrm>
            <a:off x="11496516" y="93688"/>
            <a:ext cx="2944103" cy="1294389"/>
          </a:xfrm>
          <a:prstGeom prst="rect">
            <a:avLst/>
          </a:prstGeom>
        </p:spPr>
      </p:pic>
      <p:sp>
        <p:nvSpPr>
          <p:cNvPr id="23" name="Rounded Rectangle 22">
            <a:extLst>
              <a:ext uri="{FF2B5EF4-FFF2-40B4-BE49-F238E27FC236}">
                <a16:creationId xmlns:a16="http://schemas.microsoft.com/office/drawing/2014/main" id="{B7177352-5193-364C-8817-E19A14E27921}"/>
              </a:ext>
            </a:extLst>
          </p:cNvPr>
          <p:cNvSpPr/>
          <p:nvPr/>
        </p:nvSpPr>
        <p:spPr>
          <a:xfrm>
            <a:off x="4071668" y="168960"/>
            <a:ext cx="7021902" cy="1080789"/>
          </a:xfrm>
          <a:prstGeom prst="roundRect">
            <a:avLst>
              <a:gd name="adj" fmla="val 4442"/>
            </a:avLst>
          </a:prstGeom>
          <a:solidFill>
            <a:schemeClr val="bg1"/>
          </a:solidFill>
          <a:ln w="63500">
            <a:solidFill>
              <a:schemeClr val="accent4">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6A2FF2E-8536-B344-802F-A1F7C3B73486}"/>
              </a:ext>
            </a:extLst>
          </p:cNvPr>
          <p:cNvSpPr txBox="1"/>
          <p:nvPr/>
        </p:nvSpPr>
        <p:spPr>
          <a:xfrm>
            <a:off x="3945908" y="300863"/>
            <a:ext cx="7227527" cy="830997"/>
          </a:xfrm>
          <a:prstGeom prst="rect">
            <a:avLst/>
          </a:prstGeom>
          <a:noFill/>
        </p:spPr>
        <p:txBody>
          <a:bodyPr wrap="square" rtlCol="0">
            <a:spAutoFit/>
          </a:bodyPr>
          <a:lstStyle/>
          <a:p>
            <a:pPr algn="ctr"/>
            <a:r>
              <a:rPr lang="en-GB" sz="2400" b="1" dirty="0"/>
              <a:t>Understanding Post Separation Domestic Abuse and ways to help</a:t>
            </a:r>
            <a:endParaRPr lang="en-GB" sz="240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F857E4-7346-B940-8725-421198E43BBE}"/>
              </a:ext>
            </a:extLst>
          </p:cNvPr>
          <p:cNvSpPr txBox="1"/>
          <p:nvPr/>
        </p:nvSpPr>
        <p:spPr>
          <a:xfrm>
            <a:off x="10190771" y="1545761"/>
            <a:ext cx="4682064" cy="4462760"/>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3. </a:t>
            </a:r>
            <a:r>
              <a:rPr lang="en-GB" b="1" dirty="0"/>
              <a:t>How services can support someone</a:t>
            </a:r>
            <a:endParaRPr lang="en-GB" sz="1400" b="1" dirty="0"/>
          </a:p>
          <a:p>
            <a:pPr lvl="0"/>
            <a:r>
              <a:rPr lang="en-GB" sz="1400" b="1" dirty="0"/>
              <a:t>Document Everything:</a:t>
            </a:r>
            <a:r>
              <a:rPr lang="en-GB" sz="1400" dirty="0"/>
              <a:t>  Advise the person to keep detailed records of abuse incidents, including dates, times, and evidence such as screenshots or voicemails</a:t>
            </a:r>
          </a:p>
          <a:p>
            <a:endParaRPr lang="en-GB" sz="1400" b="1" dirty="0"/>
          </a:p>
          <a:p>
            <a:r>
              <a:rPr lang="en-GB" sz="1400" b="1" dirty="0"/>
              <a:t>Legal Protection:</a:t>
            </a:r>
            <a:r>
              <a:rPr lang="en-GB" sz="1400" dirty="0"/>
              <a:t> The individual can seek advice about restraining or protective orders and consult legal professionals specialising in domestic abuse. There may be </a:t>
            </a:r>
            <a:r>
              <a:rPr lang="en-GB" sz="1400"/>
              <a:t>help available </a:t>
            </a:r>
            <a:r>
              <a:rPr lang="en-GB" sz="1400" dirty="0"/>
              <a:t>obtaining a non-molestation order or Domestic Abuse Protection Order (DAPO) so talk to the local specialist DA service</a:t>
            </a:r>
          </a:p>
          <a:p>
            <a:endParaRPr lang="en-GB" sz="1400" b="1" dirty="0"/>
          </a:p>
          <a:p>
            <a:r>
              <a:rPr lang="en-GB" sz="1400" b="1" dirty="0"/>
              <a:t>Enhance Safety Plans:</a:t>
            </a:r>
            <a:r>
              <a:rPr lang="en-GB" sz="1400" dirty="0"/>
              <a:t> discuss with the person how to update their routines so it is not predictable. Secure digital devices - are there any location finding apps that need deleting, change locks, and inform schools or caregivers about risks</a:t>
            </a:r>
          </a:p>
          <a:p>
            <a:endParaRPr lang="en-GB" sz="1400" b="1" dirty="0"/>
          </a:p>
          <a:p>
            <a:r>
              <a:rPr lang="en-GB" sz="1400" b="1" dirty="0"/>
              <a:t>Access Specialist Support:</a:t>
            </a:r>
            <a:r>
              <a:rPr lang="en-GB" sz="1400" dirty="0"/>
              <a:t> Domestic abuse services can provide guidance, safety planning, and emotional support</a:t>
            </a:r>
          </a:p>
          <a:p>
            <a:pPr lvl="0"/>
            <a:endParaRPr lang="en-GB" sz="140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E6A2FF2E-8536-B344-802F-A1F7C3B73486}"/>
              </a:ext>
            </a:extLst>
          </p:cNvPr>
          <p:cNvSpPr txBox="1"/>
          <p:nvPr/>
        </p:nvSpPr>
        <p:spPr>
          <a:xfrm>
            <a:off x="5306778" y="7008611"/>
            <a:ext cx="4551682" cy="3847207"/>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5. </a:t>
            </a:r>
            <a:r>
              <a:rPr lang="en-GB" b="1" dirty="0"/>
              <a:t>How to counter myths and promote hope</a:t>
            </a:r>
            <a:endParaRPr lang="en-GB" dirty="0"/>
          </a:p>
          <a:p>
            <a:r>
              <a:rPr lang="en-GB" sz="1400" dirty="0"/>
              <a:t>A person is likely to be most vulnerable when they have left or contemplating leaving.</a:t>
            </a:r>
          </a:p>
          <a:p>
            <a:endParaRPr lang="en-GB" sz="1400" dirty="0"/>
          </a:p>
          <a:p>
            <a:r>
              <a:rPr lang="en-GB" sz="1400" dirty="0"/>
              <a:t>Leaving is not easy the person will need to counter the effects of </a:t>
            </a:r>
            <a:r>
              <a:rPr lang="en-GB" sz="1400" u="sng" dirty="0">
                <a:hlinkClick r:id="rId9"/>
              </a:rPr>
              <a:t>coercive and controlling behaviour</a:t>
            </a:r>
            <a:r>
              <a:rPr lang="en-GB" sz="1400" dirty="0"/>
              <a:t> . Economic abuse can be most apparent after separation -it includes withholding child support payments - Damaging credit scores deliberately - Hiding assets during divorce proceedings · Coercing victims into debt or extra housing and travel costs. It is important to acknowledge these issues and understand how they can keep someone in contact with the abuser -it is important not to judge and be empathetic and to remember decision-making abilities frequently deteriorate when confidence has been systematically undermined.</a:t>
            </a:r>
          </a:p>
          <a:p>
            <a:r>
              <a:rPr lang="en-GB" sz="1600" b="1" dirty="0">
                <a:latin typeface="Arial" panose="020B0604020202020204" pitchFamily="34" charset="0"/>
                <a:cs typeface="Arial" panose="020B0604020202020204" pitchFamily="34" charset="0"/>
              </a:rPr>
              <a:t> </a:t>
            </a:r>
          </a:p>
        </p:txBody>
      </p:sp>
      <p:pic>
        <p:nvPicPr>
          <p:cNvPr id="1026" name="Picture 2" descr="What is a Seven Minute Briefi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9690" y="4303147"/>
            <a:ext cx="2568359" cy="256835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7AF9ECD-5A71-1A18-1B64-CEA7301E26A4}"/>
              </a:ext>
            </a:extLst>
          </p:cNvPr>
          <p:cNvPicPr>
            <a:picLocks noChangeAspect="1"/>
          </p:cNvPicPr>
          <p:nvPr/>
        </p:nvPicPr>
        <p:blipFill>
          <a:blip r:embed="rId11"/>
          <a:stretch>
            <a:fillRect/>
          </a:stretch>
        </p:blipFill>
        <p:spPr>
          <a:xfrm>
            <a:off x="1456267" y="-63392"/>
            <a:ext cx="1659466" cy="1659466"/>
          </a:xfrm>
          <a:prstGeom prst="rect">
            <a:avLst/>
          </a:prstGeom>
        </p:spPr>
      </p:pic>
    </p:spTree>
    <p:extLst>
      <p:ext uri="{BB962C8B-B14F-4D97-AF65-F5344CB8AC3E}">
        <p14:creationId xmlns:p14="http://schemas.microsoft.com/office/powerpoint/2010/main" val="3642876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0544CEDD66FF45A4C30C02F5D9BCD8" ma:contentTypeVersion="14" ma:contentTypeDescription="Create a new document." ma:contentTypeScope="" ma:versionID="51625730a38a92f04bab7c70600419ba">
  <xsd:schema xmlns:xsd="http://www.w3.org/2001/XMLSchema" xmlns:xs="http://www.w3.org/2001/XMLSchema" xmlns:p="http://schemas.microsoft.com/office/2006/metadata/properties" xmlns:ns2="71ce49bb-cf0a-4122-9119-2fd8f82facb0" xmlns:ns3="0ba1dc7b-d825-410b-8076-85f10e5c34b6" targetNamespace="http://schemas.microsoft.com/office/2006/metadata/properties" ma:root="true" ma:fieldsID="644e54487f515ddf0d4650bf4e31ed6e" ns2:_="" ns3:_="">
    <xsd:import namespace="71ce49bb-cf0a-4122-9119-2fd8f82facb0"/>
    <xsd:import namespace="0ba1dc7b-d825-410b-8076-85f10e5c34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ce49bb-cf0a-4122-9119-2fd8f82fa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ba1dc7b-d825-410b-8076-85f10e5c34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C601DA-C711-4C17-BA0E-EF18F3E5501F}">
  <ds:schemaRefs>
    <ds:schemaRef ds:uri="http://schemas.microsoft.com/sharepoint/v3/contenttype/forms"/>
  </ds:schemaRefs>
</ds:datastoreItem>
</file>

<file path=customXml/itemProps2.xml><?xml version="1.0" encoding="utf-8"?>
<ds:datastoreItem xmlns:ds="http://schemas.openxmlformats.org/officeDocument/2006/customXml" ds:itemID="{02A15BD6-3584-4C7D-AB7B-53586E1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ce49bb-cf0a-4122-9119-2fd8f82facb0"/>
    <ds:schemaRef ds:uri="0ba1dc7b-d825-410b-8076-85f10e5c34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6E2D25-D9D3-4CE3-AD57-53DB797AD1DF}">
  <ds:schemaRefs>
    <ds:schemaRef ds:uri="http://schemas.microsoft.com/office/2006/documentManagement/types"/>
    <ds:schemaRef ds:uri="http://purl.org/dc/elements/1.1/"/>
    <ds:schemaRef ds:uri="http://schemas.microsoft.com/office/2006/metadata/properties"/>
    <ds:schemaRef ds:uri="0ba1dc7b-d825-410b-8076-85f10e5c34b6"/>
    <ds:schemaRef ds:uri="http://purl.org/dc/terms/"/>
    <ds:schemaRef ds:uri="http://schemas.openxmlformats.org/package/2006/metadata/core-properties"/>
    <ds:schemaRef ds:uri="http://purl.org/dc/dcmitype/"/>
    <ds:schemaRef ds:uri="71ce49bb-cf0a-4122-9119-2fd8f82facb0"/>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1921</TotalTime>
  <Words>765</Words>
  <Application>Microsoft Office PowerPoint</Application>
  <PresentationFormat>Custom</PresentationFormat>
  <Paragraphs>51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Hall.Salter</dc:creator>
  <cp:lastModifiedBy>COOPER, Paul (NHS SHROPSHIRE, TELFORD AND WREKIN ICB - M2L0M)</cp:lastModifiedBy>
  <cp:revision>36</cp:revision>
  <dcterms:created xsi:type="dcterms:W3CDTF">2021-06-18T13:41:22Z</dcterms:created>
  <dcterms:modified xsi:type="dcterms:W3CDTF">2026-09-11T14:32:35Z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0x010100AC0544CEDD66FF45A4C30C02F5D9BCD8</vt:lpwstr>
  </property>
</Properties>
</file>