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65" r:id="rId5"/>
    <p:sldId id="266" r:id="rId6"/>
    <p:sldId id="260" r:id="rId7"/>
    <p:sldId id="259" r:id="rId8"/>
    <p:sldId id="261" r:id="rId9"/>
    <p:sldId id="262" r:id="rId10"/>
    <p:sldId id="263" r:id="rId11"/>
    <p:sldId id="267" r:id="rId12"/>
    <p:sldId id="269" r:id="rId13"/>
    <p:sldId id="270" r:id="rId14"/>
    <p:sldId id="272"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95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8A67D-3F69-4FB6-0EFD-87049800BFB6}"/>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A6E4D22A-83D9-FE56-7805-80327E3CE838}"/>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1F2E007D-A5A8-3113-026D-5F6859C6E6D8}"/>
              </a:ext>
            </a:extLst>
          </p:cNvPr>
          <p:cNvSpPr txBox="1">
            <a:spLocks noGrp="1"/>
          </p:cNvSpPr>
          <p:nvPr>
            <p:ph type="dt" sz="half" idx="7"/>
          </p:nvPr>
        </p:nvSpPr>
        <p:spPr/>
        <p:txBody>
          <a:bodyPr/>
          <a:lstStyle>
            <a:lvl1pPr>
              <a:defRPr/>
            </a:lvl1pPr>
          </a:lstStyle>
          <a:p>
            <a:pPr lvl="0"/>
            <a:fld id="{FCB88D57-3919-4B93-BA61-12B4C3D4F0C2}" type="datetime1">
              <a:rPr lang="en-GB"/>
              <a:pPr lvl="0"/>
              <a:t>01/04/2026</a:t>
            </a:fld>
            <a:endParaRPr lang="en-GB"/>
          </a:p>
        </p:txBody>
      </p:sp>
      <p:sp>
        <p:nvSpPr>
          <p:cNvPr id="5" name="Footer Placeholder 4">
            <a:extLst>
              <a:ext uri="{FF2B5EF4-FFF2-40B4-BE49-F238E27FC236}">
                <a16:creationId xmlns:a16="http://schemas.microsoft.com/office/drawing/2014/main" id="{3455367B-42F9-A620-025A-7FC3E4C66B67}"/>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8AFFA277-8306-AE80-F41F-CD9C7D0A24C9}"/>
              </a:ext>
            </a:extLst>
          </p:cNvPr>
          <p:cNvSpPr txBox="1">
            <a:spLocks noGrp="1"/>
          </p:cNvSpPr>
          <p:nvPr>
            <p:ph type="sldNum" sz="quarter" idx="8"/>
          </p:nvPr>
        </p:nvSpPr>
        <p:spPr/>
        <p:txBody>
          <a:bodyPr/>
          <a:lstStyle>
            <a:lvl1pPr>
              <a:defRPr/>
            </a:lvl1pPr>
          </a:lstStyle>
          <a:p>
            <a:pPr lvl="0"/>
            <a:fld id="{11B1C72B-85E7-4658-B7D0-ED802F2D41BF}" type="slidenum">
              <a:t>‹#›</a:t>
            </a:fld>
            <a:endParaRPr lang="en-GB"/>
          </a:p>
        </p:txBody>
      </p:sp>
    </p:spTree>
    <p:extLst>
      <p:ext uri="{BB962C8B-B14F-4D97-AF65-F5344CB8AC3E}">
        <p14:creationId xmlns:p14="http://schemas.microsoft.com/office/powerpoint/2010/main" val="2121004726"/>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8FD8E-0F2F-5676-8B85-4DC4C2607326}"/>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F20DEA54-7649-3A62-417A-FE5618B6C69D}"/>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93F669-930D-1B79-8EAB-6A19630B6724}"/>
              </a:ext>
            </a:extLst>
          </p:cNvPr>
          <p:cNvSpPr txBox="1">
            <a:spLocks noGrp="1"/>
          </p:cNvSpPr>
          <p:nvPr>
            <p:ph type="dt" sz="half" idx="7"/>
          </p:nvPr>
        </p:nvSpPr>
        <p:spPr/>
        <p:txBody>
          <a:bodyPr/>
          <a:lstStyle>
            <a:lvl1pPr>
              <a:defRPr/>
            </a:lvl1pPr>
          </a:lstStyle>
          <a:p>
            <a:pPr lvl="0"/>
            <a:fld id="{C5525E4D-B8B5-40C7-A369-489DBE8CD6F6}" type="datetime1">
              <a:rPr lang="en-GB"/>
              <a:pPr lvl="0"/>
              <a:t>01/04/2026</a:t>
            </a:fld>
            <a:endParaRPr lang="en-GB"/>
          </a:p>
        </p:txBody>
      </p:sp>
      <p:sp>
        <p:nvSpPr>
          <p:cNvPr id="5" name="Footer Placeholder 4">
            <a:extLst>
              <a:ext uri="{FF2B5EF4-FFF2-40B4-BE49-F238E27FC236}">
                <a16:creationId xmlns:a16="http://schemas.microsoft.com/office/drawing/2014/main" id="{FFE8C434-EF47-E3A8-7607-C1DFD06163E8}"/>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B6CB1D4-BC55-4311-3C74-998B16B5E70B}"/>
              </a:ext>
            </a:extLst>
          </p:cNvPr>
          <p:cNvSpPr txBox="1">
            <a:spLocks noGrp="1"/>
          </p:cNvSpPr>
          <p:nvPr>
            <p:ph type="sldNum" sz="quarter" idx="8"/>
          </p:nvPr>
        </p:nvSpPr>
        <p:spPr/>
        <p:txBody>
          <a:bodyPr/>
          <a:lstStyle>
            <a:lvl1pPr>
              <a:defRPr/>
            </a:lvl1pPr>
          </a:lstStyle>
          <a:p>
            <a:pPr lvl="0"/>
            <a:fld id="{D836C222-7D9C-4BCC-9A59-28F43B2625C4}" type="slidenum">
              <a:t>‹#›</a:t>
            </a:fld>
            <a:endParaRPr lang="en-GB"/>
          </a:p>
        </p:txBody>
      </p:sp>
    </p:spTree>
    <p:extLst>
      <p:ext uri="{BB962C8B-B14F-4D97-AF65-F5344CB8AC3E}">
        <p14:creationId xmlns:p14="http://schemas.microsoft.com/office/powerpoint/2010/main" val="1922905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7AB3FE-2649-4714-34CD-21D902D96A0C}"/>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A5D8FF66-3CCD-C4D1-7108-412248C60DCB}"/>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5CBC91-C378-2E60-91CD-D58BCE21D69B}"/>
              </a:ext>
            </a:extLst>
          </p:cNvPr>
          <p:cNvSpPr txBox="1">
            <a:spLocks noGrp="1"/>
          </p:cNvSpPr>
          <p:nvPr>
            <p:ph type="dt" sz="half" idx="7"/>
          </p:nvPr>
        </p:nvSpPr>
        <p:spPr/>
        <p:txBody>
          <a:bodyPr/>
          <a:lstStyle>
            <a:lvl1pPr>
              <a:defRPr/>
            </a:lvl1pPr>
          </a:lstStyle>
          <a:p>
            <a:pPr lvl="0"/>
            <a:fld id="{0C76CFF5-C896-4589-A510-FFC7F3193BED}" type="datetime1">
              <a:rPr lang="en-GB"/>
              <a:pPr lvl="0"/>
              <a:t>01/04/2026</a:t>
            </a:fld>
            <a:endParaRPr lang="en-GB"/>
          </a:p>
        </p:txBody>
      </p:sp>
      <p:sp>
        <p:nvSpPr>
          <p:cNvPr id="5" name="Footer Placeholder 4">
            <a:extLst>
              <a:ext uri="{FF2B5EF4-FFF2-40B4-BE49-F238E27FC236}">
                <a16:creationId xmlns:a16="http://schemas.microsoft.com/office/drawing/2014/main" id="{32DF3313-B7B0-9D3B-1A37-158799D42B4C}"/>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0B81D61B-ABFE-A6D5-032F-236EA83149DA}"/>
              </a:ext>
            </a:extLst>
          </p:cNvPr>
          <p:cNvSpPr txBox="1">
            <a:spLocks noGrp="1"/>
          </p:cNvSpPr>
          <p:nvPr>
            <p:ph type="sldNum" sz="quarter" idx="8"/>
          </p:nvPr>
        </p:nvSpPr>
        <p:spPr/>
        <p:txBody>
          <a:bodyPr/>
          <a:lstStyle>
            <a:lvl1pPr>
              <a:defRPr/>
            </a:lvl1pPr>
          </a:lstStyle>
          <a:p>
            <a:pPr lvl="0"/>
            <a:fld id="{CFFD7A6E-173C-48F1-8BC6-AB44DABCF06E}" type="slidenum">
              <a:t>‹#›</a:t>
            </a:fld>
            <a:endParaRPr lang="en-GB"/>
          </a:p>
        </p:txBody>
      </p:sp>
    </p:spTree>
    <p:extLst>
      <p:ext uri="{BB962C8B-B14F-4D97-AF65-F5344CB8AC3E}">
        <p14:creationId xmlns:p14="http://schemas.microsoft.com/office/powerpoint/2010/main" val="3265678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63631-E8CD-FFA8-9A9F-901056111863}"/>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06738E96-2DDB-6947-B078-F7DFEC6E4F3D}"/>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92642A-C6BC-A7B4-46BD-AFF96D17B8AB}"/>
              </a:ext>
            </a:extLst>
          </p:cNvPr>
          <p:cNvSpPr txBox="1">
            <a:spLocks noGrp="1"/>
          </p:cNvSpPr>
          <p:nvPr>
            <p:ph type="dt" sz="half" idx="7"/>
          </p:nvPr>
        </p:nvSpPr>
        <p:spPr/>
        <p:txBody>
          <a:bodyPr/>
          <a:lstStyle>
            <a:lvl1pPr>
              <a:defRPr/>
            </a:lvl1pPr>
          </a:lstStyle>
          <a:p>
            <a:pPr lvl="0"/>
            <a:fld id="{15A548FC-28C8-4D0D-90B1-E1F034DEE154}" type="datetime1">
              <a:rPr lang="en-GB"/>
              <a:pPr lvl="0"/>
              <a:t>01/04/2026</a:t>
            </a:fld>
            <a:endParaRPr lang="en-GB"/>
          </a:p>
        </p:txBody>
      </p:sp>
      <p:sp>
        <p:nvSpPr>
          <p:cNvPr id="5" name="Footer Placeholder 4">
            <a:extLst>
              <a:ext uri="{FF2B5EF4-FFF2-40B4-BE49-F238E27FC236}">
                <a16:creationId xmlns:a16="http://schemas.microsoft.com/office/drawing/2014/main" id="{64131750-9095-FF1F-C999-ED33E18F909F}"/>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5642D566-37B9-E62D-30F4-69DD68373DC4}"/>
              </a:ext>
            </a:extLst>
          </p:cNvPr>
          <p:cNvSpPr txBox="1">
            <a:spLocks noGrp="1"/>
          </p:cNvSpPr>
          <p:nvPr>
            <p:ph type="sldNum" sz="quarter" idx="8"/>
          </p:nvPr>
        </p:nvSpPr>
        <p:spPr/>
        <p:txBody>
          <a:bodyPr/>
          <a:lstStyle>
            <a:lvl1pPr>
              <a:defRPr/>
            </a:lvl1pPr>
          </a:lstStyle>
          <a:p>
            <a:pPr lvl="0"/>
            <a:fld id="{45D75E30-7ADD-450F-AF95-2CFCB553B42F}" type="slidenum">
              <a:t>‹#›</a:t>
            </a:fld>
            <a:endParaRPr lang="en-GB"/>
          </a:p>
        </p:txBody>
      </p:sp>
    </p:spTree>
    <p:extLst>
      <p:ext uri="{BB962C8B-B14F-4D97-AF65-F5344CB8AC3E}">
        <p14:creationId xmlns:p14="http://schemas.microsoft.com/office/powerpoint/2010/main" val="303884816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BC35F-8C4F-671D-3B89-5DA7F021316F}"/>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B0B123CA-8D8A-76D4-4C94-1C114CF93CEB}"/>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6E9BB006-5DE0-A722-2300-D6C10B6D59B9}"/>
              </a:ext>
            </a:extLst>
          </p:cNvPr>
          <p:cNvSpPr txBox="1">
            <a:spLocks noGrp="1"/>
          </p:cNvSpPr>
          <p:nvPr>
            <p:ph type="dt" sz="half" idx="7"/>
          </p:nvPr>
        </p:nvSpPr>
        <p:spPr/>
        <p:txBody>
          <a:bodyPr/>
          <a:lstStyle>
            <a:lvl1pPr>
              <a:defRPr/>
            </a:lvl1pPr>
          </a:lstStyle>
          <a:p>
            <a:pPr lvl="0"/>
            <a:fld id="{B6270ADD-9325-4199-BD3A-7486006CEFC1}" type="datetime1">
              <a:rPr lang="en-GB"/>
              <a:pPr lvl="0"/>
              <a:t>01/04/2026</a:t>
            </a:fld>
            <a:endParaRPr lang="en-GB"/>
          </a:p>
        </p:txBody>
      </p:sp>
      <p:sp>
        <p:nvSpPr>
          <p:cNvPr id="5" name="Footer Placeholder 4">
            <a:extLst>
              <a:ext uri="{FF2B5EF4-FFF2-40B4-BE49-F238E27FC236}">
                <a16:creationId xmlns:a16="http://schemas.microsoft.com/office/drawing/2014/main" id="{1BF19280-6F6B-D89F-985D-45788C4F1508}"/>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03E51A8C-74CF-BF3E-A505-C97649BFC6E9}"/>
              </a:ext>
            </a:extLst>
          </p:cNvPr>
          <p:cNvSpPr txBox="1">
            <a:spLocks noGrp="1"/>
          </p:cNvSpPr>
          <p:nvPr>
            <p:ph type="sldNum" sz="quarter" idx="8"/>
          </p:nvPr>
        </p:nvSpPr>
        <p:spPr/>
        <p:txBody>
          <a:bodyPr/>
          <a:lstStyle>
            <a:lvl1pPr>
              <a:defRPr/>
            </a:lvl1pPr>
          </a:lstStyle>
          <a:p>
            <a:pPr lvl="0"/>
            <a:fld id="{6D15B305-E4F6-4420-A26A-FF6E7ACF2AB3}" type="slidenum">
              <a:t>‹#›</a:t>
            </a:fld>
            <a:endParaRPr lang="en-GB"/>
          </a:p>
        </p:txBody>
      </p:sp>
    </p:spTree>
    <p:extLst>
      <p:ext uri="{BB962C8B-B14F-4D97-AF65-F5344CB8AC3E}">
        <p14:creationId xmlns:p14="http://schemas.microsoft.com/office/powerpoint/2010/main" val="190271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DFA6B-F272-A07E-7A16-5A6C5C44D2BF}"/>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408B0847-E713-0EA4-5297-A24033EB129D}"/>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6BCB88D-B5B5-09B3-EC8D-D56A87353532}"/>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3CB86A8-6B80-68AB-6EF8-29DFD14631C3}"/>
              </a:ext>
            </a:extLst>
          </p:cNvPr>
          <p:cNvSpPr txBox="1">
            <a:spLocks noGrp="1"/>
          </p:cNvSpPr>
          <p:nvPr>
            <p:ph type="dt" sz="half" idx="7"/>
          </p:nvPr>
        </p:nvSpPr>
        <p:spPr/>
        <p:txBody>
          <a:bodyPr/>
          <a:lstStyle>
            <a:lvl1pPr>
              <a:defRPr/>
            </a:lvl1pPr>
          </a:lstStyle>
          <a:p>
            <a:pPr lvl="0"/>
            <a:fld id="{27613DE0-574D-486F-ABBE-5FB6E2535A4E}" type="datetime1">
              <a:rPr lang="en-GB"/>
              <a:pPr lvl="0"/>
              <a:t>01/04/2026</a:t>
            </a:fld>
            <a:endParaRPr lang="en-GB"/>
          </a:p>
        </p:txBody>
      </p:sp>
      <p:sp>
        <p:nvSpPr>
          <p:cNvPr id="6" name="Footer Placeholder 5">
            <a:extLst>
              <a:ext uri="{FF2B5EF4-FFF2-40B4-BE49-F238E27FC236}">
                <a16:creationId xmlns:a16="http://schemas.microsoft.com/office/drawing/2014/main" id="{2F39A50B-0210-64DF-707C-FC0064F24B2C}"/>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A646A9D9-FCC6-C2C7-D042-DFCDEAA01C63}"/>
              </a:ext>
            </a:extLst>
          </p:cNvPr>
          <p:cNvSpPr txBox="1">
            <a:spLocks noGrp="1"/>
          </p:cNvSpPr>
          <p:nvPr>
            <p:ph type="sldNum" sz="quarter" idx="8"/>
          </p:nvPr>
        </p:nvSpPr>
        <p:spPr/>
        <p:txBody>
          <a:bodyPr/>
          <a:lstStyle>
            <a:lvl1pPr>
              <a:defRPr/>
            </a:lvl1pPr>
          </a:lstStyle>
          <a:p>
            <a:pPr lvl="0"/>
            <a:fld id="{6CCBE9DB-1C26-4DB0-86EA-0BEFBA7809AA}" type="slidenum">
              <a:t>‹#›</a:t>
            </a:fld>
            <a:endParaRPr lang="en-GB"/>
          </a:p>
        </p:txBody>
      </p:sp>
    </p:spTree>
    <p:extLst>
      <p:ext uri="{BB962C8B-B14F-4D97-AF65-F5344CB8AC3E}">
        <p14:creationId xmlns:p14="http://schemas.microsoft.com/office/powerpoint/2010/main" val="2530692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D6510-21F0-4A1A-DD42-BFF61671C18A}"/>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695B75DF-F1B1-68D1-51F9-88D061F2525E}"/>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AB49276D-F27B-C384-1172-B1D87E4B44FD}"/>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5D64E21-4212-DC8E-3BDB-5F2F9D54AAE3}"/>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D689209E-7317-C1D3-14DD-1694DE2F9BCC}"/>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C1B04C5-56F8-0A8F-73E6-09C3D91087BD}"/>
              </a:ext>
            </a:extLst>
          </p:cNvPr>
          <p:cNvSpPr txBox="1">
            <a:spLocks noGrp="1"/>
          </p:cNvSpPr>
          <p:nvPr>
            <p:ph type="dt" sz="half" idx="7"/>
          </p:nvPr>
        </p:nvSpPr>
        <p:spPr/>
        <p:txBody>
          <a:bodyPr/>
          <a:lstStyle>
            <a:lvl1pPr>
              <a:defRPr/>
            </a:lvl1pPr>
          </a:lstStyle>
          <a:p>
            <a:pPr lvl="0"/>
            <a:fld id="{850B9D34-D91D-4FF0-AD79-BCDC46D58129}" type="datetime1">
              <a:rPr lang="en-GB"/>
              <a:pPr lvl="0"/>
              <a:t>01/04/2026</a:t>
            </a:fld>
            <a:endParaRPr lang="en-GB"/>
          </a:p>
        </p:txBody>
      </p:sp>
      <p:sp>
        <p:nvSpPr>
          <p:cNvPr id="8" name="Footer Placeholder 7">
            <a:extLst>
              <a:ext uri="{FF2B5EF4-FFF2-40B4-BE49-F238E27FC236}">
                <a16:creationId xmlns:a16="http://schemas.microsoft.com/office/drawing/2014/main" id="{B5B63F7E-1D62-66FC-D348-8E53232B6119}"/>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96EB70BC-721D-3C48-13EE-0DBB942E049C}"/>
              </a:ext>
            </a:extLst>
          </p:cNvPr>
          <p:cNvSpPr txBox="1">
            <a:spLocks noGrp="1"/>
          </p:cNvSpPr>
          <p:nvPr>
            <p:ph type="sldNum" sz="quarter" idx="8"/>
          </p:nvPr>
        </p:nvSpPr>
        <p:spPr/>
        <p:txBody>
          <a:bodyPr/>
          <a:lstStyle>
            <a:lvl1pPr>
              <a:defRPr/>
            </a:lvl1pPr>
          </a:lstStyle>
          <a:p>
            <a:pPr lvl="0"/>
            <a:fld id="{31E7C139-13A9-40C6-8F0E-E800B0B6EE62}" type="slidenum">
              <a:t>‹#›</a:t>
            </a:fld>
            <a:endParaRPr lang="en-GB"/>
          </a:p>
        </p:txBody>
      </p:sp>
    </p:spTree>
    <p:extLst>
      <p:ext uri="{BB962C8B-B14F-4D97-AF65-F5344CB8AC3E}">
        <p14:creationId xmlns:p14="http://schemas.microsoft.com/office/powerpoint/2010/main" val="1619010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4AE53-E140-0FDC-5324-476CBE59E7E7}"/>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a16="http://schemas.microsoft.com/office/drawing/2014/main" id="{64644BED-A69E-0AA1-14E5-36D299F03DB9}"/>
              </a:ext>
            </a:extLst>
          </p:cNvPr>
          <p:cNvSpPr txBox="1">
            <a:spLocks noGrp="1"/>
          </p:cNvSpPr>
          <p:nvPr>
            <p:ph type="dt" sz="half" idx="7"/>
          </p:nvPr>
        </p:nvSpPr>
        <p:spPr/>
        <p:txBody>
          <a:bodyPr/>
          <a:lstStyle>
            <a:lvl1pPr>
              <a:defRPr/>
            </a:lvl1pPr>
          </a:lstStyle>
          <a:p>
            <a:pPr lvl="0"/>
            <a:fld id="{5495143F-19CB-4BBD-BAC7-535CD008D8DD}" type="datetime1">
              <a:rPr lang="en-GB"/>
              <a:pPr lvl="0"/>
              <a:t>01/04/2026</a:t>
            </a:fld>
            <a:endParaRPr lang="en-GB"/>
          </a:p>
        </p:txBody>
      </p:sp>
      <p:sp>
        <p:nvSpPr>
          <p:cNvPr id="4" name="Footer Placeholder 3">
            <a:extLst>
              <a:ext uri="{FF2B5EF4-FFF2-40B4-BE49-F238E27FC236}">
                <a16:creationId xmlns:a16="http://schemas.microsoft.com/office/drawing/2014/main" id="{4673B50C-4406-6DDE-CBDF-8F378963BB0A}"/>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121340B3-A3FE-2A17-1F31-FB233C527D73}"/>
              </a:ext>
            </a:extLst>
          </p:cNvPr>
          <p:cNvSpPr txBox="1">
            <a:spLocks noGrp="1"/>
          </p:cNvSpPr>
          <p:nvPr>
            <p:ph type="sldNum" sz="quarter" idx="8"/>
          </p:nvPr>
        </p:nvSpPr>
        <p:spPr/>
        <p:txBody>
          <a:bodyPr/>
          <a:lstStyle>
            <a:lvl1pPr>
              <a:defRPr/>
            </a:lvl1pPr>
          </a:lstStyle>
          <a:p>
            <a:pPr lvl="0"/>
            <a:fld id="{D1B7C46F-C676-4424-A3E2-BD71AA3628CE}" type="slidenum">
              <a:t>‹#›</a:t>
            </a:fld>
            <a:endParaRPr lang="en-GB"/>
          </a:p>
        </p:txBody>
      </p:sp>
    </p:spTree>
    <p:extLst>
      <p:ext uri="{BB962C8B-B14F-4D97-AF65-F5344CB8AC3E}">
        <p14:creationId xmlns:p14="http://schemas.microsoft.com/office/powerpoint/2010/main" val="2112574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8C61A5-910B-B046-3A07-86D0214512D9}"/>
              </a:ext>
            </a:extLst>
          </p:cNvPr>
          <p:cNvSpPr txBox="1">
            <a:spLocks noGrp="1"/>
          </p:cNvSpPr>
          <p:nvPr>
            <p:ph type="dt" sz="half" idx="7"/>
          </p:nvPr>
        </p:nvSpPr>
        <p:spPr/>
        <p:txBody>
          <a:bodyPr/>
          <a:lstStyle>
            <a:lvl1pPr>
              <a:defRPr/>
            </a:lvl1pPr>
          </a:lstStyle>
          <a:p>
            <a:pPr lvl="0"/>
            <a:fld id="{5D5280B3-8A8C-4DDD-AB4C-FDC9DD524844}" type="datetime1">
              <a:rPr lang="en-GB"/>
              <a:pPr lvl="0"/>
              <a:t>01/04/2026</a:t>
            </a:fld>
            <a:endParaRPr lang="en-GB"/>
          </a:p>
        </p:txBody>
      </p:sp>
      <p:sp>
        <p:nvSpPr>
          <p:cNvPr id="3" name="Footer Placeholder 2">
            <a:extLst>
              <a:ext uri="{FF2B5EF4-FFF2-40B4-BE49-F238E27FC236}">
                <a16:creationId xmlns:a16="http://schemas.microsoft.com/office/drawing/2014/main" id="{00DB3C12-AFB9-1A03-AF7D-86E8B2F19B39}"/>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452F91D9-2668-0B9F-C92E-91CD82803CB6}"/>
              </a:ext>
            </a:extLst>
          </p:cNvPr>
          <p:cNvSpPr txBox="1">
            <a:spLocks noGrp="1"/>
          </p:cNvSpPr>
          <p:nvPr>
            <p:ph type="sldNum" sz="quarter" idx="8"/>
          </p:nvPr>
        </p:nvSpPr>
        <p:spPr/>
        <p:txBody>
          <a:bodyPr/>
          <a:lstStyle>
            <a:lvl1pPr>
              <a:defRPr/>
            </a:lvl1pPr>
          </a:lstStyle>
          <a:p>
            <a:pPr lvl="0"/>
            <a:fld id="{4A58170A-6504-489B-A372-F269AD1363D6}" type="slidenum">
              <a:t>‹#›</a:t>
            </a:fld>
            <a:endParaRPr lang="en-GB"/>
          </a:p>
        </p:txBody>
      </p:sp>
    </p:spTree>
    <p:extLst>
      <p:ext uri="{BB962C8B-B14F-4D97-AF65-F5344CB8AC3E}">
        <p14:creationId xmlns:p14="http://schemas.microsoft.com/office/powerpoint/2010/main" val="2836170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5DC92-4649-0D4B-58BF-E1FCD5C356FA}"/>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F5FC9800-44B0-EEF6-6A09-83FD58A8DA0D}"/>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81BC8C0-2610-7818-6E55-54AE0C282F1C}"/>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753E6BC8-FEA9-7662-D7DC-AF741B3EBE96}"/>
              </a:ext>
            </a:extLst>
          </p:cNvPr>
          <p:cNvSpPr txBox="1">
            <a:spLocks noGrp="1"/>
          </p:cNvSpPr>
          <p:nvPr>
            <p:ph type="dt" sz="half" idx="7"/>
          </p:nvPr>
        </p:nvSpPr>
        <p:spPr/>
        <p:txBody>
          <a:bodyPr/>
          <a:lstStyle>
            <a:lvl1pPr>
              <a:defRPr/>
            </a:lvl1pPr>
          </a:lstStyle>
          <a:p>
            <a:pPr lvl="0"/>
            <a:fld id="{BC2617EC-3997-4711-B624-D7451E603B36}" type="datetime1">
              <a:rPr lang="en-GB"/>
              <a:pPr lvl="0"/>
              <a:t>01/04/2026</a:t>
            </a:fld>
            <a:endParaRPr lang="en-GB"/>
          </a:p>
        </p:txBody>
      </p:sp>
      <p:sp>
        <p:nvSpPr>
          <p:cNvPr id="6" name="Footer Placeholder 5">
            <a:extLst>
              <a:ext uri="{FF2B5EF4-FFF2-40B4-BE49-F238E27FC236}">
                <a16:creationId xmlns:a16="http://schemas.microsoft.com/office/drawing/2014/main" id="{3ECA4B6B-E121-A5C1-981E-FB65B4B319B5}"/>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5DF98010-D611-7EA4-1E03-E8E7942C0B4E}"/>
              </a:ext>
            </a:extLst>
          </p:cNvPr>
          <p:cNvSpPr txBox="1">
            <a:spLocks noGrp="1"/>
          </p:cNvSpPr>
          <p:nvPr>
            <p:ph type="sldNum" sz="quarter" idx="8"/>
          </p:nvPr>
        </p:nvSpPr>
        <p:spPr/>
        <p:txBody>
          <a:bodyPr/>
          <a:lstStyle>
            <a:lvl1pPr>
              <a:defRPr/>
            </a:lvl1pPr>
          </a:lstStyle>
          <a:p>
            <a:pPr lvl="0"/>
            <a:fld id="{580579FA-A5CD-449E-968C-8746789088F6}" type="slidenum">
              <a:t>‹#›</a:t>
            </a:fld>
            <a:endParaRPr lang="en-GB"/>
          </a:p>
        </p:txBody>
      </p:sp>
    </p:spTree>
    <p:extLst>
      <p:ext uri="{BB962C8B-B14F-4D97-AF65-F5344CB8AC3E}">
        <p14:creationId xmlns:p14="http://schemas.microsoft.com/office/powerpoint/2010/main" val="3985331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630BD-B736-7923-BE12-DB376B60C52E}"/>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a:extLst>
              <a:ext uri="{FF2B5EF4-FFF2-40B4-BE49-F238E27FC236}">
                <a16:creationId xmlns:a16="http://schemas.microsoft.com/office/drawing/2014/main" id="{7DF2DFEB-C324-12F7-3A87-38DF803DDA71}"/>
              </a:ext>
            </a:extLst>
          </p:cNvPr>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a:extLst>
              <a:ext uri="{FF2B5EF4-FFF2-40B4-BE49-F238E27FC236}">
                <a16:creationId xmlns:a16="http://schemas.microsoft.com/office/drawing/2014/main" id="{CA97F3A1-CEDB-D2D4-7398-817A97603111}"/>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09705DDB-46E3-53E1-0941-4C6795AA152B}"/>
              </a:ext>
            </a:extLst>
          </p:cNvPr>
          <p:cNvSpPr txBox="1">
            <a:spLocks noGrp="1"/>
          </p:cNvSpPr>
          <p:nvPr>
            <p:ph type="dt" sz="half" idx="7"/>
          </p:nvPr>
        </p:nvSpPr>
        <p:spPr/>
        <p:txBody>
          <a:bodyPr/>
          <a:lstStyle>
            <a:lvl1pPr>
              <a:defRPr/>
            </a:lvl1pPr>
          </a:lstStyle>
          <a:p>
            <a:pPr lvl="0"/>
            <a:fld id="{49AEACD2-B38A-457B-9A62-D9839FA30060}" type="datetime1">
              <a:rPr lang="en-GB"/>
              <a:pPr lvl="0"/>
              <a:t>01/04/2026</a:t>
            </a:fld>
            <a:endParaRPr lang="en-GB"/>
          </a:p>
        </p:txBody>
      </p:sp>
      <p:sp>
        <p:nvSpPr>
          <p:cNvPr id="6" name="Footer Placeholder 5">
            <a:extLst>
              <a:ext uri="{FF2B5EF4-FFF2-40B4-BE49-F238E27FC236}">
                <a16:creationId xmlns:a16="http://schemas.microsoft.com/office/drawing/2014/main" id="{9AD5A86A-5770-C27B-CB83-9F69773F7A46}"/>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CFC836FB-C76E-9394-CE15-CD26D5765294}"/>
              </a:ext>
            </a:extLst>
          </p:cNvPr>
          <p:cNvSpPr txBox="1">
            <a:spLocks noGrp="1"/>
          </p:cNvSpPr>
          <p:nvPr>
            <p:ph type="sldNum" sz="quarter" idx="8"/>
          </p:nvPr>
        </p:nvSpPr>
        <p:spPr/>
        <p:txBody>
          <a:bodyPr/>
          <a:lstStyle>
            <a:lvl1pPr>
              <a:defRPr/>
            </a:lvl1pPr>
          </a:lstStyle>
          <a:p>
            <a:pPr lvl="0"/>
            <a:fld id="{FA164195-9F80-4740-9E9A-275303A3A03D}" type="slidenum">
              <a:t>‹#›</a:t>
            </a:fld>
            <a:endParaRPr lang="en-GB"/>
          </a:p>
        </p:txBody>
      </p:sp>
    </p:spTree>
    <p:extLst>
      <p:ext uri="{BB962C8B-B14F-4D97-AF65-F5344CB8AC3E}">
        <p14:creationId xmlns:p14="http://schemas.microsoft.com/office/powerpoint/2010/main" val="1058659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3BE1DD-9D51-1D0A-5E15-00BA394B79A1}"/>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80FD72E6-2195-3128-A963-54104EF02449}"/>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9AA308-219F-9724-2E4B-A6251D5DF888}"/>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8C98C81F-F68A-455C-A4CA-93958C9DD5E5}" type="datetime1">
              <a:rPr lang="en-GB"/>
              <a:pPr lvl="0"/>
              <a:t>01/04/2026</a:t>
            </a:fld>
            <a:endParaRPr lang="en-GB"/>
          </a:p>
        </p:txBody>
      </p:sp>
      <p:sp>
        <p:nvSpPr>
          <p:cNvPr id="5" name="Footer Placeholder 4">
            <a:extLst>
              <a:ext uri="{FF2B5EF4-FFF2-40B4-BE49-F238E27FC236}">
                <a16:creationId xmlns:a16="http://schemas.microsoft.com/office/drawing/2014/main" id="{42AF3F19-8695-E608-145D-880A2EA0E8B1}"/>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DA13C782-D11F-59F9-EEFF-369E9658E275}"/>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30BB2637-6A3E-40D3-9A36-9FD2D41C4432}"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dn.compassionindying.org.uk/wp-content/uploads/advance-decision-pack-v2.3.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resus.org.uk/" TargetMode="External"/><Relationship Id="rId2" Type="http://schemas.openxmlformats.org/officeDocument/2006/relationships/hyperlink" Target="https://www.nhs.uk/conditions/end-of-life-care/planning-ahead/advance-decision-to-refuse-treatment/" TargetMode="External"/><Relationship Id="rId1" Type="http://schemas.openxmlformats.org/officeDocument/2006/relationships/slideLayout" Target="../slideLayouts/slideLayout2.xml"/><Relationship Id="rId4" Type="http://schemas.openxmlformats.org/officeDocument/2006/relationships/hyperlink" Target="https://compassionindying.org.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8DAD669C-44B3-F7FC-A752-AF3E4C577A9F}"/>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C947B18-EC79-8A2D-0B2D-94E561F0F839}"/>
              </a:ext>
            </a:extLst>
          </p:cNvPr>
          <p:cNvSpPr>
            <a:spLocks noMove="1" noResize="1"/>
          </p:cNvSpPr>
          <p:nvPr/>
        </p:nvSpPr>
        <p:spPr>
          <a:xfrm>
            <a:off x="0" y="-429"/>
            <a:ext cx="12191996" cy="6858000"/>
          </a:xfrm>
          <a:prstGeom prst="rect">
            <a:avLst/>
          </a:prstGeom>
          <a:gradFill>
            <a:gsLst>
              <a:gs pos="0">
                <a:srgbClr val="000000"/>
              </a:gs>
              <a:gs pos="100000">
                <a:srgbClr val="2F5597"/>
              </a:gs>
            </a:gsLst>
            <a:lin ang="150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70CBBE1E-8A20-FE09-0026-FF263E0903CB}"/>
              </a:ext>
            </a:extLst>
          </p:cNvPr>
          <p:cNvSpPr>
            <a:spLocks noMove="1" noResize="1"/>
          </p:cNvSpPr>
          <p:nvPr/>
        </p:nvSpPr>
        <p:spPr>
          <a:xfrm rot="10800009" flipH="1">
            <a:off x="455517" y="-1720"/>
            <a:ext cx="11750040" cy="6840681"/>
          </a:xfrm>
          <a:prstGeom prst="rect">
            <a:avLst/>
          </a:prstGeom>
          <a:gradFill>
            <a:gsLst>
              <a:gs pos="0">
                <a:srgbClr val="203864">
                  <a:alpha val="61000"/>
                </a:srgbClr>
              </a:gs>
              <a:gs pos="100000">
                <a:srgbClr val="4472C4">
                  <a:alpha val="0"/>
                </a:srgbClr>
              </a:gs>
            </a:gsLst>
            <a:lin ang="2154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81D7AA9F-9863-9EF9-C1D6-B983A28A08C8}"/>
              </a:ext>
            </a:extLst>
          </p:cNvPr>
          <p:cNvSpPr>
            <a:spLocks noMove="1" noResize="1"/>
          </p:cNvSpPr>
          <p:nvPr/>
        </p:nvSpPr>
        <p:spPr>
          <a:xfrm>
            <a:off x="8606058" y="-1289"/>
            <a:ext cx="3608176" cy="6858859"/>
          </a:xfrm>
          <a:prstGeom prst="rect">
            <a:avLst/>
          </a:prstGeom>
          <a:gradFill>
            <a:gsLst>
              <a:gs pos="0">
                <a:srgbClr val="2F5597">
                  <a:alpha val="0"/>
                </a:srgbClr>
              </a:gs>
              <a:gs pos="100000">
                <a:srgbClr val="000000">
                  <a:alpha val="41000"/>
                </a:srgbClr>
              </a:gs>
            </a:gsLst>
            <a:lin ang="16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Oval 15">
            <a:extLst>
              <a:ext uri="{FF2B5EF4-FFF2-40B4-BE49-F238E27FC236}">
                <a16:creationId xmlns:a16="http://schemas.microsoft.com/office/drawing/2014/main" id="{4CF382C5-D62E-FAEB-F526-3852FBF28693}"/>
              </a:ext>
            </a:extLst>
          </p:cNvPr>
          <p:cNvSpPr>
            <a:spLocks noMove="1" noResize="1"/>
          </p:cNvSpPr>
          <p:nvPr/>
        </p:nvSpPr>
        <p:spPr>
          <a:xfrm rot="15274184">
            <a:off x="6059752" y="779263"/>
            <a:ext cx="4967532" cy="4988390"/>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 2700000 f2 0"/>
              <a:gd name="f15" fmla="*/ f9 f1 1"/>
              <a:gd name="f16" fmla="*/ f10 f1 1"/>
              <a:gd name="f17" fmla="?: f11 f4 1"/>
              <a:gd name="f18" fmla="?: f12 f5 1"/>
              <a:gd name="f19" fmla="?: f13 f6 1"/>
              <a:gd name="f20" fmla="+- f14 0 f2"/>
              <a:gd name="f21" fmla="*/ f15 1 f3"/>
              <a:gd name="f22" fmla="*/ f16 1 f3"/>
              <a:gd name="f23" fmla="*/ f17 1 21600"/>
              <a:gd name="f24" fmla="*/ f18 1 21600"/>
              <a:gd name="f25" fmla="*/ 21600 f17 1"/>
              <a:gd name="f26" fmla="*/ 21600 f18 1"/>
              <a:gd name="f27" fmla="+- f20 f2 0"/>
              <a:gd name="f28" fmla="+- f21 0 f2"/>
              <a:gd name="f29" fmla="+- f22 0 f2"/>
              <a:gd name="f30" fmla="min f24 f23"/>
              <a:gd name="f31" fmla="*/ f25 1 f19"/>
              <a:gd name="f32" fmla="*/ f26 1 f19"/>
              <a:gd name="f33" fmla="*/ f27 f8 1"/>
              <a:gd name="f34" fmla="val f31"/>
              <a:gd name="f35" fmla="val f32"/>
              <a:gd name="f36" fmla="*/ f33 1 f1"/>
              <a:gd name="f37" fmla="*/ f7 f30 1"/>
              <a:gd name="f38" fmla="+- f35 0 f7"/>
              <a:gd name="f39" fmla="+- f34 0 f7"/>
              <a:gd name="f40" fmla="+- 0 0 f36"/>
              <a:gd name="f41" fmla="*/ f38 1 2"/>
              <a:gd name="f42" fmla="*/ f39 1 2"/>
              <a:gd name="f43" fmla="+- 0 0 f40"/>
              <a:gd name="f44" fmla="+- f7 f41 0"/>
              <a:gd name="f45" fmla="+- f7 f42 0"/>
              <a:gd name="f46" fmla="*/ f43 f1 1"/>
              <a:gd name="f47" fmla="*/ f42 f30 1"/>
              <a:gd name="f48" fmla="*/ f41 f30 1"/>
              <a:gd name="f49" fmla="*/ f46 1 f8"/>
              <a:gd name="f50" fmla="*/ f44 f30 1"/>
              <a:gd name="f51" fmla="+- f49 0 f2"/>
              <a:gd name="f52" fmla="cos 1 f51"/>
              <a:gd name="f53" fmla="sin 1 f51"/>
              <a:gd name="f54" fmla="+- 0 0 f52"/>
              <a:gd name="f55" fmla="+- 0 0 f53"/>
              <a:gd name="f56" fmla="+- 0 0 f54"/>
              <a:gd name="f57" fmla="+- 0 0 f55"/>
              <a:gd name="f58" fmla="val f56"/>
              <a:gd name="f59" fmla="val f57"/>
              <a:gd name="f60" fmla="*/ f58 f42 1"/>
              <a:gd name="f61" fmla="*/ f59 f41 1"/>
              <a:gd name="f62" fmla="+- f45 0 f60"/>
              <a:gd name="f63" fmla="+- f45 f60 0"/>
              <a:gd name="f64" fmla="+- f44 0 f61"/>
              <a:gd name="f65" fmla="+- f44 f61 0"/>
              <a:gd name="f66" fmla="*/ f62 f30 1"/>
              <a:gd name="f67" fmla="*/ f64 f30 1"/>
              <a:gd name="f68" fmla="*/ f63 f30 1"/>
              <a:gd name="f69" fmla="*/ f65 f30 1"/>
            </a:gdLst>
            <a:ahLst/>
            <a:cxnLst>
              <a:cxn ang="3cd4">
                <a:pos x="hc" y="t"/>
              </a:cxn>
              <a:cxn ang="0">
                <a:pos x="r" y="vc"/>
              </a:cxn>
              <a:cxn ang="cd4">
                <a:pos x="hc" y="b"/>
              </a:cxn>
              <a:cxn ang="cd2">
                <a:pos x="l" y="vc"/>
              </a:cxn>
              <a:cxn ang="f28">
                <a:pos x="f66" y="f67"/>
              </a:cxn>
              <a:cxn ang="f29">
                <a:pos x="f66" y="f69"/>
              </a:cxn>
              <a:cxn ang="f29">
                <a:pos x="f68" y="f69"/>
              </a:cxn>
              <a:cxn ang="f28">
                <a:pos x="f68" y="f67"/>
              </a:cxn>
            </a:cxnLst>
            <a:rect l="f66" t="f67" r="f68" b="f69"/>
            <a:pathLst>
              <a:path>
                <a:moveTo>
                  <a:pt x="f37" y="f50"/>
                </a:moveTo>
                <a:arcTo wR="f47" hR="f48" stAng="f1" swAng="f0"/>
                <a:close/>
              </a:path>
            </a:pathLst>
          </a:custGeom>
          <a:gradFill>
            <a:gsLst>
              <a:gs pos="0">
                <a:srgbClr val="4472C4">
                  <a:alpha val="24000"/>
                </a:srgbClr>
              </a:gs>
              <a:gs pos="100000">
                <a:srgbClr val="8FAADC">
                  <a:alpha val="0"/>
                </a:srgbClr>
              </a:gs>
            </a:gsLst>
            <a:lin ang="14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1958FDE7-41C8-2D37-9EF3-264D197595D6}"/>
              </a:ext>
            </a:extLst>
          </p:cNvPr>
          <p:cNvSpPr txBox="1">
            <a:spLocks noGrp="1"/>
          </p:cNvSpPr>
          <p:nvPr>
            <p:ph type="ctrTitle"/>
          </p:nvPr>
        </p:nvSpPr>
        <p:spPr>
          <a:xfrm>
            <a:off x="1386861" y="818982"/>
            <a:ext cx="6596243" cy="3268522"/>
          </a:xfrm>
        </p:spPr>
        <p:txBody>
          <a:bodyPr anchorCtr="0"/>
          <a:lstStyle/>
          <a:p>
            <a:pPr lvl="0" algn="r"/>
            <a:r>
              <a:rPr lang="en-GB" sz="4800">
                <a:solidFill>
                  <a:srgbClr val="FFFFFF"/>
                </a:solidFill>
              </a:rPr>
              <a:t>Advance Decision Making to Refuse Treatment</a:t>
            </a:r>
          </a:p>
        </p:txBody>
      </p:sp>
      <p:sp>
        <p:nvSpPr>
          <p:cNvPr id="8" name="Rectangle 17">
            <a:extLst>
              <a:ext uri="{FF2B5EF4-FFF2-40B4-BE49-F238E27FC236}">
                <a16:creationId xmlns:a16="http://schemas.microsoft.com/office/drawing/2014/main" id="{91EB3FC6-7174-CB7B-0D0A-C6A62CC7B229}"/>
              </a:ext>
            </a:extLst>
          </p:cNvPr>
          <p:cNvSpPr>
            <a:spLocks noMove="1" noResize="1"/>
          </p:cNvSpPr>
          <p:nvPr/>
        </p:nvSpPr>
        <p:spPr>
          <a:xfrm rot="10800009" flipH="1">
            <a:off x="6318" y="4480020"/>
            <a:ext cx="12179369" cy="2377961"/>
          </a:xfrm>
          <a:prstGeom prst="rect">
            <a:avLst/>
          </a:prstGeom>
          <a:gradFill>
            <a:gsLst>
              <a:gs pos="0">
                <a:srgbClr val="2F5597">
                  <a:alpha val="50000"/>
                </a:srgbClr>
              </a:gs>
              <a:gs pos="100000">
                <a:srgbClr val="000000">
                  <a:alpha val="34000"/>
                </a:srgbClr>
              </a:gs>
            </a:gsLst>
            <a:lin ang="17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9" name="Subtitle 2">
            <a:extLst>
              <a:ext uri="{FF2B5EF4-FFF2-40B4-BE49-F238E27FC236}">
                <a16:creationId xmlns:a16="http://schemas.microsoft.com/office/drawing/2014/main" id="{ACA103D4-DC78-4226-3159-22EC25EAA1AF}"/>
              </a:ext>
            </a:extLst>
          </p:cNvPr>
          <p:cNvSpPr txBox="1">
            <a:spLocks noGrp="1"/>
          </p:cNvSpPr>
          <p:nvPr>
            <p:ph type="subTitle" idx="1"/>
          </p:nvPr>
        </p:nvSpPr>
        <p:spPr>
          <a:xfrm>
            <a:off x="1931871" y="4797189"/>
            <a:ext cx="6051234" cy="1534125"/>
          </a:xfrm>
        </p:spPr>
        <p:txBody>
          <a:bodyPr anchorCtr="0"/>
          <a:lstStyle/>
          <a:p>
            <a:pPr lvl="0" algn="r">
              <a:lnSpc>
                <a:spcPct val="80000"/>
              </a:lnSpc>
            </a:pPr>
            <a:r>
              <a:rPr lang="en-GB" sz="2000">
                <a:solidFill>
                  <a:srgbClr val="FFFFFF"/>
                </a:solidFill>
              </a:rPr>
              <a:t>Kathy George</a:t>
            </a:r>
          </a:p>
          <a:p>
            <a:pPr lvl="0" algn="r">
              <a:lnSpc>
                <a:spcPct val="80000"/>
              </a:lnSpc>
            </a:pPr>
            <a:r>
              <a:rPr lang="en-GB" sz="2000">
                <a:solidFill>
                  <a:srgbClr val="FFFFFF"/>
                </a:solidFill>
              </a:rPr>
              <a:t>Head Of Adult Safeguarding &amp; MCA Lead</a:t>
            </a:r>
          </a:p>
          <a:p>
            <a:pPr lvl="0" algn="r">
              <a:lnSpc>
                <a:spcPct val="80000"/>
              </a:lnSpc>
            </a:pPr>
            <a:r>
              <a:rPr lang="en-GB" sz="2000">
                <a:solidFill>
                  <a:srgbClr val="FFFFFF"/>
                </a:solidFill>
              </a:rPr>
              <a:t>  Shrewsbury and Telford Hospital NHS Trust (SaTH) </a:t>
            </a:r>
          </a:p>
          <a:p>
            <a:pPr lvl="0" algn="r">
              <a:lnSpc>
                <a:spcPct val="80000"/>
              </a:lnSpc>
            </a:pPr>
            <a:r>
              <a:rPr lang="en-GB" sz="2000">
                <a:solidFill>
                  <a:srgbClr val="FFFFFF"/>
                </a:solidFill>
              </a:rPr>
              <a:t>4 June 2024</a:t>
            </a:r>
          </a:p>
        </p:txBody>
      </p:sp>
      <p:sp>
        <p:nvSpPr>
          <p:cNvPr id="10" name="Rectangle 19">
            <a:extLst>
              <a:ext uri="{FF2B5EF4-FFF2-40B4-BE49-F238E27FC236}">
                <a16:creationId xmlns:a16="http://schemas.microsoft.com/office/drawing/2014/main" id="{B6A41D42-4A29-5954-556B-C04036486E12}"/>
              </a:ext>
            </a:extLst>
          </p:cNvPr>
          <p:cNvSpPr>
            <a:spLocks noMove="1" noResize="1"/>
          </p:cNvSpPr>
          <p:nvPr/>
        </p:nvSpPr>
        <p:spPr>
          <a:xfrm rot="16199987" flipH="1">
            <a:off x="6967083" y="1632647"/>
            <a:ext cx="6857570" cy="3592256"/>
          </a:xfrm>
          <a:prstGeom prst="rect">
            <a:avLst/>
          </a:prstGeom>
          <a:gradFill>
            <a:gsLst>
              <a:gs pos="0">
                <a:srgbClr val="2F5597">
                  <a:alpha val="50000"/>
                </a:srgbClr>
              </a:gs>
              <a:gs pos="100000">
                <a:srgbClr val="000000">
                  <a:alpha val="0"/>
                </a:srgbClr>
              </a:gs>
            </a:gsLst>
            <a:lin ang="156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8">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982B629F-916E-880A-DB5D-E0878FACC3B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ABA3FF43-B70D-A2D0-95C6-2873786A53C1}"/>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0C1650E-5DB1-CF45-1000-1E454C1933A2}"/>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C2FE0B2C-CAB6-7743-39B0-2F3288B7E12C}"/>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15B5E510-03C3-84C4-B470-9E7AE41213C4}"/>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6CB3CC3D-6BCE-2B76-C220-B30CA6AD742C}"/>
              </a:ext>
            </a:extLst>
          </p:cNvPr>
          <p:cNvSpPr txBox="1">
            <a:spLocks noGrp="1"/>
          </p:cNvSpPr>
          <p:nvPr>
            <p:ph type="title"/>
          </p:nvPr>
        </p:nvSpPr>
        <p:spPr>
          <a:xfrm>
            <a:off x="1371600" y="294537"/>
            <a:ext cx="9895947" cy="1033665"/>
          </a:xfrm>
        </p:spPr>
        <p:txBody>
          <a:bodyPr/>
          <a:lstStyle/>
          <a:p>
            <a:pPr lvl="0"/>
            <a:r>
              <a:rPr lang="en-GB" sz="4000">
                <a:solidFill>
                  <a:srgbClr val="FFFFFF"/>
                </a:solidFill>
              </a:rPr>
              <a:t>Common Myths</a:t>
            </a:r>
          </a:p>
        </p:txBody>
      </p:sp>
      <p:sp>
        <p:nvSpPr>
          <p:cNvPr id="8" name="Content Placeholder 2">
            <a:extLst>
              <a:ext uri="{FF2B5EF4-FFF2-40B4-BE49-F238E27FC236}">
                <a16:creationId xmlns:a16="http://schemas.microsoft.com/office/drawing/2014/main" id="{9BDEC0B3-C8E7-D28F-54B6-49DD0458EF67}"/>
              </a:ext>
            </a:extLst>
          </p:cNvPr>
          <p:cNvSpPr txBox="1">
            <a:spLocks noGrp="1"/>
          </p:cNvSpPr>
          <p:nvPr>
            <p:ph idx="1"/>
          </p:nvPr>
        </p:nvSpPr>
        <p:spPr>
          <a:xfrm>
            <a:off x="1371600" y="2318196"/>
            <a:ext cx="9724031" cy="3683358"/>
          </a:xfrm>
        </p:spPr>
        <p:txBody>
          <a:bodyPr anchor="ctr"/>
          <a:lstStyle/>
          <a:p>
            <a:pPr marL="0" lvl="0" indent="0">
              <a:buNone/>
            </a:pPr>
            <a:r>
              <a:rPr lang="en-GB" sz="2000"/>
              <a:t>MYTH: Once I have put my wishes in writing I cannot change them</a:t>
            </a:r>
          </a:p>
          <a:p>
            <a:pPr marL="0" lvl="0" indent="0">
              <a:buNone/>
            </a:pPr>
            <a:endParaRPr lang="en-GB" sz="2000"/>
          </a:p>
          <a:p>
            <a:pPr marL="0" lvl="0" indent="0">
              <a:buNone/>
            </a:pPr>
            <a:r>
              <a:rPr lang="en-GB" sz="2000"/>
              <a:t>FACT – Your Advance Decisions to refuse care can be changed at any time by you. It is a good idea to review your decisions, especially if your health changes</a:t>
            </a:r>
          </a:p>
          <a:p>
            <a:pPr lvl="0"/>
            <a:endParaRPr lang="en-GB"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name="Slide12">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E99AF0F3-3551-BEDC-8377-9E9DF115F589}"/>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E92755D4-1407-3982-FC36-EBED383DB13D}"/>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996EEC94-B548-C911-E1C9-401F0A1F9D93}"/>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7BBCF227-7929-50F1-2EFF-6549D81E28C1}"/>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D228F546-DE74-8E64-BBEB-7BDB5C05FA74}"/>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E23C0A30-0925-7313-6BA2-38BECC5004BA}"/>
              </a:ext>
            </a:extLst>
          </p:cNvPr>
          <p:cNvSpPr txBox="1">
            <a:spLocks noGrp="1"/>
          </p:cNvSpPr>
          <p:nvPr>
            <p:ph type="title"/>
          </p:nvPr>
        </p:nvSpPr>
        <p:spPr>
          <a:xfrm>
            <a:off x="1371600" y="294537"/>
            <a:ext cx="9895947" cy="1033665"/>
          </a:xfrm>
        </p:spPr>
        <p:txBody>
          <a:bodyPr/>
          <a:lstStyle/>
          <a:p>
            <a:pPr lvl="0"/>
            <a:r>
              <a:rPr lang="en-GB" sz="3600">
                <a:solidFill>
                  <a:srgbClr val="FFFFFF"/>
                </a:solidFill>
              </a:rPr>
              <a:t>How</a:t>
            </a:r>
          </a:p>
        </p:txBody>
      </p:sp>
      <p:sp>
        <p:nvSpPr>
          <p:cNvPr id="8" name="Content Placeholder 2">
            <a:extLst>
              <a:ext uri="{FF2B5EF4-FFF2-40B4-BE49-F238E27FC236}">
                <a16:creationId xmlns:a16="http://schemas.microsoft.com/office/drawing/2014/main" id="{3271EDF0-55F5-419C-02A3-D9B7B2680B3F}"/>
              </a:ext>
            </a:extLst>
          </p:cNvPr>
          <p:cNvSpPr txBox="1">
            <a:spLocks noGrp="1"/>
          </p:cNvSpPr>
          <p:nvPr>
            <p:ph idx="1"/>
          </p:nvPr>
        </p:nvSpPr>
        <p:spPr>
          <a:xfrm>
            <a:off x="1371600" y="2105890"/>
            <a:ext cx="9724031" cy="3895664"/>
          </a:xfrm>
        </p:spPr>
        <p:txBody>
          <a:bodyPr anchor="ctr"/>
          <a:lstStyle/>
          <a:p>
            <a:pPr marL="0" lvl="0" indent="0">
              <a:buNone/>
            </a:pPr>
            <a:r>
              <a:rPr lang="en-GB" sz="1800"/>
              <a:t>You do not need to use a solicitor – there are templates available which  guide you through the process step by step</a:t>
            </a:r>
          </a:p>
          <a:p>
            <a:pPr marL="0" lvl="0" indent="0">
              <a:buNone/>
            </a:pPr>
            <a:endParaRPr lang="en-GB" sz="1800"/>
          </a:p>
          <a:p>
            <a:pPr marL="0" lvl="0" indent="0">
              <a:buNone/>
            </a:pPr>
            <a:endParaRPr lang="en-GB" sz="1800"/>
          </a:p>
          <a:p>
            <a:pPr marL="0" lvl="0" indent="0">
              <a:buNone/>
            </a:pPr>
            <a:r>
              <a:rPr lang="en-GB" sz="1800"/>
              <a:t>A  simple easy to follow templet can be found on sites such as  Compassion in Dying</a:t>
            </a:r>
          </a:p>
          <a:p>
            <a:pPr marL="0" lvl="0" indent="0">
              <a:buNone/>
            </a:pPr>
            <a:endParaRPr lang="en-GB" sz="1800"/>
          </a:p>
          <a:p>
            <a:pPr marL="0" lvl="0" indent="0">
              <a:buNone/>
            </a:pPr>
            <a:r>
              <a:rPr lang="en-GB" sz="1200">
                <a:hlinkClick r:id="rId2">
                  <a:extLst>
                    <a:ext uri="{A12FA001-AC4F-418D-AE19-62706E023703}">
                      <ahyp:hlinkClr xmlns:ahyp="http://schemas.microsoft.com/office/drawing/2018/hyperlinkcolor" val="tx"/>
                    </a:ext>
                  </a:extLst>
                </a:hlinkClick>
              </a:rPr>
              <a:t>advance-decision-pack-v2.3.pdf (compassionindying.org.uk)</a:t>
            </a:r>
            <a:endParaRPr lang="en-GB" sz="1800"/>
          </a:p>
          <a:p>
            <a:pPr marL="0" lvl="0" indent="0">
              <a:buNone/>
            </a:pPr>
            <a:endParaRPr lang="en-GB" sz="1400">
              <a:highlight>
                <a:srgbClr val="FFFF00"/>
              </a:highlight>
            </a:endParaRPr>
          </a:p>
          <a:p>
            <a:pPr lvl="8" algn="ctr">
              <a:buSzPct val="100000"/>
              <a:buFont typeface="Arial" pitchFamily="34"/>
            </a:pPr>
            <a:r>
              <a:rPr lang="en-GB" sz="400">
                <a:solidFill>
                  <a:srgbClr val="000000"/>
                </a:solidFill>
                <a:latin typeface="Calibri"/>
              </a:rPr>
              <a:t>OR</a:t>
            </a:r>
            <a:endParaRPr lang="en-GB" sz="1000">
              <a:solidFill>
                <a:srgbClr val="000000"/>
              </a:solidFill>
              <a:latin typeface="Calibri"/>
            </a:endParaRPr>
          </a:p>
          <a:p>
            <a:pPr lvl="0"/>
            <a:endParaRPr lang="en-GB" sz="2000"/>
          </a:p>
          <a:p>
            <a:pPr lvl="0"/>
            <a:endParaRPr lang="en-GB" sz="2000">
              <a:highlight>
                <a:srgbClr val="FFFF00"/>
              </a:highligh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4">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A26E0754-F3E2-3F2C-36AB-89B70B2513E3}"/>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AA1C10D1-E265-B0A2-4F70-EF3BEB7B45A3}"/>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0C53DD91-62C3-04BA-BB9F-BEBDFEF99597}"/>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E919CD2A-C2E9-635A-91F4-00C028843F56}"/>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F4DE5D51-7013-DD9A-EDEE-48E774C82B1C}"/>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FE0CCBB1-1CE9-A840-B2E3-CC261FA070B8}"/>
              </a:ext>
            </a:extLst>
          </p:cNvPr>
          <p:cNvSpPr txBox="1">
            <a:spLocks noGrp="1"/>
          </p:cNvSpPr>
          <p:nvPr>
            <p:ph type="title"/>
          </p:nvPr>
        </p:nvSpPr>
        <p:spPr>
          <a:xfrm>
            <a:off x="1371600" y="294537"/>
            <a:ext cx="9895947" cy="1033665"/>
          </a:xfrm>
        </p:spPr>
        <p:txBody>
          <a:bodyPr/>
          <a:lstStyle/>
          <a:p>
            <a:pPr lvl="0"/>
            <a:r>
              <a:rPr lang="en-GB" sz="3600">
                <a:solidFill>
                  <a:srgbClr val="FFFFFF"/>
                </a:solidFill>
              </a:rPr>
              <a:t>ReSPECT Forms</a:t>
            </a:r>
          </a:p>
        </p:txBody>
      </p:sp>
      <p:sp>
        <p:nvSpPr>
          <p:cNvPr id="8" name="Content Placeholder 2">
            <a:extLst>
              <a:ext uri="{FF2B5EF4-FFF2-40B4-BE49-F238E27FC236}">
                <a16:creationId xmlns:a16="http://schemas.microsoft.com/office/drawing/2014/main" id="{3BAAFBD9-861F-2A8C-B674-F49F3B2B3672}"/>
              </a:ext>
            </a:extLst>
          </p:cNvPr>
          <p:cNvSpPr txBox="1">
            <a:spLocks noGrp="1"/>
          </p:cNvSpPr>
          <p:nvPr>
            <p:ph idx="1"/>
          </p:nvPr>
        </p:nvSpPr>
        <p:spPr>
          <a:xfrm>
            <a:off x="1371600" y="1773378"/>
            <a:ext cx="9724031" cy="4433459"/>
          </a:xfrm>
        </p:spPr>
        <p:txBody>
          <a:bodyPr anchor="ctr"/>
          <a:lstStyle/>
          <a:p>
            <a:pPr marL="0" lvl="0" indent="0">
              <a:lnSpc>
                <a:spcPct val="70000"/>
              </a:lnSpc>
              <a:buNone/>
            </a:pPr>
            <a:r>
              <a:rPr lang="en-GB" sz="2000"/>
              <a:t>ReSPECT stands for </a:t>
            </a:r>
            <a:r>
              <a:rPr lang="en-GB" sz="2000" u="sng"/>
              <a:t>Recommended Summary Plan for Emergency Care and Treatment and</a:t>
            </a:r>
          </a:p>
          <a:p>
            <a:pPr marL="0" lvl="0" indent="0">
              <a:lnSpc>
                <a:spcPct val="70000"/>
              </a:lnSpc>
              <a:buNone/>
            </a:pPr>
            <a:r>
              <a:rPr lang="en-GB" sz="2000" u="sng"/>
              <a:t> unlike an Advance  Decision is not legally binding *</a:t>
            </a:r>
            <a:r>
              <a:rPr lang="en-GB" sz="2000"/>
              <a:t>Resuscitation Council UK </a:t>
            </a:r>
          </a:p>
          <a:p>
            <a:pPr marL="0" lvl="0" indent="0">
              <a:lnSpc>
                <a:spcPct val="70000"/>
              </a:lnSpc>
              <a:buNone/>
            </a:pPr>
            <a:endParaRPr lang="en-GB" sz="2000" u="sng"/>
          </a:p>
          <a:p>
            <a:pPr lvl="0" algn="just">
              <a:lnSpc>
                <a:spcPct val="70000"/>
              </a:lnSpc>
            </a:pPr>
            <a:r>
              <a:rPr lang="en-GB" sz="2000"/>
              <a:t>The ReSPECT process creates a summary of personalised recommendations for a person’s clinical care in a  future emergency in which they do not have capacity to make or express choices. Such emergencies may include death or cardiac arrest but are not limited to those events.</a:t>
            </a:r>
          </a:p>
          <a:p>
            <a:pPr lvl="0" algn="just">
              <a:lnSpc>
                <a:spcPct val="70000"/>
              </a:lnSpc>
            </a:pPr>
            <a:r>
              <a:rPr lang="en-GB" sz="2000"/>
              <a:t>The process is intended to respect both patient preferences and clinical judgment. The agreed realistic clinical recommendations that are recorded include a recommendation on whether or not CPR should be attempted if the person’s heart and breathing stop.</a:t>
            </a:r>
          </a:p>
          <a:p>
            <a:pPr lvl="0" algn="just">
              <a:lnSpc>
                <a:spcPct val="70000"/>
              </a:lnSpc>
            </a:pPr>
            <a:r>
              <a:rPr lang="en-GB" sz="2000"/>
              <a:t>The plan is created through conversations between a person and one or more of the health professionals who are involved with their care. The plan should stay with the person and be available immediately to health and care professionals faced with making immediate decisions in an emergency in which the person themselves has lost capacity to participate in making those decisions.</a:t>
            </a:r>
            <a:endParaRPr lang="en-GB" sz="2000">
              <a:highlight>
                <a:srgbClr val="FFFF00"/>
              </a:highligh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15">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DAD1A8BC-7792-74BA-B21E-DBD840DEC78D}"/>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C81B3CE0-B34E-A5DB-065E-9AE4A84D4FAF}"/>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29D698AA-B255-BFC6-93B1-2CA5FBD02C4A}"/>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F2DF1DDA-574E-1FCF-F041-389AE8923A94}"/>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FA6C4EEA-C5B0-F3E3-F737-54327778B352}"/>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3C785BCA-D267-79F0-4A38-D2BA714CA332}"/>
              </a:ext>
            </a:extLst>
          </p:cNvPr>
          <p:cNvSpPr txBox="1">
            <a:spLocks noGrp="1"/>
          </p:cNvSpPr>
          <p:nvPr>
            <p:ph type="title"/>
          </p:nvPr>
        </p:nvSpPr>
        <p:spPr>
          <a:xfrm>
            <a:off x="1371600" y="294537"/>
            <a:ext cx="9895947" cy="1033665"/>
          </a:xfrm>
        </p:spPr>
        <p:txBody>
          <a:bodyPr/>
          <a:lstStyle/>
          <a:p>
            <a:pPr lvl="0"/>
            <a:r>
              <a:rPr lang="en-GB" sz="3600">
                <a:solidFill>
                  <a:srgbClr val="FFFFFF"/>
                </a:solidFill>
              </a:rPr>
              <a:t>ReSPECT Forms</a:t>
            </a:r>
          </a:p>
        </p:txBody>
      </p:sp>
      <p:sp>
        <p:nvSpPr>
          <p:cNvPr id="8" name="Content Placeholder 2">
            <a:extLst>
              <a:ext uri="{FF2B5EF4-FFF2-40B4-BE49-F238E27FC236}">
                <a16:creationId xmlns:a16="http://schemas.microsoft.com/office/drawing/2014/main" id="{9930BED0-9605-B79A-D834-14B980B9DC6D}"/>
              </a:ext>
            </a:extLst>
          </p:cNvPr>
          <p:cNvSpPr txBox="1">
            <a:spLocks noGrp="1"/>
          </p:cNvSpPr>
          <p:nvPr>
            <p:ph idx="1"/>
          </p:nvPr>
        </p:nvSpPr>
        <p:spPr>
          <a:xfrm>
            <a:off x="1371600" y="2022762"/>
            <a:ext cx="9724031" cy="3978792"/>
          </a:xfrm>
        </p:spPr>
        <p:txBody>
          <a:bodyPr anchor="ctr"/>
          <a:lstStyle/>
          <a:p>
            <a:pPr marL="0" lvl="0" indent="0">
              <a:lnSpc>
                <a:spcPct val="70000"/>
              </a:lnSpc>
              <a:buNone/>
            </a:pPr>
            <a:endParaRPr lang="en-GB" sz="2000"/>
          </a:p>
          <a:p>
            <a:pPr marL="0" lvl="0" indent="0">
              <a:lnSpc>
                <a:spcPct val="70000"/>
              </a:lnSpc>
              <a:buNone/>
            </a:pPr>
            <a:r>
              <a:rPr lang="en-GB" sz="2000"/>
              <a:t>The ReSPECT process is designed to support conversations between patients (and their families, if they wish) and their health professionals in order to understand a patient’s priorities of care</a:t>
            </a:r>
          </a:p>
          <a:p>
            <a:pPr marL="0" lvl="0" indent="0">
              <a:lnSpc>
                <a:spcPct val="70000"/>
              </a:lnSpc>
              <a:buNone/>
            </a:pPr>
            <a:endParaRPr lang="en-GB" sz="2000"/>
          </a:p>
          <a:p>
            <a:pPr marL="0" lvl="0" indent="0">
              <a:lnSpc>
                <a:spcPct val="70000"/>
              </a:lnSpc>
              <a:buNone/>
            </a:pPr>
            <a:r>
              <a:rPr lang="en-GB" sz="2000"/>
              <a:t>It is important to understand that ResPECT plans cannot be used to demand treatments that are not likely to benefit and would not be offered, this may include CPR</a:t>
            </a:r>
          </a:p>
          <a:p>
            <a:pPr marL="0" lvl="0" indent="0">
              <a:lnSpc>
                <a:spcPct val="70000"/>
              </a:lnSpc>
              <a:buNone/>
            </a:pPr>
            <a:endParaRPr lang="en-GB" sz="2000"/>
          </a:p>
          <a:p>
            <a:pPr lvl="0">
              <a:lnSpc>
                <a:spcPct val="70000"/>
              </a:lnSpc>
            </a:pPr>
            <a:endParaRPr lang="en-GB" sz="1300"/>
          </a:p>
          <a:p>
            <a:pPr lvl="0">
              <a:lnSpc>
                <a:spcPct val="70000"/>
              </a:lnSpc>
            </a:pPr>
            <a:endParaRPr lang="en-GB" sz="1500"/>
          </a:p>
          <a:p>
            <a:pPr marL="0" lvl="0" indent="0">
              <a:lnSpc>
                <a:spcPct val="70000"/>
              </a:lnSpc>
              <a:buNone/>
            </a:pPr>
            <a:br>
              <a:rPr lang="en-GB" sz="1300"/>
            </a:br>
            <a:endParaRPr lang="en-GB" sz="1300"/>
          </a:p>
          <a:p>
            <a:pPr marL="0" lvl="0" indent="0">
              <a:lnSpc>
                <a:spcPct val="70000"/>
              </a:lnSpc>
              <a:buNone/>
            </a:pPr>
            <a:endParaRPr lang="en-GB" sz="1300"/>
          </a:p>
          <a:p>
            <a:pPr marL="0" lvl="0" indent="0">
              <a:lnSpc>
                <a:spcPct val="70000"/>
              </a:lnSpc>
              <a:buNone/>
            </a:pPr>
            <a:endParaRPr lang="en-GB" sz="1300"/>
          </a:p>
          <a:p>
            <a:pPr lvl="8" algn="ctr">
              <a:lnSpc>
                <a:spcPct val="70000"/>
              </a:lnSpc>
              <a:buSzPct val="100000"/>
              <a:buFont typeface="Arial" pitchFamily="34"/>
            </a:pPr>
            <a:r>
              <a:rPr lang="en-GB" sz="300">
                <a:solidFill>
                  <a:srgbClr val="000000"/>
                </a:solidFill>
                <a:latin typeface="Calibri"/>
              </a:rPr>
              <a:t>OR</a:t>
            </a:r>
            <a:endParaRPr lang="en-GB" sz="700">
              <a:solidFill>
                <a:srgbClr val="000000"/>
              </a:solidFill>
              <a:latin typeface="Calibri"/>
            </a:endParaRPr>
          </a:p>
          <a:p>
            <a:pPr lvl="0">
              <a:lnSpc>
                <a:spcPct val="70000"/>
              </a:lnSpc>
            </a:pPr>
            <a:endParaRPr lang="en-GB" sz="1400"/>
          </a:p>
          <a:p>
            <a:pPr lvl="0">
              <a:lnSpc>
                <a:spcPct val="70000"/>
              </a:lnSpc>
            </a:pPr>
            <a:endParaRPr lang="en-GB" sz="1400">
              <a:highlight>
                <a:srgbClr val="FFFF00"/>
              </a:highligh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17">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34AF4B26-0580-9601-AC5F-610C0523D523}"/>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7B240262-7D89-21B5-20D7-7C47BF10AD9D}"/>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6116CE9-E116-BFDA-6E3D-52D9A2F0CC1B}"/>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C3C5DC6F-1362-8FB5-ED69-F26AA61FCB22}"/>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2E33BE17-570C-C4E6-1E02-66A1C6AD0498}"/>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73179833-EE07-9BFE-2D13-07536674ADC7}"/>
              </a:ext>
            </a:extLst>
          </p:cNvPr>
          <p:cNvSpPr txBox="1">
            <a:spLocks noGrp="1"/>
          </p:cNvSpPr>
          <p:nvPr>
            <p:ph type="title"/>
          </p:nvPr>
        </p:nvSpPr>
        <p:spPr>
          <a:xfrm>
            <a:off x="1371600" y="294537"/>
            <a:ext cx="9895947" cy="1033665"/>
          </a:xfrm>
        </p:spPr>
        <p:txBody>
          <a:bodyPr/>
          <a:lstStyle/>
          <a:p>
            <a:pPr lvl="0"/>
            <a:r>
              <a:rPr lang="en-GB" sz="3600">
                <a:solidFill>
                  <a:srgbClr val="FFFFFF"/>
                </a:solidFill>
              </a:rPr>
              <a:t>CPR  (Cardiopulmonary Resuscitation) </a:t>
            </a:r>
          </a:p>
        </p:txBody>
      </p:sp>
      <p:sp>
        <p:nvSpPr>
          <p:cNvPr id="8" name="Content Placeholder 2">
            <a:extLst>
              <a:ext uri="{FF2B5EF4-FFF2-40B4-BE49-F238E27FC236}">
                <a16:creationId xmlns:a16="http://schemas.microsoft.com/office/drawing/2014/main" id="{181DD6A9-D1A2-0F1C-7B3D-FA1A6593D2AF}"/>
              </a:ext>
            </a:extLst>
          </p:cNvPr>
          <p:cNvSpPr txBox="1">
            <a:spLocks noGrp="1"/>
          </p:cNvSpPr>
          <p:nvPr>
            <p:ph idx="1"/>
          </p:nvPr>
        </p:nvSpPr>
        <p:spPr>
          <a:xfrm>
            <a:off x="459348" y="2105890"/>
            <a:ext cx="11233888" cy="4544293"/>
          </a:xfrm>
        </p:spPr>
        <p:txBody>
          <a:bodyPr anchor="ctr"/>
          <a:lstStyle/>
          <a:p>
            <a:pPr marL="0" lvl="0" indent="0">
              <a:lnSpc>
                <a:spcPct val="70000"/>
              </a:lnSpc>
              <a:buNone/>
            </a:pPr>
            <a:endParaRPr lang="en-GB" sz="500"/>
          </a:p>
          <a:p>
            <a:pPr marL="0" lvl="0" indent="0">
              <a:lnSpc>
                <a:spcPct val="70000"/>
              </a:lnSpc>
              <a:buNone/>
            </a:pPr>
            <a:r>
              <a:rPr lang="en-GB" sz="1800"/>
              <a:t>CPR isn’t always the best treatment for an individual</a:t>
            </a:r>
          </a:p>
          <a:p>
            <a:pPr marL="0" lvl="0" indent="0">
              <a:lnSpc>
                <a:spcPct val="70000"/>
              </a:lnSpc>
              <a:buNone/>
            </a:pPr>
            <a:endParaRPr lang="en-GB" sz="1800"/>
          </a:p>
          <a:p>
            <a:pPr marL="0" lvl="0" indent="0">
              <a:lnSpc>
                <a:spcPct val="70000"/>
              </a:lnSpc>
              <a:buNone/>
            </a:pPr>
            <a:r>
              <a:rPr lang="en-GB" sz="1800" u="sng"/>
              <a:t>DNACPR stands for Do not attempt Cardiopulmonary Resuscitation</a:t>
            </a:r>
          </a:p>
          <a:p>
            <a:pPr marL="0" lvl="0" indent="0">
              <a:lnSpc>
                <a:spcPct val="70000"/>
              </a:lnSpc>
              <a:buNone/>
            </a:pPr>
            <a:endParaRPr lang="en-GB" sz="1800" u="sng"/>
          </a:p>
          <a:p>
            <a:pPr lvl="0" algn="just">
              <a:lnSpc>
                <a:spcPct val="70000"/>
              </a:lnSpc>
            </a:pPr>
            <a:r>
              <a:rPr lang="en-GB" sz="1800"/>
              <a:t>There are many reasons why a person might have a recorded DNACPR decision.</a:t>
            </a:r>
          </a:p>
          <a:p>
            <a:pPr lvl="0" algn="just">
              <a:lnSpc>
                <a:spcPct val="70000"/>
              </a:lnSpc>
            </a:pPr>
            <a:r>
              <a:rPr lang="en-GB" sz="1800"/>
              <a:t>Some people choose to have one simply because they do not want to be resuscitated in an emergency. They might have a personal reason to make this decision, but this varies depending on the individual.</a:t>
            </a:r>
          </a:p>
          <a:p>
            <a:pPr lvl="0" algn="just">
              <a:lnSpc>
                <a:spcPct val="70000"/>
              </a:lnSpc>
            </a:pPr>
            <a:r>
              <a:rPr lang="en-GB" sz="1800"/>
              <a:t>Others make the decision along with their health care provider, after experiencing health issues that might inform their decision.</a:t>
            </a:r>
          </a:p>
          <a:p>
            <a:pPr lvl="0" algn="just">
              <a:lnSpc>
                <a:spcPct val="70000"/>
              </a:lnSpc>
            </a:pPr>
            <a:r>
              <a:rPr lang="en-GB" sz="1800"/>
              <a:t>There are also occasions when healthcare teams may have to make decisions on behalf of patients. In this case, they would try to involve patients or their loved ones wherever possible. This might happen because a patient is so unwell from an underlying illness, that CPR will not prevent their death. By making the decision on behalf of the patient, there is an opportunity for the patient to have a peaceful, dignified death.   </a:t>
            </a:r>
          </a:p>
          <a:p>
            <a:pPr lvl="0" algn="just">
              <a:lnSpc>
                <a:spcPct val="70000"/>
              </a:lnSpc>
            </a:pPr>
            <a:r>
              <a:rPr lang="en-GB" sz="1800"/>
              <a:t>DNACPR only specifies whether a person will receive CPR or not. Patients will still receive appropriate treatment for their health issues and all personal care needs will be attended to.</a:t>
            </a:r>
            <a:endParaRPr lang="en-GB" sz="500"/>
          </a:p>
          <a:p>
            <a:pPr lvl="0">
              <a:lnSpc>
                <a:spcPct val="70000"/>
              </a:lnSpc>
            </a:pPr>
            <a:endParaRPr lang="en-GB" sz="500">
              <a:highlight>
                <a:srgbClr val="FFFF00"/>
              </a:highligh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18">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04847C4E-8BF3-9387-3F72-0172DF26436D}"/>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A599E6C0-D754-DC3E-1D8C-D3CE1DE966F5}"/>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302FA284-96A1-10B3-167A-4006355E0790}"/>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B4419518-9622-ECC6-DB5E-C3093F149CEC}"/>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0FAE50C4-CE4D-5290-751C-DA28C8CA27EC}"/>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292584DF-EB01-6EB8-08F4-BF3F72D6A53C}"/>
              </a:ext>
            </a:extLst>
          </p:cNvPr>
          <p:cNvSpPr txBox="1">
            <a:spLocks noGrp="1"/>
          </p:cNvSpPr>
          <p:nvPr>
            <p:ph type="title"/>
          </p:nvPr>
        </p:nvSpPr>
        <p:spPr>
          <a:xfrm>
            <a:off x="1371600" y="294537"/>
            <a:ext cx="9895947" cy="1033665"/>
          </a:xfrm>
        </p:spPr>
        <p:txBody>
          <a:bodyPr/>
          <a:lstStyle/>
          <a:p>
            <a:pPr lvl="0"/>
            <a:r>
              <a:rPr lang="en-GB" sz="3600">
                <a:solidFill>
                  <a:srgbClr val="FFFFFF"/>
                </a:solidFill>
              </a:rPr>
              <a:t>Additional Information</a:t>
            </a:r>
          </a:p>
        </p:txBody>
      </p:sp>
      <p:sp>
        <p:nvSpPr>
          <p:cNvPr id="8" name="Content Placeholder 2">
            <a:extLst>
              <a:ext uri="{FF2B5EF4-FFF2-40B4-BE49-F238E27FC236}">
                <a16:creationId xmlns:a16="http://schemas.microsoft.com/office/drawing/2014/main" id="{A98AF014-A218-57BA-55C6-3F5F2A4CEAEC}"/>
              </a:ext>
            </a:extLst>
          </p:cNvPr>
          <p:cNvSpPr txBox="1">
            <a:spLocks noGrp="1"/>
          </p:cNvSpPr>
          <p:nvPr>
            <p:ph idx="1"/>
          </p:nvPr>
        </p:nvSpPr>
        <p:spPr>
          <a:xfrm>
            <a:off x="459348" y="1597429"/>
            <a:ext cx="10636282" cy="4404125"/>
          </a:xfrm>
        </p:spPr>
        <p:txBody>
          <a:bodyPr anchor="ctr"/>
          <a:lstStyle/>
          <a:p>
            <a:pPr marL="0" lvl="0" indent="0">
              <a:lnSpc>
                <a:spcPct val="80000"/>
              </a:lnSpc>
              <a:buNone/>
            </a:pPr>
            <a:endParaRPr lang="en-GB" sz="1800"/>
          </a:p>
          <a:p>
            <a:pPr marL="0" lvl="0" indent="0">
              <a:lnSpc>
                <a:spcPct val="80000"/>
              </a:lnSpc>
              <a:buNone/>
            </a:pPr>
            <a:endParaRPr lang="en-GB" sz="1800"/>
          </a:p>
          <a:p>
            <a:pPr marL="0" lvl="0" indent="0">
              <a:lnSpc>
                <a:spcPct val="80000"/>
              </a:lnSpc>
              <a:buNone/>
            </a:pPr>
            <a:endParaRPr lang="en-GB" sz="1800"/>
          </a:p>
          <a:p>
            <a:pPr marL="0" lvl="0" indent="0">
              <a:lnSpc>
                <a:spcPct val="80000"/>
              </a:lnSpc>
              <a:buNone/>
            </a:pPr>
            <a:endParaRPr lang="en-GB" sz="1800"/>
          </a:p>
          <a:p>
            <a:pPr marL="0" lvl="0" indent="0">
              <a:lnSpc>
                <a:spcPct val="80000"/>
              </a:lnSpc>
              <a:buNone/>
            </a:pPr>
            <a:r>
              <a:rPr lang="en-GB" sz="1800">
                <a:hlinkClick r:id="rId2">
                  <a:extLst>
                    <a:ext uri="{A12FA001-AC4F-418D-AE19-62706E023703}">
                      <ahyp:hlinkClr xmlns:ahyp="http://schemas.microsoft.com/office/drawing/2018/hyperlinkcolor" val="tx"/>
                    </a:ext>
                  </a:extLst>
                </a:hlinkClick>
              </a:rPr>
              <a:t>Advance decision (living will) - NHS (www.nhs.uk)</a:t>
            </a:r>
            <a:endParaRPr lang="en-GB" sz="1800"/>
          </a:p>
          <a:p>
            <a:pPr marL="0" lvl="0" indent="0">
              <a:lnSpc>
                <a:spcPct val="80000"/>
              </a:lnSpc>
              <a:buNone/>
            </a:pPr>
            <a:endParaRPr lang="en-GB" sz="1800"/>
          </a:p>
          <a:p>
            <a:pPr marL="0" lvl="0" indent="0">
              <a:lnSpc>
                <a:spcPct val="80000"/>
              </a:lnSpc>
              <a:buNone/>
            </a:pPr>
            <a:r>
              <a:rPr lang="en-GB" sz="1800">
                <a:hlinkClick r:id="rId3">
                  <a:extLst>
                    <a:ext uri="{A12FA001-AC4F-418D-AE19-62706E023703}">
                      <ahyp:hlinkClr xmlns:ahyp="http://schemas.microsoft.com/office/drawing/2018/hyperlinkcolor" val="tx"/>
                    </a:ext>
                  </a:extLst>
                </a:hlinkClick>
              </a:rPr>
              <a:t>Home | Resuscitation Council UK</a:t>
            </a:r>
            <a:br>
              <a:rPr lang="en-GB" sz="1800"/>
            </a:br>
            <a:endParaRPr lang="en-GB" sz="1800"/>
          </a:p>
          <a:p>
            <a:pPr marL="0" lvl="0" indent="0">
              <a:lnSpc>
                <a:spcPct val="80000"/>
              </a:lnSpc>
              <a:buNone/>
            </a:pPr>
            <a:r>
              <a:rPr lang="en-GB" sz="1800">
                <a:hlinkClick r:id="rId4">
                  <a:extLst>
                    <a:ext uri="{A12FA001-AC4F-418D-AE19-62706E023703}">
                      <ahyp:hlinkClr xmlns:ahyp="http://schemas.microsoft.com/office/drawing/2018/hyperlinkcolor" val="tx"/>
                    </a:ext>
                  </a:extLst>
                </a:hlinkClick>
              </a:rPr>
              <a:t>Compassion in Dying</a:t>
            </a:r>
            <a:endParaRPr lang="en-GB" sz="1800"/>
          </a:p>
          <a:p>
            <a:pPr marL="0" lvl="0" indent="0">
              <a:lnSpc>
                <a:spcPct val="80000"/>
              </a:lnSpc>
              <a:buNone/>
            </a:pPr>
            <a:br>
              <a:rPr lang="en-GB" sz="1800"/>
            </a:br>
            <a:endParaRPr lang="en-GB" sz="1800"/>
          </a:p>
          <a:p>
            <a:pPr marL="0" lvl="0" indent="0">
              <a:lnSpc>
                <a:spcPct val="80000"/>
              </a:lnSpc>
              <a:buNone/>
            </a:pPr>
            <a:endParaRPr lang="en-GB" sz="1800"/>
          </a:p>
          <a:p>
            <a:pPr marL="0" lvl="0" indent="0">
              <a:lnSpc>
                <a:spcPct val="80000"/>
              </a:lnSpc>
              <a:buNone/>
            </a:pPr>
            <a:endParaRPr lang="en-GB" sz="1800"/>
          </a:p>
          <a:p>
            <a:pPr lvl="8" algn="ctr">
              <a:lnSpc>
                <a:spcPct val="80000"/>
              </a:lnSpc>
              <a:buSzPct val="100000"/>
              <a:buFont typeface="Arial" pitchFamily="34"/>
            </a:pPr>
            <a:r>
              <a:rPr lang="en-GB" sz="400">
                <a:solidFill>
                  <a:srgbClr val="000000"/>
                </a:solidFill>
                <a:latin typeface="Calibri"/>
              </a:rPr>
              <a:t>OR</a:t>
            </a:r>
            <a:endParaRPr lang="en-GB" sz="1000">
              <a:solidFill>
                <a:srgbClr val="000000"/>
              </a:solidFill>
              <a:latin typeface="Calibri"/>
            </a:endParaRPr>
          </a:p>
          <a:p>
            <a:pPr lvl="0">
              <a:lnSpc>
                <a:spcPct val="80000"/>
              </a:lnSpc>
            </a:pPr>
            <a:endParaRPr lang="en-GB" sz="2000"/>
          </a:p>
          <a:p>
            <a:pPr lvl="0">
              <a:lnSpc>
                <a:spcPct val="80000"/>
              </a:lnSpc>
            </a:pPr>
            <a:endParaRPr lang="en-GB" sz="2000">
              <a:highlight>
                <a:srgbClr val="FFFF00"/>
              </a:highligh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9">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032101C8-9BD9-738F-C8C9-E44685FE167C}"/>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BD60064B-960B-BF42-4580-1764D7863C9E}"/>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E9F0AA99-4216-886E-9717-13C6308E58B4}"/>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36C80BD6-7595-69B8-82CE-26B53E98DD2B}"/>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68FBE096-ADEC-74E7-CE2F-C3742659A09A}"/>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10455E39-F2B4-D46B-763E-F6D1A2820307}"/>
              </a:ext>
            </a:extLst>
          </p:cNvPr>
          <p:cNvSpPr txBox="1">
            <a:spLocks noGrp="1"/>
          </p:cNvSpPr>
          <p:nvPr>
            <p:ph type="title"/>
          </p:nvPr>
        </p:nvSpPr>
        <p:spPr>
          <a:xfrm>
            <a:off x="1371600" y="294537"/>
            <a:ext cx="9895947" cy="1033665"/>
          </a:xfrm>
        </p:spPr>
        <p:txBody>
          <a:bodyPr/>
          <a:lstStyle/>
          <a:p>
            <a:pPr lvl="0"/>
            <a:r>
              <a:rPr lang="en-GB" sz="3200">
                <a:solidFill>
                  <a:srgbClr val="FFFFFF"/>
                </a:solidFill>
              </a:rPr>
              <a:t>What is an Advance Decision to Refuse Treatment?</a:t>
            </a:r>
            <a:br>
              <a:rPr lang="en-GB" sz="3200">
                <a:solidFill>
                  <a:srgbClr val="FFFFFF"/>
                </a:solidFill>
              </a:rPr>
            </a:br>
            <a:endParaRPr lang="en-GB" sz="3200">
              <a:solidFill>
                <a:srgbClr val="FFFFFF"/>
              </a:solidFill>
            </a:endParaRPr>
          </a:p>
        </p:txBody>
      </p:sp>
      <p:sp>
        <p:nvSpPr>
          <p:cNvPr id="8" name="Content Placeholder 2">
            <a:extLst>
              <a:ext uri="{FF2B5EF4-FFF2-40B4-BE49-F238E27FC236}">
                <a16:creationId xmlns:a16="http://schemas.microsoft.com/office/drawing/2014/main" id="{8F8EDB7A-264F-73AE-AC6A-BA1C9E326FD3}"/>
              </a:ext>
            </a:extLst>
          </p:cNvPr>
          <p:cNvSpPr txBox="1">
            <a:spLocks noGrp="1"/>
          </p:cNvSpPr>
          <p:nvPr>
            <p:ph idx="1"/>
          </p:nvPr>
        </p:nvSpPr>
        <p:spPr>
          <a:xfrm>
            <a:off x="1371600" y="1885282"/>
            <a:ext cx="9724031" cy="4116272"/>
          </a:xfrm>
        </p:spPr>
        <p:txBody>
          <a:bodyPr anchor="ctr"/>
          <a:lstStyle/>
          <a:p>
            <a:pPr lvl="0"/>
            <a:r>
              <a:rPr lang="en-GB" sz="2000"/>
              <a:t>Sometimes called a Living Will or Advance Directive. It is legally binding in England and Wales and Northern Ireland</a:t>
            </a:r>
          </a:p>
          <a:p>
            <a:pPr lvl="0"/>
            <a:r>
              <a:rPr lang="en-GB" sz="2000"/>
              <a:t>It allows you to identify what medical treatments you wish to refuse and in what circumstances</a:t>
            </a:r>
          </a:p>
          <a:p>
            <a:pPr lvl="0"/>
            <a:r>
              <a:rPr lang="en-GB" sz="2000"/>
              <a:t>It will only be used if you lack capacity to make or communicate those decisions at the time those decisions are needed to be made. </a:t>
            </a:r>
          </a:p>
          <a:p>
            <a:pPr lvl="0"/>
            <a:r>
              <a:rPr lang="en-GB" sz="2000"/>
              <a:t>It must be valid and applicable to be legally binding</a:t>
            </a:r>
          </a:p>
          <a:p>
            <a:pPr lvl="0"/>
            <a:r>
              <a:rPr lang="en-GB" sz="2000"/>
              <a:t>Anyone over the age of 18 with Mental Capacity can make an Advance Decision</a:t>
            </a:r>
          </a:p>
          <a:p>
            <a:pPr lvl="0"/>
            <a:r>
              <a:rPr lang="en-GB" sz="2000"/>
              <a:t>An Advance Decision is just one aspect of Advance Care Planning</a:t>
            </a:r>
          </a:p>
          <a:p>
            <a:pPr lvl="0"/>
            <a:endParaRPr lang="en-GB"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2">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8356674E-5C10-CB2C-8F32-BE6D39EBE23B}"/>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2150027E-E0D2-0946-3B92-B5B6A4E6F2AE}"/>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74195F49-1363-5C1D-4D04-D3662E490672}"/>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597C0FEC-0845-2FF3-42CA-23CDEDB54607}"/>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B97AC1A9-CD6A-A71C-F6DE-B507B52AEFBF}"/>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182EC761-8AF8-A6AA-98A2-07CBE1D8A868}"/>
              </a:ext>
            </a:extLst>
          </p:cNvPr>
          <p:cNvSpPr txBox="1">
            <a:spLocks noGrp="1"/>
          </p:cNvSpPr>
          <p:nvPr>
            <p:ph type="title"/>
          </p:nvPr>
        </p:nvSpPr>
        <p:spPr>
          <a:xfrm>
            <a:off x="1377699" y="339608"/>
            <a:ext cx="9895947" cy="1033665"/>
          </a:xfrm>
        </p:spPr>
        <p:txBody>
          <a:bodyPr/>
          <a:lstStyle/>
          <a:p>
            <a:pPr lvl="0"/>
            <a:r>
              <a:rPr lang="en-GB" sz="3200">
                <a:solidFill>
                  <a:srgbClr val="FFFFFF"/>
                </a:solidFill>
              </a:rPr>
              <a:t>What is an Advance Decision?  – Mental Capacity Act 2005</a:t>
            </a:r>
            <a:br>
              <a:rPr lang="en-GB" sz="3200">
                <a:solidFill>
                  <a:srgbClr val="FFFFFF"/>
                </a:solidFill>
              </a:rPr>
            </a:br>
            <a:endParaRPr lang="en-GB" sz="3200">
              <a:solidFill>
                <a:srgbClr val="FFFFFF"/>
              </a:solidFill>
            </a:endParaRPr>
          </a:p>
        </p:txBody>
      </p:sp>
      <p:sp>
        <p:nvSpPr>
          <p:cNvPr id="8" name="Content Placeholder 2">
            <a:extLst>
              <a:ext uri="{FF2B5EF4-FFF2-40B4-BE49-F238E27FC236}">
                <a16:creationId xmlns:a16="http://schemas.microsoft.com/office/drawing/2014/main" id="{DE1963B8-8C73-869E-80AC-A5DA26DDAF83}"/>
              </a:ext>
            </a:extLst>
          </p:cNvPr>
          <p:cNvSpPr txBox="1">
            <a:spLocks noGrp="1"/>
          </p:cNvSpPr>
          <p:nvPr>
            <p:ph idx="1"/>
          </p:nvPr>
        </p:nvSpPr>
        <p:spPr>
          <a:xfrm>
            <a:off x="1371600" y="1885282"/>
            <a:ext cx="9724031" cy="4116272"/>
          </a:xfrm>
        </p:spPr>
        <p:txBody>
          <a:bodyPr anchor="ctr"/>
          <a:lstStyle/>
          <a:p>
            <a:pPr lvl="0"/>
            <a:r>
              <a:rPr lang="en-GB" sz="2000" b="1"/>
              <a:t>Definition of an Advance Decision (</a:t>
            </a:r>
            <a:r>
              <a:rPr lang="en-GB" sz="2000"/>
              <a:t>S.24(1) MCA 2005)</a:t>
            </a:r>
          </a:p>
          <a:p>
            <a:pPr lvl="0"/>
            <a:endParaRPr lang="en-GB" sz="2000" b="1"/>
          </a:p>
          <a:p>
            <a:pPr lvl="0"/>
            <a:r>
              <a:rPr lang="en-GB" sz="2000"/>
              <a:t>An “advance decision” has a specific statutory meaning, provided for in s.24(1), namely: a decision made by a person (‘P’) after he has reached 18 and when he has capacity to do so, that if – </a:t>
            </a:r>
          </a:p>
          <a:p>
            <a:pPr lvl="0"/>
            <a:r>
              <a:rPr lang="en-GB" sz="2000"/>
              <a:t>(a) at a later time and in such circumstances as he may specify, a specified treatment is proposed to be carried out or continued by a person providing health care for him, and</a:t>
            </a:r>
          </a:p>
          <a:p>
            <a:pPr lvl="0"/>
            <a:r>
              <a:rPr lang="en-GB" sz="2000"/>
              <a:t>(b) at that time he lacks capacity to consent to the carrying out or continuation of the treatment, the specified treatment is not to be carried out or continued</a:t>
            </a:r>
          </a:p>
          <a:p>
            <a:pPr lvl="0"/>
            <a:endParaRPr lang="en-GB" sz="2000"/>
          </a:p>
          <a:p>
            <a:pPr lvl="0"/>
            <a:endParaRPr lang="en-GB" sz="2000">
              <a:highlight>
                <a:srgbClr val="FFFF00"/>
              </a:highligh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10">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9B3919BA-9B15-7DE8-2C1D-EE460062624B}"/>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55C7FD01-8A92-B527-66E9-45E935F9C293}"/>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24A736AD-8C5A-F9C5-2380-9B02A22F7A26}"/>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62E81A49-F8FF-17A6-560E-3D93F9E2B51C}"/>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F2B0B35E-2E04-0189-B660-5059D0B18FFE}"/>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368A294E-C78C-EF28-1C83-72C7456AD494}"/>
              </a:ext>
            </a:extLst>
          </p:cNvPr>
          <p:cNvSpPr txBox="1">
            <a:spLocks noGrp="1"/>
          </p:cNvSpPr>
          <p:nvPr>
            <p:ph type="title"/>
          </p:nvPr>
        </p:nvSpPr>
        <p:spPr>
          <a:xfrm>
            <a:off x="1371600" y="294537"/>
            <a:ext cx="9895947" cy="1033665"/>
          </a:xfrm>
        </p:spPr>
        <p:txBody>
          <a:bodyPr/>
          <a:lstStyle/>
          <a:p>
            <a:pPr lvl="0"/>
            <a:r>
              <a:rPr lang="en-GB" sz="3200">
                <a:solidFill>
                  <a:srgbClr val="FFFFFF"/>
                </a:solidFill>
              </a:rPr>
              <a:t>Why might it be needed?</a:t>
            </a:r>
            <a:br>
              <a:rPr lang="en-GB" sz="3200">
                <a:solidFill>
                  <a:srgbClr val="FFFFFF"/>
                </a:solidFill>
              </a:rPr>
            </a:br>
            <a:endParaRPr lang="en-GB" sz="3200">
              <a:solidFill>
                <a:srgbClr val="FFFFFF"/>
              </a:solidFill>
            </a:endParaRPr>
          </a:p>
        </p:txBody>
      </p:sp>
      <p:sp>
        <p:nvSpPr>
          <p:cNvPr id="8" name="Content Placeholder 2">
            <a:extLst>
              <a:ext uri="{FF2B5EF4-FFF2-40B4-BE49-F238E27FC236}">
                <a16:creationId xmlns:a16="http://schemas.microsoft.com/office/drawing/2014/main" id="{ADAAEF21-2617-75CB-AD1B-EC95F2D66E64}"/>
              </a:ext>
            </a:extLst>
          </p:cNvPr>
          <p:cNvSpPr txBox="1">
            <a:spLocks noGrp="1"/>
          </p:cNvSpPr>
          <p:nvPr>
            <p:ph idx="1"/>
          </p:nvPr>
        </p:nvSpPr>
        <p:spPr>
          <a:xfrm>
            <a:off x="1219196" y="1744912"/>
            <a:ext cx="10399553" cy="4256641"/>
          </a:xfrm>
        </p:spPr>
        <p:txBody>
          <a:bodyPr anchor="ctr"/>
          <a:lstStyle/>
          <a:p>
            <a:pPr lvl="0">
              <a:lnSpc>
                <a:spcPct val="60000"/>
              </a:lnSpc>
            </a:pPr>
            <a:endParaRPr lang="en-GB" sz="1900"/>
          </a:p>
          <a:p>
            <a:pPr lvl="0">
              <a:lnSpc>
                <a:spcPct val="60000"/>
              </a:lnSpc>
            </a:pPr>
            <a:endParaRPr lang="en-GB" sz="1900"/>
          </a:p>
          <a:p>
            <a:pPr marL="0" lvl="0" indent="0">
              <a:lnSpc>
                <a:spcPct val="60000"/>
              </a:lnSpc>
              <a:buNone/>
            </a:pPr>
            <a:r>
              <a:rPr lang="en-GB" sz="1900"/>
              <a:t>You might lose capacity to make decisions  because of an illness or accident. If this happens and a decision needs to be made about your treatment or care, a doctor will have the final say unless you have made an advance decision or have a POA for Health and Welfare.</a:t>
            </a:r>
          </a:p>
          <a:p>
            <a:pPr lvl="0">
              <a:lnSpc>
                <a:spcPct val="60000"/>
              </a:lnSpc>
            </a:pPr>
            <a:endParaRPr lang="en-GB" sz="1900"/>
          </a:p>
          <a:p>
            <a:pPr marL="0" lvl="0" indent="0">
              <a:lnSpc>
                <a:spcPct val="60000"/>
              </a:lnSpc>
              <a:buNone/>
            </a:pPr>
            <a:r>
              <a:rPr lang="en-GB" sz="1900"/>
              <a:t>Some people chose to make an advance decision to refuse care because they:</a:t>
            </a:r>
          </a:p>
          <a:p>
            <a:pPr marL="0" lvl="0" indent="0">
              <a:lnSpc>
                <a:spcPct val="60000"/>
              </a:lnSpc>
              <a:buNone/>
            </a:pPr>
            <a:endParaRPr lang="en-GB" sz="1900"/>
          </a:p>
          <a:p>
            <a:pPr lvl="0">
              <a:lnSpc>
                <a:spcPct val="60000"/>
              </a:lnSpc>
            </a:pPr>
            <a:r>
              <a:rPr lang="en-GB" sz="1900"/>
              <a:t>Would not want their life artificially prolonged</a:t>
            </a:r>
          </a:p>
          <a:p>
            <a:pPr lvl="0">
              <a:lnSpc>
                <a:spcPct val="60000"/>
              </a:lnSpc>
            </a:pPr>
            <a:r>
              <a:rPr lang="en-GB" sz="1900"/>
              <a:t>Want to stay in control</a:t>
            </a:r>
          </a:p>
          <a:p>
            <a:pPr lvl="0">
              <a:lnSpc>
                <a:spcPct val="60000"/>
              </a:lnSpc>
            </a:pPr>
            <a:r>
              <a:rPr lang="en-GB" sz="1900"/>
              <a:t>Have witnessed a friend relative have a “bad” death</a:t>
            </a:r>
          </a:p>
          <a:p>
            <a:pPr lvl="0">
              <a:lnSpc>
                <a:spcPct val="60000"/>
              </a:lnSpc>
            </a:pPr>
            <a:r>
              <a:rPr lang="en-GB" sz="1900"/>
              <a:t>Want to make things easier for their family</a:t>
            </a:r>
          </a:p>
          <a:p>
            <a:pPr lvl="0">
              <a:lnSpc>
                <a:spcPct val="60000"/>
              </a:lnSpc>
            </a:pPr>
            <a:r>
              <a:rPr lang="en-GB" sz="1900"/>
              <a:t>Want to be prepared as they get older</a:t>
            </a:r>
          </a:p>
          <a:p>
            <a:pPr lvl="0">
              <a:lnSpc>
                <a:spcPct val="60000"/>
              </a:lnSpc>
            </a:pPr>
            <a:r>
              <a:rPr lang="en-GB" sz="1900"/>
              <a:t>Have been diagnosed with a serious illness</a:t>
            </a:r>
          </a:p>
          <a:p>
            <a:pPr lvl="0">
              <a:lnSpc>
                <a:spcPct val="60000"/>
              </a:lnSpc>
            </a:pPr>
            <a:endParaRPr lang="en-GB" sz="1900"/>
          </a:p>
          <a:p>
            <a:pPr lvl="0">
              <a:lnSpc>
                <a:spcPct val="60000"/>
              </a:lnSpc>
            </a:pPr>
            <a:endParaRPr lang="en-GB" sz="1900"/>
          </a:p>
          <a:p>
            <a:pPr lvl="0">
              <a:lnSpc>
                <a:spcPct val="60000"/>
              </a:lnSpc>
            </a:pPr>
            <a:endParaRPr lang="en-GB" sz="19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11">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723A86B9-625D-DD68-3070-D1F8FF929825}"/>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0EC64494-A712-AAA8-D409-DE2A160FD04D}"/>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06EFB511-D61B-711B-3527-206DC81F87F9}"/>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3E2A2CE6-F56E-5C4F-988C-0DD055C3968E}"/>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2628C450-4E67-DEDB-45FB-860DA935D02A}"/>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0A180DBF-2892-AC22-E2CA-A95A9C7682FF}"/>
              </a:ext>
            </a:extLst>
          </p:cNvPr>
          <p:cNvSpPr txBox="1">
            <a:spLocks noGrp="1"/>
          </p:cNvSpPr>
          <p:nvPr>
            <p:ph type="title"/>
          </p:nvPr>
        </p:nvSpPr>
        <p:spPr>
          <a:xfrm>
            <a:off x="1371600" y="294537"/>
            <a:ext cx="9895947" cy="1033665"/>
          </a:xfrm>
        </p:spPr>
        <p:txBody>
          <a:bodyPr/>
          <a:lstStyle/>
          <a:p>
            <a:pPr lvl="0"/>
            <a:r>
              <a:rPr lang="en-GB" sz="4000">
                <a:solidFill>
                  <a:srgbClr val="FFFFFF"/>
                </a:solidFill>
              </a:rPr>
              <a:t>What can be included?</a:t>
            </a:r>
          </a:p>
        </p:txBody>
      </p:sp>
      <p:sp>
        <p:nvSpPr>
          <p:cNvPr id="8" name="Content Placeholder 2">
            <a:extLst>
              <a:ext uri="{FF2B5EF4-FFF2-40B4-BE49-F238E27FC236}">
                <a16:creationId xmlns:a16="http://schemas.microsoft.com/office/drawing/2014/main" id="{35C63CDF-D0CC-0CD8-5472-794BF2623645}"/>
              </a:ext>
            </a:extLst>
          </p:cNvPr>
          <p:cNvSpPr txBox="1">
            <a:spLocks noGrp="1"/>
          </p:cNvSpPr>
          <p:nvPr>
            <p:ph idx="1"/>
          </p:nvPr>
        </p:nvSpPr>
        <p:spPr>
          <a:xfrm>
            <a:off x="1154548" y="1744912"/>
            <a:ext cx="10464201" cy="4256641"/>
          </a:xfrm>
        </p:spPr>
        <p:txBody>
          <a:bodyPr anchor="ctr"/>
          <a:lstStyle/>
          <a:p>
            <a:pPr marL="0" lvl="0" indent="0">
              <a:buNone/>
            </a:pPr>
            <a:r>
              <a:rPr lang="en-GB" sz="2000"/>
              <a:t>Life sustaining treatments can include:</a:t>
            </a:r>
          </a:p>
          <a:p>
            <a:pPr marL="0" lvl="0" indent="0">
              <a:buNone/>
            </a:pPr>
            <a:endParaRPr lang="en-GB" sz="2000"/>
          </a:p>
          <a:p>
            <a:pPr lvl="0"/>
            <a:r>
              <a:rPr lang="en-GB" sz="2000"/>
              <a:t>Cardiopulmonary Resuscitation (CPR)</a:t>
            </a:r>
          </a:p>
          <a:p>
            <a:pPr lvl="0"/>
            <a:r>
              <a:rPr lang="en-GB" sz="2000"/>
              <a:t>Mechanical Ventilation – invasive (intubation) and non-invasive (CPAP/BiPAP)</a:t>
            </a:r>
          </a:p>
          <a:p>
            <a:pPr lvl="0"/>
            <a:r>
              <a:rPr lang="en-GB" sz="2000"/>
              <a:t>Clinically Assisted nutrition and hydration.</a:t>
            </a:r>
          </a:p>
          <a:p>
            <a:pPr lvl="0"/>
            <a:r>
              <a:rPr lang="en-GB" sz="2000"/>
              <a:t>Antibiotics (for life threatening  infections). </a:t>
            </a:r>
          </a:p>
          <a:p>
            <a:pPr lvl="0"/>
            <a:endParaRPr lang="en-GB" sz="2000"/>
          </a:p>
          <a:p>
            <a:pPr lvl="0"/>
            <a:r>
              <a:rPr lang="en-GB" sz="2000"/>
              <a:t>Some people want to refuse all life sustaining treatments if they lose mental capacity, whilst others only want to refuse some life sustaining treatments in certain circumstances. </a:t>
            </a:r>
          </a:p>
          <a:p>
            <a:pPr lvl="0"/>
            <a:endParaRPr lang="en-GB" sz="2000"/>
          </a:p>
          <a:p>
            <a:pPr lvl="0"/>
            <a:endParaRPr lang="en-GB"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5">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7DAF4A58-E595-0C86-88A2-5E4DC6D227CE}"/>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B5EF5FA0-6984-B3B3-3701-762BD6FC8950}"/>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001BCFD4-600C-F546-2C05-7E6B9904F027}"/>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A622F4E9-252C-5BEA-4FF5-877EE0AADDD6}"/>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88D28BB4-F483-3B2B-870F-59A36D81F069}"/>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3333B842-8498-1774-5862-1DA83ED921BA}"/>
              </a:ext>
            </a:extLst>
          </p:cNvPr>
          <p:cNvSpPr txBox="1">
            <a:spLocks noGrp="1"/>
          </p:cNvSpPr>
          <p:nvPr>
            <p:ph type="title"/>
          </p:nvPr>
        </p:nvSpPr>
        <p:spPr>
          <a:xfrm>
            <a:off x="1371600" y="294537"/>
            <a:ext cx="9895947" cy="1033665"/>
          </a:xfrm>
        </p:spPr>
        <p:txBody>
          <a:bodyPr/>
          <a:lstStyle/>
          <a:p>
            <a:pPr lvl="0"/>
            <a:r>
              <a:rPr lang="en-GB" sz="3200">
                <a:solidFill>
                  <a:srgbClr val="FFFFFF"/>
                </a:solidFill>
              </a:rPr>
              <a:t>Making an Advance Decision</a:t>
            </a:r>
            <a:br>
              <a:rPr lang="en-GB" sz="3200">
                <a:highlight>
                  <a:srgbClr val="FFFF00"/>
                </a:highlight>
              </a:rPr>
            </a:br>
            <a:endParaRPr lang="en-GB" sz="3200">
              <a:solidFill>
                <a:srgbClr val="FFFFFF"/>
              </a:solidFill>
            </a:endParaRPr>
          </a:p>
        </p:txBody>
      </p:sp>
      <p:sp>
        <p:nvSpPr>
          <p:cNvPr id="8" name="Content Placeholder 2">
            <a:extLst>
              <a:ext uri="{FF2B5EF4-FFF2-40B4-BE49-F238E27FC236}">
                <a16:creationId xmlns:a16="http://schemas.microsoft.com/office/drawing/2014/main" id="{909C2735-BA3B-E02F-9E5C-09E54254EAB9}"/>
              </a:ext>
            </a:extLst>
          </p:cNvPr>
          <p:cNvSpPr txBox="1">
            <a:spLocks noGrp="1"/>
          </p:cNvSpPr>
          <p:nvPr>
            <p:ph idx="1"/>
          </p:nvPr>
        </p:nvSpPr>
        <p:spPr>
          <a:xfrm>
            <a:off x="1371600" y="2309088"/>
            <a:ext cx="9724031" cy="3692466"/>
          </a:xfrm>
        </p:spPr>
        <p:txBody>
          <a:bodyPr anchor="ctr"/>
          <a:lstStyle/>
          <a:p>
            <a:pPr lvl="0">
              <a:lnSpc>
                <a:spcPct val="70000"/>
              </a:lnSpc>
            </a:pPr>
            <a:r>
              <a:rPr lang="en-GB" sz="1700" b="1"/>
              <a:t>If making an Advance Decision  the MCA (2005) suggest that it would be helpful to include the following information</a:t>
            </a:r>
          </a:p>
          <a:p>
            <a:pPr lvl="0">
              <a:lnSpc>
                <a:spcPct val="70000"/>
              </a:lnSpc>
            </a:pPr>
            <a:endParaRPr lang="en-GB" sz="1700">
              <a:highlight>
                <a:srgbClr val="FFFF00"/>
              </a:highlight>
            </a:endParaRPr>
          </a:p>
          <a:p>
            <a:pPr lvl="0">
              <a:lnSpc>
                <a:spcPct val="70000"/>
              </a:lnSpc>
            </a:pPr>
            <a:r>
              <a:rPr lang="en-GB" sz="1700"/>
              <a:t>6.1. full details of its maker, including date of birth, home address and any distinguishing features (so that – for instance – an unconscious person might be identified);</a:t>
            </a:r>
          </a:p>
          <a:p>
            <a:pPr lvl="0">
              <a:lnSpc>
                <a:spcPct val="70000"/>
              </a:lnSpc>
            </a:pPr>
            <a:r>
              <a:rPr lang="en-GB" sz="1700"/>
              <a:t> 6.2. the name and address of general practitioner and whether they have a copy;</a:t>
            </a:r>
          </a:p>
          <a:p>
            <a:pPr lvl="0">
              <a:lnSpc>
                <a:spcPct val="70000"/>
              </a:lnSpc>
            </a:pPr>
            <a:r>
              <a:rPr lang="en-GB" sz="1700"/>
              <a:t> 6.3. a statement that the document should be used if the maker lacks capacity to make treatment decisions;</a:t>
            </a:r>
          </a:p>
          <a:p>
            <a:pPr lvl="0">
              <a:lnSpc>
                <a:spcPct val="70000"/>
              </a:lnSpc>
            </a:pPr>
            <a:r>
              <a:rPr lang="en-GB" sz="1700"/>
              <a:t> 6.4. a clear statement of the decision, the treatment to be refused and the circumstances in which the decision will apply; </a:t>
            </a:r>
          </a:p>
          <a:p>
            <a:pPr lvl="0">
              <a:lnSpc>
                <a:spcPct val="70000"/>
              </a:lnSpc>
            </a:pPr>
            <a:r>
              <a:rPr lang="en-GB" sz="1700"/>
              <a:t>6.5. the date the document was written (or reviewed); and 6.6. the person’s signature (or that of the person signing in their presence on their behalf) and the signature of a witness (if there is one).</a:t>
            </a:r>
            <a:endParaRPr lang="en-GB" sz="1700">
              <a:highlight>
                <a:srgbClr val="FFFF00"/>
              </a:highlight>
            </a:endParaRPr>
          </a:p>
          <a:p>
            <a:pPr lvl="0">
              <a:lnSpc>
                <a:spcPct val="70000"/>
              </a:lnSpc>
            </a:pPr>
            <a:endParaRPr lang="en-GB" sz="1300">
              <a:highlight>
                <a:srgbClr val="FFFF00"/>
              </a:highlight>
            </a:endParaRPr>
          </a:p>
          <a:p>
            <a:pPr lvl="8" algn="ctr">
              <a:lnSpc>
                <a:spcPct val="70000"/>
              </a:lnSpc>
              <a:buSzPct val="100000"/>
              <a:buFont typeface="Arial" pitchFamily="34"/>
            </a:pPr>
            <a:r>
              <a:rPr lang="en-GB" sz="400">
                <a:solidFill>
                  <a:srgbClr val="000000"/>
                </a:solidFill>
                <a:latin typeface="Calibri"/>
              </a:rPr>
              <a:t>OR</a:t>
            </a:r>
            <a:endParaRPr lang="en-GB" sz="900">
              <a:solidFill>
                <a:srgbClr val="000000"/>
              </a:solidFill>
              <a:latin typeface="Calibri"/>
            </a:endParaRPr>
          </a:p>
          <a:p>
            <a:pPr lvl="0">
              <a:lnSpc>
                <a:spcPct val="70000"/>
              </a:lnSpc>
            </a:pPr>
            <a:endParaRPr lang="en-GB" sz="1900"/>
          </a:p>
          <a:p>
            <a:pPr lvl="0">
              <a:lnSpc>
                <a:spcPct val="70000"/>
              </a:lnSpc>
            </a:pPr>
            <a:endParaRPr lang="en-GB" sz="1900">
              <a:highlight>
                <a:srgbClr val="FFFF00"/>
              </a:highligh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4">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0277BDB6-9A00-6E72-77FC-E6F587D521E9}"/>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D8C7E867-D4C4-4B18-D3EE-03C5CCE5E249}"/>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DAE3305F-4F0B-11A8-8B9C-4B2FC7CEBCC1}"/>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C91F409F-8211-FA06-23F5-22B692566271}"/>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42871D0D-F53F-170B-6B1A-7D9DF616C91D}"/>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BACC1F6A-2ACA-A106-B02A-2EE105F577CF}"/>
              </a:ext>
            </a:extLst>
          </p:cNvPr>
          <p:cNvSpPr txBox="1">
            <a:spLocks noGrp="1"/>
          </p:cNvSpPr>
          <p:nvPr>
            <p:ph type="title"/>
          </p:nvPr>
        </p:nvSpPr>
        <p:spPr>
          <a:xfrm>
            <a:off x="1371600" y="294537"/>
            <a:ext cx="9895947" cy="1033665"/>
          </a:xfrm>
        </p:spPr>
        <p:txBody>
          <a:bodyPr/>
          <a:lstStyle/>
          <a:p>
            <a:pPr lvl="0"/>
            <a:r>
              <a:rPr lang="en-GB" sz="4000">
                <a:solidFill>
                  <a:srgbClr val="FFFFFF"/>
                </a:solidFill>
              </a:rPr>
              <a:t>Common Myths</a:t>
            </a:r>
          </a:p>
        </p:txBody>
      </p:sp>
      <p:sp>
        <p:nvSpPr>
          <p:cNvPr id="8" name="Content Placeholder 2">
            <a:extLst>
              <a:ext uri="{FF2B5EF4-FFF2-40B4-BE49-F238E27FC236}">
                <a16:creationId xmlns:a16="http://schemas.microsoft.com/office/drawing/2014/main" id="{35822922-7554-38EA-5630-07F3E4A0DAAA}"/>
              </a:ext>
            </a:extLst>
          </p:cNvPr>
          <p:cNvSpPr txBox="1">
            <a:spLocks noGrp="1"/>
          </p:cNvSpPr>
          <p:nvPr>
            <p:ph idx="1"/>
          </p:nvPr>
        </p:nvSpPr>
        <p:spPr>
          <a:xfrm>
            <a:off x="1371600" y="2318196"/>
            <a:ext cx="9724031" cy="3683358"/>
          </a:xfrm>
        </p:spPr>
        <p:txBody>
          <a:bodyPr anchor="ctr"/>
          <a:lstStyle/>
          <a:p>
            <a:pPr marL="0" lvl="0" indent="0">
              <a:buNone/>
            </a:pPr>
            <a:r>
              <a:rPr lang="en-GB" sz="2000"/>
              <a:t>Myth: My loved ones will know what I want when the time comes</a:t>
            </a:r>
          </a:p>
          <a:p>
            <a:pPr marL="0" lvl="0" indent="0">
              <a:buNone/>
            </a:pPr>
            <a:endParaRPr lang="en-GB" sz="2000"/>
          </a:p>
          <a:p>
            <a:pPr marL="0" lvl="0" indent="0">
              <a:buNone/>
            </a:pPr>
            <a:r>
              <a:rPr lang="en-GB" sz="2000"/>
              <a:t>FACT – Not necessarily. In one study, nearly 1 in 3 people guessed wrong when asked to predict which end of life decision their loved ones would make</a:t>
            </a:r>
          </a:p>
          <a:p>
            <a:pPr marL="0" lvl="0" indent="0">
              <a:buNone/>
            </a:pPr>
            <a:endParaRPr lang="en-GB" sz="2000"/>
          </a:p>
          <a:p>
            <a:pPr lvl="0"/>
            <a:endParaRPr lang="en-GB"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name="Slide6">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8E2837FC-F998-67D7-0311-842165CE4A5B}"/>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69F1CDA0-7666-1E91-113D-222006F89AD5}"/>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88B0F8EF-34A6-3922-4035-09FC81046CB0}"/>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BCC708AB-72B4-9A4A-1328-3A0058EF716D}"/>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71BF4304-5CC2-B7EB-1F73-04207250753F}"/>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CF0528F7-D5AA-C06A-7EE3-8EAB251B8545}"/>
              </a:ext>
            </a:extLst>
          </p:cNvPr>
          <p:cNvSpPr txBox="1">
            <a:spLocks noGrp="1"/>
          </p:cNvSpPr>
          <p:nvPr>
            <p:ph type="title"/>
          </p:nvPr>
        </p:nvSpPr>
        <p:spPr>
          <a:xfrm>
            <a:off x="1371600" y="294537"/>
            <a:ext cx="9895947" cy="1033665"/>
          </a:xfrm>
        </p:spPr>
        <p:txBody>
          <a:bodyPr/>
          <a:lstStyle/>
          <a:p>
            <a:pPr lvl="0"/>
            <a:r>
              <a:rPr lang="en-GB" sz="4000">
                <a:solidFill>
                  <a:srgbClr val="FFFFFF"/>
                </a:solidFill>
              </a:rPr>
              <a:t>Common Myths</a:t>
            </a:r>
          </a:p>
        </p:txBody>
      </p:sp>
      <p:sp>
        <p:nvSpPr>
          <p:cNvPr id="8" name="Content Placeholder 2">
            <a:extLst>
              <a:ext uri="{FF2B5EF4-FFF2-40B4-BE49-F238E27FC236}">
                <a16:creationId xmlns:a16="http://schemas.microsoft.com/office/drawing/2014/main" id="{3E0A71B9-774E-CE80-0429-EC2E1143AA26}"/>
              </a:ext>
            </a:extLst>
          </p:cNvPr>
          <p:cNvSpPr txBox="1">
            <a:spLocks noGrp="1"/>
          </p:cNvSpPr>
          <p:nvPr>
            <p:ph idx="1"/>
          </p:nvPr>
        </p:nvSpPr>
        <p:spPr>
          <a:xfrm>
            <a:off x="1371600" y="2318196"/>
            <a:ext cx="9724031" cy="3683358"/>
          </a:xfrm>
        </p:spPr>
        <p:txBody>
          <a:bodyPr anchor="ctr"/>
          <a:lstStyle/>
          <a:p>
            <a:pPr marL="0" lvl="0" indent="0">
              <a:buNone/>
            </a:pPr>
            <a:r>
              <a:rPr lang="en-GB" sz="2000"/>
              <a:t>MYTH: I need a solicitor to create my advance decision</a:t>
            </a:r>
          </a:p>
          <a:p>
            <a:pPr marL="0" lvl="0" indent="0">
              <a:buNone/>
            </a:pPr>
            <a:endParaRPr lang="en-GB" sz="2000"/>
          </a:p>
          <a:p>
            <a:pPr marL="0" lvl="0" indent="0">
              <a:buNone/>
            </a:pPr>
            <a:r>
              <a:rPr lang="en-GB" sz="2000"/>
              <a:t>FACT – There are free forms and templates available to download from the internet that you can download and use </a:t>
            </a:r>
          </a:p>
          <a:p>
            <a:pPr lvl="0"/>
            <a:endParaRPr lang="en-GB"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name="Slide7">
    <p:bg>
      <p:bgPr>
        <a:solidFill>
          <a:srgbClr val="FFFFFF"/>
        </a:soli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1B6073A0-DE8B-0C2C-4413-9ADC356530CD}"/>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3" name="Rectangle 9">
            <a:extLst>
              <a:ext uri="{FF2B5EF4-FFF2-40B4-BE49-F238E27FC236}">
                <a16:creationId xmlns:a16="http://schemas.microsoft.com/office/drawing/2014/main" id="{213F5108-F92F-043D-5545-D1808CD781F5}"/>
              </a:ext>
            </a:extLst>
          </p:cNvPr>
          <p:cNvSpPr>
            <a:spLocks noMove="1" noResize="1"/>
          </p:cNvSpPr>
          <p:nvPr/>
        </p:nvSpPr>
        <p:spPr>
          <a:xfrm flipH="1">
            <a:off x="0" y="0"/>
            <a:ext cx="12191996" cy="1590745"/>
          </a:xfrm>
          <a:prstGeom prst="rect">
            <a:avLst/>
          </a:prstGeom>
          <a:gradFill>
            <a:gsLst>
              <a:gs pos="0">
                <a:srgbClr val="000000"/>
              </a:gs>
              <a:gs pos="100000">
                <a:srgbClr val="2F5597"/>
              </a:gs>
            </a:gsLst>
            <a:lin ang="84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4" name="Rectangle 11">
            <a:extLst>
              <a:ext uri="{FF2B5EF4-FFF2-40B4-BE49-F238E27FC236}">
                <a16:creationId xmlns:a16="http://schemas.microsoft.com/office/drawing/2014/main" id="{A9C0D841-E772-0EC6-7696-590B241AF650}"/>
              </a:ext>
            </a:extLst>
          </p:cNvPr>
          <p:cNvSpPr>
            <a:spLocks noMove="1" noResize="1"/>
          </p:cNvSpPr>
          <p:nvPr/>
        </p:nvSpPr>
        <p:spPr>
          <a:xfrm rot="10800009" flipH="1">
            <a:off x="-28" y="-1"/>
            <a:ext cx="8115309" cy="1590745"/>
          </a:xfrm>
          <a:prstGeom prst="rect">
            <a:avLst/>
          </a:prstGeom>
          <a:gradFill>
            <a:gsLst>
              <a:gs pos="0">
                <a:srgbClr val="4472C4">
                  <a:alpha val="0"/>
                </a:srgbClr>
              </a:gs>
              <a:gs pos="100000">
                <a:srgbClr val="203864">
                  <a:alpha val="55000"/>
                </a:srgbClr>
              </a:gs>
            </a:gsLst>
            <a:lin ang="13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5" name="Rectangle 13">
            <a:extLst>
              <a:ext uri="{FF2B5EF4-FFF2-40B4-BE49-F238E27FC236}">
                <a16:creationId xmlns:a16="http://schemas.microsoft.com/office/drawing/2014/main" id="{037B85BD-490F-D8B0-FDF0-32A517D9FBBE}"/>
              </a:ext>
            </a:extLst>
          </p:cNvPr>
          <p:cNvSpPr>
            <a:spLocks noMove="1" noResize="1"/>
          </p:cNvSpPr>
          <p:nvPr/>
        </p:nvSpPr>
        <p:spPr>
          <a:xfrm flipH="1">
            <a:off x="8115300" y="0"/>
            <a:ext cx="4076696" cy="1590745"/>
          </a:xfrm>
          <a:prstGeom prst="rect">
            <a:avLst/>
          </a:prstGeom>
          <a:gradFill>
            <a:gsLst>
              <a:gs pos="0">
                <a:srgbClr val="4472C4">
                  <a:alpha val="66000"/>
                </a:srgbClr>
              </a:gs>
              <a:gs pos="100000">
                <a:srgbClr val="000000">
                  <a:alpha val="30000"/>
                </a:srgbClr>
              </a:gs>
            </a:gsLst>
            <a:lin ang="132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6" name="Rectangle 15">
            <a:extLst>
              <a:ext uri="{FF2B5EF4-FFF2-40B4-BE49-F238E27FC236}">
                <a16:creationId xmlns:a16="http://schemas.microsoft.com/office/drawing/2014/main" id="{1616BD41-B7F0-8005-1640-F7CF8BE65617}"/>
              </a:ext>
            </a:extLst>
          </p:cNvPr>
          <p:cNvSpPr>
            <a:spLocks noMove="1" noResize="1"/>
          </p:cNvSpPr>
          <p:nvPr/>
        </p:nvSpPr>
        <p:spPr>
          <a:xfrm>
            <a:off x="459348" y="0"/>
            <a:ext cx="11732648" cy="1597429"/>
          </a:xfrm>
          <a:prstGeom prst="rect">
            <a:avLst/>
          </a:prstGeom>
          <a:gradFill>
            <a:gsLst>
              <a:gs pos="0">
                <a:srgbClr val="000000">
                  <a:alpha val="0"/>
                </a:srgbClr>
              </a:gs>
              <a:gs pos="100000">
                <a:srgbClr val="203864">
                  <a:alpha val="52000"/>
                </a:srgbClr>
              </a:gs>
            </a:gsLst>
            <a:lin ang="16800000"/>
          </a:gra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Calibri"/>
            </a:endParaRPr>
          </a:p>
        </p:txBody>
      </p:sp>
      <p:sp>
        <p:nvSpPr>
          <p:cNvPr id="7" name="Title 1">
            <a:extLst>
              <a:ext uri="{FF2B5EF4-FFF2-40B4-BE49-F238E27FC236}">
                <a16:creationId xmlns:a16="http://schemas.microsoft.com/office/drawing/2014/main" id="{659077C6-5FB0-6FB7-D3F5-06B8A87BEADC}"/>
              </a:ext>
            </a:extLst>
          </p:cNvPr>
          <p:cNvSpPr txBox="1">
            <a:spLocks noGrp="1"/>
          </p:cNvSpPr>
          <p:nvPr>
            <p:ph type="title"/>
          </p:nvPr>
        </p:nvSpPr>
        <p:spPr>
          <a:xfrm>
            <a:off x="1371600" y="294537"/>
            <a:ext cx="9895947" cy="1033665"/>
          </a:xfrm>
        </p:spPr>
        <p:txBody>
          <a:bodyPr/>
          <a:lstStyle/>
          <a:p>
            <a:pPr lvl="0"/>
            <a:r>
              <a:rPr lang="en-GB" sz="4000">
                <a:solidFill>
                  <a:srgbClr val="FFFFFF"/>
                </a:solidFill>
              </a:rPr>
              <a:t>Common Myths</a:t>
            </a:r>
          </a:p>
        </p:txBody>
      </p:sp>
      <p:sp>
        <p:nvSpPr>
          <p:cNvPr id="8" name="Content Placeholder 2">
            <a:extLst>
              <a:ext uri="{FF2B5EF4-FFF2-40B4-BE49-F238E27FC236}">
                <a16:creationId xmlns:a16="http://schemas.microsoft.com/office/drawing/2014/main" id="{6ADEA360-E864-680F-4492-50338D624249}"/>
              </a:ext>
            </a:extLst>
          </p:cNvPr>
          <p:cNvSpPr txBox="1">
            <a:spLocks noGrp="1"/>
          </p:cNvSpPr>
          <p:nvPr>
            <p:ph idx="1"/>
          </p:nvPr>
        </p:nvSpPr>
        <p:spPr>
          <a:xfrm>
            <a:off x="1371600" y="2318196"/>
            <a:ext cx="9724031" cy="3683358"/>
          </a:xfrm>
        </p:spPr>
        <p:txBody>
          <a:bodyPr anchor="ctr"/>
          <a:lstStyle/>
          <a:p>
            <a:pPr marL="0" lvl="0" indent="0">
              <a:buNone/>
            </a:pPr>
            <a:r>
              <a:rPr lang="en-GB" sz="2000"/>
              <a:t>MYTH:I only need to plan if I'm very old or ill</a:t>
            </a:r>
          </a:p>
          <a:p>
            <a:pPr marL="0" lvl="0" indent="0">
              <a:buNone/>
            </a:pPr>
            <a:endParaRPr lang="en-GB" sz="2000"/>
          </a:p>
          <a:p>
            <a:pPr marL="0" lvl="0" indent="0">
              <a:buNone/>
            </a:pPr>
            <a:r>
              <a:rPr lang="en-GB" sz="2000"/>
              <a:t>FACT – It is impossible to predict the future. An emergency can happen at any age. </a:t>
            </a:r>
          </a:p>
          <a:p>
            <a:pPr lvl="0"/>
            <a:endParaRPr lang="en-GB"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129</TotalTime>
  <Words>1323</Words>
  <Application>Microsoft Office PowerPoint</Application>
  <PresentationFormat>Widescreen</PresentationFormat>
  <Paragraphs>119</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Advance Decision Making to Refuse Treatment</vt:lpstr>
      <vt:lpstr>What is an Advance Decision to Refuse Treatment? </vt:lpstr>
      <vt:lpstr>What is an Advance Decision?  – Mental Capacity Act 2005 </vt:lpstr>
      <vt:lpstr>Why might it be needed? </vt:lpstr>
      <vt:lpstr>What can be included?</vt:lpstr>
      <vt:lpstr>Making an Advance Decision </vt:lpstr>
      <vt:lpstr>Common Myths</vt:lpstr>
      <vt:lpstr>Common Myths</vt:lpstr>
      <vt:lpstr>Common Myths</vt:lpstr>
      <vt:lpstr>Common Myths</vt:lpstr>
      <vt:lpstr>How</vt:lpstr>
      <vt:lpstr>ReSPECT Forms</vt:lpstr>
      <vt:lpstr>ReSPECT Forms</vt:lpstr>
      <vt:lpstr>CPR  (Cardiopulmonary Resuscitation) </vt:lpstr>
      <vt:lpstr>Additional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 Decision Making to Refuse Treatment</dc:title>
  <dc:creator>GEORGE, Kathy (THE SHREWSBURY AND TELFORD HOSPITAL NHS TRUST)</dc:creator>
  <cp:lastModifiedBy>Karara, Aaron</cp:lastModifiedBy>
  <cp:revision>7</cp:revision>
  <dcterms:created xsi:type="dcterms:W3CDTF">2024-04-30T14:11:05Z</dcterms:created>
  <dcterms:modified xsi:type="dcterms:W3CDTF">2026-04-01T11:31:51Z</dcterms:modified>
</cp:coreProperties>
</file>