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20" r:id="rId5"/>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AAC694-E365-F4D8-ECC5-05C9D06E6A44}" v="2" dt="2026-03-27T13:20:18.8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Fiona" userId="S::fiona.cook2@telford.gov.uk::d8c8d1be-17a2-4c11-a5fa-e55f5b2a0a4d" providerId="AD" clId="Web-{5CAAC694-E365-F4D8-ECC5-05C9D06E6A44}"/>
    <pc:docChg chg="addSld delSld">
      <pc:chgData name="Cook, Fiona" userId="S::fiona.cook2@telford.gov.uk::d8c8d1be-17a2-4c11-a5fa-e55f5b2a0a4d" providerId="AD" clId="Web-{5CAAC694-E365-F4D8-ECC5-05C9D06E6A44}" dt="2026-03-27T13:20:18.846" v="1"/>
      <pc:docMkLst>
        <pc:docMk/>
      </pc:docMkLst>
      <pc:sldChg chg="del">
        <pc:chgData name="Cook, Fiona" userId="S::fiona.cook2@telford.gov.uk::d8c8d1be-17a2-4c11-a5fa-e55f5b2a0a4d" providerId="AD" clId="Web-{5CAAC694-E365-F4D8-ECC5-05C9D06E6A44}" dt="2026-03-27T13:20:18.846" v="1"/>
        <pc:sldMkLst>
          <pc:docMk/>
          <pc:sldMk cId="109857222" sldId="256"/>
        </pc:sldMkLst>
      </pc:sldChg>
      <pc:sldChg chg="add">
        <pc:chgData name="Cook, Fiona" userId="S::fiona.cook2@telford.gov.uk::d8c8d1be-17a2-4c11-a5fa-e55f5b2a0a4d" providerId="AD" clId="Web-{5CAAC694-E365-F4D8-ECC5-05C9D06E6A44}" dt="2026-03-27T13:20:13.877" v="0"/>
        <pc:sldMkLst>
          <pc:docMk/>
          <pc:sldMk cId="582299552" sldId="32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27/03/2026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B7177352-5193-364C-8817-E19A14E27921}"/>
              </a:ext>
            </a:extLst>
          </p:cNvPr>
          <p:cNvSpPr/>
          <p:nvPr/>
        </p:nvSpPr>
        <p:spPr>
          <a:xfrm>
            <a:off x="7466470" y="991491"/>
            <a:ext cx="3366455" cy="2805786"/>
          </a:xfrm>
          <a:prstGeom prst="roundRect">
            <a:avLst>
              <a:gd name="adj" fmla="val 4442"/>
            </a:avLst>
          </a:prstGeom>
          <a:solidFill>
            <a:schemeClr val="bg1"/>
          </a:solidFill>
          <a:ln w="63500">
            <a:solidFill>
              <a:srgbClr val="90E4E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5" name="Rounded Rectangle 34">
            <a:extLst>
              <a:ext uri="{FF2B5EF4-FFF2-40B4-BE49-F238E27FC236}">
                <a16:creationId xmlns:a16="http://schemas.microsoft.com/office/drawing/2014/main" id="{EAC4BFA6-A7B7-D546-A8AF-5857BD8894E4}"/>
              </a:ext>
            </a:extLst>
          </p:cNvPr>
          <p:cNvSpPr/>
          <p:nvPr/>
        </p:nvSpPr>
        <p:spPr>
          <a:xfrm>
            <a:off x="1349939" y="2904269"/>
            <a:ext cx="3101385" cy="1791539"/>
          </a:xfrm>
          <a:prstGeom prst="roundRect">
            <a:avLst>
              <a:gd name="adj" fmla="val 4442"/>
            </a:avLst>
          </a:prstGeom>
          <a:solidFill>
            <a:schemeClr val="bg1"/>
          </a:solidFill>
          <a:ln w="63500">
            <a:solidFill>
              <a:srgbClr val="FF6969"/>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6" name="Rounded Rectangle 35">
            <a:extLst>
              <a:ext uri="{FF2B5EF4-FFF2-40B4-BE49-F238E27FC236}">
                <a16:creationId xmlns:a16="http://schemas.microsoft.com/office/drawing/2014/main" id="{6ECB551B-6C00-EC44-87DE-ECEE39377E75}"/>
              </a:ext>
            </a:extLst>
          </p:cNvPr>
          <p:cNvSpPr/>
          <p:nvPr/>
        </p:nvSpPr>
        <p:spPr>
          <a:xfrm>
            <a:off x="7429961" y="3935024"/>
            <a:ext cx="3403016" cy="2801609"/>
          </a:xfrm>
          <a:prstGeom prst="roundRect">
            <a:avLst>
              <a:gd name="adj" fmla="val 4442"/>
            </a:avLst>
          </a:prstGeom>
          <a:solidFill>
            <a:schemeClr val="bg1"/>
          </a:solid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7" name="Rounded Rectangle 36">
            <a:extLst>
              <a:ext uri="{FF2B5EF4-FFF2-40B4-BE49-F238E27FC236}">
                <a16:creationId xmlns:a16="http://schemas.microsoft.com/office/drawing/2014/main" id="{8ACE1DD9-79DA-B240-8D64-3489F6ED1A84}"/>
              </a:ext>
            </a:extLst>
          </p:cNvPr>
          <p:cNvSpPr/>
          <p:nvPr/>
        </p:nvSpPr>
        <p:spPr>
          <a:xfrm>
            <a:off x="4579207" y="4063988"/>
            <a:ext cx="2735770" cy="2672615"/>
          </a:xfrm>
          <a:prstGeom prst="roundRect">
            <a:avLst>
              <a:gd name="adj" fmla="val 4442"/>
            </a:avLst>
          </a:prstGeom>
          <a:solidFill>
            <a:schemeClr val="bg1"/>
          </a:solidFill>
          <a:ln w="63500">
            <a:solidFill>
              <a:srgbClr val="CFEC74"/>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55"/>
              <a:t>website.</a:t>
            </a:r>
            <a:endParaRPr lang="en-US" sz="1155"/>
          </a:p>
        </p:txBody>
      </p:sp>
      <p:sp>
        <p:nvSpPr>
          <p:cNvPr id="38" name="Rounded Rectangle 37">
            <a:extLst>
              <a:ext uri="{FF2B5EF4-FFF2-40B4-BE49-F238E27FC236}">
                <a16:creationId xmlns:a16="http://schemas.microsoft.com/office/drawing/2014/main" id="{42D950A7-32B1-2147-B747-E8FA968E50E2}"/>
              </a:ext>
            </a:extLst>
          </p:cNvPr>
          <p:cNvSpPr/>
          <p:nvPr/>
        </p:nvSpPr>
        <p:spPr>
          <a:xfrm>
            <a:off x="1359075" y="4798762"/>
            <a:ext cx="3102280" cy="1946986"/>
          </a:xfrm>
          <a:prstGeom prst="roundRect">
            <a:avLst>
              <a:gd name="adj" fmla="val 4442"/>
            </a:avLst>
          </a:prstGeom>
          <a:solidFill>
            <a:schemeClr val="bg1"/>
          </a:solidFill>
          <a:ln w="63500">
            <a:solidFill>
              <a:srgbClr val="E9B88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9" name="Rounded Rectangle 38">
            <a:extLst>
              <a:ext uri="{FF2B5EF4-FFF2-40B4-BE49-F238E27FC236}">
                <a16:creationId xmlns:a16="http://schemas.microsoft.com/office/drawing/2014/main" id="{1A85DF91-ECB6-234A-8930-9318D6A05FD5}"/>
              </a:ext>
            </a:extLst>
          </p:cNvPr>
          <p:cNvSpPr/>
          <p:nvPr/>
        </p:nvSpPr>
        <p:spPr>
          <a:xfrm>
            <a:off x="1349936" y="973202"/>
            <a:ext cx="3101509" cy="1837258"/>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40" name="Rounded Rectangle 39">
            <a:extLst>
              <a:ext uri="{FF2B5EF4-FFF2-40B4-BE49-F238E27FC236}">
                <a16:creationId xmlns:a16="http://schemas.microsoft.com/office/drawing/2014/main" id="{64736013-0354-EF40-B5DA-C923D3CA9B61}"/>
              </a:ext>
            </a:extLst>
          </p:cNvPr>
          <p:cNvSpPr/>
          <p:nvPr/>
        </p:nvSpPr>
        <p:spPr>
          <a:xfrm>
            <a:off x="4600149" y="991491"/>
            <a:ext cx="2735770" cy="1713490"/>
          </a:xfrm>
          <a:prstGeom prst="roundRect">
            <a:avLst>
              <a:gd name="adj" fmla="val 4442"/>
            </a:avLst>
          </a:prstGeom>
          <a:solidFill>
            <a:schemeClr val="bg1"/>
          </a:solidFill>
          <a:ln w="63500">
            <a:solidFill>
              <a:srgbClr val="786BDB"/>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pic>
        <p:nvPicPr>
          <p:cNvPr id="22" name="Picture 21">
            <a:extLst>
              <a:ext uri="{FF2B5EF4-FFF2-40B4-BE49-F238E27FC236}">
                <a16:creationId xmlns:a16="http://schemas.microsoft.com/office/drawing/2014/main" id="{2A35B9BF-CF0E-9C4D-B48E-B76AFD363614}"/>
              </a:ext>
            </a:extLst>
          </p:cNvPr>
          <p:cNvPicPr>
            <a:picLocks noChangeAspect="1"/>
          </p:cNvPicPr>
          <p:nvPr/>
        </p:nvPicPr>
        <p:blipFill>
          <a:blip r:embed="rId2"/>
          <a:stretch>
            <a:fillRect/>
          </a:stretch>
        </p:blipFill>
        <p:spPr>
          <a:xfrm>
            <a:off x="5933208" y="4369040"/>
            <a:ext cx="276967" cy="333990"/>
          </a:xfrm>
          <a:prstGeom prst="rect">
            <a:avLst/>
          </a:prstGeom>
        </p:spPr>
      </p:pic>
      <p:sp>
        <p:nvSpPr>
          <p:cNvPr id="32" name="TextBox 31">
            <a:extLst>
              <a:ext uri="{FF2B5EF4-FFF2-40B4-BE49-F238E27FC236}">
                <a16:creationId xmlns:a16="http://schemas.microsoft.com/office/drawing/2014/main" id="{39C983F3-39D0-554B-9F9E-55B91B9093FC}"/>
              </a:ext>
            </a:extLst>
          </p:cNvPr>
          <p:cNvSpPr txBox="1"/>
          <p:nvPr/>
        </p:nvSpPr>
        <p:spPr>
          <a:xfrm>
            <a:off x="1464339" y="1072355"/>
            <a:ext cx="3013680" cy="1756741"/>
          </a:xfrm>
          <a:prstGeom prst="rect">
            <a:avLst/>
          </a:prstGeom>
          <a:noFill/>
        </p:spPr>
        <p:txBody>
          <a:bodyPr wrap="square" lIns="58652" tIns="29326" rIns="58652" bIns="29326" rtlCol="0" anchor="t">
            <a:spAutoFit/>
          </a:bodyPr>
          <a:lstStyle/>
          <a:p>
            <a:pPr marL="219936" indent="-219936">
              <a:buAutoNum type="arabicPeriod"/>
            </a:pPr>
            <a:r>
              <a:rPr lang="en-GB" sz="1026" b="1">
                <a:latin typeface="Arial" panose="020B0604020202020204" pitchFamily="34" charset="0"/>
                <a:cs typeface="Arial" panose="020B0604020202020204" pitchFamily="34" charset="0"/>
              </a:rPr>
              <a:t>Purpose of a care planning meeting</a:t>
            </a:r>
          </a:p>
          <a:p>
            <a:r>
              <a:rPr lang="en-GB" sz="898">
                <a:latin typeface="Arial"/>
                <a:cs typeface="Arial"/>
              </a:rPr>
              <a:t>Care Planning Meetings are held for children who are subject to local authority care. The purpose of a care planning meeting is to bring together professionals and significant people involved in the child’s life to enable a collective supported response to meeting their needs in the best interest of the child/young person and promoting wellbeing. It provides an opportunity to make any changes to their care and support plan and agree clear actions and next steps incorporating any new risks identified and/or assessments completed. It is imperative to champion the strengths of the child/young person</a:t>
            </a:r>
            <a:r>
              <a:rPr lang="en-GB" sz="1026">
                <a:latin typeface="Arial"/>
                <a:cs typeface="Arial"/>
              </a:rPr>
              <a:t>. </a:t>
            </a:r>
          </a:p>
        </p:txBody>
      </p:sp>
      <p:sp>
        <p:nvSpPr>
          <p:cNvPr id="41" name="TextBox 40">
            <a:extLst>
              <a:ext uri="{FF2B5EF4-FFF2-40B4-BE49-F238E27FC236}">
                <a16:creationId xmlns:a16="http://schemas.microsoft.com/office/drawing/2014/main" id="{56F857E4-7346-B940-8725-421198E43BBE}"/>
              </a:ext>
            </a:extLst>
          </p:cNvPr>
          <p:cNvSpPr txBox="1"/>
          <p:nvPr/>
        </p:nvSpPr>
        <p:spPr>
          <a:xfrm>
            <a:off x="4597475" y="1068914"/>
            <a:ext cx="2734026" cy="1631985"/>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2. Frequency of care planning meetings</a:t>
            </a:r>
          </a:p>
          <a:p>
            <a:r>
              <a:rPr lang="en-GB" sz="898">
                <a:latin typeface="Arial" panose="020B0604020202020204" pitchFamily="34" charset="0"/>
                <a:cs typeface="Arial" panose="020B0604020202020204" pitchFamily="34" charset="0"/>
              </a:rPr>
              <a:t>Care planning meetings take place as a minimum of every 4-6 weeks in line with the child’s present circumstances however a care planning meeting should be arranged if there is anything of significance that has occurred in the child’s life. Examples of this may include; missing episodes, instability of their caring arrangements </a:t>
            </a:r>
            <a:r>
              <a:rPr lang="en-GB" sz="898" err="1">
                <a:latin typeface="Arial" panose="020B0604020202020204" pitchFamily="34" charset="0"/>
                <a:cs typeface="Arial" panose="020B0604020202020204" pitchFamily="34" charset="0"/>
              </a:rPr>
              <a:t>ie</a:t>
            </a:r>
            <a:r>
              <a:rPr lang="en-GB" sz="898">
                <a:latin typeface="Arial" panose="020B0604020202020204" pitchFamily="34" charset="0"/>
                <a:cs typeface="Arial" panose="020B0604020202020204" pitchFamily="34" charset="0"/>
              </a:rPr>
              <a:t>: change of residence, identification or escalation of risk, change in the child/young person’s needs and little progress or drift on agreed actions. </a:t>
            </a:r>
          </a:p>
        </p:txBody>
      </p:sp>
      <p:sp>
        <p:nvSpPr>
          <p:cNvPr id="42" name="TextBox 41">
            <a:extLst>
              <a:ext uri="{FF2B5EF4-FFF2-40B4-BE49-F238E27FC236}">
                <a16:creationId xmlns:a16="http://schemas.microsoft.com/office/drawing/2014/main" id="{E6A2FF2E-8536-B344-802F-A1F7C3B73486}"/>
              </a:ext>
            </a:extLst>
          </p:cNvPr>
          <p:cNvSpPr txBox="1"/>
          <p:nvPr/>
        </p:nvSpPr>
        <p:spPr>
          <a:xfrm>
            <a:off x="1460338" y="2900486"/>
            <a:ext cx="2999404" cy="1770165"/>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7. Escalation</a:t>
            </a:r>
          </a:p>
          <a:p>
            <a:r>
              <a:rPr lang="en-GB" sz="898">
                <a:latin typeface="Arial" panose="020B0604020202020204" pitchFamily="34" charset="0"/>
                <a:cs typeface="Arial" panose="020B0604020202020204" pitchFamily="34" charset="0"/>
              </a:rPr>
              <a:t>All attendees have the responsibility to escalate any cause for concerns in relation to attendance, progression of actions, professional drift, disguised compliance and/or additional safeguarding risks. </a:t>
            </a:r>
          </a:p>
          <a:p>
            <a:endParaRPr lang="en-GB" sz="898">
              <a:latin typeface="Arial" panose="020B0604020202020204" pitchFamily="34" charset="0"/>
              <a:cs typeface="Arial" panose="020B0604020202020204" pitchFamily="34" charset="0"/>
            </a:endParaRPr>
          </a:p>
          <a:p>
            <a:r>
              <a:rPr lang="en-GB" sz="898">
                <a:latin typeface="Arial" panose="020B0604020202020204" pitchFamily="34" charset="0"/>
                <a:cs typeface="Arial" panose="020B0604020202020204" pitchFamily="34" charset="0"/>
              </a:rPr>
              <a:t>There must be clear lines of reporting for those attending the meeting should disputes be raised and where required using the Escalation Policy. </a:t>
            </a:r>
          </a:p>
          <a:p>
            <a:endParaRPr lang="en-GB" sz="898">
              <a:latin typeface="Arial" panose="020B0604020202020204" pitchFamily="34" charset="0"/>
              <a:cs typeface="Arial" panose="020B0604020202020204" pitchFamily="34" charset="0"/>
            </a:endParaRPr>
          </a:p>
          <a:p>
            <a:r>
              <a:rPr lang="en-GB" sz="898" b="1" i="1">
                <a:latin typeface="Arial" panose="020B0604020202020204" pitchFamily="34" charset="0"/>
                <a:cs typeface="Arial" panose="020B0604020202020204" pitchFamily="34" charset="0"/>
              </a:rPr>
              <a:t>Please note, anyone (including family members) can request a care planning meeting.</a:t>
            </a:r>
          </a:p>
        </p:txBody>
      </p:sp>
      <p:sp>
        <p:nvSpPr>
          <p:cNvPr id="45" name="TextBox 44">
            <a:extLst>
              <a:ext uri="{FF2B5EF4-FFF2-40B4-BE49-F238E27FC236}">
                <a16:creationId xmlns:a16="http://schemas.microsoft.com/office/drawing/2014/main" id="{35D5080D-642F-C048-9653-850984CA86A5}"/>
              </a:ext>
            </a:extLst>
          </p:cNvPr>
          <p:cNvSpPr txBox="1"/>
          <p:nvPr/>
        </p:nvSpPr>
        <p:spPr>
          <a:xfrm>
            <a:off x="4581868" y="4821249"/>
            <a:ext cx="3028262" cy="250197"/>
          </a:xfrm>
          <a:prstGeom prst="rect">
            <a:avLst/>
          </a:prstGeom>
          <a:noFill/>
        </p:spPr>
        <p:txBody>
          <a:bodyPr wrap="square" rtlCol="0">
            <a:spAutoFit/>
          </a:bodyPr>
          <a:lstStyle/>
          <a:p>
            <a:r>
              <a:rPr lang="en-GB" sz="1026">
                <a:latin typeface="Arial" panose="020B0604020202020204" pitchFamily="34" charset="0"/>
                <a:cs typeface="Arial" panose="020B0604020202020204" pitchFamily="34" charset="0"/>
              </a:rPr>
              <a:t>.</a:t>
            </a:r>
            <a:endParaRPr lang="en-GB" sz="1026" b="1">
              <a:latin typeface="Arial" panose="020B0604020202020204" pitchFamily="34" charset="0"/>
              <a:cs typeface="Arial" panose="020B0604020202020204" pitchFamily="34" charset="0"/>
            </a:endParaRPr>
          </a:p>
        </p:txBody>
      </p:sp>
      <p:sp>
        <p:nvSpPr>
          <p:cNvPr id="47" name="TextBox 46">
            <a:extLst>
              <a:ext uri="{FF2B5EF4-FFF2-40B4-BE49-F238E27FC236}">
                <a16:creationId xmlns:a16="http://schemas.microsoft.com/office/drawing/2014/main" id="{6E6DBA09-B014-2B4B-8184-40A7D9330D07}"/>
              </a:ext>
            </a:extLst>
          </p:cNvPr>
          <p:cNvSpPr txBox="1"/>
          <p:nvPr/>
        </p:nvSpPr>
        <p:spPr>
          <a:xfrm>
            <a:off x="1462802" y="4802961"/>
            <a:ext cx="2899377" cy="1875235"/>
          </a:xfrm>
          <a:prstGeom prst="rect">
            <a:avLst/>
          </a:prstGeom>
          <a:noFill/>
          <a:ln>
            <a:noFill/>
          </a:ln>
        </p:spPr>
        <p:txBody>
          <a:bodyPr wrap="square" lIns="58652" tIns="29326" rIns="58652" bIns="29326" rtlCol="0" anchor="t">
            <a:spAutoFit/>
          </a:bodyPr>
          <a:lstStyle/>
          <a:p>
            <a:r>
              <a:rPr lang="en-GB" sz="1026" b="1">
                <a:latin typeface="Arial" panose="020B0604020202020204" pitchFamily="34" charset="0"/>
                <a:cs typeface="Arial" panose="020B0604020202020204" pitchFamily="34" charset="0"/>
              </a:rPr>
              <a:t>6. Importance of information sharing</a:t>
            </a:r>
          </a:p>
          <a:p>
            <a:r>
              <a:rPr lang="en-GB" sz="898">
                <a:latin typeface="Arial"/>
                <a:cs typeface="Arial"/>
              </a:rPr>
              <a:t>Information sharing is imperative in all safeguarding practice. Members attending the meeting hold the responsibility to share information back to their own agencies to inform further care planning in addition to bringing the required information to the meeting. Information shared should be proportionate and balanced.</a:t>
            </a:r>
          </a:p>
          <a:p>
            <a:endParaRPr lang="en-GB" sz="898">
              <a:latin typeface="Arial" panose="020B0604020202020204" pitchFamily="34" charset="0"/>
              <a:cs typeface="Arial" panose="020B0604020202020204" pitchFamily="34" charset="0"/>
            </a:endParaRPr>
          </a:p>
          <a:p>
            <a:r>
              <a:rPr lang="en-GB" sz="898">
                <a:latin typeface="Arial"/>
                <a:cs typeface="Arial"/>
              </a:rPr>
              <a:t>Risk management and safety plans including updated plans must be shared within the meeting attendees following the meeting alongside the minutes. These should be shared within 10 working days.</a:t>
            </a:r>
          </a:p>
        </p:txBody>
      </p:sp>
      <p:sp>
        <p:nvSpPr>
          <p:cNvPr id="48" name="TextBox 47">
            <a:extLst>
              <a:ext uri="{FF2B5EF4-FFF2-40B4-BE49-F238E27FC236}">
                <a16:creationId xmlns:a16="http://schemas.microsoft.com/office/drawing/2014/main" id="{650E5B87-2D2B-9042-899A-E439688525B5}"/>
              </a:ext>
            </a:extLst>
          </p:cNvPr>
          <p:cNvSpPr txBox="1"/>
          <p:nvPr/>
        </p:nvSpPr>
        <p:spPr>
          <a:xfrm>
            <a:off x="7436446" y="3986738"/>
            <a:ext cx="3410719" cy="2704308"/>
          </a:xfrm>
          <a:prstGeom prst="rect">
            <a:avLst/>
          </a:prstGeom>
          <a:noFill/>
        </p:spPr>
        <p:txBody>
          <a:bodyPr wrap="square" lIns="58652" tIns="29326" rIns="58652" bIns="29326" rtlCol="0" anchor="t">
            <a:spAutoFit/>
          </a:bodyPr>
          <a:lstStyle/>
          <a:p>
            <a:r>
              <a:rPr lang="en-GB" sz="1026" b="1">
                <a:latin typeface="Arial" panose="020B0604020202020204" pitchFamily="34" charset="0"/>
                <a:cs typeface="Arial" panose="020B0604020202020204" pitchFamily="34" charset="0"/>
              </a:rPr>
              <a:t>4. Roles and Responsibilities</a:t>
            </a:r>
          </a:p>
          <a:p>
            <a:r>
              <a:rPr lang="en-GB" sz="898">
                <a:latin typeface="Arial"/>
                <a:cs typeface="Arial"/>
              </a:rPr>
              <a:t>It is the responsibility of all in attendance to contribute towards the discussion, share information, risk assessment and agree and formulate the child/young person’s plan. Discussions and actions must include detail of the lived experience, voice of the child and impact on the child. Actions should be progressed with achievable timescales and must be reviewed with updates and evidence provided to the members at the following meeting. Information shared is to include any privately commissioned assessments or work undertaken that inform the care planning of the child/young person. Any safety plans must be shared to inform the overall assessment and identified actions.</a:t>
            </a:r>
          </a:p>
          <a:p>
            <a:r>
              <a:rPr lang="en-GB" sz="898">
                <a:latin typeface="Arial"/>
                <a:cs typeface="Arial"/>
              </a:rPr>
              <a:t>Accurate minutes must be a true reflection of the meeting that took place and any discrepancies to be raised with the minute taker for amendments where required.</a:t>
            </a:r>
          </a:p>
          <a:p>
            <a:r>
              <a:rPr lang="en-GB" sz="898">
                <a:latin typeface="Arial"/>
                <a:cs typeface="Arial"/>
              </a:rPr>
              <a:t>There must be consideration for information to be written to the child/young person where appropriate.</a:t>
            </a:r>
          </a:p>
          <a:p>
            <a:r>
              <a:rPr lang="en-GB" sz="898">
                <a:latin typeface="Arial"/>
                <a:cs typeface="Arial"/>
              </a:rPr>
              <a:t>If there are professional disputes, the partnership escalation policy must be followed. </a:t>
            </a: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3"/>
          <a:stretch>
            <a:fillRect/>
          </a:stretch>
        </p:blipFill>
        <p:spPr>
          <a:xfrm>
            <a:off x="8621190" y="60094"/>
            <a:ext cx="1888422" cy="830254"/>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3858704" y="108375"/>
            <a:ext cx="4504026" cy="693246"/>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24" name="TextBox 23">
            <a:extLst>
              <a:ext uri="{FF2B5EF4-FFF2-40B4-BE49-F238E27FC236}">
                <a16:creationId xmlns:a16="http://schemas.microsoft.com/office/drawing/2014/main" id="{E6A2FF2E-8536-B344-802F-A1F7C3B73486}"/>
              </a:ext>
            </a:extLst>
          </p:cNvPr>
          <p:cNvSpPr txBox="1"/>
          <p:nvPr/>
        </p:nvSpPr>
        <p:spPr>
          <a:xfrm>
            <a:off x="3856041" y="155302"/>
            <a:ext cx="4635919" cy="684546"/>
          </a:xfrm>
          <a:prstGeom prst="rect">
            <a:avLst/>
          </a:prstGeom>
          <a:noFill/>
        </p:spPr>
        <p:txBody>
          <a:bodyPr wrap="square" rtlCol="0">
            <a:spAutoFit/>
          </a:bodyPr>
          <a:lstStyle/>
          <a:p>
            <a:pPr algn="ctr"/>
            <a:r>
              <a:rPr lang="en-GB" sz="1924" b="1">
                <a:latin typeface="Arial" panose="020B0604020202020204" pitchFamily="34" charset="0"/>
                <a:cs typeface="Arial" panose="020B0604020202020204" pitchFamily="34" charset="0"/>
              </a:rPr>
              <a:t>Learning Briefing</a:t>
            </a:r>
          </a:p>
          <a:p>
            <a:pPr algn="ctr"/>
            <a:r>
              <a:rPr lang="en-GB" sz="1924" b="1">
                <a:latin typeface="Arial" panose="020B0604020202020204" pitchFamily="34" charset="0"/>
                <a:cs typeface="Arial" panose="020B0604020202020204" pitchFamily="34" charset="0"/>
              </a:rPr>
              <a:t>Care Planning Meetings</a:t>
            </a:r>
            <a:endParaRPr lang="en-GB" sz="1924">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56F857E4-7346-B940-8725-421198E43BBE}"/>
              </a:ext>
            </a:extLst>
          </p:cNvPr>
          <p:cNvSpPr txBox="1"/>
          <p:nvPr/>
        </p:nvSpPr>
        <p:spPr>
          <a:xfrm>
            <a:off x="7469367" y="973490"/>
            <a:ext cx="3377949" cy="2704308"/>
          </a:xfrm>
          <a:prstGeom prst="rect">
            <a:avLst/>
          </a:prstGeom>
          <a:noFill/>
        </p:spPr>
        <p:txBody>
          <a:bodyPr wrap="square" lIns="58652" tIns="29326" rIns="58652" bIns="29326" rtlCol="0" anchor="t">
            <a:spAutoFit/>
          </a:bodyPr>
          <a:lstStyle/>
          <a:p>
            <a:r>
              <a:rPr lang="en-GB" sz="1026" b="1">
                <a:latin typeface="Arial" panose="020B0604020202020204" pitchFamily="34" charset="0"/>
                <a:cs typeface="Arial" panose="020B0604020202020204" pitchFamily="34" charset="0"/>
              </a:rPr>
              <a:t>3. Membership of care planning meetings</a:t>
            </a:r>
          </a:p>
          <a:p>
            <a:r>
              <a:rPr lang="en-GB" sz="898">
                <a:latin typeface="Arial"/>
                <a:cs typeface="Arial"/>
              </a:rPr>
              <a:t>Membership should include all relevant professionals and significant people involved in the child/young person’s life. This includes but is not limited to:</a:t>
            </a:r>
          </a:p>
          <a:p>
            <a:pPr marL="183280" indent="-183280">
              <a:buFont typeface="Arial" panose="020B0604020202020204" pitchFamily="34" charset="0"/>
              <a:buChar char="•"/>
            </a:pPr>
            <a:r>
              <a:rPr lang="en-GB" sz="898">
                <a:latin typeface="Arial"/>
                <a:cs typeface="Arial"/>
              </a:rPr>
              <a:t>Children’s Social Care and/or identified lead practitioner</a:t>
            </a:r>
          </a:p>
          <a:p>
            <a:pPr marL="183280" indent="-183280">
              <a:buFont typeface="Arial" panose="020B0604020202020204" pitchFamily="34" charset="0"/>
              <a:buChar char="•"/>
            </a:pPr>
            <a:r>
              <a:rPr lang="en-GB" sz="898">
                <a:latin typeface="Arial"/>
                <a:cs typeface="Arial"/>
              </a:rPr>
              <a:t>Specialist services (including CATE practitioners)</a:t>
            </a:r>
          </a:p>
          <a:p>
            <a:pPr marL="183280" indent="-183280">
              <a:buFont typeface="Arial" panose="020B0604020202020204" pitchFamily="34" charset="0"/>
              <a:buChar char="•"/>
            </a:pPr>
            <a:r>
              <a:rPr lang="en-GB" sz="898">
                <a:latin typeface="Arial"/>
                <a:cs typeface="Arial"/>
              </a:rPr>
              <a:t>Education provision (including alternative provision/virtual schools)</a:t>
            </a:r>
          </a:p>
          <a:p>
            <a:pPr marL="183280" indent="-183280">
              <a:buFont typeface="Arial" panose="020B0604020202020204" pitchFamily="34" charset="0"/>
              <a:buChar char="•"/>
            </a:pPr>
            <a:r>
              <a:rPr lang="en-GB" sz="898">
                <a:latin typeface="Arial"/>
                <a:cs typeface="Arial"/>
              </a:rPr>
              <a:t>Health professionals (including 0-19 service practitioner, mental health practitioners, private health providers </a:t>
            </a:r>
            <a:r>
              <a:rPr lang="en-GB" sz="898" err="1">
                <a:latin typeface="Arial"/>
                <a:cs typeface="Arial"/>
              </a:rPr>
              <a:t>ie</a:t>
            </a:r>
            <a:r>
              <a:rPr lang="en-GB" sz="898">
                <a:latin typeface="Arial"/>
                <a:cs typeface="Arial"/>
              </a:rPr>
              <a:t>: therapists)</a:t>
            </a:r>
          </a:p>
          <a:p>
            <a:pPr marL="183280" indent="-183280">
              <a:buFont typeface="Arial" panose="020B0604020202020204" pitchFamily="34" charset="0"/>
              <a:buChar char="•"/>
            </a:pPr>
            <a:r>
              <a:rPr lang="en-GB" sz="898">
                <a:latin typeface="Arial"/>
                <a:cs typeface="Arial"/>
              </a:rPr>
              <a:t>Birth parents</a:t>
            </a:r>
          </a:p>
          <a:p>
            <a:pPr marL="183280" indent="-183280">
              <a:buFont typeface="Arial" panose="020B0604020202020204" pitchFamily="34" charset="0"/>
              <a:buChar char="•"/>
            </a:pPr>
            <a:r>
              <a:rPr lang="en-GB" sz="898">
                <a:latin typeface="Arial"/>
                <a:cs typeface="Arial"/>
              </a:rPr>
              <a:t>Caregivers (including residential managers)</a:t>
            </a:r>
          </a:p>
          <a:p>
            <a:pPr marL="183280" indent="-183280">
              <a:buFont typeface="Arial" panose="020B0604020202020204" pitchFamily="34" charset="0"/>
              <a:buChar char="•"/>
            </a:pPr>
            <a:r>
              <a:rPr lang="en-GB" sz="898">
                <a:latin typeface="Arial"/>
                <a:cs typeface="Arial"/>
              </a:rPr>
              <a:t>Child/young person (if appropriate) or their advocate</a:t>
            </a:r>
          </a:p>
          <a:p>
            <a:r>
              <a:rPr lang="en-GB" sz="898">
                <a:latin typeface="Arial"/>
                <a:cs typeface="Arial"/>
              </a:rPr>
              <a:t>If there are concerns in relation to attendance, this should be raised with the appropriate management teams by the lead professional. </a:t>
            </a:r>
          </a:p>
          <a:p>
            <a:r>
              <a:rPr lang="en-GB" sz="898">
                <a:latin typeface="Arial"/>
                <a:cs typeface="Arial"/>
              </a:rPr>
              <a:t>The Independent Review Officer should be advised of the outcome and receive a copy of the minutes. </a:t>
            </a:r>
          </a:p>
        </p:txBody>
      </p:sp>
      <p:sp>
        <p:nvSpPr>
          <p:cNvPr id="26" name="TextBox 25">
            <a:extLst>
              <a:ext uri="{FF2B5EF4-FFF2-40B4-BE49-F238E27FC236}">
                <a16:creationId xmlns:a16="http://schemas.microsoft.com/office/drawing/2014/main" id="{E6A2FF2E-8536-B344-802F-A1F7C3B73486}"/>
              </a:ext>
            </a:extLst>
          </p:cNvPr>
          <p:cNvSpPr txBox="1"/>
          <p:nvPr/>
        </p:nvSpPr>
        <p:spPr>
          <a:xfrm>
            <a:off x="4597466" y="4155513"/>
            <a:ext cx="2736757" cy="2432461"/>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5. Next Steps</a:t>
            </a:r>
          </a:p>
          <a:p>
            <a:r>
              <a:rPr lang="en-GB" sz="834">
                <a:latin typeface="Arial" panose="020B0604020202020204" pitchFamily="34" charset="0"/>
                <a:cs typeface="Arial" panose="020B0604020202020204" pitchFamily="34" charset="0"/>
              </a:rPr>
              <a:t>A robust action plan must be agreed with clear timeframes set and accountable leads identified in the best interest of the child/interest; promoting their health and wellbeing.</a:t>
            </a:r>
          </a:p>
          <a:p>
            <a:endParaRPr lang="en-GB" sz="834">
              <a:latin typeface="Arial" panose="020B0604020202020204" pitchFamily="34" charset="0"/>
              <a:cs typeface="Arial" panose="020B0604020202020204" pitchFamily="34" charset="0"/>
            </a:endParaRPr>
          </a:p>
          <a:p>
            <a:r>
              <a:rPr lang="en-GB" sz="834">
                <a:latin typeface="Arial" panose="020B0604020202020204" pitchFamily="34" charset="0"/>
                <a:cs typeface="Arial" panose="020B0604020202020204" pitchFamily="34" charset="0"/>
              </a:rPr>
              <a:t>The plan should be clear around the impact on the child/young person’s lived experience, capturing their voice and views.</a:t>
            </a:r>
          </a:p>
          <a:p>
            <a:endParaRPr lang="en-GB" sz="834">
              <a:latin typeface="Arial" panose="020B0604020202020204" pitchFamily="34" charset="0"/>
              <a:cs typeface="Arial" panose="020B0604020202020204" pitchFamily="34" charset="0"/>
            </a:endParaRPr>
          </a:p>
          <a:p>
            <a:r>
              <a:rPr lang="en-GB" sz="834">
                <a:latin typeface="Arial" panose="020B0604020202020204" pitchFamily="34" charset="0"/>
                <a:cs typeface="Arial" panose="020B0604020202020204" pitchFamily="34" charset="0"/>
              </a:rPr>
              <a:t>The care plan must be a true reflection of their current circumstances and support in place. </a:t>
            </a:r>
          </a:p>
          <a:p>
            <a:endParaRPr lang="en-GB" sz="834">
              <a:latin typeface="Arial" panose="020B0604020202020204" pitchFamily="34" charset="0"/>
              <a:cs typeface="Arial" panose="020B0604020202020204" pitchFamily="34" charset="0"/>
            </a:endParaRPr>
          </a:p>
          <a:p>
            <a:r>
              <a:rPr lang="en-GB" sz="834">
                <a:latin typeface="Arial" panose="020B0604020202020204" pitchFamily="34" charset="0"/>
                <a:cs typeface="Arial" panose="020B0604020202020204" pitchFamily="34" charset="0"/>
              </a:rPr>
              <a:t>Actions must ensure relationships when in the best interest of the child/young person, are promoted.</a:t>
            </a:r>
          </a:p>
          <a:p>
            <a:endParaRPr lang="en-GB" sz="834">
              <a:latin typeface="Arial" panose="020B0604020202020204" pitchFamily="34" charset="0"/>
              <a:cs typeface="Arial" panose="020B0604020202020204" pitchFamily="34" charset="0"/>
            </a:endParaRPr>
          </a:p>
          <a:p>
            <a:r>
              <a:rPr lang="en-GB" sz="834">
                <a:latin typeface="Arial" panose="020B0604020202020204" pitchFamily="34" charset="0"/>
                <a:cs typeface="Arial" panose="020B0604020202020204" pitchFamily="34" charset="0"/>
              </a:rPr>
              <a:t>Any gaps identified must be addressed with a clear action. </a:t>
            </a:r>
          </a:p>
        </p:txBody>
      </p:sp>
      <p:pic>
        <p:nvPicPr>
          <p:cNvPr id="1026" name="Picture 2" descr="What is a Seven Minute Briefi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09338" y="2812115"/>
            <a:ext cx="1044148" cy="10896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22995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2c2939b1-2ce3-48d9-8f8c-32a9337d84c6">
      <Terms xmlns="http://schemas.microsoft.com/office/infopath/2007/PartnerControls"/>
    </lcf76f155ced4ddcb4097134ff3c332f>
    <_ip_UnifiedCompliancePolicyProperties xmlns="http://schemas.microsoft.com/sharepoint/v3" xsi:nil="true"/>
    <TaxCatchAll xmlns="8c0c9f43-88e0-4dc8-9cdc-7ae63b8aae0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37BBB0B59AF144E9D8A47DF2BFA3598" ma:contentTypeVersion="20" ma:contentTypeDescription="Create a new document." ma:contentTypeScope="" ma:versionID="2b9773622755d4e82d4d59fb52688350">
  <xsd:schema xmlns:xsd="http://www.w3.org/2001/XMLSchema" xmlns:xs="http://www.w3.org/2001/XMLSchema" xmlns:p="http://schemas.microsoft.com/office/2006/metadata/properties" xmlns:ns1="http://schemas.microsoft.com/sharepoint/v3" xmlns:ns2="2c2939b1-2ce3-48d9-8f8c-32a9337d84c6" xmlns:ns3="8c0c9f43-88e0-4dc8-9cdc-7ae63b8aae00" targetNamespace="http://schemas.microsoft.com/office/2006/metadata/properties" ma:root="true" ma:fieldsID="93d89c14a1ec0d9e199e490486d3be36" ns1:_="" ns2:_="" ns3:_="">
    <xsd:import namespace="http://schemas.microsoft.com/sharepoint/v3"/>
    <xsd:import namespace="2c2939b1-2ce3-48d9-8f8c-32a9337d84c6"/>
    <xsd:import namespace="8c0c9f43-88e0-4dc8-9cdc-7ae63b8aae0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1:_ip_UnifiedCompliancePolicyProperties" minOccurs="0"/>
                <xsd:element ref="ns1:_ip_UnifiedCompliancePolicyUIAction"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SearchProperties" minOccurs="0"/>
                <xsd:element ref="ns2:MediaServiceObjectDetectorVersion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2939b1-2ce3-48d9-8f8c-32a9337d84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428078d-4db8-4d5e-8d14-b8ed8ea40179"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0c9f43-88e0-4dc8-9cdc-7ae63b8aae0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3e51df4-52c5-4de0-a050-6c54c8bb9764}" ma:internalName="TaxCatchAll" ma:showField="CatchAllData" ma:web="8c0c9f43-88e0-4dc8-9cdc-7ae63b8aae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2AFEA5-9FEC-417D-8F06-0EF41086FA91}">
  <ds:schemaRefs>
    <ds:schemaRef ds:uri="http://schemas.microsoft.com/sharepoint/v3/contenttype/forms"/>
  </ds:schemaRefs>
</ds:datastoreItem>
</file>

<file path=customXml/itemProps2.xml><?xml version="1.0" encoding="utf-8"?>
<ds:datastoreItem xmlns:ds="http://schemas.openxmlformats.org/officeDocument/2006/customXml" ds:itemID="{60E8281F-7EC3-4007-A42B-47DDAE0E8FF5}">
  <ds:schemaRefs>
    <ds:schemaRef ds:uri="http://schemas.microsoft.com/office/2006/metadata/properties"/>
    <ds:schemaRef ds:uri="http://schemas.microsoft.com/office/infopath/2007/PartnerControls"/>
    <ds:schemaRef ds:uri="http://schemas.microsoft.com/sharepoint/v3"/>
    <ds:schemaRef ds:uri="2c2939b1-2ce3-48d9-8f8c-32a9337d84c6"/>
    <ds:schemaRef ds:uri="8c0c9f43-88e0-4dc8-9cdc-7ae63b8aae00"/>
  </ds:schemaRefs>
</ds:datastoreItem>
</file>

<file path=customXml/itemProps3.xml><?xml version="1.0" encoding="utf-8"?>
<ds:datastoreItem xmlns:ds="http://schemas.openxmlformats.org/officeDocument/2006/customXml" ds:itemID="{2E05A8F9-5DED-4FE7-9C61-CE4A2E8BD5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c2939b1-2ce3-48d9-8f8c-32a9337d84c6"/>
    <ds:schemaRef ds:uri="8c0c9f43-88e0-4dc8-9cdc-7ae63b8aa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3</cp:revision>
  <dcterms:created xsi:type="dcterms:W3CDTF">2026-03-27T13:20:06Z</dcterms:created>
  <dcterms:modified xsi:type="dcterms:W3CDTF">2026-03-27T13:20:29Z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0x010100837BBB0B59AF144E9D8A47DF2BFA3598</vt:lpwstr>
  </property>
  <property fmtid="{D5CDD505-2E9C-101B-9397-08002B2CF9AE}" pid="3" name="MediaServiceImageTags">
    <vt:lpwstr/>
  </property>
</Properties>
</file>