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Lst>
  <p:sldSz cx="15119350"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B883"/>
    <a:srgbClr val="FF6969"/>
    <a:srgbClr val="FFAB81"/>
    <a:srgbClr val="CFEC74"/>
    <a:srgbClr val="74CE78"/>
    <a:srgbClr val="90E4E8"/>
    <a:srgbClr val="786BDB"/>
    <a:srgbClr val="CB77CD"/>
    <a:srgbClr val="DDDDDD"/>
    <a:srgbClr val="FBBB0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31"/>
    <p:restoredTop sz="94691"/>
  </p:normalViewPr>
  <p:slideViewPr>
    <p:cSldViewPr snapToGrid="0" snapToObjects="1">
      <p:cViewPr varScale="1">
        <p:scale>
          <a:sx n="53" d="100"/>
          <a:sy n="53" d="100"/>
        </p:scale>
        <p:origin x="14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en-GB"/>
              <a:t>Click to edit Master title style</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76735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422364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15864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5C100A2-77B3-4943-BAC3-2CE51C7A2FB6}"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51373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en-GB"/>
              <a:t>Click to edit Master title style</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5C100A2-77B3-4943-BAC3-2CE51C7A2FB6}" type="datetimeFigureOut">
              <a:rPr lang="en-US" smtClean="0"/>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860918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05C100A2-77B3-4943-BAC3-2CE51C7A2FB6}" type="datetimeFigureOut">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710183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en-GB"/>
              <a:t>Click to edit Master title style</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4" name="Content Placeholder 3"/>
          <p:cNvSpPr>
            <a:spLocks noGrp="1"/>
          </p:cNvSpPr>
          <p:nvPr>
            <p:ph sz="half" idx="2"/>
          </p:nvPr>
        </p:nvSpPr>
        <p:spPr>
          <a:xfrm>
            <a:off x="1041426" y="3905482"/>
            <a:ext cx="63961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en-GB"/>
              <a:t>Click to edit Master text styles</a:t>
            </a:r>
          </a:p>
        </p:txBody>
      </p:sp>
      <p:sp>
        <p:nvSpPr>
          <p:cNvPr id="6" name="Content Placeholder 5"/>
          <p:cNvSpPr>
            <a:spLocks noGrp="1"/>
          </p:cNvSpPr>
          <p:nvPr>
            <p:ph sz="quarter" idx="4"/>
          </p:nvPr>
        </p:nvSpPr>
        <p:spPr>
          <a:xfrm>
            <a:off x="7654172" y="3905482"/>
            <a:ext cx="6427693" cy="5744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05C100A2-77B3-4943-BAC3-2CE51C7A2FB6}" type="datetimeFigureOut">
              <a:rPr lang="en-US" smtClean="0"/>
              <a:t>3/19/2026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162273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5C100A2-77B3-4943-BAC3-2CE51C7A2FB6}" type="datetimeFigureOut">
              <a:rPr lang="en-US" smtClean="0"/>
              <a:t>3/19/2026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1377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C100A2-77B3-4943-BAC3-2CE51C7A2FB6}" type="datetimeFigureOut">
              <a:rPr lang="en-US" smtClean="0"/>
              <a:t>3/19/2026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101918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2765647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en-GB"/>
              <a:t>Click to edit Master title style</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en-GB"/>
              <a:t>Click icon to add picture</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en-GB"/>
              <a:t>Click to edit Master text styles</a:t>
            </a:r>
          </a:p>
        </p:txBody>
      </p:sp>
      <p:sp>
        <p:nvSpPr>
          <p:cNvPr id="5" name="Date Placeholder 4"/>
          <p:cNvSpPr>
            <a:spLocks noGrp="1"/>
          </p:cNvSpPr>
          <p:nvPr>
            <p:ph type="dt" sz="half" idx="10"/>
          </p:nvPr>
        </p:nvSpPr>
        <p:spPr/>
        <p:txBody>
          <a:bodyPr/>
          <a:lstStyle/>
          <a:p>
            <a:fld id="{05C100A2-77B3-4943-BAC3-2CE51C7A2FB6}" type="datetimeFigureOut">
              <a:rPr lang="en-US" smtClean="0"/>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E27E5-F9E9-CE43-A464-9AC40955A905}" type="slidenum">
              <a:rPr lang="en-US" smtClean="0"/>
              <a:t>‹#›</a:t>
            </a:fld>
            <a:endParaRPr lang="en-US"/>
          </a:p>
        </p:txBody>
      </p:sp>
    </p:spTree>
    <p:extLst>
      <p:ext uri="{BB962C8B-B14F-4D97-AF65-F5344CB8AC3E}">
        <p14:creationId xmlns:p14="http://schemas.microsoft.com/office/powerpoint/2010/main" val="331148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05C100A2-77B3-4943-BAC3-2CE51C7A2FB6}" type="datetimeFigureOut">
              <a:rPr lang="en-US" smtClean="0"/>
              <a:t>3/19/2026</a:t>
            </a:fld>
            <a:endParaRPr 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B73E27E5-F9E9-CE43-A464-9AC40955A905}" type="slidenum">
              <a:rPr lang="en-US" smtClean="0"/>
              <a:t>‹#›</a:t>
            </a:fld>
            <a:endParaRPr lang="en-US"/>
          </a:p>
        </p:txBody>
      </p:sp>
    </p:spTree>
    <p:extLst>
      <p:ext uri="{BB962C8B-B14F-4D97-AF65-F5344CB8AC3E}">
        <p14:creationId xmlns:p14="http://schemas.microsoft.com/office/powerpoint/2010/main" val="26985095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550" rtl="0" eaLnBrk="1" latinLnBrk="0" hangingPunct="1">
        <a:lnSpc>
          <a:spcPct val="90000"/>
        </a:lnSpc>
        <a:spcBef>
          <a:spcPct val="0"/>
        </a:spcBef>
        <a:buNone/>
        <a:defRPr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sz="2806" kern="1200">
          <a:solidFill>
            <a:schemeClr val="tx1"/>
          </a:solidFill>
          <a:latin typeface="+mn-lt"/>
          <a:ea typeface="+mn-ea"/>
          <a:cs typeface="+mn-cs"/>
        </a:defRPr>
      </a:lvl9pPr>
    </p:bodyStyle>
    <p:otherStyle>
      <a:defPPr>
        <a:defRPr lang="en-US"/>
      </a:defPPr>
      <a:lvl1pPr marL="0" algn="l" defTabSz="1425550" rtl="0" eaLnBrk="1" latinLnBrk="0" hangingPunct="1">
        <a:defRPr sz="2806" kern="1200">
          <a:solidFill>
            <a:schemeClr val="tx1"/>
          </a:solidFill>
          <a:latin typeface="+mn-lt"/>
          <a:ea typeface="+mn-ea"/>
          <a:cs typeface="+mn-cs"/>
        </a:defRPr>
      </a:lvl1pPr>
      <a:lvl2pPr marL="712775" algn="l" defTabSz="1425550" rtl="0" eaLnBrk="1" latinLnBrk="0" hangingPunct="1">
        <a:defRPr sz="2806" kern="1200">
          <a:solidFill>
            <a:schemeClr val="tx1"/>
          </a:solidFill>
          <a:latin typeface="+mn-lt"/>
          <a:ea typeface="+mn-ea"/>
          <a:cs typeface="+mn-cs"/>
        </a:defRPr>
      </a:lvl2pPr>
      <a:lvl3pPr marL="1425550" algn="l" defTabSz="1425550" rtl="0" eaLnBrk="1" latinLnBrk="0" hangingPunct="1">
        <a:defRPr sz="2806" kern="1200">
          <a:solidFill>
            <a:schemeClr val="tx1"/>
          </a:solidFill>
          <a:latin typeface="+mn-lt"/>
          <a:ea typeface="+mn-ea"/>
          <a:cs typeface="+mn-cs"/>
        </a:defRPr>
      </a:lvl3pPr>
      <a:lvl4pPr marL="2138324" algn="l" defTabSz="1425550" rtl="0" eaLnBrk="1" latinLnBrk="0" hangingPunct="1">
        <a:defRPr sz="2806" kern="1200">
          <a:solidFill>
            <a:schemeClr val="tx1"/>
          </a:solidFill>
          <a:latin typeface="+mn-lt"/>
          <a:ea typeface="+mn-ea"/>
          <a:cs typeface="+mn-cs"/>
        </a:defRPr>
      </a:lvl4pPr>
      <a:lvl5pPr marL="2851099" algn="l" defTabSz="1425550" rtl="0" eaLnBrk="1" latinLnBrk="0" hangingPunct="1">
        <a:defRPr sz="2806" kern="1200">
          <a:solidFill>
            <a:schemeClr val="tx1"/>
          </a:solidFill>
          <a:latin typeface="+mn-lt"/>
          <a:ea typeface="+mn-ea"/>
          <a:cs typeface="+mn-cs"/>
        </a:defRPr>
      </a:lvl5pPr>
      <a:lvl6pPr marL="3563874" algn="l" defTabSz="1425550" rtl="0" eaLnBrk="1" latinLnBrk="0" hangingPunct="1">
        <a:defRPr sz="2806" kern="1200">
          <a:solidFill>
            <a:schemeClr val="tx1"/>
          </a:solidFill>
          <a:latin typeface="+mn-lt"/>
          <a:ea typeface="+mn-ea"/>
          <a:cs typeface="+mn-cs"/>
        </a:defRPr>
      </a:lvl6pPr>
      <a:lvl7pPr marL="4276649" algn="l" defTabSz="1425550" rtl="0" eaLnBrk="1" latinLnBrk="0" hangingPunct="1">
        <a:defRPr sz="2806" kern="1200">
          <a:solidFill>
            <a:schemeClr val="tx1"/>
          </a:solidFill>
          <a:latin typeface="+mn-lt"/>
          <a:ea typeface="+mn-ea"/>
          <a:cs typeface="+mn-cs"/>
        </a:defRPr>
      </a:lvl7pPr>
      <a:lvl8pPr marL="4989424" algn="l" defTabSz="1425550" rtl="0" eaLnBrk="1" latinLnBrk="0" hangingPunct="1">
        <a:defRPr sz="2806" kern="1200">
          <a:solidFill>
            <a:schemeClr val="tx1"/>
          </a:solidFill>
          <a:latin typeface="+mn-lt"/>
          <a:ea typeface="+mn-ea"/>
          <a:cs typeface="+mn-cs"/>
        </a:defRPr>
      </a:lvl8pPr>
      <a:lvl9pPr marL="5702198" algn="l" defTabSz="1425550"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legislation.gov.uk/ukpga/1984/60/contents" TargetMode="Externa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hyperlink" Target="https://www.scie.org.uk/safeguarding/adults/practice/gaining-acces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hat is a Seven Minute Brief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3087" y="4497556"/>
            <a:ext cx="2321733" cy="2321733"/>
          </a:xfrm>
          <a:prstGeom prst="rect">
            <a:avLst/>
          </a:prstGeom>
          <a:noFill/>
          <a:extLst>
            <a:ext uri="{909E8E84-426E-40DD-AFC4-6F175D3DCCD1}">
              <a14:hiddenFill xmlns:a14="http://schemas.microsoft.com/office/drawing/2010/main">
                <a:solidFill>
                  <a:srgbClr val="FFFFFF"/>
                </a:solidFill>
              </a14:hiddenFill>
            </a:ext>
          </a:extLst>
        </p:spPr>
      </p:pic>
      <p:sp>
        <p:nvSpPr>
          <p:cNvPr id="2" name="Rounded Rectangle 1">
            <a:extLst>
              <a:ext uri="{FF2B5EF4-FFF2-40B4-BE49-F238E27FC236}">
                <a16:creationId xmlns:a16="http://schemas.microsoft.com/office/drawing/2014/main" id="{B7177352-5193-364C-8817-E19A14E27921}"/>
              </a:ext>
            </a:extLst>
          </p:cNvPr>
          <p:cNvSpPr/>
          <p:nvPr/>
        </p:nvSpPr>
        <p:spPr>
          <a:xfrm>
            <a:off x="9115230" y="4732169"/>
            <a:ext cx="5614571" cy="2062103"/>
          </a:xfrm>
          <a:prstGeom prst="roundRect">
            <a:avLst>
              <a:gd name="adj" fmla="val 4442"/>
            </a:avLst>
          </a:prstGeom>
          <a:solidFill>
            <a:schemeClr val="bg1"/>
          </a:solidFill>
          <a:ln w="63500">
            <a:solidFill>
              <a:srgbClr val="90E4E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Rounded Rectangle 34">
            <a:extLst>
              <a:ext uri="{FF2B5EF4-FFF2-40B4-BE49-F238E27FC236}">
                <a16:creationId xmlns:a16="http://schemas.microsoft.com/office/drawing/2014/main" id="{EAC4BFA6-A7B7-D546-A8AF-5857BD8894E4}"/>
              </a:ext>
            </a:extLst>
          </p:cNvPr>
          <p:cNvSpPr/>
          <p:nvPr/>
        </p:nvSpPr>
        <p:spPr>
          <a:xfrm>
            <a:off x="157765" y="3423481"/>
            <a:ext cx="5336472" cy="1641324"/>
          </a:xfrm>
          <a:prstGeom prst="roundRect">
            <a:avLst>
              <a:gd name="adj" fmla="val 4442"/>
            </a:avLst>
          </a:prstGeom>
          <a:solidFill>
            <a:schemeClr val="bg1"/>
          </a:solidFill>
          <a:ln w="63500">
            <a:solidFill>
              <a:srgbClr val="FF6969"/>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ounded Rectangle 35">
            <a:extLst>
              <a:ext uri="{FF2B5EF4-FFF2-40B4-BE49-F238E27FC236}">
                <a16:creationId xmlns:a16="http://schemas.microsoft.com/office/drawing/2014/main" id="{6ECB551B-6C00-EC44-87DE-ECEE39377E75}"/>
              </a:ext>
            </a:extLst>
          </p:cNvPr>
          <p:cNvSpPr/>
          <p:nvPr/>
        </p:nvSpPr>
        <p:spPr>
          <a:xfrm>
            <a:off x="10052527" y="7020981"/>
            <a:ext cx="4721144" cy="3296246"/>
          </a:xfrm>
          <a:prstGeom prst="roundRect">
            <a:avLst>
              <a:gd name="adj" fmla="val 4442"/>
            </a:avLst>
          </a:prstGeom>
          <a:solidFill>
            <a:schemeClr val="bg1"/>
          </a:solidFill>
          <a:ln w="63500">
            <a:solidFill>
              <a:srgbClr val="74CE78"/>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a:extLst>
              <a:ext uri="{FF2B5EF4-FFF2-40B4-BE49-F238E27FC236}">
                <a16:creationId xmlns:a16="http://schemas.microsoft.com/office/drawing/2014/main" id="{8ACE1DD9-79DA-B240-8D64-3489F6ED1A84}"/>
              </a:ext>
            </a:extLst>
          </p:cNvPr>
          <p:cNvSpPr/>
          <p:nvPr/>
        </p:nvSpPr>
        <p:spPr>
          <a:xfrm>
            <a:off x="5140375" y="7020981"/>
            <a:ext cx="4721144" cy="3285688"/>
          </a:xfrm>
          <a:prstGeom prst="roundRect">
            <a:avLst>
              <a:gd name="adj" fmla="val 4442"/>
            </a:avLst>
          </a:prstGeom>
          <a:solidFill>
            <a:schemeClr val="bg1"/>
          </a:solidFill>
          <a:ln w="63500">
            <a:solidFill>
              <a:srgbClr val="CFEC74"/>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website.</a:t>
            </a:r>
            <a:endParaRPr lang="en-US" dirty="0"/>
          </a:p>
        </p:txBody>
      </p:sp>
      <p:sp>
        <p:nvSpPr>
          <p:cNvPr id="38" name="Rounded Rectangle 37">
            <a:extLst>
              <a:ext uri="{FF2B5EF4-FFF2-40B4-BE49-F238E27FC236}">
                <a16:creationId xmlns:a16="http://schemas.microsoft.com/office/drawing/2014/main" id="{42D950A7-32B1-2147-B747-E8FA968E50E2}"/>
              </a:ext>
            </a:extLst>
          </p:cNvPr>
          <p:cNvSpPr/>
          <p:nvPr/>
        </p:nvSpPr>
        <p:spPr>
          <a:xfrm>
            <a:off x="157765" y="7020981"/>
            <a:ext cx="4857920" cy="3296245"/>
          </a:xfrm>
          <a:prstGeom prst="roundRect">
            <a:avLst>
              <a:gd name="adj" fmla="val 4442"/>
            </a:avLst>
          </a:prstGeom>
          <a:solidFill>
            <a:schemeClr val="bg1"/>
          </a:solidFill>
          <a:ln w="63500">
            <a:solidFill>
              <a:srgbClr val="E9B883"/>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ounded Rectangle 38">
            <a:extLst>
              <a:ext uri="{FF2B5EF4-FFF2-40B4-BE49-F238E27FC236}">
                <a16:creationId xmlns:a16="http://schemas.microsoft.com/office/drawing/2014/main" id="{1A85DF91-ECB6-234A-8930-9318D6A05FD5}"/>
              </a:ext>
            </a:extLst>
          </p:cNvPr>
          <p:cNvSpPr/>
          <p:nvPr/>
        </p:nvSpPr>
        <p:spPr>
          <a:xfrm>
            <a:off x="181193" y="1376028"/>
            <a:ext cx="7124685" cy="1924099"/>
          </a:xfrm>
          <a:prstGeom prst="roundRect">
            <a:avLst>
              <a:gd name="adj" fmla="val 4442"/>
            </a:avLst>
          </a:prstGeom>
          <a:solidFill>
            <a:schemeClr val="bg1"/>
          </a:solidFill>
          <a:ln w="63500">
            <a:solidFill>
              <a:srgbClr val="CB77CD"/>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ounded Rectangle 39">
            <a:extLst>
              <a:ext uri="{FF2B5EF4-FFF2-40B4-BE49-F238E27FC236}">
                <a16:creationId xmlns:a16="http://schemas.microsoft.com/office/drawing/2014/main" id="{64736013-0354-EF40-B5DA-C923D3CA9B61}"/>
              </a:ext>
            </a:extLst>
          </p:cNvPr>
          <p:cNvSpPr/>
          <p:nvPr/>
        </p:nvSpPr>
        <p:spPr>
          <a:xfrm>
            <a:off x="7481499" y="1349723"/>
            <a:ext cx="7456658" cy="3042289"/>
          </a:xfrm>
          <a:prstGeom prst="roundRect">
            <a:avLst>
              <a:gd name="adj" fmla="val 4442"/>
            </a:avLst>
          </a:prstGeom>
          <a:solidFill>
            <a:schemeClr val="bg1"/>
          </a:solidFill>
          <a:ln w="63500">
            <a:solidFill>
              <a:srgbClr val="786BDB"/>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a:extLst>
              <a:ext uri="{FF2B5EF4-FFF2-40B4-BE49-F238E27FC236}">
                <a16:creationId xmlns:a16="http://schemas.microsoft.com/office/drawing/2014/main" id="{39C983F3-39D0-554B-9F9E-55B91B9093FC}"/>
              </a:ext>
            </a:extLst>
          </p:cNvPr>
          <p:cNvSpPr txBox="1"/>
          <p:nvPr/>
        </p:nvSpPr>
        <p:spPr>
          <a:xfrm>
            <a:off x="157765" y="1453468"/>
            <a:ext cx="7159248" cy="1846659"/>
          </a:xfrm>
          <a:prstGeom prst="rect">
            <a:avLst/>
          </a:prstGeom>
          <a:noFill/>
        </p:spPr>
        <p:txBody>
          <a:bodyPr wrap="square" rtlCol="0">
            <a:spAutoFit/>
          </a:bodyPr>
          <a:lstStyle/>
          <a:p>
            <a:pPr algn="ctr"/>
            <a:r>
              <a:rPr lang="en-GB" sz="1600" b="1" dirty="0"/>
              <a:t>Which agencies have relevant powers? </a:t>
            </a:r>
          </a:p>
          <a:p>
            <a:pPr algn="just"/>
            <a:r>
              <a:rPr lang="en-GB" sz="1400" dirty="0"/>
              <a:t>This briefing outlines how multi‑agency practitioners can gain access to adults who may need care, support, or safeguarding when abuse or neglect is known or suspected. Police and Fire &amp; Rescue Services can enter premises without permission under specific legal, while the local authority may apply to the courts when access is denied. Practitioners from other agencies should seek advice from their manager or safeguarding lead to decide whether a safeguarding referral or legal intervention is needed. The appropriate powers depend on the individual circumstances of each case.</a:t>
            </a:r>
          </a:p>
        </p:txBody>
      </p:sp>
      <p:sp>
        <p:nvSpPr>
          <p:cNvPr id="41" name="TextBox 40">
            <a:extLst>
              <a:ext uri="{FF2B5EF4-FFF2-40B4-BE49-F238E27FC236}">
                <a16:creationId xmlns:a16="http://schemas.microsoft.com/office/drawing/2014/main" id="{56F857E4-7346-B940-8725-421198E43BBE}"/>
              </a:ext>
            </a:extLst>
          </p:cNvPr>
          <p:cNvSpPr txBox="1"/>
          <p:nvPr/>
        </p:nvSpPr>
        <p:spPr>
          <a:xfrm>
            <a:off x="7500947" y="1325936"/>
            <a:ext cx="7412271" cy="3139321"/>
          </a:xfrm>
          <a:prstGeom prst="rect">
            <a:avLst/>
          </a:prstGeom>
          <a:noFill/>
        </p:spPr>
        <p:txBody>
          <a:bodyPr wrap="square" rtlCol="0">
            <a:spAutoFit/>
          </a:bodyPr>
          <a:lstStyle/>
          <a:p>
            <a:pPr algn="ctr"/>
            <a:r>
              <a:rPr lang="en-GB" sz="1600" b="1" dirty="0"/>
              <a:t>Difficulties gaining access </a:t>
            </a:r>
          </a:p>
          <a:p>
            <a:pPr algn="just"/>
            <a:r>
              <a:rPr lang="en-GB" sz="1400" dirty="0"/>
              <a:t>Gaining access may be difficult if someone blocks entry, if practitioners cannot speak to the adult alone, or if the adult insists another person remains present. Where the adult has capacity, this is their right. If access is refused, practitioners should first try to resolve the situation sensitively through negotiation and a trusted professional relationship. If this fails, the local authority must consider whether the refusal is unreasonable and whether intervention is justified. This should include multi‑disciplinary discussion (e.g., management, legal) about concerns, risks, and the implications of acting or not acting. All discussions and decisions must be clearly recorded, including objective facts, risk assessments, and the rationale for proportionate action. powers There is a Memorandum of Understanding between West Mercia Police and Shropshire Fire and Rescue detailing that if Police cannot resource a call, SFRS maybe able to gain entry on the condition there is another agency able to take charge i.e. ambulance, therefore if you feel someone is in a locked house and is in need of care or treatment ring 999</a:t>
            </a:r>
          </a:p>
          <a:p>
            <a:pPr algn="just"/>
            <a:endParaRPr lang="en-GB" sz="1400" dirty="0"/>
          </a:p>
        </p:txBody>
      </p:sp>
      <p:sp>
        <p:nvSpPr>
          <p:cNvPr id="42" name="TextBox 41">
            <a:extLst>
              <a:ext uri="{FF2B5EF4-FFF2-40B4-BE49-F238E27FC236}">
                <a16:creationId xmlns:a16="http://schemas.microsoft.com/office/drawing/2014/main" id="{E6A2FF2E-8536-B344-802F-A1F7C3B73486}"/>
              </a:ext>
            </a:extLst>
          </p:cNvPr>
          <p:cNvSpPr txBox="1"/>
          <p:nvPr/>
        </p:nvSpPr>
        <p:spPr>
          <a:xfrm>
            <a:off x="242260" y="3469603"/>
            <a:ext cx="5294470" cy="1631216"/>
          </a:xfrm>
          <a:prstGeom prst="rect">
            <a:avLst/>
          </a:prstGeom>
          <a:noFill/>
        </p:spPr>
        <p:txBody>
          <a:bodyPr wrap="square" rtlCol="0">
            <a:spAutoFit/>
          </a:bodyPr>
          <a:lstStyle/>
          <a:p>
            <a:pPr algn="ctr"/>
            <a:r>
              <a:rPr lang="en-GB" sz="1600" b="1" dirty="0"/>
              <a:t>Mental Capacity Act</a:t>
            </a:r>
          </a:p>
          <a:p>
            <a:pPr algn="just"/>
            <a:r>
              <a:rPr lang="en-GB" sz="1400" dirty="0"/>
              <a:t>Under the Mental Capacity Act, practitioners must assume an adult has capacity unless proven otherwise. Even when no formal assessment is completed, records should show that capacity was considered. If an adult is found to lack capacity for a specific decision, practitioners must act in the person’s best interests and consult their representative(s).</a:t>
            </a:r>
          </a:p>
        </p:txBody>
      </p:sp>
      <p:sp>
        <p:nvSpPr>
          <p:cNvPr id="45" name="TextBox 44">
            <a:extLst>
              <a:ext uri="{FF2B5EF4-FFF2-40B4-BE49-F238E27FC236}">
                <a16:creationId xmlns:a16="http://schemas.microsoft.com/office/drawing/2014/main" id="{35D5080D-642F-C048-9653-850984CA86A5}"/>
              </a:ext>
            </a:extLst>
          </p:cNvPr>
          <p:cNvSpPr txBox="1"/>
          <p:nvPr/>
        </p:nvSpPr>
        <p:spPr>
          <a:xfrm>
            <a:off x="5199102" y="7516460"/>
            <a:ext cx="4721144" cy="338554"/>
          </a:xfrm>
          <a:prstGeom prst="rect">
            <a:avLst/>
          </a:prstGeom>
          <a:noFill/>
        </p:spPr>
        <p:txBody>
          <a:bodyPr wrap="square" rtlCol="0">
            <a:spAutoFit/>
          </a:bodyPr>
          <a:lstStyle/>
          <a:p>
            <a:r>
              <a:rPr lang="en-GB" sz="1600" dirty="0">
                <a:latin typeface="Arial" panose="020B0604020202020204" pitchFamily="34" charset="0"/>
                <a:cs typeface="Arial" panose="020B0604020202020204" pitchFamily="34" charset="0"/>
              </a:rPr>
              <a:t>.</a:t>
            </a:r>
            <a:endParaRPr lang="en-GB" sz="1600" b="1" dirty="0">
              <a:latin typeface="Arial" panose="020B0604020202020204" pitchFamily="34" charset="0"/>
              <a:cs typeface="Arial" panose="020B0604020202020204" pitchFamily="34" charset="0"/>
            </a:endParaRPr>
          </a:p>
        </p:txBody>
      </p:sp>
      <p:sp>
        <p:nvSpPr>
          <p:cNvPr id="47" name="TextBox 46">
            <a:extLst>
              <a:ext uri="{FF2B5EF4-FFF2-40B4-BE49-F238E27FC236}">
                <a16:creationId xmlns:a16="http://schemas.microsoft.com/office/drawing/2014/main" id="{6E6DBA09-B014-2B4B-8184-40A7D9330D07}"/>
              </a:ext>
            </a:extLst>
          </p:cNvPr>
          <p:cNvSpPr txBox="1"/>
          <p:nvPr/>
        </p:nvSpPr>
        <p:spPr>
          <a:xfrm>
            <a:off x="157765" y="7184049"/>
            <a:ext cx="4791602" cy="3139321"/>
          </a:xfrm>
          <a:prstGeom prst="rect">
            <a:avLst/>
          </a:prstGeom>
          <a:noFill/>
          <a:ln>
            <a:noFill/>
          </a:ln>
        </p:spPr>
        <p:txBody>
          <a:bodyPr wrap="square" rtlCol="0">
            <a:spAutoFit/>
          </a:bodyPr>
          <a:lstStyle/>
          <a:p>
            <a:pPr algn="ctr"/>
            <a:r>
              <a:rPr lang="en-GB" sz="1600" b="1" dirty="0"/>
              <a:t>Police legal powers</a:t>
            </a:r>
          </a:p>
          <a:p>
            <a:pPr algn="just"/>
            <a:r>
              <a:rPr lang="en-GB" sz="1400" dirty="0"/>
              <a:t>Section 17(1)(b) of </a:t>
            </a:r>
            <a:r>
              <a:rPr lang="en-GB" sz="1400" dirty="0">
                <a:hlinkClick r:id="rId3"/>
              </a:rPr>
              <a:t>PACE</a:t>
            </a:r>
            <a:r>
              <a:rPr lang="en-GB" sz="1400" dirty="0"/>
              <a:t> allows police to enter premises without a warrant to arrest someone for an indictable offence, provided they reasonably believe the person is inside. Section 17(1)(e) gives police the power to enter without a warrant in emergencies to save life, prevent serious injury, or prevent significant damage to property; </a:t>
            </a:r>
            <a:r>
              <a:rPr lang="en-GB" sz="1400" u="sng" dirty="0"/>
              <a:t>this cannot be used for general welfare concerns</a:t>
            </a:r>
            <a:r>
              <a:rPr lang="en-GB" sz="1400" dirty="0"/>
              <a:t>. In addition, police may enter premises under the common law power to prevent or address a breach of the peace, which applies when harm is occurring or likely to occur, or when a person fears being harmed through violence or serious disorder. This power is separate from PACE and is generally limited to emergency situations, making it unlikely to apply in most safeguarding‑related cases.</a:t>
            </a:r>
            <a:endParaRPr lang="en-GB" sz="1600" b="1" dirty="0">
              <a:latin typeface="Arial" panose="020B0604020202020204" pitchFamily="34" charset="0"/>
              <a:cs typeface="Arial" panose="020B0604020202020204" pitchFamily="34" charset="0"/>
            </a:endParaRPr>
          </a:p>
        </p:txBody>
      </p:sp>
      <p:sp>
        <p:nvSpPr>
          <p:cNvPr id="48" name="TextBox 47">
            <a:extLst>
              <a:ext uri="{FF2B5EF4-FFF2-40B4-BE49-F238E27FC236}">
                <a16:creationId xmlns:a16="http://schemas.microsoft.com/office/drawing/2014/main" id="{650E5B87-2D2B-9042-899A-E439688525B5}"/>
              </a:ext>
            </a:extLst>
          </p:cNvPr>
          <p:cNvSpPr txBox="1"/>
          <p:nvPr/>
        </p:nvSpPr>
        <p:spPr>
          <a:xfrm>
            <a:off x="10052527" y="7149564"/>
            <a:ext cx="4633402" cy="3139321"/>
          </a:xfrm>
          <a:prstGeom prst="rect">
            <a:avLst/>
          </a:prstGeom>
          <a:noFill/>
        </p:spPr>
        <p:txBody>
          <a:bodyPr wrap="square" rtlCol="0">
            <a:spAutoFit/>
          </a:bodyPr>
          <a:lstStyle/>
          <a:p>
            <a:pPr algn="ctr"/>
            <a:r>
              <a:rPr lang="en-GB" sz="1600" b="1" dirty="0"/>
              <a:t>The SCIE guidance</a:t>
            </a:r>
          </a:p>
          <a:p>
            <a:pPr algn="just"/>
            <a:r>
              <a:rPr lang="en-GB" sz="1400" dirty="0">
                <a:hlinkClick r:id="rId4"/>
              </a:rPr>
              <a:t>Gaining access to an adult suspected to be at risk of neglect or abuse – SCIE</a:t>
            </a:r>
            <a:r>
              <a:rPr lang="en-GB" sz="1400" dirty="0"/>
              <a:t>  outlines several legal powers available to local authorities when access is needed to an adult who may be at risk of abuse or neglect. If the adult lacks capacity regarding a welfare matter, the Court of Protection can make orders under Section 16(2) of the Mental Capacity Act to allow access or appoint a deputy to make welfare decisions. If the adult has capacity but is being prevented from exercising it freely due to undue influence, coercion, or duress, the High Court’s inherent jurisdiction may apply. This allows the court to make orders—including those enabling access—so the adult can make decisions free from improper pressure.</a:t>
            </a:r>
            <a:endParaRPr lang="en-GB" sz="1400" dirty="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C72BD96F-7FD7-774B-8DEF-6DDC64E98A70}"/>
              </a:ext>
            </a:extLst>
          </p:cNvPr>
          <p:cNvPicPr>
            <a:picLocks noChangeAspect="1"/>
          </p:cNvPicPr>
          <p:nvPr/>
        </p:nvPicPr>
        <p:blipFill>
          <a:blip r:embed="rId5"/>
          <a:stretch>
            <a:fillRect/>
          </a:stretch>
        </p:blipFill>
        <p:spPr>
          <a:xfrm>
            <a:off x="12051792" y="93688"/>
            <a:ext cx="2388827" cy="1050259"/>
          </a:xfrm>
          <a:prstGeom prst="rect">
            <a:avLst/>
          </a:prstGeom>
        </p:spPr>
      </p:pic>
      <p:sp>
        <p:nvSpPr>
          <p:cNvPr id="23" name="Rounded Rectangle 22">
            <a:extLst>
              <a:ext uri="{FF2B5EF4-FFF2-40B4-BE49-F238E27FC236}">
                <a16:creationId xmlns:a16="http://schemas.microsoft.com/office/drawing/2014/main" id="{B7177352-5193-364C-8817-E19A14E27921}"/>
              </a:ext>
            </a:extLst>
          </p:cNvPr>
          <p:cNvSpPr/>
          <p:nvPr/>
        </p:nvSpPr>
        <p:spPr>
          <a:xfrm>
            <a:off x="1870553" y="324095"/>
            <a:ext cx="9173330" cy="720824"/>
          </a:xfrm>
          <a:prstGeom prst="roundRect">
            <a:avLst>
              <a:gd name="adj" fmla="val 4442"/>
            </a:avLst>
          </a:prstGeom>
          <a:solidFill>
            <a:schemeClr val="bg1"/>
          </a:solidFill>
          <a:ln w="63500">
            <a:solidFill>
              <a:schemeClr val="accent4">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a:extLst>
              <a:ext uri="{FF2B5EF4-FFF2-40B4-BE49-F238E27FC236}">
                <a16:creationId xmlns:a16="http://schemas.microsoft.com/office/drawing/2014/main" id="{E6A2FF2E-8536-B344-802F-A1F7C3B73486}"/>
              </a:ext>
            </a:extLst>
          </p:cNvPr>
          <p:cNvSpPr txBox="1"/>
          <p:nvPr/>
        </p:nvSpPr>
        <p:spPr>
          <a:xfrm>
            <a:off x="1543108" y="410751"/>
            <a:ext cx="9550462" cy="584775"/>
          </a:xfrm>
          <a:prstGeom prst="rect">
            <a:avLst/>
          </a:prstGeom>
          <a:noFill/>
        </p:spPr>
        <p:txBody>
          <a:bodyPr wrap="square" rtlCol="0">
            <a:spAutoFit/>
          </a:bodyPr>
          <a:lstStyle/>
          <a:p>
            <a:pPr algn="ctr"/>
            <a:r>
              <a:rPr lang="en-GB" sz="3200" dirty="0"/>
              <a:t>Rights of Access: Gaining access to support an adult</a:t>
            </a:r>
            <a:endParaRPr lang="en-GB" sz="3000" dirty="0">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56F857E4-7346-B940-8725-421198E43BBE}"/>
              </a:ext>
            </a:extLst>
          </p:cNvPr>
          <p:cNvSpPr txBox="1"/>
          <p:nvPr/>
        </p:nvSpPr>
        <p:spPr>
          <a:xfrm>
            <a:off x="9115230" y="4761874"/>
            <a:ext cx="5570699" cy="2062103"/>
          </a:xfrm>
          <a:prstGeom prst="rect">
            <a:avLst/>
          </a:prstGeom>
          <a:noFill/>
        </p:spPr>
        <p:txBody>
          <a:bodyPr wrap="square" rtlCol="0">
            <a:spAutoFit/>
          </a:bodyPr>
          <a:lstStyle/>
          <a:p>
            <a:pPr algn="ctr"/>
            <a:r>
              <a:rPr lang="en-GB" sz="1600" b="1" dirty="0"/>
              <a:t>Proportionality</a:t>
            </a:r>
          </a:p>
          <a:p>
            <a:pPr algn="just"/>
            <a:r>
              <a:rPr lang="en-GB" sz="1400" dirty="0"/>
              <a:t>The use of powers to gain entry must always be proportionate to the level of risk and safeguarding concern. In emergencies where there is significant and immediate danger, legal powers may be used without delay—for example, police entry to save life or prevent serious harm. Practitioners should follow the least restrictive option to ensure any intervention is necessary and proportionate. Where an adult lacks mental capacity, decisions must be made in their best interests, using the least restrictive approach to their rights and freedom.</a:t>
            </a:r>
            <a:endParaRPr lang="en-GB" sz="1600" b="1" dirty="0">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E6A2FF2E-8536-B344-802F-A1F7C3B73486}"/>
              </a:ext>
            </a:extLst>
          </p:cNvPr>
          <p:cNvSpPr txBox="1"/>
          <p:nvPr/>
        </p:nvSpPr>
        <p:spPr>
          <a:xfrm>
            <a:off x="5225106" y="7207287"/>
            <a:ext cx="4551682" cy="3354765"/>
          </a:xfrm>
          <a:prstGeom prst="rect">
            <a:avLst/>
          </a:prstGeom>
          <a:noFill/>
        </p:spPr>
        <p:txBody>
          <a:bodyPr wrap="square" rtlCol="0">
            <a:spAutoFit/>
          </a:bodyPr>
          <a:lstStyle/>
          <a:p>
            <a:pPr algn="ctr"/>
            <a:r>
              <a:rPr lang="en-GB" sz="1600" b="1" dirty="0"/>
              <a:t>Further legal powers</a:t>
            </a:r>
          </a:p>
          <a:p>
            <a:pPr algn="just"/>
            <a:r>
              <a:rPr lang="en-GB" sz="1400" dirty="0"/>
              <a:t>Section 115 of the Mental Health Act allows an Approved Mental Health Professional (AMHP), with proper identification, to enter and inspect premises (excluding hospitals) if there is reasonable cause to believe that a person with a mental disorder is not receiving proper care. Where neglect or abuse is suspected, Section 135(1) enables a magistrate to authorise police entry—using force if necessary—on application from an AMHP. This power allows the police to remove a person to a place of safety if there is reasonable cause to believe they have a mental disorder and are being ill‑treated, neglected, not properly supervised, or are living alone and unable to care for themselves.</a:t>
            </a:r>
          </a:p>
          <a:p>
            <a:endParaRPr lang="en-GB" sz="1600" b="1" dirty="0">
              <a:latin typeface="Arial" panose="020B0604020202020204" pitchFamily="34" charset="0"/>
              <a:cs typeface="Arial" panose="020B0604020202020204" pitchFamily="34" charset="0"/>
            </a:endParaRPr>
          </a:p>
        </p:txBody>
      </p:sp>
      <p:sp>
        <p:nvSpPr>
          <p:cNvPr id="10" name="Rounded Rectangle 1">
            <a:extLst>
              <a:ext uri="{FF2B5EF4-FFF2-40B4-BE49-F238E27FC236}">
                <a16:creationId xmlns:a16="http://schemas.microsoft.com/office/drawing/2014/main" id="{DC317A6C-2075-1374-375C-0352F93C377A}"/>
              </a:ext>
            </a:extLst>
          </p:cNvPr>
          <p:cNvSpPr/>
          <p:nvPr/>
        </p:nvSpPr>
        <p:spPr>
          <a:xfrm>
            <a:off x="136518" y="5240091"/>
            <a:ext cx="5378965" cy="1432962"/>
          </a:xfrm>
          <a:prstGeom prst="roundRect">
            <a:avLst>
              <a:gd name="adj" fmla="val 4442"/>
            </a:avLst>
          </a:prstGeom>
          <a:solidFill>
            <a:schemeClr val="bg1"/>
          </a:solidFill>
          <a:ln w="63500">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Fire and Rescue Services </a:t>
            </a:r>
            <a:endParaRPr lang="en-GB" sz="1400" b="1" dirty="0">
              <a:solidFill>
                <a:schemeClr val="tx1"/>
              </a:solidFill>
            </a:endParaRPr>
          </a:p>
          <a:p>
            <a:pPr algn="just"/>
            <a:r>
              <a:rPr lang="en-GB" sz="1400" dirty="0">
                <a:solidFill>
                  <a:schemeClr val="tx1"/>
                </a:solidFill>
              </a:rPr>
              <a:t>The Fire and Rescue Services Act 2004 (sections 11, 44 and 58) give the right to enter premises—using force if needed—where they reasonably believe an emergency is taking place and immediate access is required to protect life or prevent serious harm, </a:t>
            </a:r>
            <a:r>
              <a:rPr lang="en-GB" sz="1400" u="sng" dirty="0">
                <a:solidFill>
                  <a:schemeClr val="tx1"/>
                </a:solidFill>
              </a:rPr>
              <a:t>this cannot be used for general welfare concerns</a:t>
            </a:r>
            <a:endParaRPr lang="en-US" sz="1400" u="sng" dirty="0">
              <a:solidFill>
                <a:schemeClr val="tx1"/>
              </a:solidFill>
            </a:endParaRPr>
          </a:p>
        </p:txBody>
      </p:sp>
    </p:spTree>
    <p:extLst>
      <p:ext uri="{BB962C8B-B14F-4D97-AF65-F5344CB8AC3E}">
        <p14:creationId xmlns:p14="http://schemas.microsoft.com/office/powerpoint/2010/main" val="36428769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0544CEDD66FF45A4C30C02F5D9BCD8" ma:contentTypeVersion="14" ma:contentTypeDescription="Create a new document." ma:contentTypeScope="" ma:versionID="51625730a38a92f04bab7c70600419ba">
  <xsd:schema xmlns:xsd="http://www.w3.org/2001/XMLSchema" xmlns:xs="http://www.w3.org/2001/XMLSchema" xmlns:p="http://schemas.microsoft.com/office/2006/metadata/properties" xmlns:ns2="71ce49bb-cf0a-4122-9119-2fd8f82facb0" xmlns:ns3="0ba1dc7b-d825-410b-8076-85f10e5c34b6" targetNamespace="http://schemas.microsoft.com/office/2006/metadata/properties" ma:root="true" ma:fieldsID="644e54487f515ddf0d4650bf4e31ed6e" ns2:_="" ns3:_="">
    <xsd:import namespace="71ce49bb-cf0a-4122-9119-2fd8f82facb0"/>
    <xsd:import namespace="0ba1dc7b-d825-410b-8076-85f10e5c34b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e49bb-cf0a-4122-9119-2fd8f82fac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ba1dc7b-d825-410b-8076-85f10e5c34b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2A15BD6-3584-4C7D-AB7B-53586E115A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e49bb-cf0a-4122-9119-2fd8f82facb0"/>
    <ds:schemaRef ds:uri="0ba1dc7b-d825-410b-8076-85f10e5c34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46E2D25-D9D3-4CE3-AD57-53DB797AD1DF}">
  <ds:schemaRefs>
    <ds:schemaRef ds:uri="http://schemas.microsoft.com/office/2006/documentManagement/types"/>
    <ds:schemaRef ds:uri="http://purl.org/dc/elements/1.1/"/>
    <ds:schemaRef ds:uri="http://schemas.microsoft.com/office/2006/metadata/properties"/>
    <ds:schemaRef ds:uri="0ba1dc7b-d825-410b-8076-85f10e5c34b6"/>
    <ds:schemaRef ds:uri="http://purl.org/dc/terms/"/>
    <ds:schemaRef ds:uri="http://schemas.openxmlformats.org/package/2006/metadata/core-properties"/>
    <ds:schemaRef ds:uri="http://purl.org/dc/dcmitype/"/>
    <ds:schemaRef ds:uri="71ce49bb-cf0a-4122-9119-2fd8f82facb0"/>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36C601DA-C711-4C17-BA0E-EF18F3E550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305</TotalTime>
  <Words>953</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Hall.Salter</dc:creator>
  <cp:lastModifiedBy>Jones, Lisa</cp:lastModifiedBy>
  <cp:revision>39</cp:revision>
  <dcterms:created xsi:type="dcterms:W3CDTF">2021-06-18T13:41:22Z</dcterms:created>
  <dcterms:modified xsi:type="dcterms:W3CDTF">2026-03-19T11:24:17Z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0x010100AC0544CEDD66FF45A4C30C02F5D9BCD8</vt:lpwstr>
  </property>
</Properties>
</file>