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2"/>
  </p:notesMasterIdLst>
  <p:handoutMasterIdLst>
    <p:handoutMasterId r:id="rId23"/>
  </p:handoutMasterIdLst>
  <p:sldIdLst>
    <p:sldId id="257"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65" r:id="rId21"/>
  </p:sldIdLst>
  <p:sldSz cx="13444538" cy="7562850"/>
  <p:notesSz cx="6858000" cy="9144000"/>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0C6"/>
    <a:srgbClr val="8E3880"/>
    <a:srgbClr val="8D0F82"/>
    <a:srgbClr val="FF6E1D"/>
    <a:srgbClr val="FF782D"/>
    <a:srgbClr val="FF5E05"/>
    <a:srgbClr val="FF5A00"/>
    <a:srgbClr val="A99132"/>
    <a:srgbClr val="189332"/>
    <a:srgbClr val="F22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95624-6BEF-49F9-986E-7CB27D3420A8}" v="4" dt="2023-06-14T11:08:58.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51" autoAdjust="0"/>
  </p:normalViewPr>
  <p:slideViewPr>
    <p:cSldViewPr>
      <p:cViewPr varScale="1">
        <p:scale>
          <a:sx n="77" d="100"/>
          <a:sy n="77" d="100"/>
        </p:scale>
        <p:origin x="654" y="96"/>
      </p:cViewPr>
      <p:guideLst>
        <p:guide orient="horz" pos="2382"/>
        <p:guide pos="423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ripps" userId="db3ac019-b77c-4ebd-93fa-9ccd39f1f3c0" providerId="ADAL" clId="{24F95624-6BEF-49F9-986E-7CB27D3420A8}"/>
    <pc:docChg chg="custSel modSld">
      <pc:chgData name="Maria Cripps" userId="db3ac019-b77c-4ebd-93fa-9ccd39f1f3c0" providerId="ADAL" clId="{24F95624-6BEF-49F9-986E-7CB27D3420A8}" dt="2023-06-14T11:09:39.781" v="308" actId="20577"/>
      <pc:docMkLst>
        <pc:docMk/>
      </pc:docMkLst>
      <pc:sldChg chg="modSp mod">
        <pc:chgData name="Maria Cripps" userId="db3ac019-b77c-4ebd-93fa-9ccd39f1f3c0" providerId="ADAL" clId="{24F95624-6BEF-49F9-986E-7CB27D3420A8}" dt="2023-06-14T11:09:39.781" v="308" actId="20577"/>
        <pc:sldMkLst>
          <pc:docMk/>
          <pc:sldMk cId="3922660097" sldId="257"/>
        </pc:sldMkLst>
        <pc:spChg chg="mod">
          <ac:chgData name="Maria Cripps" userId="db3ac019-b77c-4ebd-93fa-9ccd39f1f3c0" providerId="ADAL" clId="{24F95624-6BEF-49F9-986E-7CB27D3420A8}" dt="2023-06-14T11:09:39.781" v="308" actId="20577"/>
          <ac:spMkLst>
            <pc:docMk/>
            <pc:sldMk cId="3922660097" sldId="257"/>
            <ac:spMk id="3" creationId="{68773B75-A809-B964-3246-133FBC5BC9E5}"/>
          </ac:spMkLst>
        </pc:spChg>
      </pc:sldChg>
      <pc:sldChg chg="modSp mod modNotesTx">
        <pc:chgData name="Maria Cripps" userId="db3ac019-b77c-4ebd-93fa-9ccd39f1f3c0" providerId="ADAL" clId="{24F95624-6BEF-49F9-986E-7CB27D3420A8}" dt="2023-06-14T11:08:12.007" v="204" actId="20577"/>
        <pc:sldMkLst>
          <pc:docMk/>
          <pc:sldMk cId="4137600913" sldId="264"/>
        </pc:sldMkLst>
        <pc:spChg chg="mod">
          <ac:chgData name="Maria Cripps" userId="db3ac019-b77c-4ebd-93fa-9ccd39f1f3c0" providerId="ADAL" clId="{24F95624-6BEF-49F9-986E-7CB27D3420A8}" dt="2023-06-14T11:08:12.007" v="204" actId="20577"/>
          <ac:spMkLst>
            <pc:docMk/>
            <pc:sldMk cId="4137600913" sldId="264"/>
            <ac:spMk id="3" creationId="{68773B75-A809-B964-3246-133FBC5BC9E5}"/>
          </ac:spMkLst>
        </pc:spChg>
      </pc:sldChg>
      <pc:sldChg chg="modSp mod modNotesTx">
        <pc:chgData name="Maria Cripps" userId="db3ac019-b77c-4ebd-93fa-9ccd39f1f3c0" providerId="ADAL" clId="{24F95624-6BEF-49F9-986E-7CB27D3420A8}" dt="2023-06-14T11:08:58.244" v="229" actId="20577"/>
        <pc:sldMkLst>
          <pc:docMk/>
          <pc:sldMk cId="2570232866" sldId="265"/>
        </pc:sldMkLst>
        <pc:spChg chg="mod">
          <ac:chgData name="Maria Cripps" userId="db3ac019-b77c-4ebd-93fa-9ccd39f1f3c0" providerId="ADAL" clId="{24F95624-6BEF-49F9-986E-7CB27D3420A8}" dt="2023-06-14T11:08:58.244" v="229" actId="20577"/>
          <ac:spMkLst>
            <pc:docMk/>
            <pc:sldMk cId="2570232866" sldId="265"/>
            <ac:spMk id="3" creationId="{68773B75-A809-B964-3246-133FBC5BC9E5}"/>
          </ac:spMkLst>
        </pc:spChg>
        <pc:picChg chg="mod">
          <ac:chgData name="Maria Cripps" userId="db3ac019-b77c-4ebd-93fa-9ccd39f1f3c0" providerId="ADAL" clId="{24F95624-6BEF-49F9-986E-7CB27D3420A8}" dt="2023-06-14T11:07:16.410" v="201" actId="1076"/>
          <ac:picMkLst>
            <pc:docMk/>
            <pc:sldMk cId="2570232866" sldId="265"/>
            <ac:picMk id="5" creationId="{71F9FBE7-61AE-82C2-E6FD-3C43D71F89C3}"/>
          </ac:picMkLst>
        </pc:picChg>
      </pc:sldChg>
      <pc:sldChg chg="modNotesTx">
        <pc:chgData name="Maria Cripps" userId="db3ac019-b77c-4ebd-93fa-9ccd39f1f3c0" providerId="ADAL" clId="{24F95624-6BEF-49F9-986E-7CB27D3420A8}" dt="2023-06-12T20:03:32.299" v="29" actId="20577"/>
        <pc:sldMkLst>
          <pc:docMk/>
          <pc:sldMk cId="2375314804" sldId="266"/>
        </pc:sldMkLst>
      </pc:sldChg>
      <pc:sldChg chg="modNotesTx">
        <pc:chgData name="Maria Cripps" userId="db3ac019-b77c-4ebd-93fa-9ccd39f1f3c0" providerId="ADAL" clId="{24F95624-6BEF-49F9-986E-7CB27D3420A8}" dt="2023-06-12T20:03:38.562" v="43" actId="20577"/>
        <pc:sldMkLst>
          <pc:docMk/>
          <pc:sldMk cId="2046670532" sldId="267"/>
        </pc:sldMkLst>
      </pc:sldChg>
      <pc:sldChg chg="modNotesTx">
        <pc:chgData name="Maria Cripps" userId="db3ac019-b77c-4ebd-93fa-9ccd39f1f3c0" providerId="ADAL" clId="{24F95624-6BEF-49F9-986E-7CB27D3420A8}" dt="2023-06-12T20:03:51.018" v="69" actId="20577"/>
        <pc:sldMkLst>
          <pc:docMk/>
          <pc:sldMk cId="1669133589" sldId="268"/>
        </pc:sldMkLst>
      </pc:sldChg>
      <pc:sldChg chg="modNotesTx">
        <pc:chgData name="Maria Cripps" userId="db3ac019-b77c-4ebd-93fa-9ccd39f1f3c0" providerId="ADAL" clId="{24F95624-6BEF-49F9-986E-7CB27D3420A8}" dt="2023-06-12T20:03:58.010" v="83" actId="20577"/>
        <pc:sldMkLst>
          <pc:docMk/>
          <pc:sldMk cId="2656814329" sldId="269"/>
        </pc:sldMkLst>
      </pc:sldChg>
      <pc:sldChg chg="modNotesTx">
        <pc:chgData name="Maria Cripps" userId="db3ac019-b77c-4ebd-93fa-9ccd39f1f3c0" providerId="ADAL" clId="{24F95624-6BEF-49F9-986E-7CB27D3420A8}" dt="2023-06-12T20:04:04.750" v="97" actId="20577"/>
        <pc:sldMkLst>
          <pc:docMk/>
          <pc:sldMk cId="1910719305" sldId="270"/>
        </pc:sldMkLst>
      </pc:sldChg>
      <pc:sldChg chg="modNotesTx">
        <pc:chgData name="Maria Cripps" userId="db3ac019-b77c-4ebd-93fa-9ccd39f1f3c0" providerId="ADAL" clId="{24F95624-6BEF-49F9-986E-7CB27D3420A8}" dt="2023-06-12T20:04:11.013" v="111" actId="20577"/>
        <pc:sldMkLst>
          <pc:docMk/>
          <pc:sldMk cId="1266291060" sldId="271"/>
        </pc:sldMkLst>
      </pc:sldChg>
      <pc:sldChg chg="modNotesTx">
        <pc:chgData name="Maria Cripps" userId="db3ac019-b77c-4ebd-93fa-9ccd39f1f3c0" providerId="ADAL" clId="{24F95624-6BEF-49F9-986E-7CB27D3420A8}" dt="2023-06-12T20:04:18.319" v="125" actId="20577"/>
        <pc:sldMkLst>
          <pc:docMk/>
          <pc:sldMk cId="235023321" sldId="272"/>
        </pc:sldMkLst>
      </pc:sldChg>
      <pc:sldChg chg="modNotesTx">
        <pc:chgData name="Maria Cripps" userId="db3ac019-b77c-4ebd-93fa-9ccd39f1f3c0" providerId="ADAL" clId="{24F95624-6BEF-49F9-986E-7CB27D3420A8}" dt="2023-06-12T20:04:24.910" v="139" actId="20577"/>
        <pc:sldMkLst>
          <pc:docMk/>
          <pc:sldMk cId="851603917" sldId="273"/>
        </pc:sldMkLst>
      </pc:sldChg>
      <pc:sldChg chg="modNotesTx">
        <pc:chgData name="Maria Cripps" userId="db3ac019-b77c-4ebd-93fa-9ccd39f1f3c0" providerId="ADAL" clId="{24F95624-6BEF-49F9-986E-7CB27D3420A8}" dt="2023-06-12T20:04:31.461" v="153" actId="20577"/>
        <pc:sldMkLst>
          <pc:docMk/>
          <pc:sldMk cId="2025915540" sldId="274"/>
        </pc:sldMkLst>
      </pc:sldChg>
      <pc:sldChg chg="modNotesTx">
        <pc:chgData name="Maria Cripps" userId="db3ac019-b77c-4ebd-93fa-9ccd39f1f3c0" providerId="ADAL" clId="{24F95624-6BEF-49F9-986E-7CB27D3420A8}" dt="2023-06-12T20:04:39.865" v="167" actId="20577"/>
        <pc:sldMkLst>
          <pc:docMk/>
          <pc:sldMk cId="3311772980"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5AAB3A9A-98E9-4414-AAFB-A1F1057D0E0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7D207A7-B0AA-46BA-BDCC-04F80111CB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start</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a:t>
            </a:fld>
            <a:endParaRPr lang="en-US" altLang="en-US"/>
          </a:p>
        </p:txBody>
      </p:sp>
    </p:spTree>
    <p:extLst>
      <p:ext uri="{BB962C8B-B14F-4D97-AF65-F5344CB8AC3E}">
        <p14:creationId xmlns:p14="http://schemas.microsoft.com/office/powerpoint/2010/main" val="386740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10</a:t>
            </a:fld>
            <a:endParaRPr lang="en-US" altLang="en-US"/>
          </a:p>
        </p:txBody>
      </p:sp>
    </p:spTree>
    <p:extLst>
      <p:ext uri="{BB962C8B-B14F-4D97-AF65-F5344CB8AC3E}">
        <p14:creationId xmlns:p14="http://schemas.microsoft.com/office/powerpoint/2010/main" val="29168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11</a:t>
            </a:fld>
            <a:endParaRPr lang="en-US" altLang="en-US"/>
          </a:p>
        </p:txBody>
      </p:sp>
    </p:spTree>
    <p:extLst>
      <p:ext uri="{BB962C8B-B14F-4D97-AF65-F5344CB8AC3E}">
        <p14:creationId xmlns:p14="http://schemas.microsoft.com/office/powerpoint/2010/main" val="169198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12</a:t>
            </a:fld>
            <a:endParaRPr lang="en-US" altLang="en-US"/>
          </a:p>
        </p:txBody>
      </p:sp>
    </p:spTree>
    <p:extLst>
      <p:ext uri="{BB962C8B-B14F-4D97-AF65-F5344CB8AC3E}">
        <p14:creationId xmlns:p14="http://schemas.microsoft.com/office/powerpoint/2010/main" val="354858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13</a:t>
            </a:fld>
            <a:endParaRPr lang="en-US" altLang="en-US"/>
          </a:p>
        </p:txBody>
      </p:sp>
    </p:spTree>
    <p:extLst>
      <p:ext uri="{BB962C8B-B14F-4D97-AF65-F5344CB8AC3E}">
        <p14:creationId xmlns:p14="http://schemas.microsoft.com/office/powerpoint/2010/main" val="126948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14</a:t>
            </a:fld>
            <a:endParaRPr lang="en-US" altLang="en-US"/>
          </a:p>
        </p:txBody>
      </p:sp>
    </p:spTree>
    <p:extLst>
      <p:ext uri="{BB962C8B-B14F-4D97-AF65-F5344CB8AC3E}">
        <p14:creationId xmlns:p14="http://schemas.microsoft.com/office/powerpoint/2010/main" val="337986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15</a:t>
            </a:fld>
            <a:endParaRPr lang="en-US" altLang="en-US"/>
          </a:p>
        </p:txBody>
      </p:sp>
    </p:spTree>
    <p:extLst>
      <p:ext uri="{BB962C8B-B14F-4D97-AF65-F5344CB8AC3E}">
        <p14:creationId xmlns:p14="http://schemas.microsoft.com/office/powerpoint/2010/main" val="35663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16</a:t>
            </a:fld>
            <a:endParaRPr lang="en-US" altLang="en-US"/>
          </a:p>
        </p:txBody>
      </p:sp>
    </p:spTree>
    <p:extLst>
      <p:ext uri="{BB962C8B-B14F-4D97-AF65-F5344CB8AC3E}">
        <p14:creationId xmlns:p14="http://schemas.microsoft.com/office/powerpoint/2010/main" val="377405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17</a:t>
            </a:fld>
            <a:endParaRPr lang="en-US" altLang="en-US"/>
          </a:p>
        </p:txBody>
      </p:sp>
    </p:spTree>
    <p:extLst>
      <p:ext uri="{BB962C8B-B14F-4D97-AF65-F5344CB8AC3E}">
        <p14:creationId xmlns:p14="http://schemas.microsoft.com/office/powerpoint/2010/main" val="198934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2</a:t>
            </a:fld>
            <a:endParaRPr lang="en-US" altLang="en-US"/>
          </a:p>
        </p:txBody>
      </p:sp>
    </p:spTree>
    <p:extLst>
      <p:ext uri="{BB962C8B-B14F-4D97-AF65-F5344CB8AC3E}">
        <p14:creationId xmlns:p14="http://schemas.microsoft.com/office/powerpoint/2010/main" val="344341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3</a:t>
            </a:fld>
            <a:endParaRPr lang="en-US" altLang="en-US"/>
          </a:p>
        </p:txBody>
      </p:sp>
    </p:spTree>
    <p:extLst>
      <p:ext uri="{BB962C8B-B14F-4D97-AF65-F5344CB8AC3E}">
        <p14:creationId xmlns:p14="http://schemas.microsoft.com/office/powerpoint/2010/main" val="187175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4</a:t>
            </a:fld>
            <a:endParaRPr lang="en-US" altLang="en-US"/>
          </a:p>
        </p:txBody>
      </p:sp>
    </p:spTree>
    <p:extLst>
      <p:ext uri="{BB962C8B-B14F-4D97-AF65-F5344CB8AC3E}">
        <p14:creationId xmlns:p14="http://schemas.microsoft.com/office/powerpoint/2010/main" val="110438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5</a:t>
            </a:fld>
            <a:endParaRPr lang="en-US" altLang="en-US"/>
          </a:p>
        </p:txBody>
      </p:sp>
    </p:spTree>
    <p:extLst>
      <p:ext uri="{BB962C8B-B14F-4D97-AF65-F5344CB8AC3E}">
        <p14:creationId xmlns:p14="http://schemas.microsoft.com/office/powerpoint/2010/main" val="396580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6</a:t>
            </a:fld>
            <a:endParaRPr lang="en-US" altLang="en-US"/>
          </a:p>
        </p:txBody>
      </p:sp>
    </p:spTree>
    <p:extLst>
      <p:ext uri="{BB962C8B-B14F-4D97-AF65-F5344CB8AC3E}">
        <p14:creationId xmlns:p14="http://schemas.microsoft.com/office/powerpoint/2010/main" val="239987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7</a:t>
            </a:fld>
            <a:endParaRPr lang="en-US" altLang="en-US"/>
          </a:p>
        </p:txBody>
      </p:sp>
    </p:spTree>
    <p:extLst>
      <p:ext uri="{BB962C8B-B14F-4D97-AF65-F5344CB8AC3E}">
        <p14:creationId xmlns:p14="http://schemas.microsoft.com/office/powerpoint/2010/main" val="427483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Maria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8</a:t>
            </a:fld>
            <a:endParaRPr lang="en-US" altLang="en-US"/>
          </a:p>
        </p:txBody>
      </p:sp>
    </p:spTree>
    <p:extLst>
      <p:ext uri="{BB962C8B-B14F-4D97-AF65-F5344CB8AC3E}">
        <p14:creationId xmlns:p14="http://schemas.microsoft.com/office/powerpoint/2010/main" val="30294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Andy to lead </a:t>
            </a:r>
          </a:p>
        </p:txBody>
      </p:sp>
      <p:sp>
        <p:nvSpPr>
          <p:cNvPr id="4" name="Slide Number Placeholder 3"/>
          <p:cNvSpPr>
            <a:spLocks noGrp="1"/>
          </p:cNvSpPr>
          <p:nvPr>
            <p:ph type="sldNum" sz="quarter" idx="5"/>
          </p:nvPr>
        </p:nvSpPr>
        <p:spPr/>
        <p:txBody>
          <a:bodyPr/>
          <a:lstStyle/>
          <a:p>
            <a:fld id="{C7D207A7-B0AA-46BA-BDCC-04F80111CBC9}" type="slidenum">
              <a:rPr lang="en-US" altLang="en-US" smtClean="0"/>
              <a:pPr/>
              <a:t>9</a:t>
            </a:fld>
            <a:endParaRPr lang="en-US" altLang="en-US"/>
          </a:p>
        </p:txBody>
      </p:sp>
    </p:spTree>
    <p:extLst>
      <p:ext uri="{BB962C8B-B14F-4D97-AF65-F5344CB8AC3E}">
        <p14:creationId xmlns:p14="http://schemas.microsoft.com/office/powerpoint/2010/main" val="299975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 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8EDC419-072D-E0E7-43A2-F522A0EC840D}"/>
              </a:ext>
            </a:extLst>
          </p:cNvPr>
          <p:cNvSpPr/>
          <p:nvPr userDrawn="1"/>
        </p:nvSpPr>
        <p:spPr bwMode="auto">
          <a:xfrm>
            <a:off x="-371629" y="0"/>
            <a:ext cx="13851061" cy="775482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sp>
        <p:nvSpPr>
          <p:cNvPr id="8" name="Text Placeholder 7"/>
          <p:cNvSpPr>
            <a:spLocks noGrp="1"/>
          </p:cNvSpPr>
          <p:nvPr>
            <p:ph type="body" sz="quarter" idx="10" hasCustomPrompt="1"/>
          </p:nvPr>
        </p:nvSpPr>
        <p:spPr>
          <a:xfrm>
            <a:off x="745605" y="1908473"/>
            <a:ext cx="6984776" cy="504825"/>
          </a:xfrm>
        </p:spPr>
        <p:txBody>
          <a:bodyPr/>
          <a:lstStyle>
            <a:lvl1pPr>
              <a:buNone/>
              <a:defRPr sz="2800" baseline="0">
                <a:solidFill>
                  <a:schemeClr val="bg1"/>
                </a:solidFill>
              </a:defRPr>
            </a:lvl1pPr>
          </a:lstStyle>
          <a:p>
            <a:pPr lvl="0"/>
            <a:r>
              <a:rPr lang="en-US" dirty="0"/>
              <a:t>(Insert presenter name) </a:t>
            </a:r>
          </a:p>
        </p:txBody>
      </p:sp>
      <p:sp>
        <p:nvSpPr>
          <p:cNvPr id="76802" name="Rectangle 2"/>
          <p:cNvSpPr>
            <a:spLocks noGrp="1" noChangeArrowheads="1"/>
          </p:cNvSpPr>
          <p:nvPr>
            <p:ph type="ctrTitle" hasCustomPrompt="1"/>
          </p:nvPr>
        </p:nvSpPr>
        <p:spPr>
          <a:xfrm>
            <a:off x="745605" y="469057"/>
            <a:ext cx="7776864" cy="1295400"/>
          </a:xfrm>
        </p:spPr>
        <p:txBody>
          <a:bodyPr/>
          <a:lstStyle>
            <a:lvl1pPr>
              <a:defRPr sz="4000" b="1" baseline="0">
                <a:solidFill>
                  <a:schemeClr val="bg1"/>
                </a:solidFill>
                <a:latin typeface="Corbel" panose="020B0503020204020204" pitchFamily="34" charset="0"/>
              </a:defRPr>
            </a:lvl1pPr>
          </a:lstStyle>
          <a:p>
            <a:r>
              <a:rPr lang="en-US" dirty="0"/>
              <a:t>(Insert Presentation Title)</a:t>
            </a:r>
            <a:br>
              <a:rPr lang="en-US" dirty="0"/>
            </a:br>
            <a:r>
              <a:rPr lang="en-US" dirty="0"/>
              <a:t> </a:t>
            </a:r>
            <a:br>
              <a:rPr lang="en-US" dirty="0"/>
            </a:br>
            <a:endParaRPr lang="en-US" dirty="0"/>
          </a:p>
        </p:txBody>
      </p:sp>
      <p:sp>
        <p:nvSpPr>
          <p:cNvPr id="9" name="Text Placeholder 7"/>
          <p:cNvSpPr>
            <a:spLocks noGrp="1"/>
          </p:cNvSpPr>
          <p:nvPr>
            <p:ph type="body" sz="quarter" idx="11" hasCustomPrompt="1"/>
          </p:nvPr>
        </p:nvSpPr>
        <p:spPr>
          <a:xfrm>
            <a:off x="745605" y="2413298"/>
            <a:ext cx="6984776" cy="504825"/>
          </a:xfrm>
        </p:spPr>
        <p:txBody>
          <a:bodyPr/>
          <a:lstStyle>
            <a:lvl1pPr>
              <a:buNone/>
              <a:defRPr sz="2800" baseline="0">
                <a:solidFill>
                  <a:schemeClr val="bg1"/>
                </a:solidFill>
              </a:defRPr>
            </a:lvl1pPr>
          </a:lstStyle>
          <a:p>
            <a:pPr lvl="0"/>
            <a:r>
              <a:rPr lang="en-US" dirty="0"/>
              <a:t>(Insert presenter job title)</a:t>
            </a:r>
          </a:p>
        </p:txBody>
      </p:sp>
      <p:pic>
        <p:nvPicPr>
          <p:cNvPr id="23" name="Picture 22" descr="Logo&#10;&#10;Description automatically generated">
            <a:extLst>
              <a:ext uri="{FF2B5EF4-FFF2-40B4-BE49-F238E27FC236}">
                <a16:creationId xmlns:a16="http://schemas.microsoft.com/office/drawing/2014/main" id="{7C86489E-0DD4-D962-8BBC-E828B5D8E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2509" y="467293"/>
            <a:ext cx="4104456" cy="835095"/>
          </a:xfrm>
          <a:prstGeom prst="rect">
            <a:avLst/>
          </a:prstGeom>
        </p:spPr>
      </p:pic>
      <p:sp>
        <p:nvSpPr>
          <p:cNvPr id="10" name="Text Placeholder 7">
            <a:extLst>
              <a:ext uri="{FF2B5EF4-FFF2-40B4-BE49-F238E27FC236}">
                <a16:creationId xmlns:a16="http://schemas.microsoft.com/office/drawing/2014/main" id="{7D4F51DB-D721-ECE8-67B7-DC84B040B26E}"/>
              </a:ext>
            </a:extLst>
          </p:cNvPr>
          <p:cNvSpPr>
            <a:spLocks noGrp="1"/>
          </p:cNvSpPr>
          <p:nvPr>
            <p:ph type="body" sz="quarter" idx="12" hasCustomPrompt="1"/>
          </p:nvPr>
        </p:nvSpPr>
        <p:spPr>
          <a:xfrm>
            <a:off x="745605" y="2917329"/>
            <a:ext cx="3816424" cy="504825"/>
          </a:xfrm>
        </p:spPr>
        <p:txBody>
          <a:bodyPr/>
          <a:lstStyle>
            <a:lvl1pPr>
              <a:buNone/>
              <a:defRPr sz="2800" baseline="0">
                <a:solidFill>
                  <a:schemeClr val="bg1"/>
                </a:solidFill>
              </a:defRPr>
            </a:lvl1pPr>
          </a:lstStyle>
          <a:p>
            <a:pPr lvl="0"/>
            <a:r>
              <a:rPr lang="en-US" dirty="0"/>
              <a:t>(Insert date)</a:t>
            </a:r>
          </a:p>
        </p:txBody>
      </p:sp>
      <p:pic>
        <p:nvPicPr>
          <p:cNvPr id="3" name="Picture 2" descr="A person with long hair&#10;&#10;Description automatically generated with low confidence">
            <a:extLst>
              <a:ext uri="{FF2B5EF4-FFF2-40B4-BE49-F238E27FC236}">
                <a16:creationId xmlns:a16="http://schemas.microsoft.com/office/drawing/2014/main" id="{BAE44237-9086-DA36-ECD6-B5A221520AD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675" b="4367"/>
          <a:stretch/>
        </p:blipFill>
        <p:spPr>
          <a:xfrm>
            <a:off x="9242549" y="1205908"/>
            <a:ext cx="4236883" cy="6548912"/>
          </a:xfrm>
          <a:prstGeom prst="rect">
            <a:avLst/>
          </a:prstGeom>
        </p:spPr>
      </p:pic>
      <p:pic>
        <p:nvPicPr>
          <p:cNvPr id="5" name="Picture 4" descr="A yellow circle with a black center&#10;&#10;Description automatically generated with low confidence">
            <a:extLst>
              <a:ext uri="{FF2B5EF4-FFF2-40B4-BE49-F238E27FC236}">
                <a16:creationId xmlns:a16="http://schemas.microsoft.com/office/drawing/2014/main" id="{4A74FBEA-DF5B-4E6D-44F6-8BD73517E9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059115">
            <a:off x="5661111" y="2642730"/>
            <a:ext cx="5428568" cy="5292330"/>
          </a:xfrm>
          <a:prstGeom prst="rect">
            <a:avLst/>
          </a:prstGeom>
        </p:spPr>
      </p:pic>
    </p:spTree>
    <p:extLst>
      <p:ext uri="{BB962C8B-B14F-4D97-AF65-F5344CB8AC3E}">
        <p14:creationId xmlns:p14="http://schemas.microsoft.com/office/powerpoint/2010/main" val="301305129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Lock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56F523-8620-4600-265B-830052F5B2CB}"/>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pic>
        <p:nvPicPr>
          <p:cNvPr id="5" name="Picture 4">
            <a:extLst>
              <a:ext uri="{FF2B5EF4-FFF2-40B4-BE49-F238E27FC236}">
                <a16:creationId xmlns:a16="http://schemas.microsoft.com/office/drawing/2014/main" id="{EF322773-3512-4829-B08B-CEB152730A9D}"/>
              </a:ext>
            </a:extLst>
          </p:cNvPr>
          <p:cNvPicPr>
            <a:picLocks noChangeAspect="1"/>
          </p:cNvPicPr>
          <p:nvPr userDrawn="1"/>
        </p:nvPicPr>
        <p:blipFill rotWithShape="1">
          <a:blip r:embed="rId2"/>
          <a:srcRect l="2395" t="8999" r="14025" b="-1"/>
          <a:stretch/>
        </p:blipFill>
        <p:spPr>
          <a:xfrm>
            <a:off x="-20763" y="1693192"/>
            <a:ext cx="13465299" cy="288033"/>
          </a:xfrm>
          <a:prstGeom prst="rect">
            <a:avLst/>
          </a:prstGeom>
        </p:spPr>
      </p:pic>
      <p:pic>
        <p:nvPicPr>
          <p:cNvPr id="6" name="Picture 5" descr="A picture containing blurry&#10;&#10;Description automatically generated">
            <a:extLst>
              <a:ext uri="{FF2B5EF4-FFF2-40B4-BE49-F238E27FC236}">
                <a16:creationId xmlns:a16="http://schemas.microsoft.com/office/drawing/2014/main" id="{717E9902-79F7-48AF-A5E1-DD134446E9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960776">
            <a:off x="-35499" y="5375053"/>
            <a:ext cx="1967546" cy="1967546"/>
          </a:xfrm>
          <a:prstGeom prst="rect">
            <a:avLst/>
          </a:prstGeom>
        </p:spPr>
      </p:pic>
      <p:pic>
        <p:nvPicPr>
          <p:cNvPr id="7" name="Picture 6" descr="A red heart with a black background&#10;&#10;Description automatically generated with low confidence">
            <a:extLst>
              <a:ext uri="{FF2B5EF4-FFF2-40B4-BE49-F238E27FC236}">
                <a16:creationId xmlns:a16="http://schemas.microsoft.com/office/drawing/2014/main" id="{AEE299A0-DEFA-4D5F-99A2-AE263B1E48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4647"/>
          <a:stretch/>
        </p:blipFill>
        <p:spPr>
          <a:xfrm>
            <a:off x="1465255" y="4357489"/>
            <a:ext cx="3486650" cy="3205361"/>
          </a:xfrm>
          <a:prstGeom prst="rect">
            <a:avLst/>
          </a:prstGeom>
        </p:spPr>
      </p:pic>
      <p:pic>
        <p:nvPicPr>
          <p:cNvPr id="9" name="Picture 8" descr="A blue circle with a black center&#10;&#10;Description automatically generated with low confidence">
            <a:extLst>
              <a:ext uri="{FF2B5EF4-FFF2-40B4-BE49-F238E27FC236}">
                <a16:creationId xmlns:a16="http://schemas.microsoft.com/office/drawing/2014/main" id="{A4BC6034-E041-4E67-A28B-4BFEE1DC7F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752" y="2484658"/>
            <a:ext cx="2791006" cy="2720961"/>
          </a:xfrm>
          <a:prstGeom prst="rect">
            <a:avLst/>
          </a:prstGeom>
        </p:spPr>
      </p:pic>
      <p:pic>
        <p:nvPicPr>
          <p:cNvPr id="10" name="Picture 9" descr="A picture containing blur&#10;&#10;Description automatically generated">
            <a:extLst>
              <a:ext uri="{FF2B5EF4-FFF2-40B4-BE49-F238E27FC236}">
                <a16:creationId xmlns:a16="http://schemas.microsoft.com/office/drawing/2014/main" id="{E1BEAFBC-1063-49A6-AC94-B28ED6979D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12660">
            <a:off x="4985566" y="5320780"/>
            <a:ext cx="2076093" cy="2076093"/>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34A40BBE-C537-453A-8CCE-6E9DD1DB33A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520708">
            <a:off x="3316696" y="1816978"/>
            <a:ext cx="3270418" cy="3219615"/>
          </a:xfrm>
          <a:prstGeom prst="rect">
            <a:avLst/>
          </a:prstGeom>
        </p:spPr>
      </p:pic>
      <p:sp>
        <p:nvSpPr>
          <p:cNvPr id="2" name="TextBox 1"/>
          <p:cNvSpPr txBox="1"/>
          <p:nvPr userDrawn="1"/>
        </p:nvSpPr>
        <p:spPr>
          <a:xfrm>
            <a:off x="702550" y="212673"/>
            <a:ext cx="6840760" cy="1323439"/>
          </a:xfrm>
          <a:prstGeom prst="rect">
            <a:avLst/>
          </a:prstGeom>
          <a:noFill/>
        </p:spPr>
        <p:txBody>
          <a:bodyPr wrap="square" rtlCol="0">
            <a:spAutoFit/>
          </a:bodyPr>
          <a:lstStyle/>
          <a:p>
            <a:pPr algn="l"/>
            <a:r>
              <a:rPr lang="en-GB" sz="8000" b="0" kern="1200" dirty="0">
                <a:solidFill>
                  <a:schemeClr val="bg1"/>
                </a:solidFill>
                <a:latin typeface="+mn-lt"/>
                <a:ea typeface="ＭＳ Ｐゴシック" panose="020B0600070205080204" pitchFamily="34" charset="-128"/>
                <a:cs typeface="+mn-cs"/>
              </a:rPr>
              <a:t>Any</a:t>
            </a:r>
            <a:r>
              <a:rPr lang="en-GB" sz="8000" b="0" kern="1200" baseline="0" dirty="0">
                <a:solidFill>
                  <a:schemeClr val="bg1"/>
                </a:solidFill>
                <a:latin typeface="+mn-lt"/>
                <a:ea typeface="ＭＳ Ｐゴシック" panose="020B0600070205080204" pitchFamily="34" charset="-128"/>
                <a:cs typeface="+mn-cs"/>
              </a:rPr>
              <a:t> questions?</a:t>
            </a:r>
            <a:endParaRPr lang="en-GB" sz="8000" b="0" kern="1200" dirty="0">
              <a:solidFill>
                <a:schemeClr val="bg1"/>
              </a:solidFill>
              <a:latin typeface="+mn-lt"/>
              <a:ea typeface="ＭＳ Ｐゴシック" panose="020B0600070205080204" pitchFamily="34" charset="-128"/>
              <a:cs typeface="+mn-cs"/>
            </a:endParaRPr>
          </a:p>
        </p:txBody>
      </p:sp>
    </p:spTree>
    <p:extLst>
      <p:ext uri="{BB962C8B-B14F-4D97-AF65-F5344CB8AC3E}">
        <p14:creationId xmlns:p14="http://schemas.microsoft.com/office/powerpoint/2010/main" val="293080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B30600-BC06-B3CC-D2A7-6E22F69F4544}"/>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34" charset="-128"/>
            </a:endParaRPr>
          </a:p>
        </p:txBody>
      </p:sp>
      <p:sp>
        <p:nvSpPr>
          <p:cNvPr id="9" name="Text Placeholder 8"/>
          <p:cNvSpPr>
            <a:spLocks noGrp="1"/>
          </p:cNvSpPr>
          <p:nvPr>
            <p:ph type="body" sz="quarter" idx="15" hasCustomPrompt="1"/>
          </p:nvPr>
        </p:nvSpPr>
        <p:spPr>
          <a:xfrm>
            <a:off x="995700" y="2212472"/>
            <a:ext cx="6611445" cy="411229"/>
          </a:xfrm>
        </p:spPr>
        <p:txBody>
          <a:bodyPr/>
          <a:lstStyle>
            <a:lvl1pPr>
              <a:buNone/>
              <a:defRPr sz="2600" baseline="0">
                <a:solidFill>
                  <a:srgbClr val="01A0C6"/>
                </a:solidFill>
              </a:defRPr>
            </a:lvl1pPr>
          </a:lstStyle>
          <a:p>
            <a:pPr lvl="0"/>
            <a:r>
              <a:rPr lang="en-US" dirty="0"/>
              <a:t>(Insert name)</a:t>
            </a:r>
          </a:p>
        </p:txBody>
      </p:sp>
      <p:sp>
        <p:nvSpPr>
          <p:cNvPr id="14" name="Text Placeholder 8"/>
          <p:cNvSpPr>
            <a:spLocks noGrp="1"/>
          </p:cNvSpPr>
          <p:nvPr>
            <p:ph type="body" sz="quarter" idx="19" hasCustomPrompt="1"/>
          </p:nvPr>
        </p:nvSpPr>
        <p:spPr>
          <a:xfrm>
            <a:off x="986253" y="4553349"/>
            <a:ext cx="7968264" cy="432817"/>
          </a:xfrm>
        </p:spPr>
        <p:txBody>
          <a:bodyPr/>
          <a:lstStyle>
            <a:lvl1pPr>
              <a:buNone/>
              <a:defRPr sz="2800" b="1" baseline="0"/>
            </a:lvl1pPr>
          </a:lstStyle>
          <a:p>
            <a:pPr lvl="0"/>
            <a:r>
              <a:rPr lang="en-US" dirty="0"/>
              <a:t>(Insert Cranstoun Domestic Abuse Services)</a:t>
            </a:r>
          </a:p>
        </p:txBody>
      </p:sp>
      <p:sp>
        <p:nvSpPr>
          <p:cNvPr id="15" name="Text Placeholder 8"/>
          <p:cNvSpPr>
            <a:spLocks noGrp="1"/>
          </p:cNvSpPr>
          <p:nvPr>
            <p:ph type="body" sz="quarter" idx="20" hasCustomPrompt="1"/>
          </p:nvPr>
        </p:nvSpPr>
        <p:spPr>
          <a:xfrm>
            <a:off x="978468" y="4991995"/>
            <a:ext cx="6611445" cy="360040"/>
          </a:xfrm>
        </p:spPr>
        <p:txBody>
          <a:bodyPr/>
          <a:lstStyle>
            <a:lvl1pPr>
              <a:buNone/>
              <a:defRPr sz="2800" baseline="0"/>
            </a:lvl1pPr>
          </a:lstStyle>
          <a:p>
            <a:pPr lvl="0"/>
            <a:r>
              <a:rPr lang="en-US" dirty="0"/>
              <a:t>(Insert address)</a:t>
            </a:r>
          </a:p>
        </p:txBody>
      </p:sp>
      <p:sp>
        <p:nvSpPr>
          <p:cNvPr id="21" name="Text Placeholder 8"/>
          <p:cNvSpPr>
            <a:spLocks noGrp="1"/>
          </p:cNvSpPr>
          <p:nvPr>
            <p:ph type="body" sz="quarter" idx="24" hasCustomPrompt="1"/>
          </p:nvPr>
        </p:nvSpPr>
        <p:spPr>
          <a:xfrm>
            <a:off x="995700" y="3648578"/>
            <a:ext cx="6611444" cy="360040"/>
          </a:xfrm>
        </p:spPr>
        <p:txBody>
          <a:bodyPr/>
          <a:lstStyle>
            <a:lvl1pPr>
              <a:buNone/>
              <a:defRPr sz="2800" baseline="0"/>
            </a:lvl1pPr>
          </a:lstStyle>
          <a:p>
            <a:pPr lvl="0"/>
            <a:r>
              <a:rPr lang="en-US" dirty="0"/>
              <a:t>(Insert telephone number)</a:t>
            </a:r>
          </a:p>
        </p:txBody>
      </p:sp>
      <p:sp>
        <p:nvSpPr>
          <p:cNvPr id="23" name="Text Placeholder 8"/>
          <p:cNvSpPr>
            <a:spLocks noGrp="1"/>
          </p:cNvSpPr>
          <p:nvPr>
            <p:ph type="body" sz="quarter" idx="29" hasCustomPrompt="1"/>
          </p:nvPr>
        </p:nvSpPr>
        <p:spPr>
          <a:xfrm>
            <a:off x="995700" y="3178499"/>
            <a:ext cx="6611445" cy="360040"/>
          </a:xfrm>
        </p:spPr>
        <p:txBody>
          <a:bodyPr/>
          <a:lstStyle>
            <a:lvl1pPr>
              <a:buNone/>
              <a:defRPr sz="2800" baseline="0"/>
            </a:lvl1pPr>
          </a:lstStyle>
          <a:p>
            <a:pPr lvl="0"/>
            <a:r>
              <a:rPr lang="en-US" dirty="0"/>
              <a:t>(Insert email address) </a:t>
            </a:r>
          </a:p>
        </p:txBody>
      </p:sp>
      <p:sp>
        <p:nvSpPr>
          <p:cNvPr id="20" name="TextBox 19"/>
          <p:cNvSpPr txBox="1"/>
          <p:nvPr userDrawn="1"/>
        </p:nvSpPr>
        <p:spPr>
          <a:xfrm>
            <a:off x="817613" y="6824249"/>
            <a:ext cx="2780410" cy="498726"/>
          </a:xfrm>
          <a:prstGeom prst="rect">
            <a:avLst/>
          </a:prstGeom>
          <a:noFill/>
        </p:spPr>
        <p:txBody>
          <a:bodyPr wrap="square">
            <a:spAutoFit/>
          </a:bodyPr>
          <a:lstStyle/>
          <a:p>
            <a:pPr eaLnBrk="0" hangingPunct="0">
              <a:defRPr/>
            </a:pPr>
            <a:r>
              <a:rPr lang="en-GB" sz="2400" b="1" u="none" dirty="0">
                <a:solidFill>
                  <a:srgbClr val="8E3880"/>
                </a:solidFill>
                <a:latin typeface="+mj-lt"/>
              </a:rPr>
              <a:t>www.cranstoun.org</a:t>
            </a:r>
            <a:r>
              <a:rPr lang="en-GB" sz="2641" b="1" baseline="0" dirty="0">
                <a:solidFill>
                  <a:srgbClr val="8E3880"/>
                </a:solidFill>
                <a:latin typeface="+mj-lt"/>
              </a:rPr>
              <a:t> </a:t>
            </a:r>
            <a:endParaRPr lang="en-GB" sz="2641" b="1" dirty="0">
              <a:solidFill>
                <a:srgbClr val="8E3880"/>
              </a:solidFill>
              <a:latin typeface="+mj-lt"/>
            </a:endParaRPr>
          </a:p>
        </p:txBody>
      </p:sp>
      <p:sp>
        <p:nvSpPr>
          <p:cNvPr id="16" name="Text Placeholder 8"/>
          <p:cNvSpPr>
            <a:spLocks noGrp="1"/>
          </p:cNvSpPr>
          <p:nvPr>
            <p:ph type="body" sz="quarter" idx="30" hasCustomPrompt="1"/>
          </p:nvPr>
        </p:nvSpPr>
        <p:spPr>
          <a:xfrm>
            <a:off x="986253" y="2695119"/>
            <a:ext cx="6611445" cy="411229"/>
          </a:xfrm>
        </p:spPr>
        <p:txBody>
          <a:bodyPr/>
          <a:lstStyle>
            <a:lvl1pPr>
              <a:buNone/>
              <a:defRPr sz="2600" baseline="0">
                <a:solidFill>
                  <a:srgbClr val="01A0C6"/>
                </a:solidFill>
              </a:defRPr>
            </a:lvl1pPr>
          </a:lstStyle>
          <a:p>
            <a:pPr lvl="0"/>
            <a:r>
              <a:rPr lang="en-US" dirty="0"/>
              <a:t>(Insert job title)</a:t>
            </a:r>
          </a:p>
        </p:txBody>
      </p:sp>
      <p:sp>
        <p:nvSpPr>
          <p:cNvPr id="18" name="Text Placeholder 8"/>
          <p:cNvSpPr>
            <a:spLocks noGrp="1"/>
          </p:cNvSpPr>
          <p:nvPr>
            <p:ph type="body" sz="quarter" idx="31" hasCustomPrompt="1"/>
          </p:nvPr>
        </p:nvSpPr>
        <p:spPr>
          <a:xfrm>
            <a:off x="972802" y="5424186"/>
            <a:ext cx="6611445" cy="360040"/>
          </a:xfrm>
        </p:spPr>
        <p:txBody>
          <a:bodyPr/>
          <a:lstStyle>
            <a:lvl1pPr>
              <a:buNone/>
              <a:defRPr sz="2800" baseline="0"/>
            </a:lvl1pPr>
          </a:lstStyle>
          <a:p>
            <a:pPr lvl="0"/>
            <a:r>
              <a:rPr lang="en-US" dirty="0"/>
              <a:t>(Insert contact details or further info)</a:t>
            </a:r>
          </a:p>
        </p:txBody>
      </p:sp>
      <p:sp>
        <p:nvSpPr>
          <p:cNvPr id="19" name="Text Placeholder 8"/>
          <p:cNvSpPr>
            <a:spLocks noGrp="1"/>
          </p:cNvSpPr>
          <p:nvPr>
            <p:ph type="body" sz="quarter" idx="32" hasCustomPrompt="1"/>
          </p:nvPr>
        </p:nvSpPr>
        <p:spPr>
          <a:xfrm>
            <a:off x="933282" y="6150720"/>
            <a:ext cx="6673862" cy="360040"/>
          </a:xfrm>
        </p:spPr>
        <p:txBody>
          <a:bodyPr/>
          <a:lstStyle>
            <a:lvl1pPr>
              <a:buNone/>
              <a:defRPr sz="2800" baseline="0">
                <a:solidFill>
                  <a:srgbClr val="01A0C6"/>
                </a:solidFill>
              </a:defRPr>
            </a:lvl1pPr>
          </a:lstStyle>
          <a:p>
            <a:pPr lvl="0"/>
            <a:r>
              <a:rPr lang="en-US" dirty="0"/>
              <a:t>(Insert relevant social media info)</a:t>
            </a:r>
          </a:p>
        </p:txBody>
      </p:sp>
      <p:sp>
        <p:nvSpPr>
          <p:cNvPr id="3" name="TextBox 2"/>
          <p:cNvSpPr txBox="1"/>
          <p:nvPr userDrawn="1"/>
        </p:nvSpPr>
        <p:spPr>
          <a:xfrm>
            <a:off x="745605" y="219767"/>
            <a:ext cx="4612202" cy="1323439"/>
          </a:xfrm>
          <a:prstGeom prst="rect">
            <a:avLst/>
          </a:prstGeom>
          <a:noFill/>
        </p:spPr>
        <p:txBody>
          <a:bodyPr wrap="square" rtlCol="0">
            <a:spAutoFit/>
          </a:bodyPr>
          <a:lstStyle/>
          <a:p>
            <a:r>
              <a:rPr lang="en-GB" sz="8000" b="0" dirty="0">
                <a:solidFill>
                  <a:schemeClr val="bg1"/>
                </a:solidFill>
                <a:latin typeface="+mn-lt"/>
              </a:rPr>
              <a:t>Thank you </a:t>
            </a:r>
          </a:p>
        </p:txBody>
      </p:sp>
      <p:pic>
        <p:nvPicPr>
          <p:cNvPr id="26" name="Picture 25">
            <a:extLst>
              <a:ext uri="{FF2B5EF4-FFF2-40B4-BE49-F238E27FC236}">
                <a16:creationId xmlns:a16="http://schemas.microsoft.com/office/drawing/2014/main" id="{5CF71963-3EA5-4A82-866B-75B15530ECF7}"/>
              </a:ext>
            </a:extLst>
          </p:cNvPr>
          <p:cNvPicPr>
            <a:picLocks noChangeAspect="1"/>
          </p:cNvPicPr>
          <p:nvPr userDrawn="1"/>
        </p:nvPicPr>
        <p:blipFill rotWithShape="1">
          <a:blip r:embed="rId2"/>
          <a:srcRect l="2395" t="4928" r="14025" b="-1"/>
          <a:stretch/>
        </p:blipFill>
        <p:spPr>
          <a:xfrm>
            <a:off x="-20763" y="1680309"/>
            <a:ext cx="13465299" cy="30091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732921F-3D01-4DFF-887A-FC554BED84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0644" y="6793196"/>
            <a:ext cx="1085090" cy="56083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C9B7F2A-1D76-4EE3-900D-6303560F44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1386" y="6793196"/>
            <a:ext cx="577356" cy="603719"/>
          </a:xfrm>
          <a:prstGeom prst="rect">
            <a:avLst/>
          </a:prstGeom>
        </p:spPr>
      </p:pic>
    </p:spTree>
    <p:extLst>
      <p:ext uri="{BB962C8B-B14F-4D97-AF65-F5344CB8AC3E}">
        <p14:creationId xmlns:p14="http://schemas.microsoft.com/office/powerpoint/2010/main" val="168849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view/Content Slide (Bullets)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4A5E63-F467-BACB-CCDE-4F40FA4F7432}"/>
              </a:ext>
            </a:extLst>
          </p:cNvPr>
          <p:cNvSpPr/>
          <p:nvPr userDrawn="1"/>
        </p:nvSpPr>
        <p:spPr bwMode="auto">
          <a:xfrm>
            <a:off x="1" y="-9329"/>
            <a:ext cx="13444538"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 name="Title 1"/>
          <p:cNvSpPr>
            <a:spLocks noGrp="1"/>
          </p:cNvSpPr>
          <p:nvPr>
            <p:ph type="title" hasCustomPrompt="1"/>
          </p:nvPr>
        </p:nvSpPr>
        <p:spPr>
          <a:xfrm>
            <a:off x="1054317" y="533400"/>
            <a:ext cx="11788631" cy="934016"/>
          </a:xfrm>
        </p:spPr>
        <p:txBody>
          <a:bodyPr/>
          <a:lstStyle>
            <a:lvl1pPr>
              <a:defRPr baseline="0">
                <a:solidFill>
                  <a:schemeClr val="bg1"/>
                </a:solidFill>
              </a:defRPr>
            </a:lvl1pPr>
          </a:lstStyle>
          <a:p>
            <a:r>
              <a:rPr lang="en-US" dirty="0"/>
              <a:t>(Insert: Overview of Session)</a:t>
            </a:r>
            <a:endParaRPr lang="en-GB" dirty="0"/>
          </a:p>
        </p:txBody>
      </p:sp>
      <p:sp>
        <p:nvSpPr>
          <p:cNvPr id="3" name="Content Placeholder 2"/>
          <p:cNvSpPr>
            <a:spLocks noGrp="1"/>
          </p:cNvSpPr>
          <p:nvPr>
            <p:ph idx="1" hasCustomPrompt="1"/>
          </p:nvPr>
        </p:nvSpPr>
        <p:spPr>
          <a:xfrm>
            <a:off x="1054318" y="2178521"/>
            <a:ext cx="7900199" cy="4267200"/>
          </a:xfrm>
        </p:spPr>
        <p:txBody>
          <a:bodyPr/>
          <a:lstStyle>
            <a:lvl1pPr>
              <a:defRPr baseline="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10" name="Picture 9">
            <a:extLst>
              <a:ext uri="{FF2B5EF4-FFF2-40B4-BE49-F238E27FC236}">
                <a16:creationId xmlns:a16="http://schemas.microsoft.com/office/drawing/2014/main" id="{77D3C089-25D9-42C0-A04D-703C2AFF31E4}"/>
              </a:ext>
            </a:extLst>
          </p:cNvPr>
          <p:cNvPicPr>
            <a:picLocks noChangeAspect="1"/>
          </p:cNvPicPr>
          <p:nvPr userDrawn="1"/>
        </p:nvPicPr>
        <p:blipFill rotWithShape="1">
          <a:blip r:embed="rId2"/>
          <a:srcRect l="2523" t="-1" r="14025" b="51105"/>
          <a:stretch/>
        </p:blipFill>
        <p:spPr>
          <a:xfrm>
            <a:off x="-1" y="1664713"/>
            <a:ext cx="13444539" cy="154758"/>
          </a:xfrm>
          <a:prstGeom prst="rect">
            <a:avLst/>
          </a:prstGeom>
        </p:spPr>
      </p:pic>
      <p:pic>
        <p:nvPicPr>
          <p:cNvPr id="7" name="Picture 6" descr="A blue circle with a black center&#10;&#10;Description automatically generated with low confidence">
            <a:extLst>
              <a:ext uri="{FF2B5EF4-FFF2-40B4-BE49-F238E27FC236}">
                <a16:creationId xmlns:a16="http://schemas.microsoft.com/office/drawing/2014/main" id="{53B86E9A-5DDD-4215-BF6D-C734B7F8FD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8446"/>
          <a:stretch/>
        </p:blipFill>
        <p:spPr>
          <a:xfrm>
            <a:off x="11447445" y="3413447"/>
            <a:ext cx="1997093" cy="2720961"/>
          </a:xfrm>
          <a:prstGeom prst="rect">
            <a:avLst/>
          </a:prstGeom>
        </p:spPr>
      </p:pic>
      <p:pic>
        <p:nvPicPr>
          <p:cNvPr id="8" name="Picture 7" descr="A red heart with a black background&#10;&#10;Description automatically generated with low confidence">
            <a:extLst>
              <a:ext uri="{FF2B5EF4-FFF2-40B4-BE49-F238E27FC236}">
                <a16:creationId xmlns:a16="http://schemas.microsoft.com/office/drawing/2014/main" id="{32C48D13-4D78-4048-B1D1-0EE389200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8693" y="2763763"/>
            <a:ext cx="2215078" cy="2385814"/>
          </a:xfrm>
          <a:prstGeom prst="rect">
            <a:avLst/>
          </a:prstGeom>
        </p:spPr>
      </p:pic>
      <p:pic>
        <p:nvPicPr>
          <p:cNvPr id="11" name="Picture 10" descr="A picture containing blur&#10;&#10;Description automatically generated">
            <a:extLst>
              <a:ext uri="{FF2B5EF4-FFF2-40B4-BE49-F238E27FC236}">
                <a16:creationId xmlns:a16="http://schemas.microsoft.com/office/drawing/2014/main" id="{27CDAACF-F399-4075-B82D-8583029347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312660">
            <a:off x="11587075" y="4924542"/>
            <a:ext cx="1264884" cy="1264884"/>
          </a:xfrm>
          <a:prstGeom prst="rect">
            <a:avLst/>
          </a:prstGeom>
        </p:spPr>
      </p:pic>
      <p:pic>
        <p:nvPicPr>
          <p:cNvPr id="12" name="Picture 11" descr="A picture containing blurry&#10;&#10;Description automatically generated">
            <a:extLst>
              <a:ext uri="{FF2B5EF4-FFF2-40B4-BE49-F238E27FC236}">
                <a16:creationId xmlns:a16="http://schemas.microsoft.com/office/drawing/2014/main" id="{6193D6D0-BD82-4ADA-A833-4A263E66C90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60776">
            <a:off x="11419273" y="1622568"/>
            <a:ext cx="2167543" cy="2167543"/>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757BCAA7-78D3-403C-8DA6-613DA7C6FF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20708">
            <a:off x="10574442" y="5010120"/>
            <a:ext cx="1105678" cy="1088502"/>
          </a:xfrm>
          <a:prstGeom prst="rect">
            <a:avLst/>
          </a:prstGeom>
        </p:spPr>
      </p:pic>
    </p:spTree>
    <p:extLst>
      <p:ext uri="{BB962C8B-B14F-4D97-AF65-F5344CB8AC3E}">
        <p14:creationId xmlns:p14="http://schemas.microsoft.com/office/powerpoint/2010/main" val="41264105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Cranstoun Slide (Locked)">
    <p:spTree>
      <p:nvGrpSpPr>
        <p:cNvPr id="1" name=""/>
        <p:cNvGrpSpPr/>
        <p:nvPr/>
      </p:nvGrpSpPr>
      <p:grpSpPr>
        <a:xfrm>
          <a:off x="0" y="0"/>
          <a:ext cx="0" cy="0"/>
          <a:chOff x="0" y="0"/>
          <a:chExt cx="0" cy="0"/>
        </a:xfrm>
      </p:grpSpPr>
      <p:sp>
        <p:nvSpPr>
          <p:cNvPr id="4" name="TextBox 3"/>
          <p:cNvSpPr txBox="1"/>
          <p:nvPr userDrawn="1"/>
        </p:nvSpPr>
        <p:spPr>
          <a:xfrm>
            <a:off x="1028269" y="1831862"/>
            <a:ext cx="12077936" cy="4647426"/>
          </a:xfrm>
          <a:prstGeom prst="rect">
            <a:avLst/>
          </a:prstGeom>
          <a:noFill/>
        </p:spPr>
        <p:txBody>
          <a:bodyPr wrap="square" rtlCol="0">
            <a:spAutoFit/>
          </a:bodyPr>
          <a:lstStyle/>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Vision: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be a world-class leader in rebuilding lives. </a:t>
            </a:r>
          </a:p>
          <a:p>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1" kern="1200" dirty="0">
                <a:solidFill>
                  <a:srgbClr val="01A0C6"/>
                </a:solidFill>
                <a:effectLst/>
                <a:latin typeface="Corbel" panose="020B0503020204020204" pitchFamily="34" charset="0"/>
                <a:ea typeface="ＭＳ Ｐゴシック" panose="020B0600070205080204" pitchFamily="34" charset="-128"/>
                <a:cs typeface="+mn-cs"/>
              </a:rPr>
              <a:t>Purpose</a:t>
            </a:r>
            <a:r>
              <a:rPr lang="en-GB" sz="3200" b="1" kern="1200" baseline="0" dirty="0">
                <a:solidFill>
                  <a:srgbClr val="01A0C6"/>
                </a:solidFill>
                <a:effectLst/>
                <a:latin typeface="Corbel" panose="020B0503020204020204" pitchFamily="34" charset="0"/>
                <a:ea typeface="ＭＳ Ｐゴシック" panose="020B0600070205080204" pitchFamily="34" charset="-128"/>
                <a:cs typeface="+mn-cs"/>
              </a:rPr>
              <a:t>: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inspire and empower people to live healthier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kern="1200" dirty="0">
                <a:solidFill>
                  <a:schemeClr val="tx1"/>
                </a:solidFill>
                <a:effectLst/>
                <a:latin typeface="Corbel" panose="020B0503020204020204" pitchFamily="34" charset="0"/>
                <a:ea typeface="ＭＳ Ｐゴシック" panose="020B0600070205080204" pitchFamily="34" charset="-128"/>
                <a:cs typeface="+mn-cs"/>
              </a:rPr>
              <a:t>and safer lives.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Mission: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To identify</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develop and deliver innovative, </a:t>
            </a:r>
          </a:p>
          <a:p>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evidence-informed solutions that rebuild lives</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a:t>
            </a:r>
          </a:p>
          <a:p>
            <a:endParaRPr lang="en-GB" sz="2400" kern="1200" dirty="0">
              <a:solidFill>
                <a:schemeClr val="tx1"/>
              </a:solidFill>
              <a:effectLst/>
              <a:latin typeface="Corbel" panose="020B0503020204020204" pitchFamily="34" charset="0"/>
              <a:ea typeface="ＭＳ Ｐゴシック" panose="020B0600070205080204" pitchFamily="34" charset="-128"/>
              <a:cs typeface="+mn-cs"/>
            </a:endParaRPr>
          </a:p>
          <a:p>
            <a:r>
              <a:rPr lang="en-GB" sz="3200" b="1" kern="1200" dirty="0">
                <a:solidFill>
                  <a:srgbClr val="01A0C6"/>
                </a:solidFill>
                <a:effectLst/>
                <a:latin typeface="Corbel" panose="020B0503020204020204" pitchFamily="34" charset="0"/>
                <a:ea typeface="ＭＳ Ｐゴシック" panose="020B0600070205080204" pitchFamily="34" charset="-128"/>
                <a:cs typeface="+mn-cs"/>
              </a:rPr>
              <a:t>Values: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Ambitious,</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Creative, </a:t>
            </a:r>
            <a:r>
              <a:rPr lang="en-GB" sz="3200" kern="1200" dirty="0">
                <a:solidFill>
                  <a:schemeClr val="tx1"/>
                </a:solidFill>
                <a:effectLst/>
                <a:latin typeface="Corbel" panose="020B0503020204020204" pitchFamily="34" charset="0"/>
                <a:ea typeface="ＭＳ Ｐゴシック" panose="020B0600070205080204" pitchFamily="34" charset="-128"/>
                <a:cs typeface="+mn-cs"/>
              </a:rPr>
              <a:t>Compassionate, Collaborative,</a:t>
            </a:r>
            <a:r>
              <a:rPr lang="en-GB" sz="3200" kern="1200" baseline="0" dirty="0">
                <a:solidFill>
                  <a:schemeClr val="tx1"/>
                </a:solidFill>
                <a:effectLst/>
                <a:latin typeface="Corbel" panose="020B0503020204020204" pitchFamily="34" charset="0"/>
                <a:ea typeface="ＭＳ Ｐゴシック" panose="020B0600070205080204" pitchFamily="34" charset="-128"/>
                <a:cs typeface="+mn-cs"/>
              </a:rPr>
              <a:t> Respectful. </a:t>
            </a:r>
            <a:endParaRPr lang="en-GB" dirty="0">
              <a:latin typeface="Corbel" panose="020B0503020204020204" pitchFamily="34" charset="0"/>
            </a:endParaRPr>
          </a:p>
        </p:txBody>
      </p:sp>
      <p:sp>
        <p:nvSpPr>
          <p:cNvPr id="5" name="Slide Number Placeholder 4">
            <a:extLst>
              <a:ext uri="{FF2B5EF4-FFF2-40B4-BE49-F238E27FC236}">
                <a16:creationId xmlns:a16="http://schemas.microsoft.com/office/drawing/2014/main" id="{0C5CC275-B6B6-4C2E-B4B8-092F87731E66}"/>
              </a:ext>
            </a:extLst>
          </p:cNvPr>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sp>
        <p:nvSpPr>
          <p:cNvPr id="9" name="TextBox 8">
            <a:extLst>
              <a:ext uri="{FF2B5EF4-FFF2-40B4-BE49-F238E27FC236}">
                <a16:creationId xmlns:a16="http://schemas.microsoft.com/office/drawing/2014/main" id="{937BA3CD-63AE-D86A-DC1C-B4BD078E7C46}"/>
              </a:ext>
            </a:extLst>
          </p:cNvPr>
          <p:cNvSpPr txBox="1"/>
          <p:nvPr userDrawn="1"/>
        </p:nvSpPr>
        <p:spPr>
          <a:xfrm>
            <a:off x="1028269" y="729619"/>
            <a:ext cx="12077936" cy="707886"/>
          </a:xfrm>
          <a:prstGeom prst="rect">
            <a:avLst/>
          </a:prstGeom>
          <a:noFill/>
        </p:spPr>
        <p:txBody>
          <a:bodyPr wrap="square" rtlCol="0">
            <a:spAutoFit/>
          </a:bodyPr>
          <a:lstStyle/>
          <a:p>
            <a:r>
              <a:rPr lang="en-GB" sz="4000" dirty="0">
                <a:solidFill>
                  <a:srgbClr val="8D0F82"/>
                </a:solidFill>
                <a:latin typeface="Corbel" panose="020B0503020204020204" pitchFamily="34" charset="0"/>
              </a:rPr>
              <a:t>Cranstoun is a social justice charity with global ambition</a:t>
            </a:r>
            <a:endParaRPr lang="en-GB" sz="4000" dirty="0">
              <a:latin typeface="Corbel" panose="020B0503020204020204" pitchFamily="34" charset="0"/>
            </a:endParaRPr>
          </a:p>
        </p:txBody>
      </p:sp>
    </p:spTree>
    <p:extLst>
      <p:ext uri="{BB962C8B-B14F-4D97-AF65-F5344CB8AC3E}">
        <p14:creationId xmlns:p14="http://schemas.microsoft.com/office/powerpoint/2010/main" val="502736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ranstoun DA slide (Locked)">
    <p:bg>
      <p:bgPr>
        <a:solidFill>
          <a:srgbClr val="808080"/>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32597"/>
            <a:ext cx="13444538" cy="7576397"/>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5" name="Slide Number Placeholder 4"/>
          <p:cNvSpPr>
            <a:spLocks noGrp="1"/>
          </p:cNvSpPr>
          <p:nvPr>
            <p:ph type="sldNum" sz="quarter" idx="14"/>
          </p:nvPr>
        </p:nvSpPr>
        <p:spPr>
          <a:xfrm>
            <a:off x="1054318" y="7086600"/>
            <a:ext cx="3354645" cy="457200"/>
          </a:xfrm>
          <a:prstGeom prst="rect">
            <a:avLst/>
          </a:prstGeom>
        </p:spPr>
        <p:txBody>
          <a:bodyPr/>
          <a:lstStyle>
            <a:lvl1pPr>
              <a:defRPr>
                <a:solidFill>
                  <a:schemeClr val="bg1"/>
                </a:solidFill>
                <a:latin typeface="Corbel" panose="020B0503020204020204" pitchFamily="34" charset="0"/>
              </a:defRPr>
            </a:lvl1pPr>
          </a:lstStyle>
          <a:p>
            <a:fld id="{CE5C456D-BC1D-42E0-8CE3-1E42C860BF2B}" type="slidenum">
              <a:rPr lang="en-US" altLang="en-US" smtClean="0"/>
              <a:pPr/>
              <a:t>‹#›</a:t>
            </a:fld>
            <a:endParaRPr lang="en-US" altLang="en-US" sz="2012" dirty="0"/>
          </a:p>
        </p:txBody>
      </p:sp>
      <p:pic>
        <p:nvPicPr>
          <p:cNvPr id="10" name="Picture 9" descr="A picture containing blur&#10;&#10;Description automatically generated">
            <a:extLst>
              <a:ext uri="{FF2B5EF4-FFF2-40B4-BE49-F238E27FC236}">
                <a16:creationId xmlns:a16="http://schemas.microsoft.com/office/drawing/2014/main" id="{42FF178B-56E5-7BEE-1348-9C70F1807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312660">
            <a:off x="11426311" y="-227501"/>
            <a:ext cx="2076093" cy="2076093"/>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93593C96-1731-6489-DDCB-39F092BF03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544440">
            <a:off x="7277245" y="3221738"/>
            <a:ext cx="3270418" cy="3219615"/>
          </a:xfrm>
          <a:prstGeom prst="rect">
            <a:avLst/>
          </a:prstGeom>
        </p:spPr>
      </p:pic>
      <p:pic>
        <p:nvPicPr>
          <p:cNvPr id="14" name="Picture 13" descr="A red circle with a black center&#10;&#10;Description automatically generated with low confidence">
            <a:extLst>
              <a:ext uri="{FF2B5EF4-FFF2-40B4-BE49-F238E27FC236}">
                <a16:creationId xmlns:a16="http://schemas.microsoft.com/office/drawing/2014/main" id="{AEA2CCDD-D5F2-E443-88A4-3FAB457018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07007"/>
            <a:ext cx="3100017" cy="2598304"/>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AF9EF30C-8444-F2DB-513A-B847AB96BA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8155161" y="-18375"/>
            <a:ext cx="3212240" cy="3233828"/>
          </a:xfrm>
          <a:prstGeom prst="rect">
            <a:avLst/>
          </a:prstGeom>
        </p:spPr>
      </p:pic>
      <p:sp>
        <p:nvSpPr>
          <p:cNvPr id="13" name="TextBox 12">
            <a:extLst>
              <a:ext uri="{FF2B5EF4-FFF2-40B4-BE49-F238E27FC236}">
                <a16:creationId xmlns:a16="http://schemas.microsoft.com/office/drawing/2014/main" id="{444FCC46-7896-F1A8-761E-D26C429B31A5}"/>
              </a:ext>
            </a:extLst>
          </p:cNvPr>
          <p:cNvSpPr txBox="1"/>
          <p:nvPr userDrawn="1"/>
        </p:nvSpPr>
        <p:spPr>
          <a:xfrm>
            <a:off x="718821" y="2163025"/>
            <a:ext cx="7731640"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i="0" dirty="0">
                <a:solidFill>
                  <a:schemeClr val="bg1"/>
                </a:solidFill>
                <a:effectLst/>
                <a:latin typeface="Corbel" panose="020B0503020204020204" pitchFamily="34" charset="0"/>
              </a:rPr>
              <a:t>Everyone deserves life without domestic abuse.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4000" b="0" kern="1200" baseline="0" dirty="0">
              <a:solidFill>
                <a:schemeClr val="bg1"/>
              </a:solidFill>
              <a:effectLst/>
              <a:latin typeface="Corbel" panose="020B0503020204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At Cranstoun, we are here to help,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we are here to empower and we’re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here to challenge and change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3200" b="0" kern="1200" baseline="0" dirty="0">
                <a:solidFill>
                  <a:schemeClr val="bg1"/>
                </a:solidFill>
                <a:effectLst/>
                <a:latin typeface="Corbel" panose="020B0503020204020204" pitchFamily="34" charset="0"/>
                <a:ea typeface="ＭＳ Ｐゴシック" panose="020B0600070205080204" pitchFamily="34" charset="-128"/>
                <a:cs typeface="+mn-cs"/>
              </a:rPr>
              <a:t>abusive behaviour</a:t>
            </a:r>
            <a:r>
              <a:rPr lang="en-GB" sz="3200" b="0" i="0" dirty="0">
                <a:solidFill>
                  <a:schemeClr val="bg1"/>
                </a:solidFill>
                <a:effectLst/>
                <a:latin typeface="Corbel" panose="020B0503020204020204" pitchFamily="34" charset="0"/>
              </a:rPr>
              <a:t>.</a:t>
            </a:r>
            <a:endParaRPr lang="en-GB" sz="3200" dirty="0">
              <a:solidFill>
                <a:schemeClr val="bg1"/>
              </a:solidFill>
              <a:latin typeface="Corbel" panose="020B0503020204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i="0" dirty="0">
                <a:solidFill>
                  <a:schemeClr val="bg1"/>
                </a:solidFill>
                <a:effectLst/>
                <a:latin typeface="foco" panose="020B0504050202020203" pitchFamily="34" charset="0"/>
              </a:rPr>
              <a:t> </a:t>
            </a:r>
          </a:p>
        </p:txBody>
      </p:sp>
      <p:pic>
        <p:nvPicPr>
          <p:cNvPr id="8" name="Picture 7" descr="A picture containing blurry&#10;&#10;Description automatically generated">
            <a:extLst>
              <a:ext uri="{FF2B5EF4-FFF2-40B4-BE49-F238E27FC236}">
                <a16:creationId xmlns:a16="http://schemas.microsoft.com/office/drawing/2014/main" id="{0E205314-000B-919C-838F-CC08B4BB36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58031">
            <a:off x="7007523" y="4904390"/>
            <a:ext cx="2701305" cy="2701305"/>
          </a:xfrm>
          <a:prstGeom prst="rect">
            <a:avLst/>
          </a:prstGeom>
        </p:spPr>
      </p:pic>
      <p:pic>
        <p:nvPicPr>
          <p:cNvPr id="19" name="Picture 18" descr="Logo&#10;&#10;Description automatically generated">
            <a:extLst>
              <a:ext uri="{FF2B5EF4-FFF2-40B4-BE49-F238E27FC236}">
                <a16:creationId xmlns:a16="http://schemas.microsoft.com/office/drawing/2014/main" id="{84EC0A5A-C585-0D75-D8E7-4A3C5E6E83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1690" y="1018766"/>
            <a:ext cx="3798229" cy="772790"/>
          </a:xfrm>
          <a:prstGeom prst="rect">
            <a:avLst/>
          </a:prstGeom>
        </p:spPr>
      </p:pic>
      <p:pic>
        <p:nvPicPr>
          <p:cNvPr id="2" name="Picture 1" descr="A person with long hair&#10;&#10;Description automatically generated with low confidence">
            <a:extLst>
              <a:ext uri="{FF2B5EF4-FFF2-40B4-BE49-F238E27FC236}">
                <a16:creationId xmlns:a16="http://schemas.microsoft.com/office/drawing/2014/main" id="{8BCDC159-302F-43C1-3AD8-C0B6C53BA7D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11675" b="4367"/>
          <a:stretch/>
        </p:blipFill>
        <p:spPr>
          <a:xfrm>
            <a:off x="9207655" y="1018766"/>
            <a:ext cx="4236883" cy="6548912"/>
          </a:xfrm>
          <a:prstGeom prst="rect">
            <a:avLst/>
          </a:prstGeom>
        </p:spPr>
      </p:pic>
    </p:spTree>
    <p:extLst>
      <p:ext uri="{BB962C8B-B14F-4D97-AF65-F5344CB8AC3E}">
        <p14:creationId xmlns:p14="http://schemas.microsoft.com/office/powerpoint/2010/main" val="10444458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 (Bullets) DA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06F617-B93A-C268-0FFE-26F5CBDDC70A}"/>
              </a:ext>
            </a:extLst>
          </p:cNvPr>
          <p:cNvSpPr/>
          <p:nvPr userDrawn="1"/>
        </p:nvSpPr>
        <p:spPr bwMode="auto">
          <a:xfrm>
            <a:off x="-20762" y="-5832"/>
            <a:ext cx="13465299" cy="182880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 name="Title 1"/>
          <p:cNvSpPr>
            <a:spLocks noGrp="1"/>
          </p:cNvSpPr>
          <p:nvPr>
            <p:ph type="title" hasCustomPrompt="1"/>
          </p:nvPr>
        </p:nvSpPr>
        <p:spPr>
          <a:xfrm>
            <a:off x="1054317" y="533400"/>
            <a:ext cx="11644615" cy="1131312"/>
          </a:xfrm>
        </p:spPr>
        <p:txBody>
          <a:bodyPr/>
          <a:lstStyle>
            <a:lvl1pPr>
              <a:defRPr baseline="0">
                <a:solidFill>
                  <a:schemeClr val="bg1"/>
                </a:solidFill>
              </a:defRPr>
            </a:lvl1pPr>
          </a:lstStyle>
          <a:p>
            <a:r>
              <a:rPr lang="en-US" dirty="0"/>
              <a:t>(Insert Slide Title) </a:t>
            </a:r>
            <a:endParaRPr lang="en-GB" dirty="0"/>
          </a:p>
        </p:txBody>
      </p:sp>
      <p:sp>
        <p:nvSpPr>
          <p:cNvPr id="3" name="Content Placeholder 2"/>
          <p:cNvSpPr>
            <a:spLocks noGrp="1"/>
          </p:cNvSpPr>
          <p:nvPr>
            <p:ph idx="1"/>
          </p:nvPr>
        </p:nvSpPr>
        <p:spPr>
          <a:xfrm>
            <a:off x="1054317" y="1962497"/>
            <a:ext cx="11644615" cy="4267200"/>
          </a:xfrm>
        </p:spPr>
        <p:txBody>
          <a:bodyPr/>
          <a:lstStyle>
            <a:lvl1pPr>
              <a:defRPr baseline="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7" name="Picture 6">
            <a:extLst>
              <a:ext uri="{FF2B5EF4-FFF2-40B4-BE49-F238E27FC236}">
                <a16:creationId xmlns:a16="http://schemas.microsoft.com/office/drawing/2014/main" id="{2C16DCE6-3CC7-4AEE-9D4F-FB100C75506B}"/>
              </a:ext>
            </a:extLst>
          </p:cNvPr>
          <p:cNvPicPr>
            <a:picLocks noChangeAspect="1"/>
          </p:cNvPicPr>
          <p:nvPr userDrawn="1"/>
        </p:nvPicPr>
        <p:blipFill rotWithShape="1">
          <a:blip r:embed="rId2"/>
          <a:srcRect l="2395" r="14025"/>
          <a:stretch/>
        </p:blipFill>
        <p:spPr>
          <a:xfrm>
            <a:off x="-20763" y="1664712"/>
            <a:ext cx="13465301" cy="316513"/>
          </a:xfrm>
          <a:prstGeom prst="rect">
            <a:avLst/>
          </a:prstGeom>
        </p:spPr>
      </p:pic>
    </p:spTree>
    <p:extLst>
      <p:ext uri="{BB962C8B-B14F-4D97-AF65-F5344CB8AC3E}">
        <p14:creationId xmlns:p14="http://schemas.microsoft.com/office/powerpoint/2010/main" val="263730945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 (Bullets) D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4317" y="533400"/>
            <a:ext cx="11644615" cy="1295400"/>
          </a:xfrm>
        </p:spPr>
        <p:txBody>
          <a:bodyPr/>
          <a:lstStyle>
            <a:lvl1pPr>
              <a:defRPr baseline="0">
                <a:solidFill>
                  <a:srgbClr val="01A0C6"/>
                </a:solidFill>
              </a:defRPr>
            </a:lvl1pPr>
          </a:lstStyle>
          <a:p>
            <a:r>
              <a:rPr lang="en-US" dirty="0"/>
              <a:t>(Insert Slide Title) Domestic Abuse</a:t>
            </a:r>
            <a:endParaRPr lang="en-GB" dirty="0"/>
          </a:p>
        </p:txBody>
      </p:sp>
      <p:sp>
        <p:nvSpPr>
          <p:cNvPr id="3" name="Content Placeholder 2"/>
          <p:cNvSpPr>
            <a:spLocks noGrp="1"/>
          </p:cNvSpPr>
          <p:nvPr>
            <p:ph idx="1"/>
          </p:nvPr>
        </p:nvSpPr>
        <p:spPr>
          <a:xfrm>
            <a:off x="1069053" y="1823619"/>
            <a:ext cx="11644615" cy="4267200"/>
          </a:xfrm>
        </p:spPr>
        <p:txBody>
          <a:bodyPr/>
          <a:lstStyle>
            <a:lvl1pPr>
              <a:defRPr baseline="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1"/>
          </p:nvPr>
        </p:nvSpPr>
        <p:spPr>
          <a:xfrm>
            <a:off x="1054318" y="7086600"/>
            <a:ext cx="3354645" cy="457200"/>
          </a:xfrm>
          <a:prstGeom prst="rect">
            <a:avLst/>
          </a:prstGeom>
        </p:spPr>
        <p:txBody>
          <a:bodyPr/>
          <a:lstStyle>
            <a:lvl1pPr>
              <a:defRPr>
                <a:latin typeface="Corbel" panose="020B0503020204020204" pitchFamily="34" charset="0"/>
              </a:defRPr>
            </a:lvl1pPr>
          </a:lstStyle>
          <a:p>
            <a:fld id="{CEC8780D-7CEE-420D-881A-81AFB51D8A36}" type="slidenum">
              <a:rPr lang="en-US" altLang="en-US" smtClean="0"/>
              <a:pPr/>
              <a:t>‹#›</a:t>
            </a:fld>
            <a:endParaRPr lang="en-US" altLang="en-US" sz="2012" dirty="0"/>
          </a:p>
        </p:txBody>
      </p:sp>
      <p:pic>
        <p:nvPicPr>
          <p:cNvPr id="8" name="Picture 7" descr="A picture containing blur&#10;&#10;Description automatically generated">
            <a:extLst>
              <a:ext uri="{FF2B5EF4-FFF2-40B4-BE49-F238E27FC236}">
                <a16:creationId xmlns:a16="http://schemas.microsoft.com/office/drawing/2014/main" id="{1B4A1539-ECF1-CD11-1A0D-7512E396CB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0669"/>
          <a:stretch/>
        </p:blipFill>
        <p:spPr>
          <a:xfrm>
            <a:off x="10917924" y="-112145"/>
            <a:ext cx="2526614" cy="2669434"/>
          </a:xfrm>
          <a:prstGeom prst="rect">
            <a:avLst/>
          </a:prstGeom>
        </p:spPr>
      </p:pic>
    </p:spTree>
    <p:extLst>
      <p:ext uri="{BB962C8B-B14F-4D97-AF65-F5344CB8AC3E}">
        <p14:creationId xmlns:p14="http://schemas.microsoft.com/office/powerpoint/2010/main" val="357233207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Slide (Short Bullets)">
    <p:spTree>
      <p:nvGrpSpPr>
        <p:cNvPr id="1" name=""/>
        <p:cNvGrpSpPr/>
        <p:nvPr/>
      </p:nvGrpSpPr>
      <p:grpSpPr>
        <a:xfrm>
          <a:off x="0" y="0"/>
          <a:ext cx="0" cy="0"/>
          <a:chOff x="0" y="0"/>
          <a:chExt cx="0" cy="0"/>
        </a:xfrm>
      </p:grpSpPr>
      <p:sp>
        <p:nvSpPr>
          <p:cNvPr id="78" name="Freeform: Shape 10">
            <a:extLst>
              <a:ext uri="{FF2B5EF4-FFF2-40B4-BE49-F238E27FC236}">
                <a16:creationId xmlns:a16="http://schemas.microsoft.com/office/drawing/2014/main" id="{30E54A15-983A-490F-A7FB-0881E0C810F7}"/>
              </a:ext>
            </a:extLst>
          </p:cNvPr>
          <p:cNvSpPr/>
          <p:nvPr userDrawn="1"/>
        </p:nvSpPr>
        <p:spPr>
          <a:xfrm>
            <a:off x="7667759" y="-3080"/>
            <a:ext cx="5776779" cy="756593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solidFill>
            <a:srgbClr val="01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73B4123C-7A9F-BAE9-E2B0-24518C2AE2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4557" y="6571617"/>
            <a:ext cx="3628222" cy="738200"/>
          </a:xfrm>
          <a:prstGeom prst="rect">
            <a:avLst/>
          </a:prstGeom>
        </p:spPr>
      </p:pic>
      <p:sp>
        <p:nvSpPr>
          <p:cNvPr id="2" name="Title 1"/>
          <p:cNvSpPr>
            <a:spLocks noGrp="1"/>
          </p:cNvSpPr>
          <p:nvPr>
            <p:ph type="title" hasCustomPrompt="1"/>
          </p:nvPr>
        </p:nvSpPr>
        <p:spPr>
          <a:xfrm>
            <a:off x="1054318" y="533400"/>
            <a:ext cx="6964094" cy="1295400"/>
          </a:xfrm>
        </p:spPr>
        <p:txBody>
          <a:bodyPr/>
          <a:lstStyle>
            <a:lvl1pPr>
              <a:defRPr baseline="0">
                <a:solidFill>
                  <a:srgbClr val="8D0F82"/>
                </a:solidFill>
              </a:defRPr>
            </a:lvl1pPr>
          </a:lstStyle>
          <a:p>
            <a:r>
              <a:rPr lang="en-US" dirty="0"/>
              <a:t>(Insert Slide Title)</a:t>
            </a:r>
            <a:endParaRPr lang="en-GB" dirty="0"/>
          </a:p>
        </p:txBody>
      </p:sp>
      <p:sp>
        <p:nvSpPr>
          <p:cNvPr id="4" name="Slide Number Placeholder 3"/>
          <p:cNvSpPr>
            <a:spLocks noGrp="1"/>
          </p:cNvSpPr>
          <p:nvPr>
            <p:ph type="sldNum" sz="quarter" idx="11"/>
          </p:nvPr>
        </p:nvSpPr>
        <p:spPr>
          <a:xfrm>
            <a:off x="1054318" y="7086600"/>
            <a:ext cx="3354645" cy="457200"/>
          </a:xfrm>
          <a:prstGeom prst="rect">
            <a:avLst/>
          </a:prstGeom>
        </p:spPr>
        <p:txBody>
          <a:bodyPr/>
          <a:lstStyle>
            <a:lvl1pPr>
              <a:defRPr/>
            </a:lvl1pPr>
          </a:lstStyle>
          <a:p>
            <a:fld id="{EE154687-D7E9-4E77-9C34-F810DC52F31B}" type="slidenum">
              <a:rPr lang="en-US" altLang="en-US"/>
              <a:pPr/>
              <a:t>‹#›</a:t>
            </a:fld>
            <a:endParaRPr lang="en-US" altLang="en-US" sz="2012" dirty="0">
              <a:latin typeface="Arial" panose="020B0604020202020204" pitchFamily="34" charset="0"/>
            </a:endParaRPr>
          </a:p>
        </p:txBody>
      </p:sp>
      <p:sp>
        <p:nvSpPr>
          <p:cNvPr id="80" name="Content Placeholder 79"/>
          <p:cNvSpPr>
            <a:spLocks noGrp="1"/>
          </p:cNvSpPr>
          <p:nvPr>
            <p:ph sz="quarter" idx="12"/>
          </p:nvPr>
        </p:nvSpPr>
        <p:spPr>
          <a:xfrm>
            <a:off x="1034143" y="1909217"/>
            <a:ext cx="6957816"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605531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Slide (Bullets &amp; Image) ">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63169B2-7B26-5C24-2DFA-BD6667983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727" y="3061345"/>
            <a:ext cx="2520280" cy="2996521"/>
          </a:xfrm>
          <a:prstGeom prst="rect">
            <a:avLst/>
          </a:prstGeom>
        </p:spPr>
      </p:pic>
      <p:sp>
        <p:nvSpPr>
          <p:cNvPr id="2" name="Title 1"/>
          <p:cNvSpPr>
            <a:spLocks noGrp="1"/>
          </p:cNvSpPr>
          <p:nvPr>
            <p:ph type="title" hasCustomPrompt="1"/>
          </p:nvPr>
        </p:nvSpPr>
        <p:spPr/>
        <p:txBody>
          <a:bodyPr/>
          <a:lstStyle>
            <a:lvl1pPr>
              <a:defRPr baseline="0">
                <a:solidFill>
                  <a:srgbClr val="01A0C6"/>
                </a:solidFill>
              </a:defRPr>
            </a:lvl1pPr>
          </a:lstStyle>
          <a:p>
            <a:r>
              <a:rPr lang="en-US" dirty="0"/>
              <a:t>(Insert Slide Title)</a:t>
            </a:r>
            <a:endParaRPr lang="en-GB" dirty="0"/>
          </a:p>
        </p:txBody>
      </p:sp>
      <p:sp>
        <p:nvSpPr>
          <p:cNvPr id="3" name="Content Placeholder 2"/>
          <p:cNvSpPr>
            <a:spLocks noGrp="1"/>
          </p:cNvSpPr>
          <p:nvPr>
            <p:ph sz="half" idx="1"/>
          </p:nvPr>
        </p:nvSpPr>
        <p:spPr>
          <a:xfrm>
            <a:off x="1054317" y="1880880"/>
            <a:ext cx="5846666" cy="4267200"/>
          </a:xfrm>
        </p:spPr>
        <p:txBody>
          <a:bodyPr/>
          <a:lstStyle>
            <a:lvl1pPr>
              <a:defRPr sz="3200"/>
            </a:lvl1pPr>
            <a:lvl2pPr>
              <a:defRPr sz="2600"/>
            </a:lvl2pPr>
            <a:lvl3pPr>
              <a:defRPr sz="2600"/>
            </a:lvl3pPr>
            <a:lvl4pPr>
              <a:defRPr sz="2600"/>
            </a:lvl4pPr>
            <a:lvl5pPr>
              <a:defRPr sz="2600"/>
            </a:lvl5pPr>
            <a:lvl6pPr>
              <a:defRPr sz="2264"/>
            </a:lvl6pPr>
            <a:lvl7pPr>
              <a:defRPr sz="2264"/>
            </a:lvl7pPr>
            <a:lvl8pPr>
              <a:defRPr sz="2264"/>
            </a:lvl8pPr>
            <a:lvl9pPr>
              <a:defRPr sz="2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1"/>
          </p:nvPr>
        </p:nvSpPr>
        <p:spPr>
          <a:xfrm>
            <a:off x="1054318" y="7086600"/>
            <a:ext cx="3354645" cy="457200"/>
          </a:xfrm>
          <a:prstGeom prst="rect">
            <a:avLst/>
          </a:prstGeom>
        </p:spPr>
        <p:txBody>
          <a:bodyPr/>
          <a:lstStyle>
            <a:lvl1pPr>
              <a:defRPr/>
            </a:lvl1pPr>
          </a:lstStyle>
          <a:p>
            <a:fld id="{E76FE555-F78B-4E28-9F4B-A6C5ADEB971B}" type="slidenum">
              <a:rPr lang="en-US" altLang="en-US"/>
              <a:pPr/>
              <a:t>‹#›</a:t>
            </a:fld>
            <a:endParaRPr lang="en-US" altLang="en-US" sz="2012" dirty="0">
              <a:latin typeface="Arial" panose="020B0604020202020204" pitchFamily="34" charset="0"/>
            </a:endParaRPr>
          </a:p>
        </p:txBody>
      </p:sp>
    </p:spTree>
    <p:extLst>
      <p:ext uri="{BB962C8B-B14F-4D97-AF65-F5344CB8AC3E}">
        <p14:creationId xmlns:p14="http://schemas.microsoft.com/office/powerpoint/2010/main" val="300163222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808080"/>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13444538" cy="7562850"/>
          </a:xfrm>
          <a:prstGeom prst="rect">
            <a:avLst/>
          </a:prstGeom>
          <a:solidFill>
            <a:srgbClr val="01A0C6"/>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5" name="Slide Number Placeholder 4"/>
          <p:cNvSpPr>
            <a:spLocks noGrp="1"/>
          </p:cNvSpPr>
          <p:nvPr>
            <p:ph type="sldNum" sz="quarter" idx="14"/>
          </p:nvPr>
        </p:nvSpPr>
        <p:spPr>
          <a:xfrm>
            <a:off x="1054318" y="7086600"/>
            <a:ext cx="3354645" cy="457200"/>
          </a:xfrm>
          <a:prstGeom prst="rect">
            <a:avLst/>
          </a:prstGeom>
        </p:spPr>
        <p:txBody>
          <a:bodyPr/>
          <a:lstStyle>
            <a:lvl1pPr>
              <a:defRPr>
                <a:solidFill>
                  <a:schemeClr val="bg1"/>
                </a:solidFill>
                <a:latin typeface="Corbel" panose="020B0503020204020204" pitchFamily="34" charset="0"/>
              </a:defRPr>
            </a:lvl1pPr>
          </a:lstStyle>
          <a:p>
            <a:fld id="{CE5C456D-BC1D-42E0-8CE3-1E42C860BF2B}" type="slidenum">
              <a:rPr lang="en-US" altLang="en-US" smtClean="0"/>
              <a:pPr/>
              <a:t>‹#›</a:t>
            </a:fld>
            <a:endParaRPr lang="en-US" altLang="en-US" sz="2012" dirty="0"/>
          </a:p>
        </p:txBody>
      </p:sp>
      <p:sp>
        <p:nvSpPr>
          <p:cNvPr id="9" name="Text Placeholder 6"/>
          <p:cNvSpPr>
            <a:spLocks noGrp="1"/>
          </p:cNvSpPr>
          <p:nvPr>
            <p:ph type="body" sz="quarter" idx="12" hasCustomPrompt="1"/>
          </p:nvPr>
        </p:nvSpPr>
        <p:spPr>
          <a:xfrm>
            <a:off x="1016378" y="1189138"/>
            <a:ext cx="10746451" cy="4536504"/>
          </a:xfrm>
        </p:spPr>
        <p:txBody>
          <a:bodyPr/>
          <a:lstStyle>
            <a:lvl1pPr marL="0" indent="0" algn="ctr">
              <a:buNone/>
              <a:defRPr sz="4000" baseline="0">
                <a:solidFill>
                  <a:schemeClr val="bg1"/>
                </a:solidFill>
              </a:defRPr>
            </a:lvl1pPr>
            <a:lvl2pPr>
              <a:buNone/>
              <a:defRPr sz="2641">
                <a:solidFill>
                  <a:schemeClr val="bg1"/>
                </a:solidFill>
              </a:defRPr>
            </a:lvl2pPr>
            <a:lvl3pPr>
              <a:buNone/>
              <a:defRPr sz="2641">
                <a:solidFill>
                  <a:schemeClr val="bg1"/>
                </a:solidFill>
              </a:defRPr>
            </a:lvl3pPr>
            <a:lvl4pPr>
              <a:buNone/>
              <a:defRPr sz="2641">
                <a:solidFill>
                  <a:schemeClr val="bg1"/>
                </a:solidFill>
              </a:defRPr>
            </a:lvl4pPr>
            <a:lvl5pPr>
              <a:buNone/>
              <a:defRPr sz="2641">
                <a:solidFill>
                  <a:schemeClr val="bg1"/>
                </a:solidFill>
              </a:defRPr>
            </a:lvl5pPr>
          </a:lstStyle>
          <a:p>
            <a:pPr lvl="0"/>
            <a:r>
              <a:rPr lang="en-US" dirty="0"/>
              <a:t>(Divider Slide: Insert Quote or Key Info)</a:t>
            </a:r>
          </a:p>
        </p:txBody>
      </p:sp>
      <p:pic>
        <p:nvPicPr>
          <p:cNvPr id="7" name="Picture 6" descr="Logo&#10;&#10;Description automatically generated">
            <a:extLst>
              <a:ext uri="{FF2B5EF4-FFF2-40B4-BE49-F238E27FC236}">
                <a16:creationId xmlns:a16="http://schemas.microsoft.com/office/drawing/2014/main" id="{AA53B3BE-D545-D721-1F0C-BE7FE09EC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4557" y="6571617"/>
            <a:ext cx="3628222" cy="738200"/>
          </a:xfrm>
          <a:prstGeom prst="rect">
            <a:avLst/>
          </a:prstGeom>
        </p:spPr>
      </p:pic>
    </p:spTree>
    <p:extLst>
      <p:ext uri="{BB962C8B-B14F-4D97-AF65-F5344CB8AC3E}">
        <p14:creationId xmlns:p14="http://schemas.microsoft.com/office/powerpoint/2010/main" val="33472078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54317" y="533400"/>
            <a:ext cx="1188502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1054317" y="2057400"/>
            <a:ext cx="118850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30" name="Rectangle 6"/>
          <p:cNvSpPr>
            <a:spLocks noGrp="1" noChangeArrowheads="1"/>
          </p:cNvSpPr>
          <p:nvPr>
            <p:ph type="sldNum" sz="quarter" idx="4"/>
          </p:nvPr>
        </p:nvSpPr>
        <p:spPr bwMode="auto">
          <a:xfrm>
            <a:off x="1054318" y="7086600"/>
            <a:ext cx="3354645"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300">
                <a:latin typeface="Corbel" panose="020B0503020204020204" pitchFamily="34" charset="0"/>
              </a:defRPr>
            </a:lvl1pPr>
          </a:lstStyle>
          <a:p>
            <a:fld id="{E1DB44F0-8C61-4B36-A856-83060777E4D2}" type="slidenum">
              <a:rPr lang="en-US" altLang="en-US" smtClean="0"/>
              <a:pPr/>
              <a:t>‹#›</a:t>
            </a:fld>
            <a:endParaRPr lang="en-US" altLang="en-US" dirty="0"/>
          </a:p>
        </p:txBody>
      </p:sp>
      <p:pic>
        <p:nvPicPr>
          <p:cNvPr id="3" name="Picture 2" descr="Logo&#10;&#10;Description automatically generated">
            <a:extLst>
              <a:ext uri="{FF2B5EF4-FFF2-40B4-BE49-F238E27FC236}">
                <a16:creationId xmlns:a16="http://schemas.microsoft.com/office/drawing/2014/main" id="{F3895C56-11E0-B705-E612-6715EC51F4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74068" y="6661745"/>
            <a:ext cx="3562338" cy="724796"/>
          </a:xfrm>
          <a:prstGeom prst="rect">
            <a:avLst/>
          </a:prstGeom>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53" r:id="rId3"/>
    <p:sldLayoutId id="2147483952" r:id="rId4"/>
    <p:sldLayoutId id="2147483949" r:id="rId5"/>
    <p:sldLayoutId id="2147483948" r:id="rId6"/>
    <p:sldLayoutId id="2147483932" r:id="rId7"/>
    <p:sldLayoutId id="2147483951" r:id="rId8"/>
    <p:sldLayoutId id="2147483950" r:id="rId9"/>
    <p:sldLayoutId id="2147483931" r:id="rId10"/>
    <p:sldLayoutId id="2147483933" r:id="rId11"/>
  </p:sldLayoutIdLst>
  <p:transition spd="slow">
    <p:fade/>
  </p:transition>
  <p:hf hdr="0" dt="0"/>
  <p:txStyles>
    <p:titleStyle>
      <a:lvl1pPr algn="l" defTabSz="1311870" rtl="0" eaLnBrk="1" fontAlgn="base" hangingPunct="1">
        <a:spcBef>
          <a:spcPct val="0"/>
        </a:spcBef>
        <a:spcAft>
          <a:spcPct val="0"/>
        </a:spcAft>
        <a:defRPr sz="4000">
          <a:solidFill>
            <a:srgbClr val="8D0F82"/>
          </a:solidFill>
          <a:latin typeface="Corbel" panose="020B0503020204020204" pitchFamily="34" charset="0"/>
          <a:ea typeface="+mj-ea"/>
          <a:cs typeface="+mj-cs"/>
        </a:defRPr>
      </a:lvl1pPr>
      <a:lvl2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2pPr>
      <a:lvl3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3pPr>
      <a:lvl4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4pPr>
      <a:lvl5pPr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5pPr>
      <a:lvl6pPr marL="575066"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6pPr>
      <a:lvl7pPr marL="1150132"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7pPr>
      <a:lvl8pPr marL="1725198"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8pPr>
      <a:lvl9pPr marL="2300265" algn="l" defTabSz="1311870" rtl="0" eaLnBrk="1" fontAlgn="base" hangingPunct="1">
        <a:spcBef>
          <a:spcPct val="0"/>
        </a:spcBef>
        <a:spcAft>
          <a:spcPct val="0"/>
        </a:spcAft>
        <a:defRPr sz="4780">
          <a:solidFill>
            <a:srgbClr val="50B848"/>
          </a:solidFill>
          <a:latin typeface="Georgia" pitchFamily="18" charset="0"/>
          <a:ea typeface="ＭＳ Ｐゴシック" pitchFamily="34" charset="-128"/>
        </a:defRPr>
      </a:lvl9pPr>
    </p:titleStyle>
    <p:bodyStyle>
      <a:lvl1pPr marL="491202" indent="-491202"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cs typeface="+mn-cs"/>
        </a:defRPr>
      </a:lvl1pPr>
      <a:lvl2pPr marL="1066269" indent="-411332"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2pPr>
      <a:lvl3pPr marL="1639339" indent="-327468"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3pPr>
      <a:lvl4pPr marL="2296271" indent="-329466"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4pPr>
      <a:lvl5pPr marL="2951208" indent="-327468" algn="l" defTabSz="1311870" rtl="0" eaLnBrk="1" fontAlgn="base" hangingPunct="1">
        <a:spcBef>
          <a:spcPct val="0"/>
        </a:spcBef>
        <a:spcAft>
          <a:spcPct val="0"/>
        </a:spcAft>
        <a:buClr>
          <a:schemeClr val="tx1"/>
        </a:buClr>
        <a:buSzPct val="80000"/>
        <a:buFont typeface="Times" panose="02020603050405020304" pitchFamily="18" charset="0"/>
        <a:buChar char="•"/>
        <a:defRPr sz="3200">
          <a:solidFill>
            <a:schemeClr val="tx1"/>
          </a:solidFill>
          <a:latin typeface="Corbel" panose="020B0503020204020204" pitchFamily="34" charset="0"/>
          <a:ea typeface="+mn-ea"/>
        </a:defRPr>
      </a:lvl5pPr>
      <a:lvl6pPr marL="3526274"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6pPr>
      <a:lvl7pPr marL="4101340"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7pPr>
      <a:lvl8pPr marL="4676406"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8pPr>
      <a:lvl9pPr marL="5251472" indent="-327468" algn="l" defTabSz="1311870" rtl="0" eaLnBrk="1" fontAlgn="base" hangingPunct="1">
        <a:spcBef>
          <a:spcPct val="20000"/>
        </a:spcBef>
        <a:spcAft>
          <a:spcPct val="0"/>
        </a:spcAft>
        <a:buClr>
          <a:schemeClr val="tx1"/>
        </a:buClr>
        <a:buSzPct val="80000"/>
        <a:buFont typeface="Times" pitchFamily="18" charset="0"/>
        <a:buChar char="•"/>
        <a:defRPr sz="1509">
          <a:solidFill>
            <a:schemeClr val="tx1"/>
          </a:solidFill>
          <a:latin typeface="+mn-lt"/>
          <a:ea typeface="+mn-ea"/>
        </a:defRPr>
      </a:lvl9pPr>
    </p:bodyStyle>
    <p:otherStyle>
      <a:defPPr>
        <a:defRPr lang="en-US"/>
      </a:defPPr>
      <a:lvl1pPr marL="0" algn="l" defTabSz="1150132" rtl="0" eaLnBrk="1" latinLnBrk="0" hangingPunct="1">
        <a:defRPr sz="2264" kern="1200">
          <a:solidFill>
            <a:schemeClr val="tx1"/>
          </a:solidFill>
          <a:latin typeface="+mn-lt"/>
          <a:ea typeface="+mn-ea"/>
          <a:cs typeface="+mn-cs"/>
        </a:defRPr>
      </a:lvl1pPr>
      <a:lvl2pPr marL="575066" algn="l" defTabSz="1150132" rtl="0" eaLnBrk="1" latinLnBrk="0" hangingPunct="1">
        <a:defRPr sz="2264" kern="1200">
          <a:solidFill>
            <a:schemeClr val="tx1"/>
          </a:solidFill>
          <a:latin typeface="+mn-lt"/>
          <a:ea typeface="+mn-ea"/>
          <a:cs typeface="+mn-cs"/>
        </a:defRPr>
      </a:lvl2pPr>
      <a:lvl3pPr marL="1150132" algn="l" defTabSz="1150132" rtl="0" eaLnBrk="1" latinLnBrk="0" hangingPunct="1">
        <a:defRPr sz="2264" kern="1200">
          <a:solidFill>
            <a:schemeClr val="tx1"/>
          </a:solidFill>
          <a:latin typeface="+mn-lt"/>
          <a:ea typeface="+mn-ea"/>
          <a:cs typeface="+mn-cs"/>
        </a:defRPr>
      </a:lvl3pPr>
      <a:lvl4pPr marL="1725198" algn="l" defTabSz="1150132" rtl="0" eaLnBrk="1" latinLnBrk="0" hangingPunct="1">
        <a:defRPr sz="2264" kern="1200">
          <a:solidFill>
            <a:schemeClr val="tx1"/>
          </a:solidFill>
          <a:latin typeface="+mn-lt"/>
          <a:ea typeface="+mn-ea"/>
          <a:cs typeface="+mn-cs"/>
        </a:defRPr>
      </a:lvl4pPr>
      <a:lvl5pPr marL="2300265" algn="l" defTabSz="1150132" rtl="0" eaLnBrk="1" latinLnBrk="0" hangingPunct="1">
        <a:defRPr sz="2264" kern="1200">
          <a:solidFill>
            <a:schemeClr val="tx1"/>
          </a:solidFill>
          <a:latin typeface="+mn-lt"/>
          <a:ea typeface="+mn-ea"/>
          <a:cs typeface="+mn-cs"/>
        </a:defRPr>
      </a:lvl5pPr>
      <a:lvl6pPr marL="2875331" algn="l" defTabSz="1150132" rtl="0" eaLnBrk="1" latinLnBrk="0" hangingPunct="1">
        <a:defRPr sz="2264" kern="1200">
          <a:solidFill>
            <a:schemeClr val="tx1"/>
          </a:solidFill>
          <a:latin typeface="+mn-lt"/>
          <a:ea typeface="+mn-ea"/>
          <a:cs typeface="+mn-cs"/>
        </a:defRPr>
      </a:lvl6pPr>
      <a:lvl7pPr marL="3450397" algn="l" defTabSz="1150132" rtl="0" eaLnBrk="1" latinLnBrk="0" hangingPunct="1">
        <a:defRPr sz="2264" kern="1200">
          <a:solidFill>
            <a:schemeClr val="tx1"/>
          </a:solidFill>
          <a:latin typeface="+mn-lt"/>
          <a:ea typeface="+mn-ea"/>
          <a:cs typeface="+mn-cs"/>
        </a:defRPr>
      </a:lvl7pPr>
      <a:lvl8pPr marL="4025463" algn="l" defTabSz="1150132" rtl="0" eaLnBrk="1" latinLnBrk="0" hangingPunct="1">
        <a:defRPr sz="2264" kern="1200">
          <a:solidFill>
            <a:schemeClr val="tx1"/>
          </a:solidFill>
          <a:latin typeface="+mn-lt"/>
          <a:ea typeface="+mn-ea"/>
          <a:cs typeface="+mn-cs"/>
        </a:defRPr>
      </a:lvl8pPr>
      <a:lvl9pPr marL="4600529" algn="l" defTabSz="1150132" rtl="0" eaLnBrk="1" latinLnBrk="0" hangingPunct="1">
        <a:defRPr sz="22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cripps@cranstoun.org.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Helen.Richardson@wmwa.org.uk" TargetMode="External"/><Relationship Id="rId4" Type="http://schemas.openxmlformats.org/officeDocument/2006/relationships/hyperlink" Target="mailto:awilliams@cranstou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TW@cranstoun.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rotect-eu.mimecast.com/s/r-cyCvYEnc41NDtXo6Gy?domain=westmerciawomensaid.org" TargetMode="External"/><Relationship Id="rId4" Type="http://schemas.openxmlformats.org/officeDocument/2006/relationships/hyperlink" Target="mailto:helpline@wmwa.org.u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t>Telford &amp; Wrekin Domestic Abuse Service </a:t>
            </a:r>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54317" y="1861929"/>
            <a:ext cx="7900199" cy="3719696"/>
          </a:xfrm>
        </p:spPr>
        <p:txBody>
          <a:bodyPr/>
          <a:lstStyle/>
          <a:p>
            <a:pPr marL="0" indent="0">
              <a:buNone/>
            </a:pPr>
            <a:r>
              <a:rPr lang="en-GB" dirty="0"/>
              <a:t>Cranstoun &amp; West Mercia Women’s Aid</a:t>
            </a:r>
          </a:p>
          <a:p>
            <a:pPr marL="0" indent="0">
              <a:buNone/>
            </a:pPr>
            <a:endParaRPr lang="en-GB" dirty="0"/>
          </a:p>
          <a:p>
            <a:pPr marL="0" indent="0">
              <a:buNone/>
            </a:pPr>
            <a:r>
              <a:rPr lang="en-GB" sz="2800" dirty="0"/>
              <a:t>Maria Cripps – Head of Domestic abuse Services</a:t>
            </a:r>
          </a:p>
          <a:p>
            <a:pPr marL="0" indent="0">
              <a:buNone/>
            </a:pPr>
            <a:r>
              <a:rPr lang="en-GB" sz="2800" dirty="0"/>
              <a:t>Andrea Williams  – Service Manager T&amp;W</a:t>
            </a:r>
          </a:p>
          <a:p>
            <a:pPr marL="0" indent="0">
              <a:buNone/>
            </a:pPr>
            <a:r>
              <a:rPr lang="en-GB" sz="2800" dirty="0"/>
              <a:t>Helen Richardson –Head </a:t>
            </a:r>
            <a:r>
              <a:rPr lang="en-GB" sz="2800"/>
              <a:t>of Client </a:t>
            </a:r>
            <a:r>
              <a:rPr lang="en-GB" sz="2800" dirty="0"/>
              <a:t>Services </a:t>
            </a:r>
          </a:p>
          <a:p>
            <a:pPr marL="0" indent="0">
              <a:buNone/>
            </a:pPr>
            <a:endParaRPr lang="en-GB" sz="2800" dirty="0"/>
          </a:p>
          <a:p>
            <a:pPr marL="0" indent="0">
              <a:buNone/>
            </a:pPr>
            <a:r>
              <a:rPr lang="en-GB" sz="2800" dirty="0"/>
              <a:t>14</a:t>
            </a:r>
            <a:r>
              <a:rPr lang="en-GB" sz="2800" baseline="30000" dirty="0"/>
              <a:t>th</a:t>
            </a:r>
            <a:r>
              <a:rPr lang="en-GB" sz="2800" dirty="0"/>
              <a:t> June 2023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fld id="{CEC8780D-7CEE-420D-881A-81AFB51D8A36}" type="slidenum">
              <a:rPr lang="en-US" altLang="en-US" smtClean="0"/>
              <a:pPr/>
              <a:t>1</a:t>
            </a:fld>
            <a:endParaRPr lang="en-US" altLang="en-US" sz="2012" dirty="0"/>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6009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5CFE-767E-0BF0-EA4A-915F133C04F5}"/>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E2B3F818-A58B-631B-0CF9-2F40221161F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Physical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Punching, kicking, slapping, beating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Pinching, pushing or pulling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Holding a  person captive, not allowing them to leave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Use of weapons and throwing objects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Pinning someone down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Refusing to help when you are injured or sick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Withholding medications, medical treatment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Choking, strangling, drowning, suffocating a person</a:t>
            </a:r>
          </a:p>
          <a:p>
            <a:endParaRPr lang="en-GB" dirty="0"/>
          </a:p>
        </p:txBody>
      </p:sp>
      <p:sp>
        <p:nvSpPr>
          <p:cNvPr id="4" name="Slide Number Placeholder 3">
            <a:extLst>
              <a:ext uri="{FF2B5EF4-FFF2-40B4-BE49-F238E27FC236}">
                <a16:creationId xmlns:a16="http://schemas.microsoft.com/office/drawing/2014/main" id="{D26CBFF5-768D-C4E8-6BBD-3EFB6321DBA8}"/>
              </a:ext>
            </a:extLst>
          </p:cNvPr>
          <p:cNvSpPr>
            <a:spLocks noGrp="1"/>
          </p:cNvSpPr>
          <p:nvPr>
            <p:ph type="sldNum" sz="quarter" idx="11"/>
          </p:nvPr>
        </p:nvSpPr>
        <p:spPr/>
        <p:txBody>
          <a:bodyPr/>
          <a:lstStyle/>
          <a:p>
            <a:fld id="{CEC8780D-7CEE-420D-881A-81AFB51D8A36}" type="slidenum">
              <a:rPr lang="en-US" altLang="en-US" smtClean="0"/>
              <a:pPr/>
              <a:t>10</a:t>
            </a:fld>
            <a:endParaRPr lang="en-US" altLang="en-US" sz="2012" dirty="0"/>
          </a:p>
        </p:txBody>
      </p:sp>
    </p:spTree>
    <p:extLst>
      <p:ext uri="{BB962C8B-B14F-4D97-AF65-F5344CB8AC3E}">
        <p14:creationId xmlns:p14="http://schemas.microsoft.com/office/powerpoint/2010/main" val="26568143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0EED-BD85-931E-9F26-226D136CC3DB}"/>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9FDBE5B4-B83D-58BF-526A-9313FFCEB540}"/>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Psychological/Emotional</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Making someone feel guilty about spending</a:t>
            </a: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       time with anyone else</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Isolating a person</a:t>
            </a:r>
            <a:endParaRPr kumimoji="0" lang="en-GB" alt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Putting someone down, insulting and criticising them</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Blaming someone for everything</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Making someone feel as though they cannot de anything right</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Telling someone that no one else wants them and they are lucky to have them.</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Gas-lighting</a:t>
            </a:r>
            <a:endPar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Intimidation and Control</a:t>
            </a:r>
          </a:p>
          <a:p>
            <a:pPr marL="285750" marR="0" lvl="0" indent="-28575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Withholding affection as a punishment</a:t>
            </a:r>
          </a:p>
          <a:p>
            <a:endParaRPr lang="en-GB" dirty="0"/>
          </a:p>
        </p:txBody>
      </p:sp>
      <p:sp>
        <p:nvSpPr>
          <p:cNvPr id="4" name="Slide Number Placeholder 3">
            <a:extLst>
              <a:ext uri="{FF2B5EF4-FFF2-40B4-BE49-F238E27FC236}">
                <a16:creationId xmlns:a16="http://schemas.microsoft.com/office/drawing/2014/main" id="{859DE412-9E3D-0D4D-F845-92470AFB9D90}"/>
              </a:ext>
            </a:extLst>
          </p:cNvPr>
          <p:cNvSpPr>
            <a:spLocks noGrp="1"/>
          </p:cNvSpPr>
          <p:nvPr>
            <p:ph type="sldNum" sz="quarter" idx="11"/>
          </p:nvPr>
        </p:nvSpPr>
        <p:spPr/>
        <p:txBody>
          <a:bodyPr/>
          <a:lstStyle/>
          <a:p>
            <a:fld id="{CEC8780D-7CEE-420D-881A-81AFB51D8A36}" type="slidenum">
              <a:rPr lang="en-US" altLang="en-US" smtClean="0"/>
              <a:pPr/>
              <a:t>11</a:t>
            </a:fld>
            <a:endParaRPr lang="en-US" altLang="en-US" sz="2012" dirty="0"/>
          </a:p>
        </p:txBody>
      </p:sp>
    </p:spTree>
    <p:extLst>
      <p:ext uri="{BB962C8B-B14F-4D97-AF65-F5344CB8AC3E}">
        <p14:creationId xmlns:p14="http://schemas.microsoft.com/office/powerpoint/2010/main" val="19107193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C3EE-19E9-7110-6D4A-89FAF886C8B4}"/>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138AE324-CDC0-AC84-AF58-3747DE2205A7}"/>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Sexual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Forcing someone to do anything sexual that they are not comfortable with (this is rape or sexual assault)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Preventing someone from using birth control or contraception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Forcing someone to participate in prostitution or pornography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Video sexual acts and sharing it without someone's permission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Unwanted touching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Controlling a decision about abortion/ pregnancy</a:t>
            </a:r>
          </a:p>
          <a:p>
            <a:endParaRPr lang="en-GB" dirty="0"/>
          </a:p>
        </p:txBody>
      </p:sp>
      <p:sp>
        <p:nvSpPr>
          <p:cNvPr id="4" name="Slide Number Placeholder 3">
            <a:extLst>
              <a:ext uri="{FF2B5EF4-FFF2-40B4-BE49-F238E27FC236}">
                <a16:creationId xmlns:a16="http://schemas.microsoft.com/office/drawing/2014/main" id="{7D91D726-0FA4-2CD7-342C-C37A4084DA25}"/>
              </a:ext>
            </a:extLst>
          </p:cNvPr>
          <p:cNvSpPr>
            <a:spLocks noGrp="1"/>
          </p:cNvSpPr>
          <p:nvPr>
            <p:ph type="sldNum" sz="quarter" idx="11"/>
          </p:nvPr>
        </p:nvSpPr>
        <p:spPr/>
        <p:txBody>
          <a:bodyPr/>
          <a:lstStyle/>
          <a:p>
            <a:fld id="{CEC8780D-7CEE-420D-881A-81AFB51D8A36}" type="slidenum">
              <a:rPr lang="en-US" altLang="en-US" smtClean="0"/>
              <a:pPr/>
              <a:t>12</a:t>
            </a:fld>
            <a:endParaRPr lang="en-US" altLang="en-US" sz="2012" dirty="0"/>
          </a:p>
        </p:txBody>
      </p:sp>
    </p:spTree>
    <p:extLst>
      <p:ext uri="{BB962C8B-B14F-4D97-AF65-F5344CB8AC3E}">
        <p14:creationId xmlns:p14="http://schemas.microsoft.com/office/powerpoint/2010/main" val="12662910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B730-B107-83FA-9BF9-68B3780DED25}"/>
              </a:ext>
            </a:extLst>
          </p:cNvPr>
          <p:cNvSpPr>
            <a:spLocks noGrp="1"/>
          </p:cNvSpPr>
          <p:nvPr>
            <p:ph type="title"/>
          </p:nvPr>
        </p:nvSpPr>
        <p:spPr/>
        <p:txBody>
          <a:bodyPr/>
          <a:lstStyle/>
          <a:p>
            <a:r>
              <a:rPr lang="en-GB" dirty="0"/>
              <a:t>Types of Abuse </a:t>
            </a:r>
          </a:p>
        </p:txBody>
      </p:sp>
      <p:sp>
        <p:nvSpPr>
          <p:cNvPr id="3" name="Content Placeholder 2">
            <a:extLst>
              <a:ext uri="{FF2B5EF4-FFF2-40B4-BE49-F238E27FC236}">
                <a16:creationId xmlns:a16="http://schemas.microsoft.com/office/drawing/2014/main" id="{A6FAEACC-0AE7-1B10-F3F2-3A9E0598A993}"/>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rPr>
              <a:t>Economic</a:t>
            </a:r>
            <a:endParaRPr kumimoji="0" lang="en-GB" altLang="en-US" sz="2400" b="1" i="0" u="none" strike="noStrike" kern="1200" cap="none" spc="0" normalizeH="0" baseline="0" noProof="0" dirty="0">
              <a:ln>
                <a:noFill/>
              </a:ln>
              <a:solidFill>
                <a:srgbClr val="FF3399"/>
              </a:solidFill>
              <a:effectLst/>
              <a:uLnTx/>
              <a:uFillTx/>
              <a:latin typeface="Corbel" panose="020B0503020204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Controlling or taking someone’s money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allowing someone to have a job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including someone in the family financial decisions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Making fun of someone's financial contribution saying its not worth anything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Not allowing someone to talk to anyone about their finances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Demanding an account of everything someone buys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Obtaining credit in a person’s name accruing debt </a:t>
            </a:r>
            <a:endPar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
                <a:srgbClr val="FF3399"/>
              </a:buClr>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endParaRPr lang="en-GB" dirty="0"/>
          </a:p>
        </p:txBody>
      </p:sp>
      <p:sp>
        <p:nvSpPr>
          <p:cNvPr id="4" name="Slide Number Placeholder 3">
            <a:extLst>
              <a:ext uri="{FF2B5EF4-FFF2-40B4-BE49-F238E27FC236}">
                <a16:creationId xmlns:a16="http://schemas.microsoft.com/office/drawing/2014/main" id="{AC0A82A2-FDF6-EC62-CA12-7E1D7CAE755B}"/>
              </a:ext>
            </a:extLst>
          </p:cNvPr>
          <p:cNvSpPr>
            <a:spLocks noGrp="1"/>
          </p:cNvSpPr>
          <p:nvPr>
            <p:ph type="sldNum" sz="quarter" idx="11"/>
          </p:nvPr>
        </p:nvSpPr>
        <p:spPr/>
        <p:txBody>
          <a:bodyPr/>
          <a:lstStyle/>
          <a:p>
            <a:fld id="{CEC8780D-7CEE-420D-881A-81AFB51D8A36}" type="slidenum">
              <a:rPr lang="en-US" altLang="en-US" smtClean="0"/>
              <a:pPr/>
              <a:t>13</a:t>
            </a:fld>
            <a:endParaRPr lang="en-US" altLang="en-US" sz="2012" dirty="0"/>
          </a:p>
        </p:txBody>
      </p:sp>
    </p:spTree>
    <p:extLst>
      <p:ext uri="{BB962C8B-B14F-4D97-AF65-F5344CB8AC3E}">
        <p14:creationId xmlns:p14="http://schemas.microsoft.com/office/powerpoint/2010/main" val="23502332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145B-8EF3-B1A3-FD44-355D3E95744D}"/>
              </a:ext>
            </a:extLst>
          </p:cNvPr>
          <p:cNvSpPr>
            <a:spLocks noGrp="1"/>
          </p:cNvSpPr>
          <p:nvPr>
            <p:ph type="title"/>
          </p:nvPr>
        </p:nvSpPr>
        <p:spPr/>
        <p:txBody>
          <a:bodyPr/>
          <a:lstStyle/>
          <a:p>
            <a:r>
              <a:rPr lang="en-GB" dirty="0"/>
              <a:t>Intersectionality –Types of Abuse </a:t>
            </a:r>
          </a:p>
        </p:txBody>
      </p:sp>
      <p:sp>
        <p:nvSpPr>
          <p:cNvPr id="3" name="Content Placeholder 2">
            <a:extLst>
              <a:ext uri="{FF2B5EF4-FFF2-40B4-BE49-F238E27FC236}">
                <a16:creationId xmlns:a16="http://schemas.microsoft.com/office/drawing/2014/main" id="{4EFA065D-5BFE-31AE-66C5-A01B993D4529}"/>
              </a:ext>
            </a:extLst>
          </p:cNvPr>
          <p:cNvSpPr>
            <a:spLocks noGrp="1"/>
          </p:cNvSpPr>
          <p:nvPr>
            <p:ph idx="1"/>
          </p:nvPr>
        </p:nvSpPr>
        <p:spPr/>
        <p:txBody>
          <a:bodyPr/>
          <a:lstStyle/>
          <a:p>
            <a:r>
              <a:rPr lang="en-GB" dirty="0"/>
              <a:t>Cultural –Honour based, FGM</a:t>
            </a:r>
          </a:p>
          <a:p>
            <a:r>
              <a:rPr lang="en-GB" dirty="0"/>
              <a:t>Male victims</a:t>
            </a:r>
          </a:p>
          <a:p>
            <a:r>
              <a:rPr lang="en-GB" dirty="0"/>
              <a:t>LGBT+</a:t>
            </a:r>
          </a:p>
          <a:p>
            <a:r>
              <a:rPr lang="en-GB" dirty="0"/>
              <a:t>Men that have sex with Men</a:t>
            </a:r>
          </a:p>
          <a:p>
            <a:r>
              <a:rPr lang="en-GB" dirty="0"/>
              <a:t>Substance use </a:t>
            </a:r>
          </a:p>
          <a:p>
            <a:r>
              <a:rPr lang="en-GB" dirty="0"/>
              <a:t>Children and young people </a:t>
            </a:r>
          </a:p>
        </p:txBody>
      </p:sp>
      <p:sp>
        <p:nvSpPr>
          <p:cNvPr id="4" name="Slide Number Placeholder 3">
            <a:extLst>
              <a:ext uri="{FF2B5EF4-FFF2-40B4-BE49-F238E27FC236}">
                <a16:creationId xmlns:a16="http://schemas.microsoft.com/office/drawing/2014/main" id="{60FBF9D7-A4AC-9BF3-8357-58454E849801}"/>
              </a:ext>
            </a:extLst>
          </p:cNvPr>
          <p:cNvSpPr>
            <a:spLocks noGrp="1"/>
          </p:cNvSpPr>
          <p:nvPr>
            <p:ph type="sldNum" sz="quarter" idx="11"/>
          </p:nvPr>
        </p:nvSpPr>
        <p:spPr/>
        <p:txBody>
          <a:bodyPr/>
          <a:lstStyle/>
          <a:p>
            <a:fld id="{CEC8780D-7CEE-420D-881A-81AFB51D8A36}" type="slidenum">
              <a:rPr lang="en-US" altLang="en-US" smtClean="0"/>
              <a:pPr/>
              <a:t>14</a:t>
            </a:fld>
            <a:endParaRPr lang="en-US" altLang="en-US" sz="2012" dirty="0"/>
          </a:p>
        </p:txBody>
      </p:sp>
    </p:spTree>
    <p:extLst>
      <p:ext uri="{BB962C8B-B14F-4D97-AF65-F5344CB8AC3E}">
        <p14:creationId xmlns:p14="http://schemas.microsoft.com/office/powerpoint/2010/main" val="8516039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DF3E-37ED-60BF-2007-2BE11EDDE710}"/>
              </a:ext>
            </a:extLst>
          </p:cNvPr>
          <p:cNvSpPr>
            <a:spLocks noGrp="1"/>
          </p:cNvSpPr>
          <p:nvPr>
            <p:ph type="title"/>
          </p:nvPr>
        </p:nvSpPr>
        <p:spPr/>
        <p:txBody>
          <a:bodyPr/>
          <a:lstStyle/>
          <a:p>
            <a:r>
              <a:rPr lang="en-GB" dirty="0"/>
              <a:t>Trauma informed practise </a:t>
            </a:r>
          </a:p>
        </p:txBody>
      </p:sp>
      <p:sp>
        <p:nvSpPr>
          <p:cNvPr id="3" name="Content Placeholder 2">
            <a:extLst>
              <a:ext uri="{FF2B5EF4-FFF2-40B4-BE49-F238E27FC236}">
                <a16:creationId xmlns:a16="http://schemas.microsoft.com/office/drawing/2014/main" id="{B7F1A5E1-168A-DC32-A74C-DCCA697F1777}"/>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Be aware that the survivor has probably already told their story to numerous professionals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How will this make them feel?</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What can you say to make them feel listened to?</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Is the environment suitable?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Are the children present?</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Is it a confidential space?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Consider what the barriers may be?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Are they able to independently get documents together?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Language barriers, understanding of what has been asked of them?</a:t>
            </a:r>
          </a:p>
          <a:p>
            <a:endParaRPr lang="en-GB" dirty="0"/>
          </a:p>
        </p:txBody>
      </p:sp>
      <p:sp>
        <p:nvSpPr>
          <p:cNvPr id="4" name="Slide Number Placeholder 3">
            <a:extLst>
              <a:ext uri="{FF2B5EF4-FFF2-40B4-BE49-F238E27FC236}">
                <a16:creationId xmlns:a16="http://schemas.microsoft.com/office/drawing/2014/main" id="{55DC8370-AA8B-5A40-5C4A-B94E5C633B90}"/>
              </a:ext>
            </a:extLst>
          </p:cNvPr>
          <p:cNvSpPr>
            <a:spLocks noGrp="1"/>
          </p:cNvSpPr>
          <p:nvPr>
            <p:ph type="sldNum" sz="quarter" idx="11"/>
          </p:nvPr>
        </p:nvSpPr>
        <p:spPr/>
        <p:txBody>
          <a:bodyPr/>
          <a:lstStyle/>
          <a:p>
            <a:fld id="{CEC8780D-7CEE-420D-881A-81AFB51D8A36}" type="slidenum">
              <a:rPr lang="en-US" altLang="en-US" smtClean="0"/>
              <a:pPr/>
              <a:t>15</a:t>
            </a:fld>
            <a:endParaRPr lang="en-US" altLang="en-US" sz="2012" dirty="0"/>
          </a:p>
        </p:txBody>
      </p:sp>
    </p:spTree>
    <p:extLst>
      <p:ext uri="{BB962C8B-B14F-4D97-AF65-F5344CB8AC3E}">
        <p14:creationId xmlns:p14="http://schemas.microsoft.com/office/powerpoint/2010/main" val="20259155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DD35-9349-478B-FA41-DB56A886E923}"/>
              </a:ext>
            </a:extLst>
          </p:cNvPr>
          <p:cNvSpPr>
            <a:spLocks noGrp="1"/>
          </p:cNvSpPr>
          <p:nvPr>
            <p:ph type="title"/>
          </p:nvPr>
        </p:nvSpPr>
        <p:spPr/>
        <p:txBody>
          <a:bodyPr/>
          <a:lstStyle/>
          <a:p>
            <a:r>
              <a:rPr kumimoji="0" lang="en-GB" sz="3200" b="1" i="0" u="none" strike="noStrike" kern="1200" cap="none" spc="0" normalizeH="0" baseline="0" noProof="0" dirty="0">
                <a:ln>
                  <a:noFill/>
                </a:ln>
                <a:solidFill>
                  <a:prstClr val="white"/>
                </a:solidFill>
                <a:effectLst/>
                <a:uLnTx/>
                <a:uFillTx/>
                <a:latin typeface="Corbel" panose="020B0503020204020204" pitchFamily="34" charset="0"/>
                <a:ea typeface="+mj-ea"/>
                <a:cs typeface="+mj-cs"/>
              </a:rPr>
              <a:t>Other information which may signal domestic abuse:</a:t>
            </a:r>
            <a:br>
              <a:rPr kumimoji="0" lang="en-GB" sz="3200" b="0" i="0" u="none" strike="noStrike" kern="1200" cap="none" spc="0" normalizeH="0" baseline="0" noProof="0" dirty="0">
                <a:ln>
                  <a:noFill/>
                </a:ln>
                <a:solidFill>
                  <a:prstClr val="white"/>
                </a:solidFill>
                <a:effectLst/>
                <a:uLnTx/>
                <a:uFillTx/>
                <a:latin typeface="Corbel" panose="020B0503020204020204" pitchFamily="34" charset="0"/>
                <a:ea typeface="+mj-ea"/>
                <a:cs typeface="+mj-cs"/>
              </a:rPr>
            </a:br>
            <a:endParaRPr lang="en-GB" dirty="0"/>
          </a:p>
        </p:txBody>
      </p:sp>
      <p:sp>
        <p:nvSpPr>
          <p:cNvPr id="3" name="Content Placeholder 2">
            <a:extLst>
              <a:ext uri="{FF2B5EF4-FFF2-40B4-BE49-F238E27FC236}">
                <a16:creationId xmlns:a16="http://schemas.microsoft.com/office/drawing/2014/main" id="{E4EFFEC1-3D16-AFAC-47AD-945C5010C67E}"/>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Injuries to the person who has been abusive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Substance misuse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Housing repairs at their property (broken windows and doors, etc.)</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They have previously sought treatment for ‘anger’ problems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They have previously sought couples counselling</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There are frequent separations and reconciliations</a:t>
            </a:r>
          </a:p>
          <a:p>
            <a:endParaRPr lang="en-GB" dirty="0"/>
          </a:p>
        </p:txBody>
      </p:sp>
      <p:sp>
        <p:nvSpPr>
          <p:cNvPr id="4" name="Slide Number Placeholder 3">
            <a:extLst>
              <a:ext uri="{FF2B5EF4-FFF2-40B4-BE49-F238E27FC236}">
                <a16:creationId xmlns:a16="http://schemas.microsoft.com/office/drawing/2014/main" id="{03DD3BF3-401F-21C8-CDAF-06A405D6FC40}"/>
              </a:ext>
            </a:extLst>
          </p:cNvPr>
          <p:cNvSpPr>
            <a:spLocks noGrp="1"/>
          </p:cNvSpPr>
          <p:nvPr>
            <p:ph type="sldNum" sz="quarter" idx="11"/>
          </p:nvPr>
        </p:nvSpPr>
        <p:spPr/>
        <p:txBody>
          <a:bodyPr/>
          <a:lstStyle/>
          <a:p>
            <a:fld id="{CEC8780D-7CEE-420D-881A-81AFB51D8A36}" type="slidenum">
              <a:rPr lang="en-US" altLang="en-US" smtClean="0"/>
              <a:pPr/>
              <a:t>16</a:t>
            </a:fld>
            <a:endParaRPr lang="en-US" altLang="en-US" sz="2012" dirty="0"/>
          </a:p>
        </p:txBody>
      </p:sp>
    </p:spTree>
    <p:extLst>
      <p:ext uri="{BB962C8B-B14F-4D97-AF65-F5344CB8AC3E}">
        <p14:creationId xmlns:p14="http://schemas.microsoft.com/office/powerpoint/2010/main" val="33117729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Questions    ???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latin typeface="Calibri" panose="020F0502020204030204" pitchFamily="34" charset="0"/>
              </a:rPr>
              <a:t> Maria Cripps </a:t>
            </a:r>
          </a:p>
          <a:p>
            <a:r>
              <a:rPr lang="en-GB" sz="2800" dirty="0">
                <a:latin typeface="Calibri" panose="020F0502020204030204" pitchFamily="34" charset="0"/>
                <a:hlinkClick r:id="rId3"/>
              </a:rPr>
              <a:t> mcripps@cranstoun.org.uk</a:t>
            </a:r>
            <a:endParaRPr lang="en-GB" sz="2800" dirty="0">
              <a:latin typeface="Calibri" panose="020F0502020204030204" pitchFamily="34" charset="0"/>
            </a:endParaRPr>
          </a:p>
          <a:p>
            <a:r>
              <a:rPr lang="en-GB" sz="2800" dirty="0">
                <a:latin typeface="Calibri" panose="020F0502020204030204" pitchFamily="34" charset="0"/>
              </a:rPr>
              <a:t>Andrea Williams </a:t>
            </a:r>
          </a:p>
          <a:p>
            <a:r>
              <a:rPr lang="en-GB" sz="2800" dirty="0">
                <a:latin typeface="Calibri" panose="020F0502020204030204" pitchFamily="34" charset="0"/>
                <a:hlinkClick r:id="rId4"/>
              </a:rPr>
              <a:t>awilliams@cranstoun.org.uk</a:t>
            </a:r>
            <a:endParaRPr lang="en-GB" sz="2800" dirty="0">
              <a:latin typeface="Calibri" panose="020F0502020204030204" pitchFamily="34" charset="0"/>
            </a:endParaRPr>
          </a:p>
          <a:p>
            <a:r>
              <a:rPr lang="en-GB" sz="2800" dirty="0">
                <a:latin typeface="Calibri" panose="020F0502020204030204" pitchFamily="34" charset="0"/>
              </a:rPr>
              <a:t>Helen Richardson </a:t>
            </a:r>
          </a:p>
          <a:p>
            <a:r>
              <a:rPr lang="nl-NL" sz="2800" dirty="0">
                <a:latin typeface="Calibri" panose="020F0502020204030204" pitchFamily="34" charset="0"/>
                <a:hlinkClick r:id="rId5"/>
              </a:rPr>
              <a:t>Helen.Richardson@wmwa.org.uk</a:t>
            </a:r>
            <a:endParaRPr lang="nl-NL" sz="2800" dirty="0">
              <a:latin typeface="Calibri" panose="020F0502020204030204" pitchFamily="34" charset="0"/>
            </a:endParaRPr>
          </a:p>
          <a:p>
            <a:endParaRPr lang="en-GB" sz="2800" dirty="0">
              <a:latin typeface="Calibri" panose="020F0502020204030204" pitchFamily="34" charset="0"/>
            </a:endParaRPr>
          </a:p>
          <a:p>
            <a:pPr marL="0" indent="0">
              <a:buNone/>
            </a:pPr>
            <a:endParaRPr lang="en-GB" sz="2800" dirty="0">
              <a:latin typeface="Calibri" panose="020F0502020204030204" pitchFamily="34" charset="0"/>
            </a:endParaRP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23286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Victim/Survivor offer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Single point of contact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Outreach provision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Programmes –Seeking safety, Freedom programme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One Stop Shop /Coffee Morning</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lang="en-GB" dirty="0">
                <a:solidFill>
                  <a:prstClr val="black"/>
                </a:solidFill>
              </a:rPr>
              <a:t>Support to safe accommodation </a:t>
            </a:r>
            <a:endPar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endParaRP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GB" sz="32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Fortis programme – Male victims </a:t>
            </a: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9645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Children and Young People’s offer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Outreach </a:t>
            </a:r>
          </a:p>
          <a:p>
            <a:r>
              <a:rPr lang="en-GB" sz="2800" dirty="0"/>
              <a:t>Specialist 8 week victims programme </a:t>
            </a:r>
          </a:p>
          <a:p>
            <a:r>
              <a:rPr lang="en-GB" sz="2800" dirty="0"/>
              <a:t>Specialist intervention – resilience and impulse control </a:t>
            </a:r>
          </a:p>
          <a:p>
            <a:r>
              <a:rPr lang="en-GB" sz="2800" dirty="0"/>
              <a:t>Partnerships with education schools/colleges, youth centres  </a:t>
            </a:r>
          </a:p>
          <a:p>
            <a:r>
              <a:rPr lang="en-GB" sz="2800" dirty="0"/>
              <a:t>Preventative intervention – Inset teacher training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98755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Perpetrator offer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Men and Masculinities- 24 week groupwork programme  (heterosexual males)</a:t>
            </a:r>
          </a:p>
          <a:p>
            <a:r>
              <a:rPr lang="en-GB" sz="2800" dirty="0"/>
              <a:t>Embrace programme – specialist 16 week one to one work – neurodiversity, LGBT+, Female, English not first language  </a:t>
            </a:r>
          </a:p>
          <a:p>
            <a:r>
              <a:rPr lang="en-GB" sz="2800" dirty="0"/>
              <a:t>Consultations with referrers –CSC, ASC, etc </a:t>
            </a:r>
          </a:p>
          <a:p>
            <a:r>
              <a:rPr lang="en-GB" sz="2800" dirty="0"/>
              <a:t>Co-Location  </a:t>
            </a:r>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69167"/>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633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Added Value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Robust developed partnership with </a:t>
            </a:r>
            <a:r>
              <a:rPr lang="en-GB" sz="2800" dirty="0" err="1"/>
              <a:t>wmwa</a:t>
            </a:r>
            <a:endParaRPr lang="en-GB" sz="2800" dirty="0"/>
          </a:p>
          <a:p>
            <a:r>
              <a:rPr lang="en-GB" sz="2800" dirty="0"/>
              <a:t>IDVA service (</a:t>
            </a:r>
            <a:r>
              <a:rPr lang="en-GB" sz="2800" dirty="0" err="1"/>
              <a:t>wmwa</a:t>
            </a:r>
            <a:r>
              <a:rPr lang="en-GB" sz="2800" dirty="0"/>
              <a:t>) </a:t>
            </a:r>
          </a:p>
          <a:p>
            <a:r>
              <a:rPr lang="en-GB" sz="2800" dirty="0"/>
              <a:t>CYP IDVA (</a:t>
            </a:r>
            <a:r>
              <a:rPr lang="en-GB" sz="2800" dirty="0" err="1"/>
              <a:t>wmwa</a:t>
            </a:r>
            <a:r>
              <a:rPr lang="en-GB" sz="2800" dirty="0"/>
              <a:t>) </a:t>
            </a:r>
          </a:p>
          <a:p>
            <a:r>
              <a:rPr lang="en-GB" sz="2800" dirty="0"/>
              <a:t>Training offer – 4 modules </a:t>
            </a:r>
          </a:p>
          <a:p>
            <a:r>
              <a:rPr lang="en-GB" sz="2800" dirty="0"/>
              <a:t>Co –Location</a:t>
            </a:r>
          </a:p>
          <a:p>
            <a:r>
              <a:rPr lang="en-GB" sz="2800" dirty="0"/>
              <a:t>Existing staff </a:t>
            </a:r>
            <a:r>
              <a:rPr lang="en-GB" sz="2800" dirty="0" err="1"/>
              <a:t>tupeing</a:t>
            </a:r>
            <a:r>
              <a:rPr lang="en-GB" sz="2800" dirty="0"/>
              <a:t> </a:t>
            </a:r>
          </a:p>
          <a:p>
            <a:r>
              <a:rPr lang="en-GB" sz="2800" dirty="0"/>
              <a:t>National leads in Domestic abuse sector </a:t>
            </a:r>
          </a:p>
          <a:p>
            <a:r>
              <a:rPr lang="en-GB" sz="2800" dirty="0"/>
              <a:t>Respect accredited</a:t>
            </a:r>
          </a:p>
          <a:p>
            <a:r>
              <a:rPr lang="en-GB" sz="2800" dirty="0"/>
              <a:t>Male IDVA  </a:t>
            </a:r>
          </a:p>
          <a:p>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9" y="6157689"/>
            <a:ext cx="2952328" cy="1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3556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FAE4-7F73-BEE9-D86D-968F347FCD1E}"/>
              </a:ext>
            </a:extLst>
          </p:cNvPr>
          <p:cNvSpPr>
            <a:spLocks noGrp="1"/>
          </p:cNvSpPr>
          <p:nvPr>
            <p:ph type="title"/>
          </p:nvPr>
        </p:nvSpPr>
        <p:spPr/>
        <p:txBody>
          <a:bodyPr/>
          <a:lstStyle/>
          <a:p>
            <a:r>
              <a:rPr lang="en-GB" dirty="0">
                <a:solidFill>
                  <a:prstClr val="white"/>
                </a:solidFill>
              </a:rPr>
              <a:t>Contacts    </a:t>
            </a:r>
            <a:r>
              <a:rPr kumimoji="0" lang="en-GB" sz="4000" b="0" i="0" u="none" strike="noStrike" kern="0" cap="none" spc="0" normalizeH="0" baseline="0" noProof="0" dirty="0">
                <a:ln>
                  <a:noFill/>
                </a:ln>
                <a:solidFill>
                  <a:prstClr val="white"/>
                </a:solidFill>
                <a:effectLst/>
                <a:uLnTx/>
                <a:uFillTx/>
                <a:latin typeface="Corbel" panose="020B0503020204020204" pitchFamily="34" charset="0"/>
                <a:ea typeface="+mj-ea"/>
                <a:cs typeface="+mj-cs"/>
              </a:rPr>
              <a:t> </a:t>
            </a:r>
            <a:endParaRPr lang="en-GB" dirty="0"/>
          </a:p>
        </p:txBody>
      </p:sp>
      <p:sp>
        <p:nvSpPr>
          <p:cNvPr id="3" name="Content Placeholder 2">
            <a:extLst>
              <a:ext uri="{FF2B5EF4-FFF2-40B4-BE49-F238E27FC236}">
                <a16:creationId xmlns:a16="http://schemas.microsoft.com/office/drawing/2014/main" id="{68773B75-A809-B964-3246-133FBC5BC9E5}"/>
              </a:ext>
            </a:extLst>
          </p:cNvPr>
          <p:cNvSpPr>
            <a:spLocks noGrp="1"/>
          </p:cNvSpPr>
          <p:nvPr>
            <p:ph idx="1"/>
          </p:nvPr>
        </p:nvSpPr>
        <p:spPr>
          <a:xfrm>
            <a:off x="1065280" y="1906528"/>
            <a:ext cx="7900199" cy="3719696"/>
          </a:xfrm>
        </p:spPr>
        <p:txBody>
          <a:bodyPr/>
          <a:lstStyle/>
          <a:p>
            <a:r>
              <a:rPr lang="en-GB" sz="2800" dirty="0"/>
              <a:t>Single point of contact victims</a:t>
            </a:r>
          </a:p>
          <a:p>
            <a:pPr marL="0" indent="0">
              <a:buNone/>
            </a:pPr>
            <a:r>
              <a:rPr lang="en-GB" sz="2800" dirty="0">
                <a:latin typeface="Calibri" panose="020F050202020403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0800 8403747</a:t>
            </a:r>
          </a:p>
          <a:p>
            <a:r>
              <a:rPr lang="en-GB" sz="2800" dirty="0">
                <a:latin typeface="Calibri" panose="020F0502020204030204" pitchFamily="34" charset="0"/>
              </a:rPr>
              <a:t>Single point of contact perpetrators</a:t>
            </a:r>
          </a:p>
          <a:p>
            <a:pPr marL="0" indent="0">
              <a:buNone/>
            </a:pPr>
            <a:r>
              <a:rPr lang="en-GB" sz="2800" dirty="0">
                <a:effectLst/>
                <a:latin typeface="Calibri" panose="020F0502020204030204" pitchFamily="34" charset="0"/>
                <a:ea typeface="Calibri" panose="020F0502020204030204" pitchFamily="34" charset="0"/>
              </a:rPr>
              <a:t>      01952 454 759</a:t>
            </a:r>
            <a:r>
              <a:rPr lang="en-GB" sz="2800" dirty="0">
                <a:latin typeface="Calibri" panose="020F0502020204030204" pitchFamily="34" charset="0"/>
              </a:rPr>
              <a:t> </a:t>
            </a:r>
          </a:p>
          <a:p>
            <a:r>
              <a:rPr lang="en-GB" sz="2800" dirty="0">
                <a:latin typeface="Calibri" panose="020F0502020204030204" pitchFamily="34" charset="0"/>
              </a:rPr>
              <a:t>Service e mail </a:t>
            </a:r>
          </a:p>
          <a:p>
            <a:r>
              <a:rPr lang="en-GB" sz="2800" dirty="0">
                <a:latin typeface="Calibri" panose="020F0502020204030204" pitchFamily="34" charset="0"/>
                <a:hlinkClick r:id="rId3"/>
              </a:rPr>
              <a:t>TW@cranstoun.org.uk</a:t>
            </a:r>
            <a:r>
              <a:rPr lang="en-GB" sz="2800" dirty="0">
                <a:latin typeface="Calibri" panose="020F0502020204030204" pitchFamily="34" charset="0"/>
              </a:rPr>
              <a:t> </a:t>
            </a:r>
          </a:p>
          <a:p>
            <a:r>
              <a:rPr lang="en-GB" sz="2800" u="sng" dirty="0">
                <a:solidFill>
                  <a:srgbClr val="1F497D"/>
                </a:solidFill>
                <a:effectLst/>
                <a:latin typeface="Calibri" panose="020F0502020204030204" pitchFamily="34" charset="0"/>
                <a:ea typeface="Calibri" panose="020F0502020204030204" pitchFamily="34" charset="0"/>
                <a:hlinkClick r:id="rId4"/>
              </a:rPr>
              <a:t>helpline@wmwa.org.uk</a:t>
            </a:r>
            <a:endParaRPr lang="en-GB" sz="2800" dirty="0">
              <a:effectLst/>
              <a:latin typeface="Calibri" panose="020F0502020204030204" pitchFamily="34" charset="0"/>
              <a:ea typeface="Calibri" panose="020F0502020204030204" pitchFamily="34" charset="0"/>
            </a:endParaRPr>
          </a:p>
          <a:p>
            <a:r>
              <a:rPr lang="en-GB" sz="2800" u="sng" dirty="0">
                <a:solidFill>
                  <a:srgbClr val="1F497D"/>
                </a:solidFill>
                <a:effectLst/>
                <a:latin typeface="Calibri" panose="020F0502020204030204" pitchFamily="34" charset="0"/>
                <a:ea typeface="Calibri" panose="020F0502020204030204" pitchFamily="34" charset="0"/>
                <a:hlinkClick r:id="rId5"/>
              </a:rPr>
              <a:t>www.westmerciawomensaid.org</a:t>
            </a:r>
            <a:endParaRPr lang="en-GB" sz="2800" dirty="0">
              <a:effectLst/>
              <a:latin typeface="Calibri" panose="020F0502020204030204" pitchFamily="34" charset="0"/>
              <a:ea typeface="Calibri" panose="020F0502020204030204" pitchFamily="34" charset="0"/>
            </a:endParaRPr>
          </a:p>
          <a:p>
            <a:endParaRPr lang="en-GB" sz="2800" dirty="0">
              <a:latin typeface="Calibri" panose="020F0502020204030204" pitchFamily="34" charset="0"/>
            </a:endParaRPr>
          </a:p>
          <a:p>
            <a:endParaRPr lang="en-GB" sz="2800" dirty="0">
              <a:latin typeface="Calibri" panose="020F0502020204030204" pitchFamily="34" charset="0"/>
            </a:endParaRPr>
          </a:p>
          <a:p>
            <a:endParaRPr lang="en-GB" sz="2800" dirty="0">
              <a:latin typeface="Calibri" panose="020F0502020204030204" pitchFamily="34" charset="0"/>
            </a:endParaRPr>
          </a:p>
          <a:p>
            <a:pPr marL="0" indent="0">
              <a:buNone/>
            </a:pPr>
            <a:endParaRPr lang="en-GB" sz="2800" dirty="0"/>
          </a:p>
        </p:txBody>
      </p:sp>
      <p:sp>
        <p:nvSpPr>
          <p:cNvPr id="4" name="Slide Number Placeholder 3">
            <a:extLst>
              <a:ext uri="{FF2B5EF4-FFF2-40B4-BE49-F238E27FC236}">
                <a16:creationId xmlns:a16="http://schemas.microsoft.com/office/drawing/2014/main" id="{597AB92F-E03F-E34A-3361-974329554581}"/>
              </a:ext>
            </a:extLst>
          </p:cNvPr>
          <p:cNvSpPr>
            <a:spLocks noGrp="1"/>
          </p:cNvSpPr>
          <p:nvPr>
            <p:ph type="sldNum" sz="quarter" idx="11"/>
          </p:nvPr>
        </p:nvSpPr>
        <p:spPr>
          <a:xfrm>
            <a:off x="1054318" y="6445721"/>
            <a:ext cx="3354645" cy="109807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EC8780D-7CEE-420D-881A-81AFB51D8A36}" type="slidenum">
              <a:rPr kumimoji="0" lang="en-US" altLang="en-US" sz="1300" b="0" i="0" u="none" strike="noStrike" kern="1200" cap="none" spc="0" normalizeH="0" baseline="0" noProof="0" smtClean="0">
                <a:ln>
                  <a:noFill/>
                </a:ln>
                <a:solidFill>
                  <a:prstClr val="black"/>
                </a:solidFill>
                <a:effectLst/>
                <a:uLnTx/>
                <a:uFillTx/>
                <a:latin typeface="Corbel" panose="020B0503020204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altLang="en-US" sz="2012"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pic>
        <p:nvPicPr>
          <p:cNvPr id="3074" name="Picture 2">
            <a:extLst>
              <a:ext uri="{FF2B5EF4-FFF2-40B4-BE49-F238E27FC236}">
                <a16:creationId xmlns:a16="http://schemas.microsoft.com/office/drawing/2014/main" id="{9C436090-AE1E-CA1A-6ED1-D9DF39A9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2912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1F9FBE7-61AE-82C2-E6FD-3C43D71F8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549" y="6157689"/>
            <a:ext cx="2952328" cy="12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6009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C42-17CF-6E89-75EC-E8CB211BE6C3}"/>
              </a:ext>
            </a:extLst>
          </p:cNvPr>
          <p:cNvSpPr>
            <a:spLocks noGrp="1"/>
          </p:cNvSpPr>
          <p:nvPr>
            <p:ph type="title"/>
          </p:nvPr>
        </p:nvSpPr>
        <p:spPr/>
        <p:txBody>
          <a:bodyPr/>
          <a:lstStyle/>
          <a:p>
            <a:r>
              <a:rPr lang="en-GB" dirty="0"/>
              <a:t>Definition </a:t>
            </a:r>
          </a:p>
        </p:txBody>
      </p:sp>
      <p:sp>
        <p:nvSpPr>
          <p:cNvPr id="3" name="Content Placeholder 2">
            <a:extLst>
              <a:ext uri="{FF2B5EF4-FFF2-40B4-BE49-F238E27FC236}">
                <a16:creationId xmlns:a16="http://schemas.microsoft.com/office/drawing/2014/main" id="{0AB92648-0852-4572-2FE3-78896BFC08A8}"/>
              </a:ext>
            </a:extLst>
          </p:cNvPr>
          <p:cNvSpPr>
            <a:spLocks noGrp="1"/>
          </p:cNvSpPr>
          <p:nvPr>
            <p:ph idx="1"/>
          </p:nvPr>
        </p:nvSpPr>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Any incident or pattern of incidents of controlling, coercive or threatening </a:t>
            </a:r>
            <a:r>
              <a:rPr kumimoji="0" lang="en-US" sz="24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violence or abuse between those aged 16 or over who are or have been intimate partners or family members regardless of gender or sexuality. This can encompass but is not limited to the following types of abuse:</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psychological</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physical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sexual</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Economic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Arial" panose="020B0604020202020204" pitchFamily="34" charset="0"/>
              <a:buChar char="•"/>
              <a:tabLst/>
              <a:defRPr/>
            </a:pPr>
            <a:r>
              <a:rPr kumimoji="0" lang="en-US" sz="24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emotional</a:t>
            </a:r>
          </a:p>
          <a:p>
            <a:endParaRPr lang="en-GB" dirty="0"/>
          </a:p>
        </p:txBody>
      </p:sp>
      <p:sp>
        <p:nvSpPr>
          <p:cNvPr id="4" name="Slide Number Placeholder 3">
            <a:extLst>
              <a:ext uri="{FF2B5EF4-FFF2-40B4-BE49-F238E27FC236}">
                <a16:creationId xmlns:a16="http://schemas.microsoft.com/office/drawing/2014/main" id="{E9A0B670-61CA-6E18-CB6A-46988BD25BCF}"/>
              </a:ext>
            </a:extLst>
          </p:cNvPr>
          <p:cNvSpPr>
            <a:spLocks noGrp="1"/>
          </p:cNvSpPr>
          <p:nvPr>
            <p:ph type="sldNum" sz="quarter" idx="11"/>
          </p:nvPr>
        </p:nvSpPr>
        <p:spPr/>
        <p:txBody>
          <a:bodyPr/>
          <a:lstStyle/>
          <a:p>
            <a:fld id="{CEC8780D-7CEE-420D-881A-81AFB51D8A36}" type="slidenum">
              <a:rPr lang="en-US" altLang="en-US" smtClean="0"/>
              <a:pPr/>
              <a:t>7</a:t>
            </a:fld>
            <a:endParaRPr lang="en-US" altLang="en-US" sz="2012" dirty="0"/>
          </a:p>
        </p:txBody>
      </p:sp>
    </p:spTree>
    <p:extLst>
      <p:ext uri="{BB962C8B-B14F-4D97-AF65-F5344CB8AC3E}">
        <p14:creationId xmlns:p14="http://schemas.microsoft.com/office/powerpoint/2010/main" val="23753148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66B2-C09A-D6F0-DCDD-F9AC1618983E}"/>
              </a:ext>
            </a:extLst>
          </p:cNvPr>
          <p:cNvSpPr>
            <a:spLocks noGrp="1"/>
          </p:cNvSpPr>
          <p:nvPr>
            <p:ph type="title"/>
          </p:nvPr>
        </p:nvSpPr>
        <p:spPr/>
        <p:txBody>
          <a:bodyPr/>
          <a:lstStyle/>
          <a:p>
            <a:r>
              <a:rPr lang="en-GB" dirty="0"/>
              <a:t>Definition continued </a:t>
            </a:r>
          </a:p>
        </p:txBody>
      </p:sp>
      <p:sp>
        <p:nvSpPr>
          <p:cNvPr id="3" name="Content Placeholder 2">
            <a:extLst>
              <a:ext uri="{FF2B5EF4-FFF2-40B4-BE49-F238E27FC236}">
                <a16:creationId xmlns:a16="http://schemas.microsoft.com/office/drawing/2014/main" id="{B4755F1B-E2E6-7F7A-902C-0174C18E82DF}"/>
              </a:ext>
            </a:extLst>
          </p:cNvPr>
          <p:cNvSpPr>
            <a:spLocks noGrp="1"/>
          </p:cNvSpPr>
          <p:nvPr>
            <p:ph idx="1"/>
          </p:nvPr>
        </p:nvSpPr>
        <p:spPr/>
        <p:txBody>
          <a:bodyPr/>
          <a:lstStyle/>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Controlling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Coercive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behaviour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is: an act or a pattern of acts of assault, threats, humiliation and intimidation or other abuse that is used to harm, punish, or frighten their victim.” *</a:t>
            </a:r>
          </a:p>
          <a:p>
            <a:pPr marL="491202" marR="0" lvl="0" indent="-491202" algn="l" defTabSz="1311870" rtl="0" eaLnBrk="1" fontAlgn="base" latinLnBrk="0" hangingPunct="1">
              <a:lnSpc>
                <a:spcPct val="100000"/>
              </a:lnSpc>
              <a:spcBef>
                <a:spcPct val="0"/>
              </a:spcBef>
              <a:spcAft>
                <a:spcPct val="0"/>
              </a:spcAft>
              <a:buClr>
                <a:prstClr val="black"/>
              </a:buClr>
              <a:buSzPct val="80000"/>
              <a:buFont typeface="Times" panose="02020603050405020304" pitchFamily="18" charset="0"/>
              <a:buChar char="•"/>
              <a:tabLst/>
              <a:defRPr/>
            </a:pP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This definition, which is not a legal definition,  includes so called ‘</a:t>
            </a:r>
            <a:r>
              <a:rPr kumimoji="0" lang="en-US" sz="2000" b="0" i="0" u="none" strike="noStrike" kern="0" cap="none" spc="0" normalizeH="0" baseline="0" noProof="0" dirty="0" err="1">
                <a:ln>
                  <a:noFill/>
                </a:ln>
                <a:solidFill>
                  <a:srgbClr val="0B0C0C"/>
                </a:solidFill>
                <a:effectLst/>
                <a:uLnTx/>
                <a:uFillTx/>
                <a:latin typeface="Corbel" panose="020B0503020204020204" pitchFamily="34" charset="0"/>
                <a:ea typeface="+mn-ea"/>
                <a:cs typeface="+mn-cs"/>
              </a:rPr>
              <a:t>honour</a:t>
            </a:r>
            <a:r>
              <a:rPr kumimoji="0" lang="en-US" sz="2000" b="0" i="0" u="none" strike="noStrike" kern="0" cap="none" spc="0" normalizeH="0" baseline="0" noProof="0" dirty="0">
                <a:ln>
                  <a:noFill/>
                </a:ln>
                <a:solidFill>
                  <a:srgbClr val="0B0C0C"/>
                </a:solidFill>
                <a:effectLst/>
                <a:uLnTx/>
                <a:uFillTx/>
                <a:latin typeface="Corbel" panose="020B0503020204020204" pitchFamily="34" charset="0"/>
                <a:ea typeface="+mn-ea"/>
                <a:cs typeface="+mn-cs"/>
              </a:rPr>
              <a:t>’ based violence, female genital mutilation (FGM) and forced marriage, and is clear that victims are not confined to one gender or ethnic group.</a:t>
            </a:r>
          </a:p>
          <a:p>
            <a:endParaRPr lang="en-GB" dirty="0"/>
          </a:p>
        </p:txBody>
      </p:sp>
      <p:sp>
        <p:nvSpPr>
          <p:cNvPr id="4" name="Slide Number Placeholder 3">
            <a:extLst>
              <a:ext uri="{FF2B5EF4-FFF2-40B4-BE49-F238E27FC236}">
                <a16:creationId xmlns:a16="http://schemas.microsoft.com/office/drawing/2014/main" id="{69DC931C-F09C-E9F8-F49D-E4FFB9A77497}"/>
              </a:ext>
            </a:extLst>
          </p:cNvPr>
          <p:cNvSpPr>
            <a:spLocks noGrp="1"/>
          </p:cNvSpPr>
          <p:nvPr>
            <p:ph type="sldNum" sz="quarter" idx="11"/>
          </p:nvPr>
        </p:nvSpPr>
        <p:spPr/>
        <p:txBody>
          <a:bodyPr/>
          <a:lstStyle/>
          <a:p>
            <a:fld id="{CEC8780D-7CEE-420D-881A-81AFB51D8A36}" type="slidenum">
              <a:rPr lang="en-US" altLang="en-US" smtClean="0"/>
              <a:pPr/>
              <a:t>8</a:t>
            </a:fld>
            <a:endParaRPr lang="en-US" altLang="en-US" sz="2012" dirty="0"/>
          </a:p>
        </p:txBody>
      </p:sp>
    </p:spTree>
    <p:extLst>
      <p:ext uri="{BB962C8B-B14F-4D97-AF65-F5344CB8AC3E}">
        <p14:creationId xmlns:p14="http://schemas.microsoft.com/office/powerpoint/2010/main" val="20466705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04DB-D571-675E-F093-FD73001868BD}"/>
              </a:ext>
            </a:extLst>
          </p:cNvPr>
          <p:cNvSpPr>
            <a:spLocks noGrp="1"/>
          </p:cNvSpPr>
          <p:nvPr>
            <p:ph type="title"/>
          </p:nvPr>
        </p:nvSpPr>
        <p:spPr/>
        <p:txBody>
          <a:bodyPr/>
          <a:lstStyle/>
          <a:p>
            <a:r>
              <a:rPr lang="en-GB" dirty="0"/>
              <a:t>Gender based abuse </a:t>
            </a:r>
          </a:p>
        </p:txBody>
      </p:sp>
      <p:sp>
        <p:nvSpPr>
          <p:cNvPr id="3" name="Content Placeholder 2">
            <a:extLst>
              <a:ext uri="{FF2B5EF4-FFF2-40B4-BE49-F238E27FC236}">
                <a16:creationId xmlns:a16="http://schemas.microsoft.com/office/drawing/2014/main" id="{231715B0-FDE7-4C65-96D8-E8F0AA91E9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Gender-based violence is violence that is directed against a person on the basis of their gender. Since gender-based violence is mostly inflicted by men on women and girls, it is often used interchangeably with the term ‘Violence against Women and Girls (VAWG)’.</a:t>
            </a: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FF3399"/>
              </a:buClr>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Times New Roman" pitchFamily="18" charset="0"/>
              </a:rPr>
              <a:t>This can include: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Domestic violence (physical, sexual, financial, emotional or psychological abuse)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Rape and sexual assault</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Stalking</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Prostitution</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Sexual exploitation</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Trafficking for sexual exploitation                                      </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Female genital mutilation (FGM)</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Forced marriage</a:t>
            </a:r>
          </a:p>
          <a:p>
            <a:pPr marL="0" marR="0" lvl="0" indent="0" algn="l" defTabSz="914400" rtl="0" eaLnBrk="1" fontAlgn="auto" latinLnBrk="0" hangingPunct="1">
              <a:lnSpc>
                <a:spcPct val="100000"/>
              </a:lnSpc>
              <a:spcBef>
                <a:spcPts val="0"/>
              </a:spcBef>
              <a:spcAft>
                <a:spcPts val="0"/>
              </a:spcAft>
              <a:buClr>
                <a:srgbClr val="FF3399"/>
              </a:buClr>
              <a:buSzTx/>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itchFamily="18" charset="0"/>
              </a:rPr>
              <a:t>So-called ‘honour’-based violence</a:t>
            </a:r>
          </a:p>
          <a:p>
            <a:endParaRPr lang="en-GB" dirty="0"/>
          </a:p>
        </p:txBody>
      </p:sp>
      <p:sp>
        <p:nvSpPr>
          <p:cNvPr id="4" name="Slide Number Placeholder 3">
            <a:extLst>
              <a:ext uri="{FF2B5EF4-FFF2-40B4-BE49-F238E27FC236}">
                <a16:creationId xmlns:a16="http://schemas.microsoft.com/office/drawing/2014/main" id="{6857AFEE-5DD2-7BE8-6FB0-42B3099B3322}"/>
              </a:ext>
            </a:extLst>
          </p:cNvPr>
          <p:cNvSpPr>
            <a:spLocks noGrp="1"/>
          </p:cNvSpPr>
          <p:nvPr>
            <p:ph type="sldNum" sz="quarter" idx="11"/>
          </p:nvPr>
        </p:nvSpPr>
        <p:spPr/>
        <p:txBody>
          <a:bodyPr/>
          <a:lstStyle/>
          <a:p>
            <a:fld id="{CEC8780D-7CEE-420D-881A-81AFB51D8A36}" type="slidenum">
              <a:rPr lang="en-US" altLang="en-US" smtClean="0"/>
              <a:pPr/>
              <a:t>9</a:t>
            </a:fld>
            <a:endParaRPr lang="en-US" altLang="en-US" sz="2012" dirty="0"/>
          </a:p>
        </p:txBody>
      </p:sp>
      <p:sp>
        <p:nvSpPr>
          <p:cNvPr id="5" name="Rounded Rectangle 6">
            <a:extLst>
              <a:ext uri="{FF2B5EF4-FFF2-40B4-BE49-F238E27FC236}">
                <a16:creationId xmlns:a16="http://schemas.microsoft.com/office/drawing/2014/main" id="{355381FD-9C4E-811D-6A3E-1813F9943B67}"/>
              </a:ext>
            </a:extLst>
          </p:cNvPr>
          <p:cNvSpPr/>
          <p:nvPr/>
        </p:nvSpPr>
        <p:spPr bwMode="auto">
          <a:xfrm>
            <a:off x="5462016" y="4779265"/>
            <a:ext cx="2520728" cy="2377562"/>
          </a:xfrm>
          <a:prstGeom prst="roundRect">
            <a:avLst/>
          </a:prstGeom>
          <a:solidFill>
            <a:srgbClr val="EFC9EF"/>
          </a:solidFill>
          <a:ln w="3810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Forms of gender-based violence can and do </a:t>
            </a:r>
            <a:r>
              <a:rPr kumimoji="0" lang="en-GB" sz="2200" b="1" i="0" u="none" strike="noStrike" kern="1200" cap="none" spc="0" normalizeH="0" baseline="0" noProof="0" dirty="0">
                <a:ln>
                  <a:noFill/>
                </a:ln>
                <a:solidFill>
                  <a:srgbClr val="EF529D"/>
                </a:solidFill>
                <a:effectLst/>
                <a:uLnTx/>
                <a:uFillTx/>
                <a:latin typeface="Arial Narrow" panose="020B0606020202030204" pitchFamily="34" charset="0"/>
                <a:ea typeface="+mn-ea"/>
                <a:cs typeface="+mn-cs"/>
              </a:rPr>
              <a:t>intersect</a:t>
            </a:r>
            <a:r>
              <a:rPr kumimoji="0" lang="en-GB" sz="2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and </a:t>
            </a:r>
            <a:r>
              <a:rPr kumimoji="0" lang="en-GB" sz="2200" b="1" i="0" u="none" strike="noStrike" kern="1200" cap="none" spc="0" normalizeH="0" baseline="0" noProof="0" dirty="0">
                <a:ln>
                  <a:noFill/>
                </a:ln>
                <a:solidFill>
                  <a:srgbClr val="EF529D"/>
                </a:solidFill>
                <a:effectLst/>
                <a:uLnTx/>
                <a:uFillTx/>
                <a:latin typeface="Arial Narrow" panose="020B0606020202030204" pitchFamily="34" charset="0"/>
                <a:ea typeface="+mn-ea"/>
                <a:cs typeface="+mn-cs"/>
              </a:rPr>
              <a:t>overlap</a:t>
            </a:r>
            <a:endParaRPr kumimoji="0" lang="en-GB" sz="2200" b="1" i="0" u="none" strike="noStrike" kern="1200" cap="none" spc="0" normalizeH="0" baseline="0" noProof="0" dirty="0">
              <a:ln>
                <a:noFill/>
              </a:ln>
              <a:solidFill>
                <a:srgbClr val="EF529D"/>
              </a:solidFill>
              <a:effectLst/>
              <a:uLnTx/>
              <a:uFillTx/>
              <a:latin typeface="Calibri"/>
              <a:ea typeface="+mn-ea"/>
              <a:cs typeface="+mn-cs"/>
            </a:endParaRPr>
          </a:p>
        </p:txBody>
      </p:sp>
    </p:spTree>
    <p:extLst>
      <p:ext uri="{BB962C8B-B14F-4D97-AF65-F5344CB8AC3E}">
        <p14:creationId xmlns:p14="http://schemas.microsoft.com/office/powerpoint/2010/main" val="1669133589"/>
      </p:ext>
    </p:extLst>
  </p:cSld>
  <p:clrMapOvr>
    <a:masterClrMapping/>
  </p:clrMapOvr>
  <p:transition spd="slow">
    <p:fade/>
  </p:transition>
</p:sld>
</file>

<file path=ppt/theme/theme1.xml><?xml version="1.0" encoding="utf-8"?>
<a:theme xmlns:a="http://schemas.openxmlformats.org/drawingml/2006/main" name="Presentation template">
  <a:themeElements>
    <a:clrScheme name="Cranstoun custom final with grey">
      <a:dk1>
        <a:sysClr val="windowText" lastClr="000000"/>
      </a:dk1>
      <a:lt1>
        <a:sysClr val="window" lastClr="FFFFFF"/>
      </a:lt1>
      <a:dk2>
        <a:srgbClr val="000000"/>
      </a:dk2>
      <a:lt2>
        <a:srgbClr val="D8D8D8"/>
      </a:lt2>
      <a:accent1>
        <a:srgbClr val="E64616"/>
      </a:accent1>
      <a:accent2>
        <a:srgbClr val="50B848"/>
      </a:accent2>
      <a:accent3>
        <a:srgbClr val="0089CF"/>
      </a:accent3>
      <a:accent4>
        <a:srgbClr val="92278F"/>
      </a:accent4>
      <a:accent5>
        <a:srgbClr val="7F7F7F"/>
      </a:accent5>
      <a:accent6>
        <a:srgbClr val="E971AC"/>
      </a:accent6>
      <a:hlink>
        <a:srgbClr val="0089CF"/>
      </a:hlink>
      <a:folHlink>
        <a:srgbClr val="7F7F7F"/>
      </a:folHlink>
    </a:clrScheme>
    <a:fontScheme name="Calibri Light - Cranstou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DA (Jan 2023) Final" id="{23828DA1-12E6-43BD-8D5D-F259A2E1F3DF}" vid="{011DDB51-AB44-4937-87B0-1EB80941644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0956C6C3A104B9DF6A2F2B78C9DE2" ma:contentTypeVersion="16" ma:contentTypeDescription="Create a new document." ma:contentTypeScope="" ma:versionID="91fdfcded9493e7c1213151913d2950c">
  <xsd:schema xmlns:xsd="http://www.w3.org/2001/XMLSchema" xmlns:xs="http://www.w3.org/2001/XMLSchema" xmlns:p="http://schemas.microsoft.com/office/2006/metadata/properties" xmlns:ns2="a0518aa5-d329-4729-9f17-cb5991ff84fd" xmlns:ns3="4ab09cf1-7f2d-4f37-b23e-5072cbdee41e" targetNamespace="http://schemas.microsoft.com/office/2006/metadata/properties" ma:root="true" ma:fieldsID="0c1cd5f662c2bdf04df5cbb8baa065d3" ns2:_="" ns3:_="">
    <xsd:import namespace="a0518aa5-d329-4729-9f17-cb5991ff84fd"/>
    <xsd:import namespace="4ab09cf1-7f2d-4f37-b23e-5072cbdee4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8aa5-d329-4729-9f17-cb5991ff8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df5adf-d458-49f6-a269-219092433c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b09cf1-7f2d-4f37-b23e-5072cbdee41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df73e-5d60-4a40-a7e8-2278cf3d5920}" ma:internalName="TaxCatchAll" ma:showField="CatchAllData" ma:web="4ab09cf1-7f2d-4f37-b23e-5072cbdee4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b09cf1-7f2d-4f37-b23e-5072cbdee41e" xsi:nil="true"/>
    <lcf76f155ced4ddcb4097134ff3c332f xmlns="a0518aa5-d329-4729-9f17-cb5991ff84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616781-B187-49CE-96F0-96D461FD3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8aa5-d329-4729-9f17-cb5991ff84fd"/>
    <ds:schemaRef ds:uri="4ab09cf1-7f2d-4f37-b23e-5072cbdee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86BF7-2932-4F53-9C0F-C580B8BDE65C}">
  <ds:schemaRefs>
    <ds:schemaRef ds:uri="http://schemas.microsoft.com/sharepoint/v3/contenttype/forms"/>
  </ds:schemaRefs>
</ds:datastoreItem>
</file>

<file path=customXml/itemProps3.xml><?xml version="1.0" encoding="utf-8"?>
<ds:datastoreItem xmlns:ds="http://schemas.openxmlformats.org/officeDocument/2006/customXml" ds:itemID="{E1E25A3C-9D15-45E4-AEA5-B4CFC94978F1}">
  <ds:schemaRefs>
    <ds:schemaRef ds:uri="http://schemas.openxmlformats.org/package/2006/metadata/core-properties"/>
    <ds:schemaRef ds:uri="http://purl.org/dc/dcmitype/"/>
    <ds:schemaRef ds:uri="http://schemas.microsoft.com/office/2006/documentManagement/types"/>
    <ds:schemaRef ds:uri="http://purl.org/dc/terms/"/>
    <ds:schemaRef ds:uri="4ab09cf1-7f2d-4f37-b23e-5072cbdee41e"/>
    <ds:schemaRef ds:uri="http://purl.org/dc/elements/1.1/"/>
    <ds:schemaRef ds:uri="http://schemas.microsoft.com/office/2006/metadata/properties"/>
    <ds:schemaRef ds:uri="http://schemas.microsoft.com/office/infopath/2007/PartnerControls"/>
    <ds:schemaRef ds:uri="a0518aa5-d329-4729-9f17-cb5991ff84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DA (2023 Template) (1)</Template>
  <TotalTime>1003</TotalTime>
  <Words>1046</Words>
  <Application>Microsoft Office PowerPoint</Application>
  <PresentationFormat>Custom</PresentationFormat>
  <Paragraphs>196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Calibri</vt:lpstr>
      <vt:lpstr>Calibri Light</vt:lpstr>
      <vt:lpstr>Corbel</vt:lpstr>
      <vt:lpstr>foco</vt:lpstr>
      <vt:lpstr>Georgia</vt:lpstr>
      <vt:lpstr>Times</vt:lpstr>
      <vt:lpstr>Presentation template</vt:lpstr>
      <vt:lpstr>Telford &amp; Wrekin Domestic Abuse Service </vt:lpstr>
      <vt:lpstr>Victim/Survivor offer </vt:lpstr>
      <vt:lpstr>Children and Young People’s offer  </vt:lpstr>
      <vt:lpstr>Perpetrator offer   </vt:lpstr>
      <vt:lpstr>Added Value    </vt:lpstr>
      <vt:lpstr>Contacts     </vt:lpstr>
      <vt:lpstr>Definition </vt:lpstr>
      <vt:lpstr>Definition continued </vt:lpstr>
      <vt:lpstr>Gender based abuse </vt:lpstr>
      <vt:lpstr>Types of Abuse </vt:lpstr>
      <vt:lpstr>Types of Abuse </vt:lpstr>
      <vt:lpstr>Types of Abuse </vt:lpstr>
      <vt:lpstr>Types of Abuse </vt:lpstr>
      <vt:lpstr>Intersectionality –Types of Abuse </vt:lpstr>
      <vt:lpstr>Trauma informed practise </vt:lpstr>
      <vt:lpstr>Other information which may signal domestic abuse: </vt:lpstr>
      <vt:lpstr>Questions    ???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presentation</dc:title>
  <dc:creator>Wendy Taylor</dc:creator>
  <cp:lastModifiedBy>Maria Cripps</cp:lastModifiedBy>
  <cp:revision>3</cp:revision>
  <cp:lastPrinted>2008-12-11T12:00:28Z</cp:lastPrinted>
  <dcterms:created xsi:type="dcterms:W3CDTF">2023-05-15T11:56:41Z</dcterms:created>
  <dcterms:modified xsi:type="dcterms:W3CDTF">2023-06-14T11:09:40Z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0x01010004D0956C6C3A104B9DF6A2F2B78C9DE2</vt:lpwstr>
  </property>
  <property fmtid="{D5CDD505-2E9C-101B-9397-08002B2CF9AE}" pid="3" name="MediaServiceImageTags">
    <vt:lpwstr/>
  </property>
</Properties>
</file>