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39" d="100"/>
          <a:sy n="39" d="100"/>
        </p:scale>
        <p:origin x="1272"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12/10/2025</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https://camhs.mpft.nhs.uk/beeu" TargetMode="External"/><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hyperlink" Target="https://www.youngminds.org.uk/parent/parents-a-z-mental-health-guide/trauma/" TargetMode="External"/><Relationship Id="rId5" Type="http://schemas.openxmlformats.org/officeDocument/2006/relationships/hyperlink" Target="https://www.pngall.com/onion-png/download/2207"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a:extLst>
              <a:ext uri="{FF2B5EF4-FFF2-40B4-BE49-F238E27FC236}">
                <a16:creationId xmlns:a16="http://schemas.microsoft.com/office/drawing/2014/main" id="{EAC4BFA6-A7B7-D546-A8AF-5857BD8894E4}"/>
              </a:ext>
            </a:extLst>
          </p:cNvPr>
          <p:cNvSpPr/>
          <p:nvPr/>
        </p:nvSpPr>
        <p:spPr>
          <a:xfrm>
            <a:off x="208527" y="3844679"/>
            <a:ext cx="5973449" cy="6631150"/>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endParaRPr lang="en-GB" sz="1800" b="0" i="0" cap="all" dirty="0">
              <a:solidFill>
                <a:schemeClr val="tx1"/>
              </a:solidFill>
              <a:effectLst/>
            </a:endParaRPr>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92400" y="3652005"/>
            <a:ext cx="4348219" cy="2862322"/>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a:extLst>
              <a:ext uri="{FF2B5EF4-FFF2-40B4-BE49-F238E27FC236}">
                <a16:creationId xmlns:a16="http://schemas.microsoft.com/office/drawing/2014/main" id="{42D950A7-32B1-2147-B747-E8FA968E50E2}"/>
              </a:ext>
            </a:extLst>
          </p:cNvPr>
          <p:cNvSpPr/>
          <p:nvPr/>
        </p:nvSpPr>
        <p:spPr>
          <a:xfrm>
            <a:off x="6370588" y="6525361"/>
            <a:ext cx="8534132" cy="3936587"/>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1" i="1"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400" b="1" i="1" dirty="0">
              <a:solidFill>
                <a:schemeClr val="tx1"/>
              </a:solidFill>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a:ln>
                  <a:noFill/>
                </a:ln>
                <a:solidFill>
                  <a:schemeClr val="tx1"/>
                </a:solidFill>
                <a:effectLst/>
                <a:latin typeface="Arial" panose="020B0604020202020204" pitchFamily="34" charset="0"/>
                <a:ea typeface="Calibri" panose="020F0502020204030204" pitchFamily="34" charset="0"/>
              </a:rPr>
              <a:t>T</a:t>
            </a:r>
            <a:r>
              <a:rPr kumimoji="0" lang="en-GB" altLang="en-US" sz="1200" b="1" i="1" u="none" strike="noStrike" cap="none" normalizeH="0" baseline="0" dirty="0">
                <a:ln>
                  <a:noFill/>
                </a:ln>
                <a:solidFill>
                  <a:schemeClr val="tx1"/>
                </a:solidFill>
                <a:effectLst/>
                <a:latin typeface="Arial" panose="020B0604020202020204" pitchFamily="34" charset="0"/>
                <a:ea typeface="Calibri" panose="020F0502020204030204" pitchFamily="34" charset="0"/>
              </a:rPr>
              <a:t>rauma-informed practice </a:t>
            </a:r>
            <a:r>
              <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is an approach to health and care interventions which is grounded in the understanding that trauma exposure can impact an individual’s neurological, biological, psychological and social development” (Office for Health Improvement &amp; Disparities, 2022)</a:t>
            </a:r>
            <a:endParaRPr kumimoji="0" lang="en-GB"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Trauma results from an event, series of events or set of circumstances that is experienced by an individual as harmful or life threatening which can cause lasting adverse effects. As a professional, we must consider the 6 key principles of trauma-informed practice: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GB"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Safety</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 ensuring the physical, psychological, and emotional safety is prioritised</a:t>
            </a:r>
            <a:endPar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Trust</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–transparency existing among staff, children and young people, wider community and organisational policy and procedures</a:t>
            </a:r>
            <a:endPar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Choice</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 supporting children and young people in shared decision making, choices and goal setting</a:t>
            </a:r>
            <a:endPar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Collaboration</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 recognising the value of children/young people and professionals working with families in overcoming challenges and improving systems</a:t>
            </a:r>
            <a:endPar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Empowerment</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 giving children, young people and professionals working with families a voice in decision making</a:t>
            </a:r>
            <a:endParaRPr kumimoji="0" lang="en-GB"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Cultural consideration </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moving past cultural stereotypes and biases based on individual beliefs, cultures, and characteristics. </a:t>
            </a:r>
            <a:endParaRPr kumimoji="0" lang="en-GB" altLang="en-US" sz="1200" b="0" i="0" u="none" strike="noStrike" cap="none" normalizeH="0" baseline="0" dirty="0">
              <a:ln>
                <a:noFill/>
              </a:ln>
              <a:solidFill>
                <a:schemeClr val="tx1"/>
              </a:solidFill>
              <a:effectLst/>
              <a:latin typeface="Arial" panose="020B0604020202020204" pitchFamily="34" charset="0"/>
            </a:endParaRPr>
          </a:p>
          <a:p>
            <a:pPr algn="ctr" fontAlgn="base"/>
            <a:endParaRPr lang="en-GB" b="0" i="0" cap="all" dirty="0">
              <a:effectLst/>
              <a:latin typeface="Crimson Text"/>
            </a:endParaRPr>
          </a:p>
        </p:txBody>
      </p:sp>
      <p:sp>
        <p:nvSpPr>
          <p:cNvPr id="39" name="Rounded Rectangle 38">
            <a:extLst>
              <a:ext uri="{FF2B5EF4-FFF2-40B4-BE49-F238E27FC236}">
                <a16:creationId xmlns:a16="http://schemas.microsoft.com/office/drawing/2014/main" id="{1A85DF91-ECB6-234A-8930-9318D6A05FD5}"/>
              </a:ext>
            </a:extLst>
          </p:cNvPr>
          <p:cNvSpPr/>
          <p:nvPr/>
        </p:nvSpPr>
        <p:spPr>
          <a:xfrm>
            <a:off x="166795" y="1550049"/>
            <a:ext cx="14353930" cy="2031325"/>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effectLst/>
                <a:latin typeface="Calibri" panose="020F0502020204030204" pitchFamily="34" charset="0"/>
                <a:ea typeface="Calibri" panose="020F0502020204030204" pitchFamily="34" charset="0"/>
              </a:rPr>
              <a:t>the context of the person and the family, see beyond the layers and how trauma can impact on relationships within the family and with practitioners and how we foster growth and recovery.  </a:t>
            </a:r>
          </a:p>
          <a:p>
            <a:endParaRPr lang="en-GB" sz="1800" dirty="0">
              <a:effectLst/>
              <a:latin typeface="Calibri" panose="020F0502020204030204" pitchFamily="34" charset="0"/>
              <a:ea typeface="Calibri" panose="020F0502020204030204" pitchFamily="34" charset="0"/>
            </a:endParaRPr>
          </a:p>
        </p:txBody>
      </p:sp>
      <p:sp>
        <p:nvSpPr>
          <p:cNvPr id="32" name="TextBox 31">
            <a:extLst>
              <a:ext uri="{FF2B5EF4-FFF2-40B4-BE49-F238E27FC236}">
                <a16:creationId xmlns:a16="http://schemas.microsoft.com/office/drawing/2014/main" id="{39C983F3-39D0-554B-9F9E-55B91B9093FC}"/>
              </a:ext>
            </a:extLst>
          </p:cNvPr>
          <p:cNvSpPr txBox="1"/>
          <p:nvPr/>
        </p:nvSpPr>
        <p:spPr>
          <a:xfrm>
            <a:off x="400990" y="1586263"/>
            <a:ext cx="14145135" cy="369332"/>
          </a:xfrm>
          <a:prstGeom prst="rect">
            <a:avLst/>
          </a:prstGeom>
          <a:noFill/>
        </p:spPr>
        <p:txBody>
          <a:bodyPr wrap="square" rtlCol="0">
            <a:spAutoFit/>
          </a:bodyPr>
          <a:lstStyle/>
          <a:p>
            <a:r>
              <a:rPr lang="en-GB" dirty="0"/>
              <a:t>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2"/>
          <a:stretch>
            <a:fillRect/>
          </a:stretch>
        </p:blipFill>
        <p:spPr>
          <a:xfrm>
            <a:off x="166795" y="-21912"/>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4071668" y="93688"/>
            <a:ext cx="7021902"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3945910" y="416867"/>
            <a:ext cx="7227527" cy="553998"/>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Trauma Informed Practice</a:t>
            </a:r>
            <a:endParaRPr lang="en-GB" sz="3000"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360" y="3906582"/>
            <a:ext cx="2568359" cy="256835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B83BC67-5547-6FDA-2824-73F421187687}"/>
              </a:ext>
            </a:extLst>
          </p:cNvPr>
          <p:cNvSpPr txBox="1"/>
          <p:nvPr/>
        </p:nvSpPr>
        <p:spPr>
          <a:xfrm>
            <a:off x="550998" y="1536503"/>
            <a:ext cx="12164875" cy="2308324"/>
          </a:xfrm>
          <a:prstGeom prst="rect">
            <a:avLst/>
          </a:prstGeom>
          <a:noFill/>
        </p:spPr>
        <p:txBody>
          <a:bodyPr wrap="square" rtlCol="0">
            <a:spAutoFit/>
          </a:bodyPr>
          <a:lstStyle/>
          <a:p>
            <a:pPr algn="ctr"/>
            <a:r>
              <a:rPr lang="en-GB" sz="1800" b="1" dirty="0">
                <a:effectLst/>
                <a:latin typeface="Calibri" panose="020F0502020204030204" pitchFamily="34" charset="0"/>
                <a:ea typeface="Calibri" panose="020F0502020204030204" pitchFamily="34" charset="0"/>
              </a:rPr>
              <a:t>The young people’s voice along with that of parents and </a:t>
            </a:r>
            <a:r>
              <a:rPr lang="en-GB" b="1" dirty="0">
                <a:latin typeface="Calibri" panose="020F0502020204030204" pitchFamily="34" charset="0"/>
                <a:ea typeface="Calibri" panose="020F0502020204030204" pitchFamily="34" charset="0"/>
              </a:rPr>
              <a:t>carers </a:t>
            </a:r>
            <a:r>
              <a:rPr lang="en-GB" sz="1800" b="1" dirty="0">
                <a:effectLst/>
                <a:latin typeface="Calibri" panose="020F0502020204030204" pitchFamily="34" charset="0"/>
                <a:ea typeface="Calibri" panose="020F0502020204030204" pitchFamily="34" charset="0"/>
              </a:rPr>
              <a:t>through Telford and Wrekin Consultation</a:t>
            </a:r>
          </a:p>
          <a:p>
            <a:endParaRPr lang="en-GB" b="1" dirty="0">
              <a:latin typeface="Calibri" panose="020F0502020204030204" pitchFamily="34" charset="0"/>
              <a:ea typeface="Calibri" panose="020F0502020204030204" pitchFamily="34" charset="0"/>
            </a:endParaRPr>
          </a:p>
          <a:p>
            <a:pPr algn="ctr"/>
            <a:r>
              <a:rPr lang="en-GB" b="1" dirty="0">
                <a:latin typeface="Calibri" panose="020F0502020204030204" pitchFamily="34" charset="0"/>
                <a:ea typeface="Calibri" panose="020F0502020204030204" pitchFamily="34" charset="0"/>
              </a:rPr>
              <a:t>Question: “H</a:t>
            </a:r>
            <a:r>
              <a:rPr lang="en-GB" sz="1800" b="1" dirty="0">
                <a:effectLst/>
                <a:latin typeface="Calibri" panose="020F0502020204030204" pitchFamily="34" charset="0"/>
                <a:ea typeface="Calibri" panose="020F0502020204030204" pitchFamily="34" charset="0"/>
              </a:rPr>
              <a:t>ow should we work alongside trauma?”</a:t>
            </a:r>
          </a:p>
          <a:p>
            <a:r>
              <a:rPr lang="en-GB" b="1" dirty="0">
                <a:latin typeface="Calibri" panose="020F0502020204030204" pitchFamily="34" charset="0"/>
                <a:ea typeface="Calibri" panose="020F0502020204030204" pitchFamily="34" charset="0"/>
              </a:rPr>
              <a:t>				</a:t>
            </a:r>
            <a:r>
              <a:rPr lang="en-GB" sz="1800" dirty="0">
                <a:effectLst/>
                <a:latin typeface="Calibri" panose="020F0502020204030204" pitchFamily="34" charset="0"/>
                <a:ea typeface="Calibri" panose="020F0502020204030204" pitchFamily="34" charset="0"/>
              </a:rPr>
              <a:t>“Be trauma attuned”</a:t>
            </a:r>
            <a:r>
              <a:rPr lang="en-GB" dirty="0">
                <a:latin typeface="Calibri" panose="020F0502020204030204" pitchFamily="34" charset="0"/>
                <a:ea typeface="Calibri" panose="020F0502020204030204" pitchFamily="34" charset="0"/>
              </a:rPr>
              <a:t>			</a:t>
            </a:r>
            <a:r>
              <a:rPr lang="en-GB" sz="1800" dirty="0">
                <a:effectLst/>
                <a:latin typeface="Calibri" panose="020F0502020204030204" pitchFamily="34" charset="0"/>
                <a:ea typeface="Calibri" panose="020F0502020204030204" pitchFamily="34" charset="0"/>
              </a:rPr>
              <a:t> “understand the impact trauma has and the layered impact”</a:t>
            </a:r>
            <a:r>
              <a:rPr lang="en-GB" dirty="0">
                <a:latin typeface="Calibri" panose="020F0502020204030204" pitchFamily="34" charset="0"/>
                <a:ea typeface="Calibri" panose="020F0502020204030204" pitchFamily="34" charset="0"/>
              </a:rPr>
              <a:t> </a:t>
            </a:r>
          </a:p>
          <a:p>
            <a:r>
              <a:rPr lang="en-GB" sz="1800" dirty="0">
                <a:effectLst/>
                <a:latin typeface="Calibri" panose="020F0502020204030204" pitchFamily="34" charset="0"/>
                <a:ea typeface="Calibri" panose="020F0502020204030204" pitchFamily="34" charset="0"/>
              </a:rPr>
              <a:t>						“how is it understood in the context of the person and the family”, </a:t>
            </a:r>
          </a:p>
          <a:p>
            <a:pPr algn="ctr"/>
            <a:r>
              <a:rPr lang="en-GB" sz="1800" dirty="0">
                <a:effectLst/>
                <a:latin typeface="Calibri" panose="020F0502020204030204" pitchFamily="34" charset="0"/>
                <a:ea typeface="Calibri" panose="020F0502020204030204" pitchFamily="34" charset="0"/>
              </a:rPr>
              <a:t>“see beyond the layers and how trauma can impact on relationships within the family, with practitioners and how we foster growth and recovery”. </a:t>
            </a:r>
          </a:p>
          <a:p>
            <a:endParaRPr lang="en-GB" dirty="0"/>
          </a:p>
        </p:txBody>
      </p:sp>
      <p:pic>
        <p:nvPicPr>
          <p:cNvPr id="4" name="Picture 3" descr="A close up of a onion&#10;&#10;Description automatically generated">
            <a:extLst>
              <a:ext uri="{FF2B5EF4-FFF2-40B4-BE49-F238E27FC236}">
                <a16:creationId xmlns:a16="http://schemas.microsoft.com/office/drawing/2014/main" id="{6EF44C9D-17CB-0B1F-E1FA-040D0AF5D14D}"/>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2248453" y="405338"/>
            <a:ext cx="2531867" cy="2221245"/>
          </a:xfrm>
          <a:prstGeom prst="rect">
            <a:avLst/>
          </a:prstGeom>
        </p:spPr>
      </p:pic>
      <p:sp>
        <p:nvSpPr>
          <p:cNvPr id="3" name="TextBox 2">
            <a:extLst>
              <a:ext uri="{FF2B5EF4-FFF2-40B4-BE49-F238E27FC236}">
                <a16:creationId xmlns:a16="http://schemas.microsoft.com/office/drawing/2014/main" id="{0146D102-6954-189C-B7A1-3DFFCC6C8043}"/>
              </a:ext>
            </a:extLst>
          </p:cNvPr>
          <p:cNvSpPr txBox="1"/>
          <p:nvPr/>
        </p:nvSpPr>
        <p:spPr>
          <a:xfrm>
            <a:off x="9988229" y="3652005"/>
            <a:ext cx="4452390" cy="2862322"/>
          </a:xfrm>
          <a:prstGeom prst="rect">
            <a:avLst/>
          </a:prstGeom>
          <a:noFill/>
        </p:spPr>
        <p:txBody>
          <a:bodyPr wrap="square" rtlCol="0">
            <a:spAutoFit/>
          </a:bodyPr>
          <a:lstStyle/>
          <a:p>
            <a:pPr algn="ctr" fontAlgn="base"/>
            <a:r>
              <a:rPr lang="en-GB" sz="1800" b="0" i="0" dirty="0">
                <a:solidFill>
                  <a:srgbClr val="202124"/>
                </a:solidFill>
                <a:effectLst/>
              </a:rPr>
              <a:t>“Trauma is an invisible force that shapes our lives. It is the way we live, the way we love and the way we make sense of the world. It is the </a:t>
            </a:r>
            <a:r>
              <a:rPr lang="en-GB" sz="1800" dirty="0">
                <a:solidFill>
                  <a:srgbClr val="202124"/>
                </a:solidFill>
              </a:rPr>
              <a:t>r</a:t>
            </a:r>
            <a:r>
              <a:rPr lang="en-GB" sz="1800" b="0" i="0" dirty="0">
                <a:solidFill>
                  <a:srgbClr val="202124"/>
                </a:solidFill>
                <a:effectLst/>
              </a:rPr>
              <a:t>oot of our </a:t>
            </a:r>
            <a:r>
              <a:rPr lang="en-GB" sz="1800" dirty="0">
                <a:solidFill>
                  <a:srgbClr val="202124"/>
                </a:solidFill>
              </a:rPr>
              <a:t>deepest wounds”</a:t>
            </a:r>
            <a:endParaRPr lang="en-GB" sz="1800" b="0" i="0" dirty="0">
              <a:solidFill>
                <a:srgbClr val="202124"/>
              </a:solidFill>
              <a:effectLst/>
            </a:endParaRPr>
          </a:p>
          <a:p>
            <a:pPr algn="ctr" fontAlgn="base"/>
            <a:endParaRPr lang="en-GB" sz="1800" dirty="0">
              <a:solidFill>
                <a:srgbClr val="202124"/>
              </a:solidFill>
            </a:endParaRPr>
          </a:p>
          <a:p>
            <a:pPr algn="ctr" fontAlgn="base"/>
            <a:r>
              <a:rPr lang="en-GB" sz="1800" b="0" i="0" dirty="0">
                <a:solidFill>
                  <a:srgbClr val="202124"/>
                </a:solidFill>
                <a:effectLst/>
              </a:rPr>
              <a:t>“Trauma is not what happened to you, but </a:t>
            </a:r>
            <a:r>
              <a:rPr lang="en-GB" sz="1800" b="0" i="0" dirty="0">
                <a:solidFill>
                  <a:srgbClr val="040C28"/>
                </a:solidFill>
                <a:effectLst/>
              </a:rPr>
              <a:t>what happens inside you as a result of what happened to you</a:t>
            </a:r>
            <a:r>
              <a:rPr lang="en-GB" sz="1800" b="0" i="0" dirty="0">
                <a:solidFill>
                  <a:srgbClr val="202124"/>
                </a:solidFill>
                <a:effectLst/>
              </a:rPr>
              <a:t>”</a:t>
            </a:r>
            <a:endParaRPr lang="en-GB" sz="1800" b="0" i="0" cap="all" dirty="0">
              <a:solidFill>
                <a:schemeClr val="tx1"/>
              </a:solidFill>
              <a:effectLst/>
            </a:endParaRPr>
          </a:p>
          <a:p>
            <a:pPr algn="ctr" fontAlgn="base"/>
            <a:endParaRPr lang="en-GB" sz="1800" cap="all" dirty="0">
              <a:solidFill>
                <a:schemeClr val="tx1"/>
              </a:solidFill>
            </a:endParaRPr>
          </a:p>
          <a:p>
            <a:pPr algn="ctr" fontAlgn="base"/>
            <a:r>
              <a:rPr lang="en-GB" sz="1800" b="0" i="0" cap="all" dirty="0">
                <a:solidFill>
                  <a:schemeClr val="tx1"/>
                </a:solidFill>
                <a:effectLst/>
              </a:rPr>
              <a:t>Dr Gabor Mate</a:t>
            </a:r>
          </a:p>
        </p:txBody>
      </p:sp>
      <p:sp>
        <p:nvSpPr>
          <p:cNvPr id="5" name="TextBox 4">
            <a:extLst>
              <a:ext uri="{FF2B5EF4-FFF2-40B4-BE49-F238E27FC236}">
                <a16:creationId xmlns:a16="http://schemas.microsoft.com/office/drawing/2014/main" id="{E717B08D-864C-C511-378F-A49BFB68E24F}"/>
              </a:ext>
            </a:extLst>
          </p:cNvPr>
          <p:cNvSpPr txBox="1"/>
          <p:nvPr/>
        </p:nvSpPr>
        <p:spPr>
          <a:xfrm>
            <a:off x="678731" y="4108853"/>
            <a:ext cx="5510119" cy="6722931"/>
          </a:xfrm>
          <a:prstGeom prst="rect">
            <a:avLst/>
          </a:prstGeom>
          <a:noFill/>
        </p:spPr>
        <p:txBody>
          <a:bodyPr wrap="square" lIns="91440" tIns="45720" rIns="91440" bIns="45720" rtlCol="0" anchor="t">
            <a:spAutoFit/>
          </a:bodyPr>
          <a:lstStyle/>
          <a:p>
            <a:pPr>
              <a:lnSpc>
                <a:spcPct val="107000"/>
              </a:lnSpc>
              <a:spcAft>
                <a:spcPts val="800"/>
              </a:spcAft>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Young people tell us they want adults Supporting them to:</a:t>
            </a:r>
          </a:p>
          <a:p>
            <a:pPr>
              <a:lnSpc>
                <a:spcPct val="107000"/>
              </a:lnSpc>
              <a:spcAft>
                <a:spcPts val="800"/>
              </a:spcAft>
            </a:pP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Know that everyone’s experience is different, and it doesn’t define who I am</a:t>
            </a:r>
          </a:p>
          <a:p>
            <a:pPr marL="342900" lvl="0" indent="-342900">
              <a:lnSpc>
                <a:spcPct val="107000"/>
              </a:lnSpc>
              <a:buFont typeface="Symbol" panose="05050102010706020507" pitchFamily="18" charset="2"/>
              <a:buChar char=""/>
            </a:pPr>
            <a:r>
              <a:rPr lang="en-GB" sz="1600" kern="100" dirty="0">
                <a:effectLst/>
                <a:latin typeface="Calibri"/>
                <a:ea typeface="Calibri"/>
                <a:cs typeface="Times New Roman"/>
              </a:rPr>
              <a:t>Recognise all of my needs and see me as a whole person</a:t>
            </a:r>
          </a:p>
          <a:p>
            <a:pPr marL="342900" lvl="0" indent="-342900">
              <a:lnSpc>
                <a:spcPct val="107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Understand my behaviour – when I’m shouting, crying, hiding, stealing, hitting out at myself or others, I’m just trying to make sense of everything I’ve gone through</a:t>
            </a:r>
          </a:p>
          <a:p>
            <a:pPr marL="342900" lvl="0" indent="-342900">
              <a:lnSpc>
                <a:spcPct val="107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Find a way to communicate that works for me</a:t>
            </a:r>
          </a:p>
          <a:p>
            <a:pPr marL="342900" lvl="0" indent="-342900">
              <a:lnSpc>
                <a:spcPct val="107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Include me in decisions about my life – ask me what I want to happen</a:t>
            </a:r>
          </a:p>
          <a:p>
            <a:pPr marL="342900" lvl="0" indent="-342900">
              <a:lnSpc>
                <a:spcPct val="107000"/>
              </a:lnSpc>
              <a:spcAft>
                <a:spcPts val="800"/>
              </a:spcAft>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Build on my strength and help me find new ways to recover</a:t>
            </a:r>
          </a:p>
          <a:p>
            <a:pPr marL="228600">
              <a:lnSpc>
                <a:spcPct val="107000"/>
              </a:lnSpc>
              <a:spcAft>
                <a:spcPts val="800"/>
              </a:spcAft>
            </a:pPr>
            <a:r>
              <a:rPr lang="en-GB" sz="1600" u="sng" kern="100" dirty="0">
                <a:solidFill>
                  <a:srgbClr val="0563C1"/>
                </a:solidFill>
                <a:effectLst/>
                <a:latin typeface="Calibri"/>
                <a:ea typeface="Calibri"/>
                <a:cs typeface="Times New Roman"/>
                <a:hlinkClick r:id="rId6"/>
              </a:rPr>
              <a:t>Trauma and Mental Health | Guide For Parents | YoungMinds</a:t>
            </a:r>
            <a:endParaRPr lang="en-GB" sz="1600" kern="100" dirty="0">
              <a:effectLst/>
              <a:latin typeface="Calibri"/>
              <a:ea typeface="Calibri"/>
              <a:cs typeface="Times New Roman"/>
            </a:endParaRPr>
          </a:p>
          <a:p>
            <a:pPr>
              <a:lnSpc>
                <a:spcPct val="107000"/>
              </a:lnSpc>
              <a:spcAft>
                <a:spcPts val="800"/>
              </a:spcAft>
            </a:pP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dirty="0">
                <a:latin typeface="Calibri"/>
                <a:ea typeface="Calibri"/>
                <a:cs typeface="Times New Roman"/>
              </a:rPr>
              <a:t>Accessing support for children and young people, parents &amp; carers and professionals working with families:</a:t>
            </a:r>
            <a:endParaRPr lang="en-GB" sz="1600" kern="100" dirty="0">
              <a:effectLst/>
              <a:latin typeface="Calibri"/>
              <a:ea typeface="Calibri"/>
              <a:cs typeface="Times New Roman"/>
            </a:endParaRPr>
          </a:p>
          <a:p>
            <a:pPr marL="342900" lvl="0" indent="-342900">
              <a:lnSpc>
                <a:spcPct val="107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Speak to school</a:t>
            </a:r>
          </a:p>
          <a:p>
            <a:pPr marL="342900" indent="-342900">
              <a:lnSpc>
                <a:spcPct val="107000"/>
              </a:lnSpc>
              <a:buFont typeface="Symbol" panose="05050102010706020507" pitchFamily="18" charset="2"/>
              <a:buChar char=""/>
            </a:pPr>
            <a:r>
              <a:rPr lang="en-GB" sz="1600" kern="100" dirty="0">
                <a:effectLst/>
                <a:latin typeface="Calibri"/>
                <a:ea typeface="Calibri"/>
                <a:cs typeface="Times New Roman"/>
              </a:rPr>
              <a:t>Speak to the </a:t>
            </a:r>
            <a:r>
              <a:rPr lang="en-GB" sz="1600" kern="100" dirty="0">
                <a:latin typeface="Calibri"/>
                <a:ea typeface="Calibri"/>
                <a:cs typeface="Times New Roman"/>
              </a:rPr>
              <a:t>General Practitioner</a:t>
            </a: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Emotional support services </a:t>
            </a:r>
          </a:p>
          <a:p>
            <a:pPr>
              <a:lnSpc>
                <a:spcPct val="107000"/>
              </a:lnSpc>
              <a:spcAft>
                <a:spcPts val="800"/>
              </a:spcAft>
            </a:pPr>
            <a:r>
              <a:rPr lang="en-GB" sz="1600" u="sng" kern="100" dirty="0">
                <a:solidFill>
                  <a:srgbClr val="0563C1"/>
                </a:solidFill>
                <a:effectLst/>
                <a:latin typeface="Calibri"/>
                <a:ea typeface="Calibri"/>
                <a:cs typeface="Times New Roman"/>
                <a:hlinkClick r:id="rId7"/>
              </a:rPr>
              <a:t>BeeU :: Midlands Partnership University NHS Foundation Trust (mpft.nhs.uk)</a:t>
            </a:r>
            <a:r>
              <a:rPr lang="en-GB" sz="1600" kern="100" dirty="0">
                <a:latin typeface="Calibri"/>
                <a:ea typeface="Calibri"/>
                <a:cs typeface="Times New Roman"/>
              </a:rPr>
              <a:t> </a:t>
            </a: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4f97bfd3dd10ffd64a20ba3c3ab1dcb8">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38516e9f25626369051cf3d5cfe581ba"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0E49C5-7B41-4A27-81B6-7E693F0B7F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6E2D25-D9D3-4CE3-AD57-53DB797AD1DF}">
  <ds:schemaRefs>
    <ds:schemaRef ds:uri="2c2939b1-2ce3-48d9-8f8c-32a9337d84c6"/>
    <ds:schemaRef ds:uri="3960ddbc-2c08-489f-be97-985ac3e83d0c"/>
    <ds:schemaRef ds:uri="6ab4a2fa-68b9-4485-aff2-3331abf50ea9"/>
    <ds:schemaRef ds:uri="8c0c9f43-88e0-4dc8-9cdc-7ae63b8aae0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6C601DA-C711-4C17-BA0E-EF18F3E550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527</TotalTime>
  <Words>554</Words>
  <Application>Microsoft Office PowerPoint</Application>
  <PresentationFormat>Custom</PresentationFormat>
  <Paragraphs>42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Cook, Fiona</cp:lastModifiedBy>
  <cp:revision>91</cp:revision>
  <dcterms:created xsi:type="dcterms:W3CDTF">2021-06-18T13:41:22Z</dcterms:created>
  <dcterms:modified xsi:type="dcterms:W3CDTF">2025-12-10T13:24:43Z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