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6" r:id="rId5"/>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B883"/>
    <a:srgbClr val="FF6969"/>
    <a:srgbClr val="FFAB81"/>
    <a:srgbClr val="CFEC74"/>
    <a:srgbClr val="74CE78"/>
    <a:srgbClr val="90E4E8"/>
    <a:srgbClr val="786BDB"/>
    <a:srgbClr val="CB77CD"/>
    <a:srgbClr val="DDDDDD"/>
    <a:srgbClr val="FBBB0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0360" autoAdjust="0"/>
    <p:restoredTop sz="94691"/>
  </p:normalViewPr>
  <p:slideViewPr>
    <p:cSldViewPr snapToGrid="0" snapToObjects="1">
      <p:cViewPr varScale="1">
        <p:scale>
          <a:sx n="40" d="100"/>
          <a:sy n="40" d="100"/>
        </p:scale>
        <p:origin x="17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GB"/>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776735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422364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315864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851373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GB"/>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05C100A2-77B3-4943-BAC3-2CE51C7A2FB6}" type="datetimeFigureOut">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860918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05C100A2-77B3-4943-BAC3-2CE51C7A2FB6}" type="datetimeFigureOut">
              <a:rPr lang="en-US" smtClean="0"/>
              <a:t>3/3/2025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710183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05C100A2-77B3-4943-BAC3-2CE51C7A2FB6}" type="datetimeFigureOut">
              <a:rPr lang="en-US" smtClean="0"/>
              <a:t>3/3/2025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16227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05C100A2-77B3-4943-BAC3-2CE51C7A2FB6}" type="datetimeFigureOut">
              <a:rPr lang="en-US" smtClean="0"/>
              <a:t>3/3/2025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3775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C100A2-77B3-4943-BAC3-2CE51C7A2FB6}" type="datetimeFigureOut">
              <a:rPr lang="en-US" smtClean="0"/>
              <a:t>3/3/2025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2101918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05C100A2-77B3-4943-BAC3-2CE51C7A2FB6}" type="datetimeFigureOut">
              <a:rPr lang="en-US" smtClean="0"/>
              <a:t>3/3/2025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2765647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GB"/>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05C100A2-77B3-4943-BAC3-2CE51C7A2FB6}" type="datetimeFigureOut">
              <a:rPr lang="en-US" smtClean="0"/>
              <a:t>3/3/2025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3311483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05C100A2-77B3-4943-BAC3-2CE51C7A2FB6}" type="datetimeFigureOut">
              <a:rPr lang="en-US" smtClean="0"/>
              <a:t>3/3/2025</a:t>
            </a:fld>
            <a:endParaRPr 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B73E27E5-F9E9-CE43-A464-9AC40955A905}" type="slidenum">
              <a:rPr lang="en-US" smtClean="0"/>
              <a:t>‹#›</a:t>
            </a:fld>
            <a:endParaRPr lang="en-US"/>
          </a:p>
        </p:txBody>
      </p:sp>
    </p:spTree>
    <p:extLst>
      <p:ext uri="{BB962C8B-B14F-4D97-AF65-F5344CB8AC3E}">
        <p14:creationId xmlns:p14="http://schemas.microsoft.com/office/powerpoint/2010/main" val="26985095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0"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cloudsend.org.uk/hoarding-support-services/" TargetMode="External"/><Relationship Id="rId3" Type="http://schemas.openxmlformats.org/officeDocument/2006/relationships/hyperlink" Target="https://hoardinguk.org/" TargetMode="External"/><Relationship Id="rId7" Type="http://schemas.openxmlformats.org/officeDocument/2006/relationships/hyperlink" Target="https://www.scie.org.uk/self-neglect/policy-practice" TargetMode="External"/><Relationship Id="rId12" Type="http://schemas.openxmlformats.org/officeDocument/2006/relationships/image" Target="../media/image2.jpeg"/><Relationship Id="rId2" Type="http://schemas.openxmlformats.org/officeDocument/2006/relationships/hyperlink" Target="https://hoardinguk.org/wp-content/uploads/2020/12/clutter-image-ratings.pdf" TargetMode="External"/><Relationship Id="rId1" Type="http://schemas.openxmlformats.org/officeDocument/2006/relationships/slideLayout" Target="../slideLayouts/slideLayout1.xml"/><Relationship Id="rId6" Type="http://schemas.openxmlformats.org/officeDocument/2006/relationships/hyperlink" Target="https://www.mind.org.uk/information-support/types-of-mental-health-problems/hoarding/about-hoarding/" TargetMode="External"/><Relationship Id="rId11" Type="http://schemas.openxmlformats.org/officeDocument/2006/relationships/image" Target="../media/image1.emf"/><Relationship Id="rId5" Type="http://schemas.openxmlformats.org/officeDocument/2006/relationships/hyperlink" Target="https://www.rspca.org.uk/utilities/contactus/reportcruelty" TargetMode="External"/><Relationship Id="rId10" Type="http://schemas.openxmlformats.org/officeDocument/2006/relationships/hyperlink" Target="https://ocdaction.org.uk/" TargetMode="External"/><Relationship Id="rId4" Type="http://schemas.openxmlformats.org/officeDocument/2006/relationships/hyperlink" Target="mailto:info@hoardinguk.org" TargetMode="External"/><Relationship Id="rId9" Type="http://schemas.openxmlformats.org/officeDocument/2006/relationships/hyperlink" Target="https://hoarding.suppor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B7177352-5193-364C-8817-E19A14E27921}"/>
              </a:ext>
            </a:extLst>
          </p:cNvPr>
          <p:cNvSpPr/>
          <p:nvPr/>
        </p:nvSpPr>
        <p:spPr>
          <a:xfrm>
            <a:off x="9920246" y="1545761"/>
            <a:ext cx="4966828" cy="4360044"/>
          </a:xfrm>
          <a:prstGeom prst="roundRect">
            <a:avLst>
              <a:gd name="adj" fmla="val 4442"/>
            </a:avLst>
          </a:prstGeom>
          <a:solidFill>
            <a:schemeClr val="bg1"/>
          </a:solidFill>
          <a:ln w="63500">
            <a:solidFill>
              <a:srgbClr val="90E4E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ounded Rectangle 34">
            <a:extLst>
              <a:ext uri="{FF2B5EF4-FFF2-40B4-BE49-F238E27FC236}">
                <a16:creationId xmlns:a16="http://schemas.microsoft.com/office/drawing/2014/main" id="{EAC4BFA6-A7B7-D546-A8AF-5857BD8894E4}"/>
              </a:ext>
            </a:extLst>
          </p:cNvPr>
          <p:cNvSpPr/>
          <p:nvPr/>
        </p:nvSpPr>
        <p:spPr>
          <a:xfrm>
            <a:off x="315707" y="3911553"/>
            <a:ext cx="5911123" cy="2818317"/>
          </a:xfrm>
          <a:prstGeom prst="roundRect">
            <a:avLst>
              <a:gd name="adj" fmla="val 4442"/>
            </a:avLst>
          </a:prstGeom>
          <a:solidFill>
            <a:schemeClr val="bg1"/>
          </a:solidFill>
          <a:ln w="63500">
            <a:solidFill>
              <a:srgbClr val="FF6969"/>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ounded Rectangle 35">
            <a:extLst>
              <a:ext uri="{FF2B5EF4-FFF2-40B4-BE49-F238E27FC236}">
                <a16:creationId xmlns:a16="http://schemas.microsoft.com/office/drawing/2014/main" id="{6ECB551B-6C00-EC44-87DE-ECEE39377E75}"/>
              </a:ext>
            </a:extLst>
          </p:cNvPr>
          <p:cNvSpPr/>
          <p:nvPr/>
        </p:nvSpPr>
        <p:spPr>
          <a:xfrm>
            <a:off x="10052527" y="6063489"/>
            <a:ext cx="4721144" cy="4253738"/>
          </a:xfrm>
          <a:prstGeom prst="roundRect">
            <a:avLst>
              <a:gd name="adj" fmla="val 4442"/>
            </a:avLst>
          </a:prstGeom>
          <a:solidFill>
            <a:schemeClr val="bg1"/>
          </a:solidFill>
          <a:ln w="63500">
            <a:solidFill>
              <a:srgbClr val="74CE7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ounded Rectangle 36">
            <a:extLst>
              <a:ext uri="{FF2B5EF4-FFF2-40B4-BE49-F238E27FC236}">
                <a16:creationId xmlns:a16="http://schemas.microsoft.com/office/drawing/2014/main" id="{8ACE1DD9-79DA-B240-8D64-3489F6ED1A84}"/>
              </a:ext>
            </a:extLst>
          </p:cNvPr>
          <p:cNvSpPr/>
          <p:nvPr/>
        </p:nvSpPr>
        <p:spPr>
          <a:xfrm>
            <a:off x="5223433" y="6869828"/>
            <a:ext cx="4721144" cy="3741407"/>
          </a:xfrm>
          <a:prstGeom prst="roundRect">
            <a:avLst>
              <a:gd name="adj" fmla="val 4442"/>
            </a:avLst>
          </a:prstGeom>
          <a:solidFill>
            <a:schemeClr val="bg1"/>
          </a:solidFill>
          <a:ln w="63500">
            <a:solidFill>
              <a:srgbClr val="CFEC7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website.</a:t>
            </a:r>
            <a:endParaRPr lang="en-US" dirty="0"/>
          </a:p>
        </p:txBody>
      </p:sp>
      <p:sp>
        <p:nvSpPr>
          <p:cNvPr id="38" name="Rounded Rectangle 37">
            <a:extLst>
              <a:ext uri="{FF2B5EF4-FFF2-40B4-BE49-F238E27FC236}">
                <a16:creationId xmlns:a16="http://schemas.microsoft.com/office/drawing/2014/main" id="{42D950A7-32B1-2147-B747-E8FA968E50E2}"/>
              </a:ext>
            </a:extLst>
          </p:cNvPr>
          <p:cNvSpPr/>
          <p:nvPr/>
        </p:nvSpPr>
        <p:spPr>
          <a:xfrm>
            <a:off x="315708" y="6885996"/>
            <a:ext cx="4738259" cy="3805817"/>
          </a:xfrm>
          <a:prstGeom prst="roundRect">
            <a:avLst>
              <a:gd name="adj" fmla="val 4442"/>
            </a:avLst>
          </a:prstGeom>
          <a:solidFill>
            <a:schemeClr val="bg1"/>
          </a:solidFill>
          <a:ln w="63500">
            <a:solidFill>
              <a:srgbClr val="E9B88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ounded Rectangle 38">
            <a:extLst>
              <a:ext uri="{FF2B5EF4-FFF2-40B4-BE49-F238E27FC236}">
                <a16:creationId xmlns:a16="http://schemas.microsoft.com/office/drawing/2014/main" id="{1A85DF91-ECB6-234A-8930-9318D6A05FD5}"/>
              </a:ext>
            </a:extLst>
          </p:cNvPr>
          <p:cNvSpPr/>
          <p:nvPr/>
        </p:nvSpPr>
        <p:spPr>
          <a:xfrm>
            <a:off x="345679" y="1545761"/>
            <a:ext cx="9429434" cy="2209666"/>
          </a:xfrm>
          <a:prstGeom prst="roundRect">
            <a:avLst>
              <a:gd name="adj" fmla="val 4442"/>
            </a:avLst>
          </a:prstGeom>
          <a:solidFill>
            <a:schemeClr val="bg1"/>
          </a:solidFill>
          <a:ln w="63500">
            <a:solidFill>
              <a:srgbClr val="CB77C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39C983F3-39D0-554B-9F9E-55B91B9093FC}"/>
              </a:ext>
            </a:extLst>
          </p:cNvPr>
          <p:cNvSpPr txBox="1"/>
          <p:nvPr/>
        </p:nvSpPr>
        <p:spPr>
          <a:xfrm>
            <a:off x="393390" y="1637956"/>
            <a:ext cx="9199184" cy="2062103"/>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1. What is hoarding?</a:t>
            </a:r>
          </a:p>
          <a:p>
            <a:r>
              <a:rPr lang="en-GB" sz="1600" dirty="0"/>
              <a:t>Hoarding disorder was previously considered to be a form of Obsessive-Compulsive Disorder (</a:t>
            </a:r>
            <a:r>
              <a:rPr lang="en-GB" sz="1600" dirty="0" err="1"/>
              <a:t>OCD</a:t>
            </a:r>
            <a:r>
              <a:rPr lang="en-GB" sz="1600" dirty="0"/>
              <a:t>). Hoarding is now considered to be a standalone mental disorder and is included in the 5th edition of the Diagnostic and Statistical Manual of Mental Disorders (DSM) 2013. However, hoarding can also be a symptom of other mental disorders. Hoarding disorder is distinct from the act of collecting and is also different from people whose property is generally cluttered or messy. It is NOT simply a lifestyle choice and can be caused by traumatic life experiences. The main difference between a hoarder and a collector is that hoarders have strong emotional attachments to their objects which are higher than the real value</a:t>
            </a:r>
            <a:endParaRPr lang="en-GB" sz="1600" b="1" dirty="0">
              <a:latin typeface="Arial" panose="020B0604020202020204" pitchFamily="34" charset="0"/>
              <a:cs typeface="Arial" panose="020B0604020202020204" pitchFamily="34" charset="0"/>
            </a:endParaRPr>
          </a:p>
        </p:txBody>
      </p:sp>
      <p:sp>
        <p:nvSpPr>
          <p:cNvPr id="42" name="TextBox 41">
            <a:extLst>
              <a:ext uri="{FF2B5EF4-FFF2-40B4-BE49-F238E27FC236}">
                <a16:creationId xmlns:a16="http://schemas.microsoft.com/office/drawing/2014/main" id="{E6A2FF2E-8536-B344-802F-A1F7C3B73486}"/>
              </a:ext>
            </a:extLst>
          </p:cNvPr>
          <p:cNvSpPr txBox="1"/>
          <p:nvPr/>
        </p:nvSpPr>
        <p:spPr>
          <a:xfrm>
            <a:off x="323476" y="3892461"/>
            <a:ext cx="5771072" cy="2800767"/>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7. Help and Useful Resources</a:t>
            </a:r>
          </a:p>
          <a:p>
            <a:r>
              <a:rPr lang="en-GB" sz="1600" dirty="0"/>
              <a:t>As people may see clutter differently, Hoarding UK have published </a:t>
            </a:r>
            <a:r>
              <a:rPr lang="en-GB" sz="1600" dirty="0">
                <a:hlinkClick r:id="rId2"/>
              </a:rPr>
              <a:t>a Clutter Image Tool </a:t>
            </a:r>
            <a:r>
              <a:rPr lang="en-GB" sz="1600" dirty="0"/>
              <a:t>to support professional judgement. This will also help identify any deterioration of self-neglect. </a:t>
            </a:r>
            <a:endParaRPr lang="en-GB" sz="1600" b="1" dirty="0">
              <a:latin typeface="Arial" panose="020B0604020202020204" pitchFamily="34" charset="0"/>
              <a:cs typeface="Arial" panose="020B0604020202020204" pitchFamily="34" charset="0"/>
            </a:endParaRPr>
          </a:p>
          <a:p>
            <a:r>
              <a:rPr lang="en-GB" sz="1600" dirty="0"/>
              <a:t>• </a:t>
            </a:r>
            <a:r>
              <a:rPr lang="en-GB" sz="1600" dirty="0">
                <a:hlinkClick r:id="rId3"/>
              </a:rPr>
              <a:t>Hoarding UK </a:t>
            </a:r>
            <a:r>
              <a:rPr lang="en-GB" sz="1600" dirty="0"/>
              <a:t>– 020 3239 1600; </a:t>
            </a:r>
            <a:r>
              <a:rPr lang="en-GB" sz="1600" dirty="0">
                <a:hlinkClick r:id="rId4"/>
              </a:rPr>
              <a:t>info@hoardinguk.org</a:t>
            </a:r>
            <a:endParaRPr lang="en-GB" sz="1600" dirty="0"/>
          </a:p>
          <a:p>
            <a:r>
              <a:rPr lang="en-GB" sz="1600" dirty="0"/>
              <a:t>• </a:t>
            </a:r>
            <a:r>
              <a:rPr lang="en-GB" sz="1600" dirty="0">
                <a:hlinkClick r:id="rId5"/>
              </a:rPr>
              <a:t>RSPCA</a:t>
            </a:r>
            <a:r>
              <a:rPr lang="en-GB" sz="1600" dirty="0"/>
              <a:t> – 03001234999 </a:t>
            </a:r>
          </a:p>
          <a:p>
            <a:r>
              <a:rPr lang="en-GB" sz="1600" dirty="0"/>
              <a:t>• </a:t>
            </a:r>
            <a:r>
              <a:rPr lang="en-GB" sz="1600" dirty="0">
                <a:hlinkClick r:id="rId6"/>
              </a:rPr>
              <a:t>MIND</a:t>
            </a:r>
            <a:r>
              <a:rPr lang="en-GB" sz="1600" dirty="0"/>
              <a:t> – 0300 123 3393</a:t>
            </a:r>
          </a:p>
          <a:p>
            <a:r>
              <a:rPr lang="en-GB" sz="1600" dirty="0"/>
              <a:t>•  </a:t>
            </a:r>
            <a:r>
              <a:rPr lang="en-GB" sz="1600" dirty="0">
                <a:hlinkClick r:id="rId7"/>
              </a:rPr>
              <a:t>Social Care Institute for Excellence</a:t>
            </a:r>
            <a:endParaRPr lang="en-GB" sz="1600" dirty="0"/>
          </a:p>
          <a:p>
            <a:r>
              <a:rPr lang="en-GB" sz="1600" dirty="0"/>
              <a:t>•  </a:t>
            </a:r>
            <a:r>
              <a:rPr lang="en-GB" sz="1600" dirty="0">
                <a:hlinkClick r:id="rId8"/>
              </a:rPr>
              <a:t>cloudsend.org.uk/hoarding-support-services</a:t>
            </a:r>
            <a:endParaRPr lang="en-GB" sz="1600" dirty="0"/>
          </a:p>
          <a:p>
            <a:r>
              <a:rPr lang="en-GB" sz="1600" dirty="0"/>
              <a:t>•  </a:t>
            </a:r>
            <a:r>
              <a:rPr lang="en-GB" sz="1600" dirty="0">
                <a:hlinkClick r:id="rId9"/>
              </a:rPr>
              <a:t>Help for Hoarders</a:t>
            </a:r>
            <a:endParaRPr lang="en-GB" sz="1600" dirty="0"/>
          </a:p>
          <a:p>
            <a:r>
              <a:rPr lang="en-GB" sz="1600" dirty="0"/>
              <a:t>•  </a:t>
            </a:r>
            <a:r>
              <a:rPr lang="en-GB" sz="1600" dirty="0" err="1">
                <a:hlinkClick r:id="rId10"/>
              </a:rPr>
              <a:t>OCD</a:t>
            </a:r>
            <a:r>
              <a:rPr lang="en-GB" sz="1600" dirty="0">
                <a:hlinkClick r:id="rId10"/>
              </a:rPr>
              <a:t> Action</a:t>
            </a:r>
            <a:endParaRPr lang="en-GB" sz="1600" b="1" dirty="0">
              <a:latin typeface="Arial" panose="020B0604020202020204" pitchFamily="34" charset="0"/>
              <a:cs typeface="Arial" panose="020B0604020202020204" pitchFamily="34" charset="0"/>
            </a:endParaRPr>
          </a:p>
        </p:txBody>
      </p:sp>
      <p:sp>
        <p:nvSpPr>
          <p:cNvPr id="45" name="TextBox 44">
            <a:extLst>
              <a:ext uri="{FF2B5EF4-FFF2-40B4-BE49-F238E27FC236}">
                <a16:creationId xmlns:a16="http://schemas.microsoft.com/office/drawing/2014/main" id="{35D5080D-642F-C048-9653-850984CA86A5}"/>
              </a:ext>
            </a:extLst>
          </p:cNvPr>
          <p:cNvSpPr txBox="1"/>
          <p:nvPr/>
        </p:nvSpPr>
        <p:spPr>
          <a:xfrm>
            <a:off x="5199102" y="7516460"/>
            <a:ext cx="4721144" cy="338554"/>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a:t>
            </a:r>
            <a:endParaRPr lang="en-GB" sz="1600" b="1" dirty="0">
              <a:latin typeface="Arial" panose="020B0604020202020204" pitchFamily="34" charset="0"/>
              <a:cs typeface="Arial" panose="020B0604020202020204" pitchFamily="34" charset="0"/>
            </a:endParaRPr>
          </a:p>
        </p:txBody>
      </p:sp>
      <p:sp>
        <p:nvSpPr>
          <p:cNvPr id="47" name="TextBox 46">
            <a:extLst>
              <a:ext uri="{FF2B5EF4-FFF2-40B4-BE49-F238E27FC236}">
                <a16:creationId xmlns:a16="http://schemas.microsoft.com/office/drawing/2014/main" id="{6E6DBA09-B014-2B4B-8184-40A7D9330D07}"/>
              </a:ext>
            </a:extLst>
          </p:cNvPr>
          <p:cNvSpPr txBox="1"/>
          <p:nvPr/>
        </p:nvSpPr>
        <p:spPr>
          <a:xfrm>
            <a:off x="354548" y="6906161"/>
            <a:ext cx="4760933" cy="3785652"/>
          </a:xfrm>
          <a:prstGeom prst="rect">
            <a:avLst/>
          </a:prstGeom>
          <a:noFill/>
          <a:ln>
            <a:noFill/>
          </a:ln>
        </p:spPr>
        <p:txBody>
          <a:bodyPr wrap="square" rtlCol="0">
            <a:spAutoFit/>
          </a:bodyPr>
          <a:lstStyle/>
          <a:p>
            <a:r>
              <a:rPr lang="en-GB" sz="1600" b="1" dirty="0">
                <a:latin typeface="Arial" panose="020B0604020202020204" pitchFamily="34" charset="0"/>
                <a:cs typeface="Arial" panose="020B0604020202020204" pitchFamily="34" charset="0"/>
              </a:rPr>
              <a:t>6. Mental capacity </a:t>
            </a:r>
          </a:p>
          <a:p>
            <a:r>
              <a:rPr lang="en-GB" sz="1600" dirty="0"/>
              <a:t>Learning from Safeguarding Adult Reviews in cases of self-neglect often focuses upon the lack of the practical application of the Mental Capacity Act. Understanding the mental capacity of the person is crucial to managing risks associated with hoarding. This will often require a Mental Capacity Assessment. Practitioners should ensure that the risks around a particular decision are clearly and honestly explained to allow the person to make an informed choice. This might involve telling someone that they are putting their life at risk. Learning from cases has also highlighted the need to consider whether a person has “executive capacity” – a person’s ability to implement a decision they have made.</a:t>
            </a:r>
            <a:endParaRPr lang="en-GB" sz="1600" b="1" dirty="0">
              <a:latin typeface="Arial" panose="020B0604020202020204" pitchFamily="34" charset="0"/>
              <a:cs typeface="Arial" panose="020B0604020202020204" pitchFamily="34" charset="0"/>
            </a:endParaRPr>
          </a:p>
        </p:txBody>
      </p:sp>
      <p:sp>
        <p:nvSpPr>
          <p:cNvPr id="48" name="TextBox 47">
            <a:extLst>
              <a:ext uri="{FF2B5EF4-FFF2-40B4-BE49-F238E27FC236}">
                <a16:creationId xmlns:a16="http://schemas.microsoft.com/office/drawing/2014/main" id="{650E5B87-2D2B-9042-899A-E439688525B5}"/>
              </a:ext>
            </a:extLst>
          </p:cNvPr>
          <p:cNvSpPr txBox="1"/>
          <p:nvPr/>
        </p:nvSpPr>
        <p:spPr>
          <a:xfrm>
            <a:off x="10091607" y="6116076"/>
            <a:ext cx="4633402" cy="4031873"/>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3. How to recognise hoarding </a:t>
            </a:r>
          </a:p>
          <a:p>
            <a:r>
              <a:rPr lang="en-GB" sz="1600" dirty="0"/>
              <a:t>• Evidence of fear and anxiety which may have started as a learnt behaviour or a significant event such as bereavement </a:t>
            </a:r>
          </a:p>
          <a:p>
            <a:r>
              <a:rPr lang="en-GB" sz="1600" dirty="0"/>
              <a:t>• Long term behaviour pattern </a:t>
            </a:r>
          </a:p>
          <a:p>
            <a:r>
              <a:rPr lang="en-GB" sz="1600" dirty="0"/>
              <a:t>• Excessive attachment to possessions </a:t>
            </a:r>
          </a:p>
          <a:p>
            <a:r>
              <a:rPr lang="en-GB" sz="1600" dirty="0"/>
              <a:t>• Indecisiveness </a:t>
            </a:r>
          </a:p>
          <a:p>
            <a:r>
              <a:rPr lang="en-GB" sz="1600" dirty="0"/>
              <a:t>• Unrelenting standards </a:t>
            </a:r>
          </a:p>
          <a:p>
            <a:r>
              <a:rPr lang="en-GB" sz="1600" dirty="0"/>
              <a:t>• Socially isolated – should also consider if they are refusing home visits and insisting on office-based appointments </a:t>
            </a:r>
          </a:p>
          <a:p>
            <a:r>
              <a:rPr lang="en-GB" sz="1600" dirty="0"/>
              <a:t>• Large number of pets</a:t>
            </a:r>
          </a:p>
          <a:p>
            <a:r>
              <a:rPr lang="en-GB" sz="1600" dirty="0"/>
              <a:t>• Extreme clutter </a:t>
            </a:r>
          </a:p>
          <a:p>
            <a:r>
              <a:rPr lang="en-GB" sz="1600" dirty="0"/>
              <a:t>• Self-care – they may appear unkempt and dishevelled. </a:t>
            </a:r>
          </a:p>
          <a:p>
            <a:r>
              <a:rPr lang="en-GB" sz="1600" dirty="0"/>
              <a:t>• Poor insight</a:t>
            </a:r>
            <a:endParaRPr lang="en-GB" sz="1200" dirty="0">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C72BD96F-7FD7-774B-8DEF-6DDC64E98A70}"/>
              </a:ext>
            </a:extLst>
          </p:cNvPr>
          <p:cNvPicPr>
            <a:picLocks noChangeAspect="1"/>
          </p:cNvPicPr>
          <p:nvPr/>
        </p:nvPicPr>
        <p:blipFill>
          <a:blip r:embed="rId11"/>
          <a:stretch>
            <a:fillRect/>
          </a:stretch>
        </p:blipFill>
        <p:spPr>
          <a:xfrm>
            <a:off x="11496516" y="93688"/>
            <a:ext cx="2944103" cy="1294389"/>
          </a:xfrm>
          <a:prstGeom prst="rect">
            <a:avLst/>
          </a:prstGeom>
        </p:spPr>
      </p:pic>
      <p:sp>
        <p:nvSpPr>
          <p:cNvPr id="23" name="Rounded Rectangle 22">
            <a:extLst>
              <a:ext uri="{FF2B5EF4-FFF2-40B4-BE49-F238E27FC236}">
                <a16:creationId xmlns:a16="http://schemas.microsoft.com/office/drawing/2014/main" id="{B7177352-5193-364C-8817-E19A14E27921}"/>
              </a:ext>
            </a:extLst>
          </p:cNvPr>
          <p:cNvSpPr/>
          <p:nvPr/>
        </p:nvSpPr>
        <p:spPr>
          <a:xfrm>
            <a:off x="4071668" y="168960"/>
            <a:ext cx="7021902" cy="1080789"/>
          </a:xfrm>
          <a:prstGeom prst="roundRect">
            <a:avLst>
              <a:gd name="adj" fmla="val 4442"/>
            </a:avLst>
          </a:prstGeom>
          <a:solidFill>
            <a:schemeClr val="bg1"/>
          </a:solidFill>
          <a:ln w="63500">
            <a:solidFill>
              <a:schemeClr val="accent4">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E6A2FF2E-8536-B344-802F-A1F7C3B73486}"/>
              </a:ext>
            </a:extLst>
          </p:cNvPr>
          <p:cNvSpPr txBox="1"/>
          <p:nvPr/>
        </p:nvSpPr>
        <p:spPr>
          <a:xfrm>
            <a:off x="3945910" y="289651"/>
            <a:ext cx="7227527" cy="861774"/>
          </a:xfrm>
          <a:prstGeom prst="rect">
            <a:avLst/>
          </a:prstGeom>
          <a:noFill/>
        </p:spPr>
        <p:txBody>
          <a:bodyPr wrap="square" rtlCol="0">
            <a:spAutoFit/>
          </a:bodyPr>
          <a:lstStyle/>
          <a:p>
            <a:pPr algn="ctr"/>
            <a:r>
              <a:rPr lang="en-GB" sz="5000" b="1" dirty="0">
                <a:latin typeface="Arial" panose="020B0604020202020204" pitchFamily="34" charset="0"/>
                <a:cs typeface="Arial" panose="020B0604020202020204" pitchFamily="34" charset="0"/>
              </a:rPr>
              <a:t>Hoarding</a:t>
            </a:r>
            <a:endParaRPr lang="en-GB" sz="5000" dirty="0">
              <a:latin typeface="Arial" panose="020B0604020202020204" pitchFamily="34" charset="0"/>
              <a:cs typeface="Arial" panose="020B0604020202020204" pitchFamily="34" charset="0"/>
            </a:endParaRPr>
          </a:p>
        </p:txBody>
      </p:sp>
      <p:sp>
        <p:nvSpPr>
          <p:cNvPr id="25" name="TextBox 24">
            <a:extLst>
              <a:ext uri="{FF2B5EF4-FFF2-40B4-BE49-F238E27FC236}">
                <a16:creationId xmlns:a16="http://schemas.microsoft.com/office/drawing/2014/main" id="{56F857E4-7346-B940-8725-421198E43BBE}"/>
              </a:ext>
            </a:extLst>
          </p:cNvPr>
          <p:cNvSpPr txBox="1"/>
          <p:nvPr/>
        </p:nvSpPr>
        <p:spPr>
          <a:xfrm>
            <a:off x="9937440" y="1586736"/>
            <a:ext cx="4932439" cy="4278094"/>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2. Types of hoarding  </a:t>
            </a:r>
          </a:p>
          <a:p>
            <a:r>
              <a:rPr lang="en-GB" sz="1600" dirty="0"/>
              <a:t>• Inanimate objects – this could include one type of object or a collection of a mixture of objects such as old clothes, newspapers, books, food, containers, or papers. </a:t>
            </a:r>
          </a:p>
          <a:p>
            <a:r>
              <a:rPr lang="en-GB" sz="1600" dirty="0"/>
              <a:t>• Animal hoarding – this is the obsessive collecting of animals, often with an inability to provide minimal standards of care. The homes of animal hoarders are often eventually destroyed by the accumulation of animal faeces and infestation by insects. </a:t>
            </a:r>
          </a:p>
          <a:p>
            <a:r>
              <a:rPr lang="en-GB" sz="1600" dirty="0"/>
              <a:t>• Digital hoarding – there is little research on this matter, but it could include data collection equipment such as computers, electronic storage devices or papers or it could include a need to store copies of emails and other information in an electronic format.</a:t>
            </a:r>
          </a:p>
          <a:p>
            <a:r>
              <a:rPr lang="en-GB" sz="1600" dirty="0">
                <a:solidFill>
                  <a:srgbClr val="FF0000"/>
                </a:solidFill>
              </a:rPr>
              <a:t>Fire and rescue service are concerned about hoarding due to recent tragic cases resulting in them being unable to get to victims because of the clutter hindering access.</a:t>
            </a:r>
          </a:p>
        </p:txBody>
      </p:sp>
      <p:sp>
        <p:nvSpPr>
          <p:cNvPr id="26" name="TextBox 25">
            <a:extLst>
              <a:ext uri="{FF2B5EF4-FFF2-40B4-BE49-F238E27FC236}">
                <a16:creationId xmlns:a16="http://schemas.microsoft.com/office/drawing/2014/main" id="{E6A2FF2E-8536-B344-802F-A1F7C3B73486}"/>
              </a:ext>
            </a:extLst>
          </p:cNvPr>
          <p:cNvSpPr txBox="1"/>
          <p:nvPr/>
        </p:nvSpPr>
        <p:spPr>
          <a:xfrm>
            <a:off x="5233298" y="6895971"/>
            <a:ext cx="4794897" cy="3785652"/>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4 A multi agency response </a:t>
            </a:r>
            <a:r>
              <a:rPr lang="en-GB" sz="1600" dirty="0"/>
              <a:t>Self-neglect cases often require a multi-agency response, whether this is under safeguarding adults’ procedures or as part of multidisciplinary working more generally. There needs to be a clear understanding of the person’s needs as a whole. A team-around-the person approach often works well, with a small core group of professionals established to closely monitor risks and agree plans to manage risks, there is a need to be </a:t>
            </a:r>
            <a:r>
              <a:rPr lang="en-GB" sz="1600" b="1" dirty="0"/>
              <a:t>worked with </a:t>
            </a:r>
            <a:r>
              <a:rPr lang="en-GB" sz="1600" dirty="0"/>
              <a:t>rather than being ‘told’ what to do. When someone is neglecting their home environment there are many organisations that are likely to be crucial to understanding and managing risks, for example: GP’s, Mental Health Services, Social </a:t>
            </a:r>
            <a:r>
              <a:rPr lang="en-GB" sz="1600"/>
              <a:t>Care, Housing</a:t>
            </a:r>
            <a:r>
              <a:rPr lang="en-GB" sz="1600" dirty="0"/>
              <a:t>, Fire &amp; Rescue Service, Police, RSPCA / Animal Welfare etc</a:t>
            </a:r>
            <a:r>
              <a:rPr lang="en-GB" sz="1600" b="1" dirty="0">
                <a:latin typeface="Arial" panose="020B0604020202020204" pitchFamily="34" charset="0"/>
                <a:cs typeface="Arial" panose="020B0604020202020204" pitchFamily="34" charset="0"/>
              </a:rPr>
              <a:t>. </a:t>
            </a:r>
          </a:p>
        </p:txBody>
      </p:sp>
      <p:pic>
        <p:nvPicPr>
          <p:cNvPr id="1026" name="Picture 2" descr="What is a Seven Minute Briefi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789358" y="4020768"/>
            <a:ext cx="2568359" cy="25683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28769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C0544CEDD66FF45A4C30C02F5D9BCD8" ma:contentTypeVersion="14" ma:contentTypeDescription="Create a new document." ma:contentTypeScope="" ma:versionID="51625730a38a92f04bab7c70600419ba">
  <xsd:schema xmlns:xsd="http://www.w3.org/2001/XMLSchema" xmlns:xs="http://www.w3.org/2001/XMLSchema" xmlns:p="http://schemas.microsoft.com/office/2006/metadata/properties" xmlns:ns2="71ce49bb-cf0a-4122-9119-2fd8f82facb0" xmlns:ns3="0ba1dc7b-d825-410b-8076-85f10e5c34b6" targetNamespace="http://schemas.microsoft.com/office/2006/metadata/properties" ma:root="true" ma:fieldsID="644e54487f515ddf0d4650bf4e31ed6e" ns2:_="" ns3:_="">
    <xsd:import namespace="71ce49bb-cf0a-4122-9119-2fd8f82facb0"/>
    <xsd:import namespace="0ba1dc7b-d825-410b-8076-85f10e5c34b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e49bb-cf0a-4122-9119-2fd8f82facb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ba1dc7b-d825-410b-8076-85f10e5c34b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2A15BD6-3584-4C7D-AB7B-53586E115A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e49bb-cf0a-4122-9119-2fd8f82facb0"/>
    <ds:schemaRef ds:uri="0ba1dc7b-d825-410b-8076-85f10e5c34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6C601DA-C711-4C17-BA0E-EF18F3E5501F}">
  <ds:schemaRefs>
    <ds:schemaRef ds:uri="http://schemas.microsoft.com/sharepoint/v3/contenttype/forms"/>
  </ds:schemaRefs>
</ds:datastoreItem>
</file>

<file path=customXml/itemProps3.xml><?xml version="1.0" encoding="utf-8"?>
<ds:datastoreItem xmlns:ds="http://schemas.openxmlformats.org/officeDocument/2006/customXml" ds:itemID="{F46E2D25-D9D3-4CE3-AD57-53DB797AD1DF}">
  <ds:schemaRefs>
    <ds:schemaRef ds:uri="http://purl.org/dc/elements/1.1/"/>
    <ds:schemaRef ds:uri="http://schemas.microsoft.com/office/2006/metadata/properties"/>
    <ds:schemaRef ds:uri="http://schemas.microsoft.com/office/2006/documentManagement/types"/>
    <ds:schemaRef ds:uri="0ba1dc7b-d825-410b-8076-85f10e5c34b6"/>
    <ds:schemaRef ds:uri="http://purl.org/dc/terms/"/>
    <ds:schemaRef ds:uri="http://schemas.openxmlformats.org/package/2006/metadata/core-properties"/>
    <ds:schemaRef ds:uri="http://purl.org/dc/dcmitype/"/>
    <ds:schemaRef ds:uri="71ce49bb-cf0a-4122-9119-2fd8f82facb0"/>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226</TotalTime>
  <Words>716</Words>
  <Application>Microsoft Office PowerPoint</Application>
  <PresentationFormat>Custom</PresentationFormat>
  <Paragraphs>33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Hall.Salter</dc:creator>
  <cp:lastModifiedBy>Targett, Deborah</cp:lastModifiedBy>
  <cp:revision>40</cp:revision>
  <dcterms:created xsi:type="dcterms:W3CDTF">2021-06-18T13:41:22Z</dcterms:created>
  <dcterms:modified xsi:type="dcterms:W3CDTF">2025-03-03T12:18:29Z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0x010100AC0544CEDD66FF45A4C30C02F5D9BCD8</vt:lpwstr>
  </property>
</Properties>
</file>