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B883"/>
    <a:srgbClr val="FF6969"/>
    <a:srgbClr val="FFAB81"/>
    <a:srgbClr val="CFEC74"/>
    <a:srgbClr val="74CE78"/>
    <a:srgbClr val="90E4E8"/>
    <a:srgbClr val="786BDB"/>
    <a:srgbClr val="CB77CD"/>
    <a:srgbClr val="DDDDDD"/>
    <a:srgbClr val="FBB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1"/>
    <p:restoredTop sz="94691"/>
  </p:normalViewPr>
  <p:slideViewPr>
    <p:cSldViewPr snapToGrid="0" snapToObjects="1">
      <p:cViewPr>
        <p:scale>
          <a:sx n="70" d="100"/>
          <a:sy n="70" d="100"/>
        </p:scale>
        <p:origin x="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73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7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1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8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7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1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4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100A2-77B3-4943-BAC3-2CE51C7A2FB6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E27E5-F9E9-CE43-A464-9AC40955A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0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3.emf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emf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7177352-5193-364C-8817-E19A14E27921}"/>
              </a:ext>
            </a:extLst>
          </p:cNvPr>
          <p:cNvSpPr/>
          <p:nvPr/>
        </p:nvSpPr>
        <p:spPr>
          <a:xfrm>
            <a:off x="9437298" y="3148587"/>
            <a:ext cx="5204092" cy="3089402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90E4E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ECB551B-6C00-EC44-87DE-ECEE39377E75}"/>
              </a:ext>
            </a:extLst>
          </p:cNvPr>
          <p:cNvSpPr/>
          <p:nvPr/>
        </p:nvSpPr>
        <p:spPr>
          <a:xfrm>
            <a:off x="10052527" y="6435322"/>
            <a:ext cx="4642838" cy="3933680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74CE7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8ACE1DD9-79DA-B240-8D64-3489F6ED1A84}"/>
              </a:ext>
            </a:extLst>
          </p:cNvPr>
          <p:cNvSpPr/>
          <p:nvPr/>
        </p:nvSpPr>
        <p:spPr>
          <a:xfrm>
            <a:off x="5037955" y="7207505"/>
            <a:ext cx="4721144" cy="3090380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CFEC7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website.</a:t>
            </a:r>
            <a:endParaRPr lang="en-US" dirty="0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42D950A7-32B1-2147-B747-E8FA968E50E2}"/>
              </a:ext>
            </a:extLst>
          </p:cNvPr>
          <p:cNvSpPr/>
          <p:nvPr/>
        </p:nvSpPr>
        <p:spPr>
          <a:xfrm>
            <a:off x="345677" y="5934974"/>
            <a:ext cx="4398851" cy="4382253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E9B883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1A85DF91-ECB6-234A-8930-9318D6A05FD5}"/>
              </a:ext>
            </a:extLst>
          </p:cNvPr>
          <p:cNvSpPr/>
          <p:nvPr/>
        </p:nvSpPr>
        <p:spPr>
          <a:xfrm>
            <a:off x="330027" y="1715681"/>
            <a:ext cx="4398849" cy="3940640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CB77C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64736013-0354-EF40-B5DA-C923D3CA9B61}"/>
              </a:ext>
            </a:extLst>
          </p:cNvPr>
          <p:cNvSpPr/>
          <p:nvPr/>
        </p:nvSpPr>
        <p:spPr>
          <a:xfrm>
            <a:off x="5122686" y="1545761"/>
            <a:ext cx="9560513" cy="1396982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786BDB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A35B9BF-CF0E-9C4D-B48E-B76AFD363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878" y="6811455"/>
            <a:ext cx="431800" cy="5207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9C983F3-39D0-554B-9F9E-55B91B9093FC}"/>
              </a:ext>
            </a:extLst>
          </p:cNvPr>
          <p:cNvSpPr txBox="1"/>
          <p:nvPr/>
        </p:nvSpPr>
        <p:spPr>
          <a:xfrm>
            <a:off x="331549" y="1694014"/>
            <a:ext cx="44495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Making a referral:</a:t>
            </a:r>
          </a:p>
          <a:p>
            <a:r>
              <a:rPr lang="en-GB" sz="1500" dirty="0" smtClean="0">
                <a:cs typeface="Arial" panose="020B0604020202020204" pitchFamily="34" charset="0"/>
              </a:rPr>
              <a:t>To make a referral (from health professionals only)</a:t>
            </a:r>
            <a:endParaRPr lang="en-GB" sz="15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Eating Disorders Service (MPFT) referral form. </a:t>
            </a:r>
          </a:p>
          <a:p>
            <a:r>
              <a:rPr lang="en-GB" sz="1500" b="1" dirty="0">
                <a:solidFill>
                  <a:srgbClr val="FF0000"/>
                </a:solidFill>
              </a:rPr>
              <a:t>Important points: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Objective weight (not just self-report) and weight history, height and </a:t>
            </a:r>
            <a:r>
              <a:rPr lang="en-GB" sz="1500" dirty="0" smtClean="0">
                <a:cs typeface="Arial" panose="020B0604020202020204" pitchFamily="34" charset="0"/>
              </a:rPr>
              <a:t>BMI.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Psychological symptoms of </a:t>
            </a:r>
            <a:r>
              <a:rPr lang="en-GB" sz="1500" dirty="0" smtClean="0">
                <a:cs typeface="Arial" panose="020B0604020202020204" pitchFamily="34" charset="0"/>
              </a:rPr>
              <a:t>concern. 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Presence of any concerning physical </a:t>
            </a:r>
            <a:r>
              <a:rPr lang="en-GB" sz="1500" dirty="0" smtClean="0">
                <a:cs typeface="Arial" panose="020B0604020202020204" pitchFamily="34" charset="0"/>
              </a:rPr>
              <a:t>symptoms.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Additional important information – diabetes, use/misuse of insulin or other medications, pregnancy, alcohol use, </a:t>
            </a:r>
            <a:r>
              <a:rPr lang="en-GB" sz="1500" dirty="0" smtClean="0">
                <a:cs typeface="Arial" panose="020B0604020202020204" pitchFamily="34" charset="0"/>
              </a:rPr>
              <a:t>depression.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Bloods + </a:t>
            </a:r>
            <a:r>
              <a:rPr lang="en-GB" sz="1500" dirty="0" err="1" smtClean="0">
                <a:cs typeface="Arial" panose="020B0604020202020204" pitchFamily="34" charset="0"/>
              </a:rPr>
              <a:t>ECG</a:t>
            </a:r>
            <a:r>
              <a:rPr lang="en-GB" sz="1500" dirty="0" smtClean="0">
                <a:cs typeface="Arial" panose="020B0604020202020204" pitchFamily="34" charset="0"/>
              </a:rPr>
              <a:t>.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Up to date contact details + clear consent for </a:t>
            </a:r>
            <a:r>
              <a:rPr lang="en-GB" sz="1500" dirty="0" smtClean="0">
                <a:cs typeface="Arial" panose="020B0604020202020204" pitchFamily="34" charset="0"/>
              </a:rPr>
              <a:t>referral. </a:t>
            </a:r>
            <a:endParaRPr lang="en-GB" sz="1500" dirty="0" smtClean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>
                <a:cs typeface="Arial" panose="020B0604020202020204" pitchFamily="34" charset="0"/>
              </a:rPr>
              <a:t>NB – mild ARFID -&gt; IAPT. Only those with underweight or nutritional deficiencies accepted by Eating Disorders Service.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6F857E4-7346-B940-8725-421198E43BBE}"/>
              </a:ext>
            </a:extLst>
          </p:cNvPr>
          <p:cNvSpPr txBox="1"/>
          <p:nvPr/>
        </p:nvSpPr>
        <p:spPr>
          <a:xfrm>
            <a:off x="5223433" y="1637956"/>
            <a:ext cx="95015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Key statistics</a:t>
            </a:r>
          </a:p>
          <a:p>
            <a:endParaRPr lang="en-GB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Approximately 1.25 </a:t>
            </a:r>
            <a:r>
              <a:rPr lang="en-GB" sz="1500" dirty="0"/>
              <a:t>million are living with an </a:t>
            </a:r>
            <a:r>
              <a:rPr lang="en-GB" sz="1500" dirty="0" smtClean="0"/>
              <a:t>eating </a:t>
            </a:r>
            <a:r>
              <a:rPr lang="en-GB" sz="1500" dirty="0" smtClean="0"/>
              <a:t>disorder. </a:t>
            </a: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5-10</a:t>
            </a:r>
            <a:r>
              <a:rPr lang="en-GB" sz="1500" dirty="0" smtClean="0"/>
              <a:t>% of those with anorexia nervosa die </a:t>
            </a:r>
            <a:r>
              <a:rPr lang="en-GB" sz="1500" dirty="0"/>
              <a:t>within 5 </a:t>
            </a:r>
            <a:r>
              <a:rPr lang="en-GB" sz="1500" dirty="0" smtClean="0"/>
              <a:t>years of diagnosis and 18-20</a:t>
            </a:r>
            <a:r>
              <a:rPr lang="en-GB" sz="1500" dirty="0"/>
              <a:t>% die within 20 years of </a:t>
            </a:r>
            <a:r>
              <a:rPr lang="en-GB" sz="1500" dirty="0" smtClean="0"/>
              <a:t>diagnosis.</a:t>
            </a:r>
            <a:endParaRPr lang="en-GB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BMI </a:t>
            </a:r>
            <a:r>
              <a:rPr lang="en-GB" sz="1500" dirty="0" smtClean="0"/>
              <a:t>ranges (for adults) 	</a:t>
            </a:r>
            <a:r>
              <a:rPr lang="en-GB" sz="1500" b="1" dirty="0" smtClean="0"/>
              <a:t>18.5-24.9 </a:t>
            </a:r>
            <a:r>
              <a:rPr lang="en-GB" sz="1500" dirty="0" smtClean="0"/>
              <a:t>healthy 	</a:t>
            </a:r>
            <a:r>
              <a:rPr lang="en-GB" sz="1500" b="1" dirty="0" smtClean="0"/>
              <a:t>&lt;</a:t>
            </a:r>
            <a:r>
              <a:rPr lang="en-GB" sz="1500" b="1" dirty="0"/>
              <a:t>18.5 </a:t>
            </a:r>
            <a:r>
              <a:rPr lang="en-GB" sz="1500" dirty="0"/>
              <a:t>(underweight) </a:t>
            </a:r>
            <a:r>
              <a:rPr lang="en-GB" sz="1500" dirty="0" smtClean="0"/>
              <a:t>	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5D5080D-642F-C048-9653-850984CA86A5}"/>
              </a:ext>
            </a:extLst>
          </p:cNvPr>
          <p:cNvSpPr txBox="1"/>
          <p:nvPr/>
        </p:nvSpPr>
        <p:spPr>
          <a:xfrm>
            <a:off x="5199102" y="7516460"/>
            <a:ext cx="4721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6DBA09-B014-2B4B-8184-40A7D9330D07}"/>
              </a:ext>
            </a:extLst>
          </p:cNvPr>
          <p:cNvSpPr txBox="1"/>
          <p:nvPr/>
        </p:nvSpPr>
        <p:spPr>
          <a:xfrm>
            <a:off x="407245" y="6059955"/>
            <a:ext cx="4337283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500" b="1" dirty="0"/>
              <a:t>Avoidant Restrictive Food Intake Disorder </a:t>
            </a:r>
            <a:r>
              <a:rPr lang="en-GB" sz="1500" b="1" dirty="0" smtClean="0"/>
              <a:t>(</a:t>
            </a:r>
            <a:r>
              <a:rPr lang="en-GB" sz="1500" b="1" dirty="0" err="1" smtClean="0"/>
              <a:t>ARFID</a:t>
            </a:r>
            <a:r>
              <a:rPr lang="en-GB" sz="1500" b="1" dirty="0" smtClean="0"/>
              <a:t>)</a:t>
            </a:r>
          </a:p>
          <a:p>
            <a:endParaRPr lang="en-GB" sz="1500" b="1" dirty="0" smtClean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 smtClean="0"/>
              <a:t>Avoidance </a:t>
            </a:r>
            <a:r>
              <a:rPr lang="en-GB" sz="1500" dirty="0"/>
              <a:t>of food for a variety of reasons, resulting in restrictive intake, weight loss, or marked nutritional deficiencies.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Reasons: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Sensory difficulties (colour, smell, taste, texture)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Fears of swallowing, choking or vomiting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Feelings of nausea or bloating/abdominal </a:t>
            </a:r>
            <a:r>
              <a:rPr lang="en-GB" sz="1500" dirty="0" smtClean="0"/>
              <a:t>discomfort.</a:t>
            </a:r>
            <a:endParaRPr lang="en-GB" sz="1500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Lack of drive to eat + lack of enjoyment from eating, lack of </a:t>
            </a:r>
            <a:r>
              <a:rPr lang="en-GB" sz="1500" dirty="0" err="1" smtClean="0"/>
              <a:t>interoception</a:t>
            </a:r>
            <a:r>
              <a:rPr lang="en-GB" sz="1500" dirty="0" smtClean="0"/>
              <a:t> (recognition/ interpretation of bodily sensations)</a:t>
            </a:r>
            <a:endParaRPr lang="en-GB" sz="1500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 smtClean="0"/>
              <a:t>Impacting on different areas of life; </a:t>
            </a:r>
            <a:r>
              <a:rPr lang="en-GB" sz="1500" dirty="0"/>
              <a:t>work, social, home life from not wanting to </a:t>
            </a:r>
            <a:r>
              <a:rPr lang="en-GB" sz="1500" dirty="0" smtClean="0"/>
              <a:t>eat. </a:t>
            </a:r>
            <a:endParaRPr lang="en-GB" sz="1500" dirty="0"/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No desire to lose weight.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en-GB" sz="1500" dirty="0"/>
              <a:t>Can be </a:t>
            </a:r>
            <a:r>
              <a:rPr lang="en-GB" sz="1500" dirty="0" smtClean="0"/>
              <a:t>co-occur </a:t>
            </a:r>
            <a:r>
              <a:rPr lang="en-GB" sz="1500" dirty="0"/>
              <a:t>with Autism Spectrum Condition, can also stand alone</a:t>
            </a:r>
            <a:r>
              <a:rPr lang="en-GB" sz="1500" dirty="0" smtClean="0"/>
              <a:t>.</a:t>
            </a:r>
            <a:endParaRPr lang="en-GB" sz="16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0E5B87-2D2B-9042-899A-E439688525B5}"/>
              </a:ext>
            </a:extLst>
          </p:cNvPr>
          <p:cNvSpPr txBox="1"/>
          <p:nvPr/>
        </p:nvSpPr>
        <p:spPr>
          <a:xfrm>
            <a:off x="10172310" y="6425918"/>
            <a:ext cx="463340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500" b="1" dirty="0" smtClean="0"/>
              <a:t> </a:t>
            </a:r>
            <a:r>
              <a:rPr lang="en-GB" sz="1500" b="1" dirty="0"/>
              <a:t>Bulimia Nervosa </a:t>
            </a:r>
            <a:endParaRPr lang="en-GB" sz="1500" b="1" dirty="0" smtClean="0"/>
          </a:p>
          <a:p>
            <a:endParaRPr lang="en-GB" sz="15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Generally a healthy weight or </a:t>
            </a:r>
            <a:r>
              <a:rPr lang="en-GB" sz="1500" dirty="0" smtClean="0"/>
              <a:t>above.</a:t>
            </a: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Bingeing and purging (self-induced vomiting) episodes - episodes from once to multiples of ten times per day.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Binges are more than just ‘overeating’ that we have all experienced.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Sense of urgency, lack of control, sense of guilt and shame, and vows never to do it again. Intention to restrict. Marked distress.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Overvaluation of weight, shape and appearance.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FF0000"/>
                </a:solidFill>
              </a:rPr>
              <a:t>Signs: </a:t>
            </a:r>
            <a:endParaRPr lang="en-GB" sz="15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500" dirty="0"/>
              <a:t>Going to toilet immediately after meals.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500" dirty="0"/>
              <a:t>Finding food wrappers, quantities of food </a:t>
            </a:r>
            <a:r>
              <a:rPr lang="en-GB" sz="1500" dirty="0" smtClean="0"/>
              <a:t>disappearing.</a:t>
            </a:r>
            <a:endParaRPr lang="en-GB" sz="1500" dirty="0"/>
          </a:p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2BD96F-7FD7-774B-8DEF-6DDC64E98A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6516" y="93688"/>
            <a:ext cx="2944103" cy="1294389"/>
          </a:xfrm>
          <a:prstGeom prst="rect">
            <a:avLst/>
          </a:prstGeom>
        </p:spPr>
      </p:pic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B7177352-5193-364C-8817-E19A14E27921}"/>
              </a:ext>
            </a:extLst>
          </p:cNvPr>
          <p:cNvSpPr/>
          <p:nvPr/>
        </p:nvSpPr>
        <p:spPr>
          <a:xfrm>
            <a:off x="4071668" y="168960"/>
            <a:ext cx="7021902" cy="1080789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A2FF2E-8536-B344-802F-A1F7C3B73486}"/>
              </a:ext>
            </a:extLst>
          </p:cNvPr>
          <p:cNvSpPr txBox="1"/>
          <p:nvPr/>
        </p:nvSpPr>
        <p:spPr>
          <a:xfrm>
            <a:off x="3945910" y="416867"/>
            <a:ext cx="72275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Eating Disorders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F857E4-7346-B940-8725-421198E43BBE}"/>
              </a:ext>
            </a:extLst>
          </p:cNvPr>
          <p:cNvSpPr txBox="1"/>
          <p:nvPr/>
        </p:nvSpPr>
        <p:spPr>
          <a:xfrm>
            <a:off x="9419035" y="3251698"/>
            <a:ext cx="5240618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500" b="1" dirty="0"/>
              <a:t>Anorexia </a:t>
            </a:r>
            <a:r>
              <a:rPr lang="en-GB" sz="1500" b="1" dirty="0" smtClean="0"/>
              <a:t>Nervosa</a:t>
            </a:r>
          </a:p>
          <a:p>
            <a:endParaRPr lang="en-GB" sz="15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Low </a:t>
            </a:r>
            <a:r>
              <a:rPr lang="en-GB" sz="1500" dirty="0"/>
              <a:t>weight (BMI &lt;18.5, in children BMI-for-age less than 5th percentile growth chart), </a:t>
            </a:r>
            <a:r>
              <a:rPr lang="en-GB" sz="1500" dirty="0" smtClean="0"/>
              <a:t>or weight </a:t>
            </a:r>
            <a:r>
              <a:rPr lang="en-GB" sz="1500" dirty="0"/>
              <a:t>loss of 20% in 6 months  via dietary restriction and compensatory behaviours.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Pre-occupation </a:t>
            </a:r>
            <a:r>
              <a:rPr lang="en-GB" sz="1500" dirty="0"/>
              <a:t>with weight, shape and appearance. F</a:t>
            </a:r>
            <a:r>
              <a:rPr lang="en-GB" sz="1500" dirty="0" smtClean="0"/>
              <a:t>ear </a:t>
            </a:r>
            <a:r>
              <a:rPr lang="en-GB" sz="1500" dirty="0"/>
              <a:t>of </a:t>
            </a:r>
            <a:r>
              <a:rPr lang="en-GB" sz="1500" dirty="0" smtClean="0"/>
              <a:t>weight </a:t>
            </a:r>
            <a:r>
              <a:rPr lang="en-GB" sz="1500" dirty="0" smtClean="0"/>
              <a:t>gain.</a:t>
            </a:r>
            <a:endParaRPr lang="en-GB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Weight </a:t>
            </a:r>
            <a:r>
              <a:rPr lang="en-GB" sz="1500" dirty="0"/>
              <a:t>impacting on </a:t>
            </a:r>
            <a:r>
              <a:rPr lang="en-GB" sz="1500" dirty="0" smtClean="0"/>
              <a:t>self-worth. </a:t>
            </a: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Purging </a:t>
            </a:r>
            <a:r>
              <a:rPr lang="en-GB" sz="1500" dirty="0"/>
              <a:t>behaviour can </a:t>
            </a:r>
            <a:r>
              <a:rPr lang="en-GB" sz="1500" dirty="0" smtClean="0"/>
              <a:t>occur (self-induced vomiting</a:t>
            </a:r>
            <a:r>
              <a:rPr lang="en-GB" sz="1500" dirty="0" smtClean="0"/>
              <a:t>).</a:t>
            </a:r>
            <a:endParaRPr lang="en-GB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b="1" dirty="0" smtClean="0">
                <a:solidFill>
                  <a:srgbClr val="FF0000"/>
                </a:solidFill>
              </a:rPr>
              <a:t>Signs</a:t>
            </a:r>
            <a:r>
              <a:rPr lang="en-GB" sz="1500" b="1" dirty="0" smtClean="0">
                <a:solidFill>
                  <a:srgbClr val="FF0000"/>
                </a:solidFill>
              </a:rPr>
              <a:t>: </a:t>
            </a:r>
            <a:r>
              <a:rPr lang="en-GB" sz="1500" dirty="0" smtClean="0"/>
              <a:t>visible weight loss, clothes becoming baggier, not eating with others, restricting food intake, excessive exercise, being ‘on the go’.  </a:t>
            </a:r>
            <a:r>
              <a:rPr lang="en-GB" sz="1600" b="1" dirty="0" smtClean="0"/>
              <a:t> 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6A2FF2E-8536-B344-802F-A1F7C3B73486}"/>
              </a:ext>
            </a:extLst>
          </p:cNvPr>
          <p:cNvSpPr txBox="1"/>
          <p:nvPr/>
        </p:nvSpPr>
        <p:spPr>
          <a:xfrm>
            <a:off x="5122686" y="7332155"/>
            <a:ext cx="45516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500" b="1" dirty="0"/>
              <a:t>Binge Eating </a:t>
            </a:r>
            <a:r>
              <a:rPr lang="en-GB" sz="1500" b="1" dirty="0" smtClean="0"/>
              <a:t>Disorder</a:t>
            </a:r>
          </a:p>
          <a:p>
            <a:endParaRPr lang="en-GB" sz="15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Episodes </a:t>
            </a:r>
            <a:r>
              <a:rPr lang="en-GB" sz="1500" dirty="0"/>
              <a:t>of Bingeing, without compensatory behaviours. Usually secretive.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Associated with sense of shame, intense guilt, vows to never repeat, followed by plans for dietary restriction. There is marked distress.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Can gradually lead to weight gain over </a:t>
            </a:r>
            <a:r>
              <a:rPr lang="en-GB" sz="1500" dirty="0" smtClean="0"/>
              <a:t>time.</a:t>
            </a:r>
            <a:endParaRPr lang="en-GB" sz="1500" dirty="0"/>
          </a:p>
          <a:p>
            <a:pPr algn="ctr">
              <a:defRPr b="1"/>
            </a:pPr>
            <a:endParaRPr lang="en-GB" sz="1500" dirty="0" smtClean="0"/>
          </a:p>
          <a:p>
            <a:pPr algn="ctr">
              <a:defRPr b="1"/>
            </a:pPr>
            <a:r>
              <a:rPr lang="en-GB" sz="1500" dirty="0" smtClean="0"/>
              <a:t>***</a:t>
            </a:r>
            <a:r>
              <a:rPr lang="en-GB" sz="1500" dirty="0" smtClean="0"/>
              <a:t>At initial presentation, advice about </a:t>
            </a:r>
            <a:r>
              <a:rPr lang="en-GB" sz="1500" dirty="0"/>
              <a:t>weight loss, weight management and bariatric surgery are not helpful interventions for someone with BED***</a:t>
            </a:r>
          </a:p>
          <a:p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What is a Seven Minute Brief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44" y="3668277"/>
            <a:ext cx="2800267" cy="280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B7177352-5193-364C-8817-E19A14E27921}"/>
              </a:ext>
            </a:extLst>
          </p:cNvPr>
          <p:cNvSpPr/>
          <p:nvPr/>
        </p:nvSpPr>
        <p:spPr>
          <a:xfrm>
            <a:off x="439538" y="243997"/>
            <a:ext cx="3261348" cy="1171364"/>
          </a:xfrm>
          <a:prstGeom prst="roundRect">
            <a:avLst>
              <a:gd name="adj" fmla="val 4442"/>
            </a:avLst>
          </a:prstGeom>
          <a:solidFill>
            <a:schemeClr val="bg1"/>
          </a:solidFill>
          <a:ln w="635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Referral Form and guidance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837832"/>
              </p:ext>
            </p:extLst>
          </p:nvPr>
        </p:nvGraphicFramePr>
        <p:xfrm>
          <a:off x="864574" y="69386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64574" y="69386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849407"/>
              </p:ext>
            </p:extLst>
          </p:nvPr>
        </p:nvGraphicFramePr>
        <p:xfrm>
          <a:off x="2415704" y="71553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15704" y="71553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87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DBC3791F1A5A4E9296DAC787E1320E" ma:contentTypeVersion="14" ma:contentTypeDescription="Create a new document." ma:contentTypeScope="" ma:versionID="872c2da830b930f186f9f05835f83369">
  <xsd:schema xmlns:xsd="http://www.w3.org/2001/XMLSchema" xmlns:xs="http://www.w3.org/2001/XMLSchema" xmlns:p="http://schemas.microsoft.com/office/2006/metadata/properties" xmlns:ns3="afc77590-fd7a-4a11-a23e-4820ffcfaaf4" xmlns:ns4="2aa6702f-3ce2-4099-9eff-ca50ca04c5c4" targetNamespace="http://schemas.microsoft.com/office/2006/metadata/properties" ma:root="true" ma:fieldsID="1e0ccf2a5a3c8cdcae7cf64019043956" ns3:_="" ns4:_="">
    <xsd:import namespace="afc77590-fd7a-4a11-a23e-4820ffcfaaf4"/>
    <xsd:import namespace="2aa6702f-3ce2-4099-9eff-ca50ca04c5c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77590-fd7a-4a11-a23e-4820ffcfaaf4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6702f-3ce2-4099-9eff-ca50ca04c5c4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c77590-fd7a-4a11-a23e-4820ffcfaaf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A31F63-28CB-4BAB-AE68-E46FDA309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c77590-fd7a-4a11-a23e-4820ffcfaaf4"/>
    <ds:schemaRef ds:uri="2aa6702f-3ce2-4099-9eff-ca50ca04c5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6E2D25-D9D3-4CE3-AD57-53DB797AD1DF}">
  <ds:schemaRefs>
    <ds:schemaRef ds:uri="2aa6702f-3ce2-4099-9eff-ca50ca04c5c4"/>
    <ds:schemaRef ds:uri="http://purl.org/dc/terms/"/>
    <ds:schemaRef ds:uri="http://schemas.openxmlformats.org/package/2006/metadata/core-properties"/>
    <ds:schemaRef ds:uri="afc77590-fd7a-4a11-a23e-4820ffcfaaf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6C601DA-C711-4C17-BA0E-EF18F3E550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559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Document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Hall.Salter</dc:creator>
  <cp:lastModifiedBy>Jones, Lisa</cp:lastModifiedBy>
  <cp:revision>48</cp:revision>
  <dcterms:created xsi:type="dcterms:W3CDTF">2021-06-18T13:41:22Z</dcterms:created>
  <dcterms:modified xsi:type="dcterms:W3CDTF">2024-11-08T15:12:46Z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0x0101000EDBC3791F1A5A4E9296DAC787E1320E</vt:lpwstr>
  </property>
</Properties>
</file>