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B883"/>
    <a:srgbClr val="FF6969"/>
    <a:srgbClr val="FFAB81"/>
    <a:srgbClr val="CFEC74"/>
    <a:srgbClr val="74CE78"/>
    <a:srgbClr val="90E4E8"/>
    <a:srgbClr val="786BDB"/>
    <a:srgbClr val="CB77CD"/>
    <a:srgbClr val="DDDDDD"/>
    <a:srgbClr val="FBBB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31"/>
    <p:restoredTop sz="94691"/>
  </p:normalViewPr>
  <p:slideViewPr>
    <p:cSldViewPr snapToGrid="0" snapToObjects="1">
      <p:cViewPr>
        <p:scale>
          <a:sx n="50" d="100"/>
          <a:sy n="50" d="100"/>
        </p:scale>
        <p:origin x="95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76735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422364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15864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05C100A2-77B3-4943-BAC3-2CE51C7A2FB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51373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5C100A2-77B3-4943-BAC3-2CE51C7A2FB6}" type="datetimeFigureOut">
              <a:rPr lang="en-US" smtClean="0"/>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860918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05C100A2-77B3-4943-BAC3-2CE51C7A2FB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71018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05C100A2-77B3-4943-BAC3-2CE51C7A2FB6}" type="datetimeFigureOut">
              <a:rPr lang="en-US" smtClean="0"/>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16227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05C100A2-77B3-4943-BAC3-2CE51C7A2FB6}" type="datetimeFigureOut">
              <a:rPr lang="en-US" smtClean="0"/>
              <a:t>9/26/2024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1377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C100A2-77B3-4943-BAC3-2CE51C7A2FB6}" type="datetimeFigureOut">
              <a:rPr lang="en-US" smtClean="0"/>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10191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276564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05C100A2-77B3-4943-BAC3-2CE51C7A2FB6}" type="datetimeFigureOut">
              <a:rPr lang="en-US" smtClean="0"/>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E27E5-F9E9-CE43-A464-9AC40955A905}" type="slidenum">
              <a:rPr lang="en-US" smtClean="0"/>
              <a:t>‹#›</a:t>
            </a:fld>
            <a:endParaRPr lang="en-US"/>
          </a:p>
        </p:txBody>
      </p:sp>
    </p:spTree>
    <p:extLst>
      <p:ext uri="{BB962C8B-B14F-4D97-AF65-F5344CB8AC3E}">
        <p14:creationId xmlns:p14="http://schemas.microsoft.com/office/powerpoint/2010/main" val="3311483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05C100A2-77B3-4943-BAC3-2CE51C7A2FB6}" type="datetimeFigureOut">
              <a:rPr lang="en-US" smtClean="0"/>
              <a:t>9/26/2024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73E27E5-F9E9-CE43-A464-9AC40955A905}" type="slidenum">
              <a:rPr lang="en-US" smtClean="0"/>
              <a:t>‹#›</a:t>
            </a:fld>
            <a:endParaRPr lang="en-US"/>
          </a:p>
        </p:txBody>
      </p:sp>
    </p:spTree>
    <p:extLst>
      <p:ext uri="{BB962C8B-B14F-4D97-AF65-F5344CB8AC3E}">
        <p14:creationId xmlns:p14="http://schemas.microsoft.com/office/powerpoint/2010/main" val="2698509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hropshiretelfordandwrekin.nhs.uk/wp-content/uploads/STW-LeDeR-Annual-Report-2022-23.pdf" TargetMode="External"/><Relationship Id="rId3" Type="http://schemas.openxmlformats.org/officeDocument/2006/relationships/hyperlink" Target="https://leder.nhs.uk/report" TargetMode="External"/><Relationship Id="rId7" Type="http://schemas.openxmlformats.org/officeDocument/2006/relationships/hyperlink" Target="https://www.england.nhs.uk/wp-content/uploads/2021/03/B0428-LeDeR-policy-2021.pdf" TargetMode="Externa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hyperlink" Target="https://www.youtube.com/watch?v=iVYWqAjahv8&amp;t=153s" TargetMode="External"/><Relationship Id="rId5" Type="http://schemas.openxmlformats.org/officeDocument/2006/relationships/hyperlink" Target="mailto:Jennifer.morris29@nhs.net" TargetMode="External"/><Relationship Id="rId10" Type="http://schemas.openxmlformats.org/officeDocument/2006/relationships/image" Target="../media/image3.jpeg"/><Relationship Id="rId4" Type="http://schemas.openxmlformats.org/officeDocument/2006/relationships/hyperlink" Target="mailto:tracey.slater4@nhs.net" TargetMode="External"/><Relationship Id="rId9"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B7177352-5193-364C-8817-E19A14E27921}"/>
              </a:ext>
            </a:extLst>
          </p:cNvPr>
          <p:cNvSpPr/>
          <p:nvPr/>
        </p:nvSpPr>
        <p:spPr>
          <a:xfrm>
            <a:off x="10052527" y="1545761"/>
            <a:ext cx="4721144" cy="4360044"/>
          </a:xfrm>
          <a:prstGeom prst="roundRect">
            <a:avLst>
              <a:gd name="adj" fmla="val 4442"/>
            </a:avLst>
          </a:prstGeom>
          <a:solidFill>
            <a:schemeClr val="bg1"/>
          </a:solidFill>
          <a:ln w="63500">
            <a:solidFill>
              <a:srgbClr val="90E4E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ounded Rectangle 34">
            <a:extLst>
              <a:ext uri="{FF2B5EF4-FFF2-40B4-BE49-F238E27FC236}">
                <a16:creationId xmlns:a16="http://schemas.microsoft.com/office/drawing/2014/main" id="{EAC4BFA6-A7B7-D546-A8AF-5857BD8894E4}"/>
              </a:ext>
            </a:extLst>
          </p:cNvPr>
          <p:cNvSpPr/>
          <p:nvPr/>
        </p:nvSpPr>
        <p:spPr>
          <a:xfrm>
            <a:off x="288721" y="6237570"/>
            <a:ext cx="4721144" cy="1847644"/>
          </a:xfrm>
          <a:prstGeom prst="roundRect">
            <a:avLst>
              <a:gd name="adj" fmla="val 4442"/>
            </a:avLst>
          </a:prstGeom>
          <a:solidFill>
            <a:schemeClr val="bg1"/>
          </a:solidFill>
          <a:ln w="63500">
            <a:solidFill>
              <a:srgbClr val="FF6969"/>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ounded Rectangle 35">
            <a:extLst>
              <a:ext uri="{FF2B5EF4-FFF2-40B4-BE49-F238E27FC236}">
                <a16:creationId xmlns:a16="http://schemas.microsoft.com/office/drawing/2014/main" id="{6ECB551B-6C00-EC44-87DE-ECEE39377E75}"/>
              </a:ext>
            </a:extLst>
          </p:cNvPr>
          <p:cNvSpPr/>
          <p:nvPr/>
        </p:nvSpPr>
        <p:spPr>
          <a:xfrm>
            <a:off x="10052527" y="6063489"/>
            <a:ext cx="4721144" cy="4253738"/>
          </a:xfrm>
          <a:prstGeom prst="roundRect">
            <a:avLst>
              <a:gd name="adj" fmla="val 4442"/>
            </a:avLst>
          </a:prstGeom>
          <a:solidFill>
            <a:schemeClr val="bg1"/>
          </a:solidFill>
          <a:ln w="63500">
            <a:solidFill>
              <a:srgbClr val="74CE78"/>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ounded Rectangle 36">
            <a:extLst>
              <a:ext uri="{FF2B5EF4-FFF2-40B4-BE49-F238E27FC236}">
                <a16:creationId xmlns:a16="http://schemas.microsoft.com/office/drawing/2014/main" id="{8ACE1DD9-79DA-B240-8D64-3489F6ED1A84}"/>
              </a:ext>
            </a:extLst>
          </p:cNvPr>
          <p:cNvSpPr/>
          <p:nvPr/>
        </p:nvSpPr>
        <p:spPr>
          <a:xfrm>
            <a:off x="5183710" y="7342760"/>
            <a:ext cx="4721144" cy="2899603"/>
          </a:xfrm>
          <a:prstGeom prst="roundRect">
            <a:avLst>
              <a:gd name="adj" fmla="val 4442"/>
            </a:avLst>
          </a:prstGeom>
          <a:solidFill>
            <a:schemeClr val="bg1"/>
          </a:solidFill>
          <a:ln w="63500">
            <a:solidFill>
              <a:srgbClr val="CFEC74"/>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website.</a:t>
            </a:r>
            <a:endParaRPr lang="en-US" dirty="0"/>
          </a:p>
        </p:txBody>
      </p:sp>
      <p:sp>
        <p:nvSpPr>
          <p:cNvPr id="38" name="Rounded Rectangle 37">
            <a:extLst>
              <a:ext uri="{FF2B5EF4-FFF2-40B4-BE49-F238E27FC236}">
                <a16:creationId xmlns:a16="http://schemas.microsoft.com/office/drawing/2014/main" id="{42D950A7-32B1-2147-B747-E8FA968E50E2}"/>
              </a:ext>
            </a:extLst>
          </p:cNvPr>
          <p:cNvSpPr/>
          <p:nvPr/>
        </p:nvSpPr>
        <p:spPr>
          <a:xfrm>
            <a:off x="286183" y="8360837"/>
            <a:ext cx="4708290" cy="1987217"/>
          </a:xfrm>
          <a:prstGeom prst="roundRect">
            <a:avLst>
              <a:gd name="adj" fmla="val 4442"/>
            </a:avLst>
          </a:prstGeom>
          <a:solidFill>
            <a:schemeClr val="bg1"/>
          </a:solidFill>
          <a:ln w="63500">
            <a:solidFill>
              <a:srgbClr val="E9B88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ounded Rectangle 38">
            <a:extLst>
              <a:ext uri="{FF2B5EF4-FFF2-40B4-BE49-F238E27FC236}">
                <a16:creationId xmlns:a16="http://schemas.microsoft.com/office/drawing/2014/main" id="{1A85DF91-ECB6-234A-8930-9318D6A05FD5}"/>
              </a:ext>
            </a:extLst>
          </p:cNvPr>
          <p:cNvSpPr/>
          <p:nvPr/>
        </p:nvSpPr>
        <p:spPr>
          <a:xfrm>
            <a:off x="345679" y="1545760"/>
            <a:ext cx="4650088" cy="4476893"/>
          </a:xfrm>
          <a:prstGeom prst="roundRect">
            <a:avLst>
              <a:gd name="adj" fmla="val 4442"/>
            </a:avLst>
          </a:prstGeom>
          <a:solidFill>
            <a:schemeClr val="bg1"/>
          </a:solidFill>
          <a:ln w="63500">
            <a:solidFill>
              <a:srgbClr val="CB77CD"/>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ounded Rectangle 39">
            <a:extLst>
              <a:ext uri="{FF2B5EF4-FFF2-40B4-BE49-F238E27FC236}">
                <a16:creationId xmlns:a16="http://schemas.microsoft.com/office/drawing/2014/main" id="{64736013-0354-EF40-B5DA-C923D3CA9B61}"/>
              </a:ext>
            </a:extLst>
          </p:cNvPr>
          <p:cNvSpPr/>
          <p:nvPr/>
        </p:nvSpPr>
        <p:spPr>
          <a:xfrm>
            <a:off x="5199102" y="1545761"/>
            <a:ext cx="4721144" cy="2655978"/>
          </a:xfrm>
          <a:prstGeom prst="roundRect">
            <a:avLst>
              <a:gd name="adj" fmla="val 4442"/>
            </a:avLst>
          </a:prstGeom>
          <a:solidFill>
            <a:schemeClr val="bg1"/>
          </a:solidFill>
          <a:ln w="63500">
            <a:solidFill>
              <a:srgbClr val="786BDB"/>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a:extLst>
              <a:ext uri="{FF2B5EF4-FFF2-40B4-BE49-F238E27FC236}">
                <a16:creationId xmlns:a16="http://schemas.microsoft.com/office/drawing/2014/main" id="{2A35B9BF-CF0E-9C4D-B48E-B76AFD363614}"/>
              </a:ext>
            </a:extLst>
          </p:cNvPr>
          <p:cNvPicPr>
            <a:picLocks noChangeAspect="1"/>
          </p:cNvPicPr>
          <p:nvPr/>
        </p:nvPicPr>
        <p:blipFill>
          <a:blip r:embed="rId2"/>
          <a:stretch>
            <a:fillRect/>
          </a:stretch>
        </p:blipFill>
        <p:spPr>
          <a:xfrm>
            <a:off x="7305878" y="6811455"/>
            <a:ext cx="431800" cy="520700"/>
          </a:xfrm>
          <a:prstGeom prst="rect">
            <a:avLst/>
          </a:prstGeom>
        </p:spPr>
      </p:pic>
      <p:sp>
        <p:nvSpPr>
          <p:cNvPr id="32" name="TextBox 31">
            <a:extLst>
              <a:ext uri="{FF2B5EF4-FFF2-40B4-BE49-F238E27FC236}">
                <a16:creationId xmlns:a16="http://schemas.microsoft.com/office/drawing/2014/main" id="{39C983F3-39D0-554B-9F9E-55B91B9093FC}"/>
              </a:ext>
            </a:extLst>
          </p:cNvPr>
          <p:cNvSpPr txBox="1"/>
          <p:nvPr/>
        </p:nvSpPr>
        <p:spPr>
          <a:xfrm>
            <a:off x="372028" y="1581543"/>
            <a:ext cx="4627183" cy="4062651"/>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1</a:t>
            </a:r>
            <a:r>
              <a:rPr lang="en-GB" sz="1600" b="1" dirty="0" smtClean="0">
                <a:latin typeface="Arial" panose="020B0604020202020204" pitchFamily="34" charset="0"/>
                <a:cs typeface="Arial" panose="020B0604020202020204" pitchFamily="34" charset="0"/>
              </a:rPr>
              <a:t>.</a:t>
            </a:r>
            <a:r>
              <a:rPr lang="en-GB" b="1" dirty="0"/>
              <a:t> What is LeDeR?</a:t>
            </a:r>
            <a:endParaRPr lang="en-GB" dirty="0"/>
          </a:p>
          <a:p>
            <a:r>
              <a:rPr lang="en-GB" sz="1600" dirty="0" smtClean="0"/>
              <a:t>LeDeR </a:t>
            </a:r>
            <a:r>
              <a:rPr lang="en-GB" sz="1600" dirty="0"/>
              <a:t>is a service improvement programme for people with a learning disability and autistic people. Established in 2017 and funded by NHS England, it's the first of its kind. LeDeR works to:</a:t>
            </a:r>
            <a:endParaRPr lang="en-GB" sz="1600" b="1" dirty="0"/>
          </a:p>
          <a:p>
            <a:pPr marL="285750" lvl="0" indent="-285750">
              <a:buFont typeface="Arial" panose="020B0604020202020204" pitchFamily="34" charset="0"/>
              <a:buChar char="•"/>
            </a:pPr>
            <a:r>
              <a:rPr lang="en-GB" sz="1600" dirty="0"/>
              <a:t>Improve care for people with a learning disability and autistic people.</a:t>
            </a:r>
          </a:p>
          <a:p>
            <a:pPr marL="285750" lvl="0" indent="-285750">
              <a:buFont typeface="Arial" panose="020B0604020202020204" pitchFamily="34" charset="0"/>
              <a:buChar char="•"/>
            </a:pPr>
            <a:r>
              <a:rPr lang="en-GB" sz="1600" dirty="0"/>
              <a:t>Reduce health inequalities for people with a learning disability and autistic people.</a:t>
            </a:r>
          </a:p>
          <a:p>
            <a:pPr marL="285750" lvl="0" indent="-285750">
              <a:buFont typeface="Arial" panose="020B0604020202020204" pitchFamily="34" charset="0"/>
              <a:buChar char="•"/>
            </a:pPr>
            <a:r>
              <a:rPr lang="en-GB" sz="1600" dirty="0"/>
              <a:t>Prevent people with a learning disability and autistic people from early deaths.</a:t>
            </a:r>
          </a:p>
          <a:p>
            <a:r>
              <a:rPr lang="en-GB" sz="1600" dirty="0"/>
              <a:t>A LeDeR review looks at key episodes of health and social care the person received that may have been relevant to their overall health outcomes. We look for areas that need improvement and areas of good practice. </a:t>
            </a:r>
          </a:p>
        </p:txBody>
      </p:sp>
      <p:sp>
        <p:nvSpPr>
          <p:cNvPr id="41" name="TextBox 40">
            <a:extLst>
              <a:ext uri="{FF2B5EF4-FFF2-40B4-BE49-F238E27FC236}">
                <a16:creationId xmlns:a16="http://schemas.microsoft.com/office/drawing/2014/main" id="{56F857E4-7346-B940-8725-421198E43BBE}"/>
              </a:ext>
            </a:extLst>
          </p:cNvPr>
          <p:cNvSpPr txBox="1"/>
          <p:nvPr/>
        </p:nvSpPr>
        <p:spPr>
          <a:xfrm>
            <a:off x="5223433" y="1637956"/>
            <a:ext cx="4689925" cy="2800767"/>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2</a:t>
            </a:r>
            <a:r>
              <a:rPr lang="en-GB" sz="1600" b="1" dirty="0" smtClean="0">
                <a:latin typeface="Arial" panose="020B0604020202020204" pitchFamily="34" charset="0"/>
                <a:cs typeface="Arial" panose="020B0604020202020204" pitchFamily="34" charset="0"/>
              </a:rPr>
              <a:t>.</a:t>
            </a:r>
            <a:r>
              <a:rPr lang="en-GB" sz="1200" b="1" dirty="0" smtClean="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Notification</a:t>
            </a:r>
          </a:p>
          <a:p>
            <a:r>
              <a:rPr lang="en-GB" sz="1600" dirty="0" smtClean="0"/>
              <a:t>When </a:t>
            </a:r>
            <a:r>
              <a:rPr lang="en-GB" sz="1600" dirty="0"/>
              <a:t>someone with a Learning Disability and or an autistic person dies a notification to LeDeR can be made. Anyone can make this notification, this can be done so on the LeDeR platform </a:t>
            </a:r>
            <a:r>
              <a:rPr lang="en-GB" sz="1600" u="sng" dirty="0">
                <a:hlinkClick r:id="rId3"/>
              </a:rPr>
              <a:t>Report the death of someone with a learning disability (leder.nhs.uk)</a:t>
            </a:r>
            <a:r>
              <a:rPr lang="en-GB" sz="1600" dirty="0"/>
              <a:t> or to get help with the service you can call 01278 727411.</a:t>
            </a:r>
          </a:p>
          <a:p>
            <a:endParaRPr lang="en-GB" sz="1600" dirty="0" smtClean="0"/>
          </a:p>
          <a:p>
            <a:r>
              <a:rPr lang="en-GB" sz="1600" dirty="0" smtClean="0"/>
              <a:t>Once </a:t>
            </a:r>
            <a:r>
              <a:rPr lang="en-GB" sz="1600" dirty="0"/>
              <a:t>LeDeR is notified of someone's death, their case is referred to a reviewer.</a:t>
            </a:r>
          </a:p>
          <a:p>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sp>
        <p:nvSpPr>
          <p:cNvPr id="42" name="TextBox 41">
            <a:extLst>
              <a:ext uri="{FF2B5EF4-FFF2-40B4-BE49-F238E27FC236}">
                <a16:creationId xmlns:a16="http://schemas.microsoft.com/office/drawing/2014/main" id="{E6A2FF2E-8536-B344-802F-A1F7C3B73486}"/>
              </a:ext>
            </a:extLst>
          </p:cNvPr>
          <p:cNvSpPr txBox="1"/>
          <p:nvPr/>
        </p:nvSpPr>
        <p:spPr>
          <a:xfrm>
            <a:off x="361069" y="6228589"/>
            <a:ext cx="4633404" cy="1815882"/>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7. </a:t>
            </a:r>
            <a:r>
              <a:rPr lang="en-GB" sz="1600" b="1" dirty="0"/>
              <a:t>For further information, please contact: </a:t>
            </a:r>
          </a:p>
          <a:p>
            <a:pPr marL="285750" indent="-285750">
              <a:buFont typeface="Arial" panose="020B0604020202020204" pitchFamily="34" charset="0"/>
              <a:buChar char="•"/>
            </a:pPr>
            <a:r>
              <a:rPr lang="en-GB" sz="1600" dirty="0"/>
              <a:t>Tracey Slater – Associate Director of Quality and Local Area Contact (LAC) STW LeDeR Programme </a:t>
            </a:r>
            <a:r>
              <a:rPr lang="en-GB" sz="1600" u="sng" dirty="0">
                <a:hlinkClick r:id="rId4"/>
              </a:rPr>
              <a:t>tracey.slater4@nhs.net</a:t>
            </a:r>
            <a:endParaRPr lang="en-GB" sz="1600" dirty="0"/>
          </a:p>
          <a:p>
            <a:pPr marL="285750" indent="-285750">
              <a:buFont typeface="Arial" panose="020B0604020202020204" pitchFamily="34" charset="0"/>
              <a:buChar char="•"/>
            </a:pPr>
            <a:r>
              <a:rPr lang="en-GB" sz="1600" dirty="0"/>
              <a:t>Jen Morris – Quality Lead </a:t>
            </a:r>
            <a:r>
              <a:rPr lang="en-GB" sz="1600" dirty="0" err="1"/>
              <a:t>LD&amp;A</a:t>
            </a:r>
            <a:r>
              <a:rPr lang="en-GB" sz="1600" dirty="0"/>
              <a:t> and deputy LAC STW LeDeR Programme </a:t>
            </a:r>
            <a:r>
              <a:rPr lang="en-GB" sz="1600" u="sng" dirty="0">
                <a:hlinkClick r:id="rId5"/>
              </a:rPr>
              <a:t>Jennifer.morris29@nhs.net</a:t>
            </a:r>
            <a:r>
              <a:rPr lang="en-GB" sz="1600" dirty="0"/>
              <a:t> </a:t>
            </a:r>
          </a:p>
        </p:txBody>
      </p:sp>
      <p:sp>
        <p:nvSpPr>
          <p:cNvPr id="45" name="TextBox 44">
            <a:extLst>
              <a:ext uri="{FF2B5EF4-FFF2-40B4-BE49-F238E27FC236}">
                <a16:creationId xmlns:a16="http://schemas.microsoft.com/office/drawing/2014/main" id="{35D5080D-642F-C048-9653-850984CA86A5}"/>
              </a:ext>
            </a:extLst>
          </p:cNvPr>
          <p:cNvSpPr txBox="1"/>
          <p:nvPr/>
        </p:nvSpPr>
        <p:spPr>
          <a:xfrm>
            <a:off x="5199102" y="7516460"/>
            <a:ext cx="4721144"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a:t>
            </a:r>
            <a:endParaRPr lang="en-GB" sz="1600" b="1" dirty="0">
              <a:latin typeface="Arial" panose="020B0604020202020204" pitchFamily="34" charset="0"/>
              <a:cs typeface="Arial" panose="020B0604020202020204" pitchFamily="34" charset="0"/>
            </a:endParaRPr>
          </a:p>
        </p:txBody>
      </p:sp>
      <p:sp>
        <p:nvSpPr>
          <p:cNvPr id="47" name="TextBox 46">
            <a:extLst>
              <a:ext uri="{FF2B5EF4-FFF2-40B4-BE49-F238E27FC236}">
                <a16:creationId xmlns:a16="http://schemas.microsoft.com/office/drawing/2014/main" id="{6E6DBA09-B014-2B4B-8184-40A7D9330D07}"/>
              </a:ext>
            </a:extLst>
          </p:cNvPr>
          <p:cNvSpPr txBox="1"/>
          <p:nvPr/>
        </p:nvSpPr>
        <p:spPr>
          <a:xfrm>
            <a:off x="414375" y="8360837"/>
            <a:ext cx="4463209" cy="2092881"/>
          </a:xfrm>
          <a:prstGeom prst="rect">
            <a:avLst/>
          </a:prstGeom>
          <a:noFill/>
          <a:ln>
            <a:noFill/>
          </a:ln>
        </p:spPr>
        <p:txBody>
          <a:bodyPr wrap="square" rtlCol="0">
            <a:spAutoFit/>
          </a:bodyPr>
          <a:lstStyle/>
          <a:p>
            <a:r>
              <a:rPr lang="en-GB" sz="1600" b="1" dirty="0">
                <a:latin typeface="Arial" panose="020B0604020202020204" pitchFamily="34" charset="0"/>
                <a:cs typeface="Arial" panose="020B0604020202020204" pitchFamily="34" charset="0"/>
              </a:rPr>
              <a:t>6. </a:t>
            </a:r>
            <a:r>
              <a:rPr lang="en-GB" b="1" dirty="0"/>
              <a:t>Useful links:</a:t>
            </a:r>
          </a:p>
          <a:p>
            <a:pPr marL="171450" indent="-171450">
              <a:buFont typeface="Arial" panose="020B0604020202020204" pitchFamily="34" charset="0"/>
              <a:buChar char="•"/>
            </a:pPr>
            <a:r>
              <a:rPr lang="en-GB" sz="1600" u="sng" dirty="0">
                <a:hlinkClick r:id="rId6"/>
              </a:rPr>
              <a:t>How to report a death on the LeDeR web platform - YouTube</a:t>
            </a:r>
            <a:endParaRPr lang="en-GB" sz="1600" dirty="0"/>
          </a:p>
          <a:p>
            <a:pPr marL="171450" indent="-171450">
              <a:buFont typeface="Arial" panose="020B0604020202020204" pitchFamily="34" charset="0"/>
              <a:buChar char="•"/>
            </a:pPr>
            <a:r>
              <a:rPr lang="en-GB" sz="1600" u="sng" dirty="0">
                <a:hlinkClick r:id="rId7"/>
              </a:rPr>
              <a:t>B0428-LeDeR-policy-2021.pdf (england.nhs.uk)</a:t>
            </a:r>
            <a:endParaRPr lang="en-GB" sz="1600" dirty="0"/>
          </a:p>
          <a:p>
            <a:pPr marL="171450" indent="-171450">
              <a:buFont typeface="Arial" panose="020B0604020202020204" pitchFamily="34" charset="0"/>
              <a:buChar char="•"/>
            </a:pPr>
            <a:r>
              <a:rPr lang="en-GB" sz="1600" u="sng" dirty="0">
                <a:hlinkClick r:id="rId8"/>
              </a:rPr>
              <a:t>Microsoft Word - STW-LeDeR-Programme-Annual-Report-20222023-Draft final (shropshiretelfordandwrekin.nhs.uk)</a:t>
            </a:r>
            <a:endParaRPr lang="en-GB" sz="1600" dirty="0"/>
          </a:p>
          <a:p>
            <a:endParaRPr lang="en-GB" sz="1600" b="1" dirty="0">
              <a:latin typeface="Arial" panose="020B0604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650E5B87-2D2B-9042-899A-E439688525B5}"/>
              </a:ext>
            </a:extLst>
          </p:cNvPr>
          <p:cNvSpPr txBox="1"/>
          <p:nvPr/>
        </p:nvSpPr>
        <p:spPr>
          <a:xfrm>
            <a:off x="10067919" y="6272045"/>
            <a:ext cx="4633402" cy="397031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4</a:t>
            </a:r>
            <a:r>
              <a:rPr lang="en-GB" sz="1600" dirty="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Focused Review </a:t>
            </a:r>
            <a:r>
              <a:rPr lang="en-GB" sz="1600" dirty="0" smtClean="0">
                <a:latin typeface="Arial" panose="020B0604020202020204" pitchFamily="34" charset="0"/>
                <a:cs typeface="Arial" panose="020B0604020202020204" pitchFamily="34" charset="0"/>
              </a:rPr>
              <a:t>- </a:t>
            </a:r>
            <a:r>
              <a:rPr lang="en-GB" sz="1600" dirty="0" smtClean="0"/>
              <a:t>A </a:t>
            </a:r>
            <a:r>
              <a:rPr lang="en-GB" sz="1600" dirty="0"/>
              <a:t>focused review will usually happen if</a:t>
            </a:r>
            <a:r>
              <a:rPr lang="en-GB" sz="1600" dirty="0" smtClean="0"/>
              <a:t>:</a:t>
            </a:r>
          </a:p>
          <a:p>
            <a:endParaRPr lang="en-GB" sz="1600" dirty="0"/>
          </a:p>
          <a:p>
            <a:pPr marL="285750" lvl="0" indent="-285750">
              <a:buFont typeface="Arial" panose="020B0604020202020204" pitchFamily="34" charset="0"/>
              <a:buChar char="•"/>
            </a:pPr>
            <a:r>
              <a:rPr lang="en-GB" sz="1600" dirty="0"/>
              <a:t>The reviewer finds areas of concern or things they think we can learn from</a:t>
            </a:r>
          </a:p>
          <a:p>
            <a:pPr marL="285750" lvl="0" indent="-285750">
              <a:buFont typeface="Arial" panose="020B0604020202020204" pitchFamily="34" charset="0"/>
              <a:buChar char="•"/>
            </a:pPr>
            <a:r>
              <a:rPr lang="en-GB" sz="1600" dirty="0"/>
              <a:t>The person is from a Black, Asian or minority ethnic background.</a:t>
            </a:r>
          </a:p>
          <a:p>
            <a:pPr marL="285750" lvl="0" indent="-285750">
              <a:buFont typeface="Arial" panose="020B0604020202020204" pitchFamily="34" charset="0"/>
              <a:buChar char="•"/>
            </a:pPr>
            <a:r>
              <a:rPr lang="en-GB" sz="1600" dirty="0"/>
              <a:t>The person was autistic with no learning disability.</a:t>
            </a:r>
          </a:p>
          <a:p>
            <a:pPr marL="285750" lvl="0" indent="-285750">
              <a:buFont typeface="Arial" panose="020B0604020202020204" pitchFamily="34" charset="0"/>
              <a:buChar char="•"/>
            </a:pPr>
            <a:r>
              <a:rPr lang="en-GB" sz="1600" dirty="0"/>
              <a:t>The person had been under mental health or criminal justice restrictions at the time of death or 5 years previously.</a:t>
            </a:r>
          </a:p>
          <a:p>
            <a:pPr marL="285750" lvl="0" indent="-285750">
              <a:buFont typeface="Arial" panose="020B0604020202020204" pitchFamily="34" charset="0"/>
              <a:buChar char="•"/>
            </a:pPr>
            <a:r>
              <a:rPr lang="en-GB" sz="1600" dirty="0"/>
              <a:t>A family member can always ask us to complete a focused review. A conversation will take place between the family and the reviewer about the expected outcome of a LeDeR review</a:t>
            </a:r>
            <a:r>
              <a:rPr lang="en-GB" sz="1400" dirty="0"/>
              <a:t>.</a:t>
            </a:r>
          </a:p>
          <a:p>
            <a:endParaRPr lang="en-GB" sz="1200" dirty="0">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72BD96F-7FD7-774B-8DEF-6DDC64E98A70}"/>
              </a:ext>
            </a:extLst>
          </p:cNvPr>
          <p:cNvPicPr>
            <a:picLocks noChangeAspect="1"/>
          </p:cNvPicPr>
          <p:nvPr/>
        </p:nvPicPr>
        <p:blipFill>
          <a:blip r:embed="rId9"/>
          <a:stretch>
            <a:fillRect/>
          </a:stretch>
        </p:blipFill>
        <p:spPr>
          <a:xfrm>
            <a:off x="11496516" y="93688"/>
            <a:ext cx="2944103" cy="1294389"/>
          </a:xfrm>
          <a:prstGeom prst="rect">
            <a:avLst/>
          </a:prstGeom>
        </p:spPr>
      </p:pic>
      <p:sp>
        <p:nvSpPr>
          <p:cNvPr id="23" name="Rounded Rectangle 22">
            <a:extLst>
              <a:ext uri="{FF2B5EF4-FFF2-40B4-BE49-F238E27FC236}">
                <a16:creationId xmlns:a16="http://schemas.microsoft.com/office/drawing/2014/main" id="{B7177352-5193-364C-8817-E19A14E27921}"/>
              </a:ext>
            </a:extLst>
          </p:cNvPr>
          <p:cNvSpPr/>
          <p:nvPr/>
        </p:nvSpPr>
        <p:spPr>
          <a:xfrm>
            <a:off x="414375" y="168960"/>
            <a:ext cx="10679195" cy="1080789"/>
          </a:xfrm>
          <a:prstGeom prst="roundRect">
            <a:avLst>
              <a:gd name="adj" fmla="val 4442"/>
            </a:avLst>
          </a:prstGeom>
          <a:solidFill>
            <a:schemeClr val="bg1"/>
          </a:solidFill>
          <a:ln w="63500">
            <a:solidFill>
              <a:schemeClr val="accent4">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a:extLst>
              <a:ext uri="{FF2B5EF4-FFF2-40B4-BE49-F238E27FC236}">
                <a16:creationId xmlns:a16="http://schemas.microsoft.com/office/drawing/2014/main" id="{E6A2FF2E-8536-B344-802F-A1F7C3B73486}"/>
              </a:ext>
            </a:extLst>
          </p:cNvPr>
          <p:cNvSpPr txBox="1"/>
          <p:nvPr/>
        </p:nvSpPr>
        <p:spPr>
          <a:xfrm>
            <a:off x="414376" y="156122"/>
            <a:ext cx="10759062" cy="923330"/>
          </a:xfrm>
          <a:prstGeom prst="rect">
            <a:avLst/>
          </a:prstGeom>
          <a:noFill/>
        </p:spPr>
        <p:txBody>
          <a:bodyPr wrap="square" rtlCol="0">
            <a:spAutoFit/>
          </a:bodyPr>
          <a:lstStyle/>
          <a:p>
            <a:pPr algn="ctr"/>
            <a:r>
              <a:rPr lang="en-GB" sz="3000" b="1" dirty="0" smtClean="0">
                <a:latin typeface="Arial" panose="020B0604020202020204" pitchFamily="34" charset="0"/>
                <a:cs typeface="Arial" panose="020B0604020202020204" pitchFamily="34" charset="0"/>
              </a:rPr>
              <a:t>LeDeR</a:t>
            </a:r>
          </a:p>
          <a:p>
            <a:pPr algn="ctr"/>
            <a:r>
              <a:rPr lang="en-GB" sz="2400" dirty="0" smtClean="0"/>
              <a:t>Learning </a:t>
            </a:r>
            <a:r>
              <a:rPr lang="en-GB" sz="2400" dirty="0"/>
              <a:t>from lives and deaths, people with a learning disability and autistic people</a:t>
            </a:r>
            <a:endParaRPr lang="en-GB" sz="2400" dirty="0">
              <a:latin typeface="Arial" panose="020B0604020202020204" pitchFamily="34" charset="0"/>
              <a:cs typeface="Arial" panose="020B0604020202020204" pitchFamily="34" charset="0"/>
            </a:endParaRPr>
          </a:p>
        </p:txBody>
      </p:sp>
      <p:sp>
        <p:nvSpPr>
          <p:cNvPr id="25" name="TextBox 24">
            <a:extLst>
              <a:ext uri="{FF2B5EF4-FFF2-40B4-BE49-F238E27FC236}">
                <a16:creationId xmlns:a16="http://schemas.microsoft.com/office/drawing/2014/main" id="{56F857E4-7346-B940-8725-421198E43BBE}"/>
              </a:ext>
            </a:extLst>
          </p:cNvPr>
          <p:cNvSpPr txBox="1"/>
          <p:nvPr/>
        </p:nvSpPr>
        <p:spPr>
          <a:xfrm>
            <a:off x="10091607" y="1627710"/>
            <a:ext cx="4682064" cy="4278094"/>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3</a:t>
            </a:r>
            <a:r>
              <a:rPr lang="en-GB" sz="1600" b="1" dirty="0" smtClean="0">
                <a:latin typeface="Arial" panose="020B0604020202020204" pitchFamily="34" charset="0"/>
                <a:cs typeface="Arial" panose="020B0604020202020204" pitchFamily="34" charset="0"/>
              </a:rPr>
              <a:t>. Initial Review - </a:t>
            </a:r>
            <a:r>
              <a:rPr lang="en-GB" sz="1600" dirty="0" smtClean="0"/>
              <a:t>A </a:t>
            </a:r>
            <a:r>
              <a:rPr lang="en-GB" sz="1600" dirty="0"/>
              <a:t>reviewer will perform an initial review which includes</a:t>
            </a:r>
            <a:r>
              <a:rPr lang="en-GB" sz="1600" dirty="0" smtClean="0"/>
              <a:t>:</a:t>
            </a:r>
          </a:p>
          <a:p>
            <a:endParaRPr lang="en-GB" sz="1600" dirty="0"/>
          </a:p>
          <a:p>
            <a:pPr marL="285750" lvl="0" indent="-285750">
              <a:buFont typeface="Arial" panose="020B0604020202020204" pitchFamily="34" charset="0"/>
              <a:buChar char="•"/>
            </a:pPr>
            <a:r>
              <a:rPr lang="en-GB" sz="1600" dirty="0"/>
              <a:t>Speaking to the family member or someone close to the person who died. This allows us to build up a picture of their life and the type of person they were. This will also help the reviewer understand more about the person. The reviewer might also speak to someone they lived with or a carer who they were close to</a:t>
            </a:r>
          </a:p>
          <a:p>
            <a:pPr marL="285750" lvl="0" indent="-285750">
              <a:buFont typeface="Arial" panose="020B0604020202020204" pitchFamily="34" charset="0"/>
              <a:buChar char="•"/>
            </a:pPr>
            <a:r>
              <a:rPr lang="en-GB" sz="1600" dirty="0"/>
              <a:t>A detailed conversation with the GP or a review of the persons GP records</a:t>
            </a:r>
          </a:p>
          <a:p>
            <a:pPr marL="285750" lvl="0" indent="-285750">
              <a:buFont typeface="Arial" panose="020B0604020202020204" pitchFamily="34" charset="0"/>
              <a:buChar char="•"/>
            </a:pPr>
            <a:r>
              <a:rPr lang="en-GB" sz="1600" dirty="0"/>
              <a:t>A conversation with at least one other person involved in the care of the person who died</a:t>
            </a:r>
            <a:r>
              <a:rPr lang="en-GB" sz="1600" dirty="0" smtClean="0"/>
              <a:t>.</a:t>
            </a:r>
          </a:p>
          <a:p>
            <a:pPr lvl="0"/>
            <a:endParaRPr lang="en-GB" sz="1600" dirty="0"/>
          </a:p>
          <a:p>
            <a:r>
              <a:rPr lang="en-GB" sz="1600" dirty="0"/>
              <a:t>After this, the reviewer uses their judgement to decide if a focused review needs to happen</a:t>
            </a:r>
            <a:r>
              <a:rPr lang="en-GB" sz="1600" dirty="0" smtClean="0"/>
              <a:t>.</a:t>
            </a:r>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sp>
        <p:nvSpPr>
          <p:cNvPr id="26" name="TextBox 25">
            <a:extLst>
              <a:ext uri="{FF2B5EF4-FFF2-40B4-BE49-F238E27FC236}">
                <a16:creationId xmlns:a16="http://schemas.microsoft.com/office/drawing/2014/main" id="{E6A2FF2E-8536-B344-802F-A1F7C3B73486}"/>
              </a:ext>
            </a:extLst>
          </p:cNvPr>
          <p:cNvSpPr txBox="1"/>
          <p:nvPr/>
        </p:nvSpPr>
        <p:spPr>
          <a:xfrm>
            <a:off x="5255355" y="7440827"/>
            <a:ext cx="4551682" cy="3046988"/>
          </a:xfrm>
          <a:prstGeom prst="rect">
            <a:avLst/>
          </a:prstGeom>
          <a:noFill/>
        </p:spPr>
        <p:txBody>
          <a:bodyPr wrap="square" rtlCol="0">
            <a:spAutoFit/>
          </a:bodyPr>
          <a:lstStyle/>
          <a:p>
            <a:r>
              <a:rPr lang="en-GB" sz="1600" b="1" dirty="0">
                <a:latin typeface="Arial" panose="020B0604020202020204" pitchFamily="34" charset="0"/>
                <a:cs typeface="Arial" panose="020B0604020202020204" pitchFamily="34" charset="0"/>
              </a:rPr>
              <a:t>5</a:t>
            </a:r>
            <a:r>
              <a:rPr lang="en-GB" sz="1600" b="1" dirty="0" smtClean="0">
                <a:latin typeface="Arial" panose="020B0604020202020204" pitchFamily="34" charset="0"/>
                <a:cs typeface="Arial" panose="020B0604020202020204" pitchFamily="34" charset="0"/>
              </a:rPr>
              <a:t>.</a:t>
            </a:r>
            <a:r>
              <a:rPr lang="en-GB" sz="1400" b="1" dirty="0" smtClean="0">
                <a:latin typeface="Arial" panose="020B0604020202020204" pitchFamily="34" charset="0"/>
                <a:cs typeface="Arial" panose="020B0604020202020204" pitchFamily="34" charset="0"/>
              </a:rPr>
              <a:t> </a:t>
            </a:r>
            <a:r>
              <a:rPr lang="en-GB" sz="1600" dirty="0"/>
              <a:t>A focused review will look in more detail at the person’s life. The reviewer will send the completed review to the local Governance group or panel with the areas of learning, good practice, and concern. The panel is made up of many different people including members with lived experience. The panel has a </a:t>
            </a:r>
            <a:r>
              <a:rPr lang="en-GB" sz="1600" dirty="0" err="1"/>
              <a:t>quoracy</a:t>
            </a:r>
            <a:r>
              <a:rPr lang="en-GB" sz="1600" dirty="0"/>
              <a:t> requirement who will decide on actions to take, who will take these actions and the help they need to reduce health inequalities and Prevent people with a learning disability and autistic people from early deaths.</a:t>
            </a:r>
          </a:p>
          <a:p>
            <a:r>
              <a:rPr lang="en-GB" sz="1600" b="1" dirty="0" smtClean="0">
                <a:latin typeface="Arial" panose="020B0604020202020204" pitchFamily="34" charset="0"/>
                <a:cs typeface="Arial" panose="020B0604020202020204" pitchFamily="34" charset="0"/>
              </a:rPr>
              <a:t> </a:t>
            </a:r>
            <a:endParaRPr lang="en-GB" sz="1600" b="1" dirty="0">
              <a:latin typeface="Arial" panose="020B0604020202020204" pitchFamily="34" charset="0"/>
              <a:cs typeface="Arial" panose="020B0604020202020204" pitchFamily="34" charset="0"/>
            </a:endParaRPr>
          </a:p>
        </p:txBody>
      </p:sp>
      <p:pic>
        <p:nvPicPr>
          <p:cNvPr id="1026" name="Picture 2" descr="What is a Seven Minute Briefi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80449" y="4503446"/>
            <a:ext cx="2568359" cy="2568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876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C0544CEDD66FF45A4C30C02F5D9BCD8" ma:contentTypeVersion="14" ma:contentTypeDescription="Create a new document." ma:contentTypeScope="" ma:versionID="51625730a38a92f04bab7c70600419ba">
  <xsd:schema xmlns:xsd="http://www.w3.org/2001/XMLSchema" xmlns:xs="http://www.w3.org/2001/XMLSchema" xmlns:p="http://schemas.microsoft.com/office/2006/metadata/properties" xmlns:ns2="71ce49bb-cf0a-4122-9119-2fd8f82facb0" xmlns:ns3="0ba1dc7b-d825-410b-8076-85f10e5c34b6" targetNamespace="http://schemas.microsoft.com/office/2006/metadata/properties" ma:root="true" ma:fieldsID="644e54487f515ddf0d4650bf4e31ed6e" ns2:_="" ns3:_="">
    <xsd:import namespace="71ce49bb-cf0a-4122-9119-2fd8f82facb0"/>
    <xsd:import namespace="0ba1dc7b-d825-410b-8076-85f10e5c34b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e49bb-cf0a-4122-9119-2fd8f82fac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a1dc7b-d825-410b-8076-85f10e5c34b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C601DA-C711-4C17-BA0E-EF18F3E5501F}">
  <ds:schemaRefs>
    <ds:schemaRef ds:uri="http://schemas.microsoft.com/sharepoint/v3/contenttype/forms"/>
  </ds:schemaRefs>
</ds:datastoreItem>
</file>

<file path=customXml/itemProps2.xml><?xml version="1.0" encoding="utf-8"?>
<ds:datastoreItem xmlns:ds="http://schemas.openxmlformats.org/officeDocument/2006/customXml" ds:itemID="{F46E2D25-D9D3-4CE3-AD57-53DB797AD1DF}">
  <ds:schemaRefs>
    <ds:schemaRef ds:uri="http://purl.org/dc/terms/"/>
    <ds:schemaRef ds:uri="http://schemas.microsoft.com/office/2006/documentManagement/types"/>
    <ds:schemaRef ds:uri="71ce49bb-cf0a-4122-9119-2fd8f82facb0"/>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0ba1dc7b-d825-410b-8076-85f10e5c34b6"/>
    <ds:schemaRef ds:uri="http://www.w3.org/XML/1998/namespace"/>
    <ds:schemaRef ds:uri="http://purl.org/dc/dcmitype/"/>
  </ds:schemaRefs>
</ds:datastoreItem>
</file>

<file path=customXml/itemProps3.xml><?xml version="1.0" encoding="utf-8"?>
<ds:datastoreItem xmlns:ds="http://schemas.openxmlformats.org/officeDocument/2006/customXml" ds:itemID="{02A15BD6-3584-4C7D-AB7B-53586E115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e49bb-cf0a-4122-9119-2fd8f82facb0"/>
    <ds:schemaRef ds:uri="0ba1dc7b-d825-410b-8076-85f10e5c3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241</TotalTime>
  <Words>616</Words>
  <Application>Microsoft Office PowerPoint</Application>
  <PresentationFormat>Custom</PresentationFormat>
  <Paragraphs>38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Hall.Salter</dc:creator>
  <cp:lastModifiedBy>Jones, Lisa</cp:lastModifiedBy>
  <cp:revision>36</cp:revision>
  <dcterms:created xsi:type="dcterms:W3CDTF">2021-06-18T13:41:22Z</dcterms:created>
  <dcterms:modified xsi:type="dcterms:W3CDTF">2024-09-26T13:01:02Z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0x010100AC0544CEDD66FF45A4C30C02F5D9BCD8</vt:lpwstr>
  </property>
</Properties>
</file>