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varScale="1">
        <p:scale>
          <a:sx n="56" d="100"/>
          <a:sy n="56" d="100"/>
        </p:scale>
        <p:origin x="8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3/1/2024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cie.org.uk/publications/guides/guide30/introduction/thinkchild.asp" TargetMode="External"/><Relationship Id="rId7"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hyperlink" Target="https://www.telfordsafeguardingpartnership.org.uk/downloads/file/218/professional-curiosity" TargetMode="External"/><Relationship Id="rId4" Type="http://schemas.openxmlformats.org/officeDocument/2006/relationships/hyperlink" Target="https://www.telford.gov.uk/info/1006/children_and_young_people/5304/family_safeguard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a:extLst>
              <a:ext uri="{FF2B5EF4-FFF2-40B4-BE49-F238E27FC236}">
                <a16:creationId xmlns:a16="http://schemas.microsoft.com/office/drawing/2014/main" id="{EAC4BFA6-A7B7-D546-A8AF-5857BD8894E4}"/>
              </a:ext>
            </a:extLst>
          </p:cNvPr>
          <p:cNvSpPr/>
          <p:nvPr/>
        </p:nvSpPr>
        <p:spPr>
          <a:xfrm>
            <a:off x="283892" y="3220279"/>
            <a:ext cx="5828145" cy="7265508"/>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9824981" y="3198839"/>
            <a:ext cx="4721144" cy="3807092"/>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42D950A7-32B1-2147-B747-E8FA968E50E2}"/>
              </a:ext>
            </a:extLst>
          </p:cNvPr>
          <p:cNvSpPr/>
          <p:nvPr/>
        </p:nvSpPr>
        <p:spPr>
          <a:xfrm>
            <a:off x="6464595" y="7215056"/>
            <a:ext cx="8536264" cy="3288938"/>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283892" y="1550872"/>
            <a:ext cx="14379330" cy="1482086"/>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400990" y="1586263"/>
            <a:ext cx="14145135" cy="1600438"/>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Case Background</a:t>
            </a:r>
          </a:p>
          <a:p>
            <a:pPr algn="just"/>
            <a:r>
              <a:rPr lang="en-GB" sz="1600" dirty="0">
                <a:latin typeface="Arial" panose="020B0604020202020204" pitchFamily="34" charset="0"/>
                <a:cs typeface="Arial" panose="020B0604020202020204" pitchFamily="34" charset="0"/>
              </a:rPr>
              <a:t>CSPR 14 involved the death of a four-week-old baby. There do not appear to be any suspicious circumstances regarding this child’s death. Following the death, significant concerns were identified about the living conditions of the baby and their siblings, who were living in the family home with their mother as their sole carer. CSPR 15 also involved concerns about home conditions. The family consisted of three children, one at primary school and two at secondary school. They lived with their mother and had regular contact with their father. </a:t>
            </a:r>
          </a:p>
          <a:p>
            <a:r>
              <a:rPr lang="en-GB" dirty="0" smtClean="0"/>
              <a:t> </a:t>
            </a:r>
            <a:endParaRPr lang="en-GB" dirty="0"/>
          </a:p>
        </p:txBody>
      </p:sp>
      <p:sp>
        <p:nvSpPr>
          <p:cNvPr id="42" name="TextBox 41">
            <a:extLst>
              <a:ext uri="{FF2B5EF4-FFF2-40B4-BE49-F238E27FC236}">
                <a16:creationId xmlns:a16="http://schemas.microsoft.com/office/drawing/2014/main" id="{E6A2FF2E-8536-B344-802F-A1F7C3B73486}"/>
              </a:ext>
            </a:extLst>
          </p:cNvPr>
          <p:cNvSpPr txBox="1"/>
          <p:nvPr/>
        </p:nvSpPr>
        <p:spPr>
          <a:xfrm>
            <a:off x="324177" y="3253038"/>
            <a:ext cx="5787859" cy="6986528"/>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Positive and Proactive Steps</a:t>
            </a:r>
          </a:p>
          <a:p>
            <a:endParaRPr lang="en-GB" sz="16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1600" dirty="0" smtClean="0">
                <a:latin typeface="Arial" panose="020B0604020202020204" pitchFamily="34" charset="0"/>
                <a:cs typeface="Arial" panose="020B0604020202020204" pitchFamily="34" charset="0"/>
              </a:rPr>
              <a:t>Learning has taken place with all designated Safeguarding Leads </a:t>
            </a:r>
            <a:r>
              <a:rPr lang="en-GB" sz="1600" dirty="0">
                <a:latin typeface="Arial" panose="020B0604020202020204" pitchFamily="34" charset="0"/>
                <a:cs typeface="Arial" panose="020B0604020202020204" pitchFamily="34" charset="0"/>
              </a:rPr>
              <a:t>in </a:t>
            </a:r>
            <a:r>
              <a:rPr lang="en-GB" sz="1600" dirty="0" smtClean="0">
                <a:latin typeface="Arial" panose="020B0604020202020204" pitchFamily="34" charset="0"/>
                <a:cs typeface="Arial" panose="020B0604020202020204" pitchFamily="34" charset="0"/>
              </a:rPr>
              <a:t>schools to </a:t>
            </a:r>
            <a:r>
              <a:rPr lang="en-GB" sz="1600" dirty="0">
                <a:latin typeface="Arial" panose="020B0604020202020204" pitchFamily="34" charset="0"/>
                <a:cs typeface="Arial" panose="020B0604020202020204" pitchFamily="34" charset="0"/>
              </a:rPr>
              <a:t>consider ways to ensure they understand a child </a:t>
            </a:r>
            <a:r>
              <a:rPr lang="en-GB" sz="1600" dirty="0" smtClean="0">
                <a:latin typeface="Arial" panose="020B0604020202020204" pitchFamily="34" charset="0"/>
                <a:cs typeface="Arial" panose="020B0604020202020204" pitchFamily="34" charset="0"/>
              </a:rPr>
              <a:t>and their family’s history </a:t>
            </a:r>
            <a:r>
              <a:rPr lang="en-GB" sz="1600" dirty="0">
                <a:latin typeface="Arial" panose="020B0604020202020204" pitchFamily="34" charset="0"/>
                <a:cs typeface="Arial" panose="020B0604020202020204" pitchFamily="34" charset="0"/>
              </a:rPr>
              <a:t>in the context of their decision </a:t>
            </a:r>
            <a:r>
              <a:rPr lang="en-GB" sz="1600" dirty="0" smtClean="0">
                <a:latin typeface="Arial" panose="020B0604020202020204" pitchFamily="34" charset="0"/>
                <a:cs typeface="Arial" panose="020B0604020202020204" pitchFamily="34" charset="0"/>
              </a:rPr>
              <a:t>making around safeguarding concerns.  </a:t>
            </a:r>
          </a:p>
          <a:p>
            <a:pPr marL="285750" indent="-285750" algn="just">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1600" dirty="0" smtClean="0">
                <a:latin typeface="Arial" panose="020B0604020202020204" pitchFamily="34" charset="0"/>
                <a:cs typeface="Arial" panose="020B0604020202020204" pitchFamily="34" charset="0"/>
              </a:rPr>
              <a:t>The partnership actively encourages a </a:t>
            </a:r>
            <a:r>
              <a:rPr lang="en-GB" sz="1600" dirty="0" smtClean="0">
                <a:latin typeface="Arial" panose="020B0604020202020204" pitchFamily="34" charset="0"/>
                <a:cs typeface="Arial" panose="020B0604020202020204" pitchFamily="34" charset="0"/>
                <a:hlinkClick r:id="rId3"/>
              </a:rPr>
              <a:t>‘think family’ </a:t>
            </a:r>
            <a:r>
              <a:rPr lang="en-GB" sz="1600" dirty="0" smtClean="0">
                <a:latin typeface="Arial" panose="020B0604020202020204" pitchFamily="34" charset="0"/>
                <a:cs typeface="Arial" panose="020B0604020202020204" pitchFamily="34" charset="0"/>
              </a:rPr>
              <a:t>approach to ensure that professionals consider the wider family circumstances and background throughout any reviews, assessments or support. The Telford and Wrekin </a:t>
            </a:r>
            <a:r>
              <a:rPr lang="en-GB" sz="1600" dirty="0" smtClean="0">
                <a:latin typeface="Arial" panose="020B0604020202020204" pitchFamily="34" charset="0"/>
                <a:cs typeface="Arial" panose="020B0604020202020204" pitchFamily="34" charset="0"/>
                <a:hlinkClick r:id="rId4"/>
              </a:rPr>
              <a:t>Family Safeguarding Model </a:t>
            </a:r>
            <a:r>
              <a:rPr lang="en-GB" sz="1600" dirty="0" smtClean="0">
                <a:latin typeface="Arial" panose="020B0604020202020204" pitchFamily="34" charset="0"/>
                <a:cs typeface="Arial" panose="020B0604020202020204" pitchFamily="34" charset="0"/>
              </a:rPr>
              <a:t>ensures that professionals are brought together to support parents to make positive changes. Encouraging professionals to be </a:t>
            </a:r>
            <a:r>
              <a:rPr lang="en-GB" sz="1600" dirty="0" smtClean="0">
                <a:latin typeface="Arial" panose="020B0604020202020204" pitchFamily="34" charset="0"/>
                <a:cs typeface="Arial" panose="020B0604020202020204" pitchFamily="34" charset="0"/>
                <a:hlinkClick r:id="rId5"/>
              </a:rPr>
              <a:t>professionally curious </a:t>
            </a:r>
            <a:r>
              <a:rPr lang="en-GB" sz="1600" dirty="0" smtClean="0">
                <a:latin typeface="Arial" panose="020B0604020202020204" pitchFamily="34" charset="0"/>
                <a:cs typeface="Arial" panose="020B0604020202020204" pitchFamily="34" charset="0"/>
              </a:rPr>
              <a:t>is a regular theme within the various training session and training material.</a:t>
            </a:r>
            <a:br>
              <a:rPr lang="en-GB" sz="1600" dirty="0" smtClean="0">
                <a:latin typeface="Arial" panose="020B0604020202020204" pitchFamily="34" charset="0"/>
                <a:cs typeface="Arial" panose="020B0604020202020204" pitchFamily="34" charset="0"/>
              </a:rPr>
            </a:br>
            <a:endParaRPr lang="en-GB" sz="16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1600" dirty="0" smtClean="0">
                <a:latin typeface="Arial" panose="020B0604020202020204" pitchFamily="34" charset="0"/>
                <a:cs typeface="Arial" panose="020B0604020202020204" pitchFamily="34" charset="0"/>
              </a:rPr>
              <a:t>The </a:t>
            </a:r>
            <a:r>
              <a:rPr lang="en-GB" sz="1600" dirty="0">
                <a:latin typeface="Arial" panose="020B0604020202020204" pitchFamily="34" charset="0"/>
                <a:cs typeface="Arial" panose="020B0604020202020204" pitchFamily="34" charset="0"/>
              </a:rPr>
              <a:t>Partnership has commissioned an independent reviewer to explore how we approach the issue of neglect. They are exploring how we work with families from the point of referral all the way through to Child Protection conferences. Engagement has already taken place across all partners at all levels to ensure . There has been key participation from families with lived experience which has allowed a crucial insight into how the words used by professionals and changes to documents would have aided the safeguarding process from their perspective. The new strategy is due to be in place by Spring 2024</a:t>
            </a:r>
          </a:p>
        </p:txBody>
      </p:sp>
      <p:sp>
        <p:nvSpPr>
          <p:cNvPr id="47" name="TextBox 46">
            <a:extLst>
              <a:ext uri="{FF2B5EF4-FFF2-40B4-BE49-F238E27FC236}">
                <a16:creationId xmlns:a16="http://schemas.microsoft.com/office/drawing/2014/main" id="{6E6DBA09-B014-2B4B-8184-40A7D9330D07}"/>
              </a:ext>
            </a:extLst>
          </p:cNvPr>
          <p:cNvSpPr txBox="1"/>
          <p:nvPr/>
        </p:nvSpPr>
        <p:spPr>
          <a:xfrm>
            <a:off x="6564732" y="7336031"/>
            <a:ext cx="8497006" cy="3046988"/>
          </a:xfrm>
          <a:prstGeom prst="rect">
            <a:avLst/>
          </a:prstGeom>
          <a:noFill/>
          <a:ln>
            <a:noFill/>
          </a:ln>
        </p:spPr>
        <p:txBody>
          <a:bodyPr wrap="square" rtlCol="0">
            <a:spAutoFit/>
          </a:bodyPr>
          <a:lstStyle/>
          <a:p>
            <a:r>
              <a:rPr lang="en-GB" sz="1600" b="1" dirty="0" smtClean="0">
                <a:latin typeface="Arial" panose="020B0604020202020204" pitchFamily="34" charset="0"/>
                <a:cs typeface="Arial" panose="020B0604020202020204" pitchFamily="34" charset="0"/>
              </a:rPr>
              <a:t>Recommendations and Learning – </a:t>
            </a:r>
            <a:r>
              <a:rPr lang="en-GB" sz="1600" dirty="0" smtClean="0">
                <a:latin typeface="Arial" panose="020B0604020202020204" pitchFamily="34" charset="0"/>
                <a:cs typeface="Arial" panose="020B0604020202020204" pitchFamily="34" charset="0"/>
              </a:rPr>
              <a:t>Following completion of the review in the following recommendation were made:</a:t>
            </a: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The Partnerships recognises the need for, </a:t>
            </a:r>
            <a:r>
              <a:rPr lang="en-GB" sz="1600" dirty="0">
                <a:latin typeface="Arial" panose="020B0604020202020204" pitchFamily="34" charset="0"/>
                <a:cs typeface="Arial" panose="020B0604020202020204" pitchFamily="34" charset="0"/>
              </a:rPr>
              <a:t>and implements, a neglect strategy and toolkit to improve the understanding of </a:t>
            </a:r>
            <a:r>
              <a:rPr lang="en-GB" sz="1600" dirty="0" smtClean="0">
                <a:latin typeface="Arial" panose="020B0604020202020204" pitchFamily="34" charset="0"/>
                <a:cs typeface="Arial" panose="020B0604020202020204" pitchFamily="34" charset="0"/>
              </a:rPr>
              <a:t>neglect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barriers to </a:t>
            </a:r>
            <a:r>
              <a:rPr lang="en-GB" sz="1600" dirty="0" smtClean="0">
                <a:latin typeface="Arial" panose="020B0604020202020204" pitchFamily="34" charset="0"/>
                <a:cs typeface="Arial" panose="020B0604020202020204" pitchFamily="34" charset="0"/>
              </a:rPr>
              <a:t>engagement are explored to </a:t>
            </a:r>
            <a:r>
              <a:rPr lang="en-GB" sz="1600" dirty="0">
                <a:latin typeface="Arial" panose="020B0604020202020204" pitchFamily="34" charset="0"/>
                <a:cs typeface="Arial" panose="020B0604020202020204" pitchFamily="34" charset="0"/>
              </a:rPr>
              <a:t>ensure that </a:t>
            </a:r>
            <a:r>
              <a:rPr lang="en-GB" sz="1600" dirty="0" smtClean="0">
                <a:latin typeface="Arial" panose="020B0604020202020204" pitchFamily="34" charset="0"/>
                <a:cs typeface="Arial" panose="020B0604020202020204" pitchFamily="34" charset="0"/>
              </a:rPr>
              <a:t>these are addressed </a:t>
            </a:r>
            <a:r>
              <a:rPr lang="en-GB" sz="1600" dirty="0">
                <a:latin typeface="Arial" panose="020B0604020202020204" pitchFamily="34" charset="0"/>
                <a:cs typeface="Arial" panose="020B0604020202020204" pitchFamily="34" charset="0"/>
              </a:rPr>
              <a:t>across all partner agencies</a:t>
            </a:r>
            <a:r>
              <a:rPr lang="en-GB" sz="16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Learning is shared regionally and requests are made that </a:t>
            </a:r>
            <a:r>
              <a:rPr lang="en-GB" sz="1600" dirty="0">
                <a:latin typeface="Arial" panose="020B0604020202020204" pitchFamily="34" charset="0"/>
                <a:cs typeface="Arial" panose="020B0604020202020204" pitchFamily="34" charset="0"/>
              </a:rPr>
              <a:t>multiagency guidance on the management of concealed pregnancy be developed </a:t>
            </a:r>
            <a:r>
              <a:rPr lang="en-GB" sz="1600" dirty="0" smtClean="0">
                <a:latin typeface="Arial" panose="020B0604020202020204" pitchFamily="34" charset="0"/>
                <a:cs typeface="Arial" panose="020B0604020202020204" pitchFamily="34" charset="0"/>
              </a:rPr>
              <a:t>implemented</a:t>
            </a:r>
            <a:r>
              <a:rPr lang="en-GB" sz="1600" dirty="0">
                <a:latin typeface="Arial" panose="020B0604020202020204" pitchFamily="34" charset="0"/>
                <a:cs typeface="Arial" panose="020B0604020202020204" pitchFamily="34" charset="0"/>
              </a:rPr>
              <a:t>. </a:t>
            </a:r>
            <a:endParaRPr lang="en-GB"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Partnership </a:t>
            </a:r>
            <a:r>
              <a:rPr lang="en-GB" sz="1600" dirty="0" smtClean="0">
                <a:latin typeface="Arial" panose="020B0604020202020204" pitchFamily="34" charset="0"/>
                <a:cs typeface="Arial" panose="020B0604020202020204" pitchFamily="34" charset="0"/>
              </a:rPr>
              <a:t>seeks assurance </a:t>
            </a:r>
            <a:r>
              <a:rPr lang="en-GB" sz="1600" dirty="0">
                <a:latin typeface="Arial" panose="020B0604020202020204" pitchFamily="34" charset="0"/>
                <a:cs typeface="Arial" panose="020B0604020202020204" pitchFamily="34" charset="0"/>
              </a:rPr>
              <a:t>that all schools are aware of the </a:t>
            </a:r>
            <a:r>
              <a:rPr lang="en-GB" sz="1600" dirty="0" smtClean="0">
                <a:latin typeface="Arial" panose="020B0604020202020204" pitchFamily="34" charset="0"/>
                <a:cs typeface="Arial" panose="020B0604020202020204" pitchFamily="34" charset="0"/>
              </a:rPr>
              <a:t>need and importance to access </a:t>
            </a:r>
            <a:r>
              <a:rPr lang="en-GB" sz="1600" dirty="0">
                <a:latin typeface="Arial" panose="020B0604020202020204" pitchFamily="34" charset="0"/>
                <a:cs typeface="Arial" panose="020B0604020202020204" pitchFamily="34" charset="0"/>
              </a:rPr>
              <a:t>information </a:t>
            </a:r>
            <a:r>
              <a:rPr lang="en-GB" sz="1600" dirty="0" smtClean="0">
                <a:latin typeface="Arial" panose="020B0604020202020204" pitchFamily="34" charset="0"/>
                <a:cs typeface="Arial" panose="020B0604020202020204" pitchFamily="34" charset="0"/>
              </a:rPr>
              <a:t>about </a:t>
            </a:r>
            <a:r>
              <a:rPr lang="en-GB" sz="1600" dirty="0">
                <a:latin typeface="Arial" panose="020B0604020202020204" pitchFamily="34" charset="0"/>
                <a:cs typeface="Arial" panose="020B0604020202020204" pitchFamily="34" charset="0"/>
              </a:rPr>
              <a:t>a child’s history when they have any </a:t>
            </a:r>
            <a:r>
              <a:rPr lang="en-GB" sz="1600" dirty="0" smtClean="0">
                <a:latin typeface="Arial" panose="020B0604020202020204" pitchFamily="34" charset="0"/>
                <a:cs typeface="Arial" panose="020B0604020202020204" pitchFamily="34" charset="0"/>
              </a:rPr>
              <a:t>concerns</a:t>
            </a: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Professionals are aware of the expectation to include all </a:t>
            </a:r>
            <a:r>
              <a:rPr lang="en-GB" sz="1600" dirty="0">
                <a:latin typeface="Arial" panose="020B0604020202020204" pitchFamily="34" charset="0"/>
                <a:cs typeface="Arial" panose="020B0604020202020204" pitchFamily="34" charset="0"/>
              </a:rPr>
              <a:t>background information/concerns </a:t>
            </a:r>
            <a:r>
              <a:rPr lang="en-GB" sz="1600" dirty="0" smtClean="0">
                <a:latin typeface="Arial" panose="020B0604020202020204" pitchFamily="34" charset="0"/>
                <a:cs typeface="Arial" panose="020B0604020202020204" pitchFamily="34" charset="0"/>
              </a:rPr>
              <a:t>when making </a:t>
            </a:r>
            <a:r>
              <a:rPr lang="en-GB" sz="1600" dirty="0">
                <a:latin typeface="Arial" panose="020B0604020202020204" pitchFamily="34" charset="0"/>
                <a:cs typeface="Arial" panose="020B0604020202020204" pitchFamily="34" charset="0"/>
              </a:rPr>
              <a:t>a </a:t>
            </a:r>
            <a:r>
              <a:rPr lang="en-GB" sz="1600" dirty="0" smtClean="0">
                <a:latin typeface="Arial" panose="020B0604020202020204" pitchFamily="34" charset="0"/>
                <a:cs typeface="Arial" panose="020B0604020202020204" pitchFamily="34" charset="0"/>
              </a:rPr>
              <a:t>referral </a:t>
            </a:r>
            <a:endParaRPr lang="en-GB" sz="16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9830847" y="3253038"/>
            <a:ext cx="4715278" cy="3785652"/>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Process</a:t>
            </a:r>
          </a:p>
          <a:p>
            <a:endParaRPr lang="en-GB" sz="1600" b="1" dirty="0">
              <a:latin typeface="Arial" panose="020B0604020202020204" pitchFamily="34" charset="0"/>
              <a:cs typeface="Arial" panose="020B0604020202020204" pitchFamily="34" charset="0"/>
            </a:endParaRPr>
          </a:p>
          <a:p>
            <a:pPr algn="just"/>
            <a:r>
              <a:rPr lang="en-GB" sz="1600" dirty="0" smtClean="0">
                <a:latin typeface="Arial" panose="020B0604020202020204" pitchFamily="34" charset="0"/>
                <a:cs typeface="Arial" panose="020B0604020202020204" pitchFamily="34" charset="0"/>
              </a:rPr>
              <a:t>Following receipt of the referral relating to CSPR 14 in November 2022 a Rapid Review was held where the panel agreed that the threshold for a full Child Safeguarding Practice Review had been met. Shortly after this decision was made, a further referral was received in February 2023 relating to CSPR 15. Immediate safeguarding actions were implemented and an independent author was sourced to undertake a thematic review into neglect which commenced in April 2023 involving practitioners involved with the cases alongside managers from across the partnership and input from the families.</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6"/>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416867"/>
            <a:ext cx="7227527" cy="553998"/>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CSPR 14 and 15 – learning briefing</a:t>
            </a:r>
            <a:endParaRPr lang="en-GB" sz="3000"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4360" y="3906582"/>
            <a:ext cx="2568359" cy="2568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http://schemas.microsoft.com/office/2006/documentManagement/types"/>
    <ds:schemaRef ds:uri="http://purl.org/dc/elements/1.1/"/>
    <ds:schemaRef ds:uri="http://schemas.microsoft.com/office/2006/metadata/properties"/>
    <ds:schemaRef ds:uri="0ba1dc7b-d825-410b-8076-85f10e5c34b6"/>
    <ds:schemaRef ds:uri="http://purl.org/dc/terms/"/>
    <ds:schemaRef ds:uri="http://schemas.openxmlformats.org/package/2006/metadata/core-properties"/>
    <ds:schemaRef ds:uri="http://purl.org/dc/dcmitype/"/>
    <ds:schemaRef ds:uri="71ce49bb-cf0a-4122-9119-2fd8f82facb0"/>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380</TotalTime>
  <Words>530</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53</cp:revision>
  <dcterms:created xsi:type="dcterms:W3CDTF">2021-06-18T13:41:22Z</dcterms:created>
  <dcterms:modified xsi:type="dcterms:W3CDTF">2024-03-01T09:25:01Z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