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1"/>
    <p:restoredTop sz="94691"/>
  </p:normalViewPr>
  <p:slideViewPr>
    <p:cSldViewPr snapToGrid="0" snapToObjects="1">
      <p:cViewPr varScale="1">
        <p:scale>
          <a:sx n="56" d="100"/>
          <a:sy n="56" d="100"/>
        </p:scale>
        <p:origin x="89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3/1/2024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www.telfordsafeguardingpartnership.org.uk/downloads/file/262/cultural-competence-guidance" TargetMode="External"/><Relationship Id="rId7"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hyperlink" Target="https://www.telfordsafeguardingpartnership.org.uk/downloads/file/33/hoarding-and-clutter-image-rating-assessment" TargetMode="External"/><Relationship Id="rId5" Type="http://schemas.openxmlformats.org/officeDocument/2006/relationships/hyperlink" Target="https://www.telfordsafeguardingpartnership.org.uk/downloads/file/183/home-conditions-procedure-2022" TargetMode="External"/><Relationship Id="rId4" Type="http://schemas.openxmlformats.org/officeDocument/2006/relationships/hyperlink" Target="https://www.telfordsafeguardingpartnership.org.uk/downloads/file/218/professional-curiosity"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a:extLst>
              <a:ext uri="{FF2B5EF4-FFF2-40B4-BE49-F238E27FC236}">
                <a16:creationId xmlns:a16="http://schemas.microsoft.com/office/drawing/2014/main" id="{EAC4BFA6-A7B7-D546-A8AF-5857BD8894E4}"/>
              </a:ext>
            </a:extLst>
          </p:cNvPr>
          <p:cNvSpPr/>
          <p:nvPr/>
        </p:nvSpPr>
        <p:spPr>
          <a:xfrm>
            <a:off x="400990" y="3949109"/>
            <a:ext cx="5828145" cy="5812594"/>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6ECB551B-6C00-EC44-87DE-ECEE39377E75}"/>
              </a:ext>
            </a:extLst>
          </p:cNvPr>
          <p:cNvSpPr/>
          <p:nvPr/>
        </p:nvSpPr>
        <p:spPr>
          <a:xfrm>
            <a:off x="9916123" y="3643038"/>
            <a:ext cx="4721144" cy="3058356"/>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42D950A7-32B1-2147-B747-E8FA968E50E2}"/>
              </a:ext>
            </a:extLst>
          </p:cNvPr>
          <p:cNvSpPr/>
          <p:nvPr/>
        </p:nvSpPr>
        <p:spPr>
          <a:xfrm>
            <a:off x="6464595" y="6957556"/>
            <a:ext cx="8536264" cy="3546437"/>
          </a:xfrm>
          <a:prstGeom prst="roundRect">
            <a:avLst>
              <a:gd name="adj" fmla="val 4442"/>
            </a:avLst>
          </a:prstGeom>
          <a:solidFill>
            <a:schemeClr val="bg1"/>
          </a:solidFill>
          <a:ln w="63500">
            <a:solidFill>
              <a:srgbClr val="E9B88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345679" y="1545761"/>
            <a:ext cx="14379330" cy="1841114"/>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2A35B9BF-CF0E-9C4D-B48E-B76AFD363614}"/>
              </a:ext>
            </a:extLst>
          </p:cNvPr>
          <p:cNvPicPr>
            <a:picLocks noChangeAspect="1"/>
          </p:cNvPicPr>
          <p:nvPr/>
        </p:nvPicPr>
        <p:blipFill>
          <a:blip r:embed="rId2"/>
          <a:stretch>
            <a:fillRect/>
          </a:stretch>
        </p:blipFill>
        <p:spPr>
          <a:xfrm>
            <a:off x="7305878" y="6811455"/>
            <a:ext cx="431800" cy="520700"/>
          </a:xfrm>
          <a:prstGeom prst="rect">
            <a:avLst/>
          </a:prstGeom>
        </p:spPr>
      </p:pic>
      <p:sp>
        <p:nvSpPr>
          <p:cNvPr id="32" name="TextBox 31">
            <a:extLst>
              <a:ext uri="{FF2B5EF4-FFF2-40B4-BE49-F238E27FC236}">
                <a16:creationId xmlns:a16="http://schemas.microsoft.com/office/drawing/2014/main" id="{39C983F3-39D0-554B-9F9E-55B91B9093FC}"/>
              </a:ext>
            </a:extLst>
          </p:cNvPr>
          <p:cNvSpPr txBox="1"/>
          <p:nvPr/>
        </p:nvSpPr>
        <p:spPr>
          <a:xfrm>
            <a:off x="419831" y="1657012"/>
            <a:ext cx="14020788" cy="2123658"/>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Background</a:t>
            </a:r>
          </a:p>
          <a:p>
            <a:r>
              <a:rPr lang="en-GB" sz="1600" dirty="0" smtClean="0">
                <a:latin typeface="Arial" panose="020B0604020202020204" pitchFamily="34" charset="0"/>
                <a:cs typeface="Arial" panose="020B0604020202020204" pitchFamily="34" charset="0"/>
              </a:rPr>
              <a:t>This case review considered a family of four children. The </a:t>
            </a:r>
            <a:r>
              <a:rPr lang="en-GB" sz="1600" dirty="0">
                <a:latin typeface="Arial" panose="020B0604020202020204" pitchFamily="34" charset="0"/>
                <a:cs typeface="Arial" panose="020B0604020202020204" pitchFamily="34" charset="0"/>
              </a:rPr>
              <a:t>family were previously known to partner agencies in both Telford and Wrekin and </a:t>
            </a:r>
            <a:r>
              <a:rPr lang="en-GB" sz="1600" dirty="0" smtClean="0">
                <a:latin typeface="Arial" panose="020B0604020202020204" pitchFamily="34" charset="0"/>
                <a:cs typeface="Arial" panose="020B0604020202020204" pitchFamily="34" charset="0"/>
              </a:rPr>
              <a:t>another </a:t>
            </a:r>
            <a:r>
              <a:rPr lang="en-GB" sz="1600" dirty="0">
                <a:latin typeface="Arial" panose="020B0604020202020204" pitchFamily="34" charset="0"/>
                <a:cs typeface="Arial" panose="020B0604020202020204" pitchFamily="34" charset="0"/>
              </a:rPr>
              <a:t>Local Authority due to child safeguarding concerns</a:t>
            </a:r>
            <a:r>
              <a:rPr lang="en-GB"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The older children </a:t>
            </a:r>
            <a:r>
              <a:rPr lang="en-GB" sz="1600" dirty="0" smtClean="0">
                <a:latin typeface="Arial" panose="020B0604020202020204" pitchFamily="34" charset="0"/>
                <a:cs typeface="Arial" panose="020B0604020202020204" pitchFamily="34" charset="0"/>
              </a:rPr>
              <a:t>had </a:t>
            </a:r>
            <a:r>
              <a:rPr lang="en-GB" sz="1600" dirty="0">
                <a:latin typeface="Arial" panose="020B0604020202020204" pitchFamily="34" charset="0"/>
                <a:cs typeface="Arial" panose="020B0604020202020204" pitchFamily="34" charset="0"/>
              </a:rPr>
              <a:t>been the subject of child protection planning and spent time in care due to significant neglect, largely due to parental drug misuse, mental health, and criminality. They </a:t>
            </a:r>
            <a:r>
              <a:rPr lang="en-GB" sz="1600" dirty="0" smtClean="0">
                <a:latin typeface="Arial" panose="020B0604020202020204" pitchFamily="34" charset="0"/>
                <a:cs typeface="Arial" panose="020B0604020202020204" pitchFamily="34" charset="0"/>
              </a:rPr>
              <a:t>had lived </a:t>
            </a:r>
            <a:r>
              <a:rPr lang="en-GB" sz="1600" dirty="0">
                <a:latin typeface="Arial" panose="020B0604020202020204" pitchFamily="34" charset="0"/>
                <a:cs typeface="Arial" panose="020B0604020202020204" pitchFamily="34" charset="0"/>
              </a:rPr>
              <a:t>with their </a:t>
            </a:r>
            <a:r>
              <a:rPr lang="en-GB" sz="1600" dirty="0" smtClean="0">
                <a:latin typeface="Arial" panose="020B0604020202020204" pitchFamily="34" charset="0"/>
                <a:cs typeface="Arial" panose="020B0604020202020204" pitchFamily="34" charset="0"/>
              </a:rPr>
              <a:t>grandparents </a:t>
            </a:r>
            <a:r>
              <a:rPr lang="en-GB" sz="1600" dirty="0">
                <a:latin typeface="Arial" panose="020B0604020202020204" pitchFamily="34" charset="0"/>
                <a:cs typeface="Arial" panose="020B0604020202020204" pitchFamily="34" charset="0"/>
              </a:rPr>
              <a:t>for eight </a:t>
            </a:r>
            <a:r>
              <a:rPr lang="en-GB" sz="1600" dirty="0" smtClean="0">
                <a:latin typeface="Arial" panose="020B0604020202020204" pitchFamily="34" charset="0"/>
                <a:cs typeface="Arial" panose="020B0604020202020204" pitchFamily="34" charset="0"/>
              </a:rPr>
              <a:t>years before returning to mum in </a:t>
            </a:r>
            <a:r>
              <a:rPr lang="en-GB" sz="1600" dirty="0">
                <a:latin typeface="Arial" panose="020B0604020202020204" pitchFamily="34" charset="0"/>
                <a:cs typeface="Arial" panose="020B0604020202020204" pitchFamily="34" charset="0"/>
              </a:rPr>
              <a:t>2018. A third </a:t>
            </a:r>
            <a:r>
              <a:rPr lang="en-GB" sz="1600" dirty="0" smtClean="0">
                <a:latin typeface="Arial" panose="020B0604020202020204" pitchFamily="34" charset="0"/>
                <a:cs typeface="Arial" panose="020B0604020202020204" pitchFamily="34" charset="0"/>
              </a:rPr>
              <a:t>child </a:t>
            </a:r>
            <a:r>
              <a:rPr lang="en-GB" sz="1600" dirty="0">
                <a:latin typeface="Arial" panose="020B0604020202020204" pitchFamily="34" charset="0"/>
                <a:cs typeface="Arial" panose="020B0604020202020204" pitchFamily="34" charset="0"/>
              </a:rPr>
              <a:t>had been born in 2017 to mother and her partner </a:t>
            </a:r>
            <a:r>
              <a:rPr lang="en-GB" sz="1600" dirty="0" smtClean="0">
                <a:latin typeface="Arial" panose="020B0604020202020204" pitchFamily="34" charset="0"/>
                <a:cs typeface="Arial" panose="020B0604020202020204" pitchFamily="34" charset="0"/>
              </a:rPr>
              <a:t>and was initially </a:t>
            </a:r>
            <a:r>
              <a:rPr lang="en-GB" sz="1600" dirty="0">
                <a:latin typeface="Arial" panose="020B0604020202020204" pitchFamily="34" charset="0"/>
                <a:cs typeface="Arial" panose="020B0604020202020204" pitchFamily="34" charset="0"/>
              </a:rPr>
              <a:t>on a child protection plan and then a child in need plan in Telford and Wrekin </a:t>
            </a:r>
            <a:r>
              <a:rPr lang="en-GB" sz="1600" dirty="0" smtClean="0">
                <a:latin typeface="Arial" panose="020B0604020202020204" pitchFamily="34" charset="0"/>
                <a:cs typeface="Arial" panose="020B0604020202020204" pitchFamily="34" charset="0"/>
              </a:rPr>
              <a:t>before the family moving </a:t>
            </a:r>
            <a:r>
              <a:rPr lang="en-GB" sz="1600" dirty="0">
                <a:latin typeface="Arial" panose="020B0604020202020204" pitchFamily="34" charset="0"/>
                <a:cs typeface="Arial" panose="020B0604020202020204" pitchFamily="34" charset="0"/>
              </a:rPr>
              <a:t>away in </a:t>
            </a:r>
            <a:r>
              <a:rPr lang="en-GB" sz="1600" dirty="0" smtClean="0">
                <a:latin typeface="Arial" panose="020B0604020202020204" pitchFamily="34" charset="0"/>
                <a:cs typeface="Arial" panose="020B0604020202020204" pitchFamily="34" charset="0"/>
              </a:rPr>
              <a:t>2018. </a:t>
            </a:r>
            <a:r>
              <a:rPr lang="en-GB" sz="1600" dirty="0">
                <a:latin typeface="Arial" panose="020B0604020202020204" pitchFamily="34" charset="0"/>
                <a:cs typeface="Arial" panose="020B0604020202020204" pitchFamily="34" charset="0"/>
              </a:rPr>
              <a:t>Child 4 was born in April </a:t>
            </a:r>
            <a:r>
              <a:rPr lang="en-GB" sz="1600" dirty="0" smtClean="0">
                <a:latin typeface="Arial" panose="020B0604020202020204" pitchFamily="34" charset="0"/>
                <a:cs typeface="Arial" panose="020B0604020202020204" pitchFamily="34" charset="0"/>
              </a:rPr>
              <a:t>2021 and sadly died a year later.</a:t>
            </a:r>
            <a:endParaRPr lang="en-GB" sz="1600" dirty="0">
              <a:latin typeface="Arial" panose="020B0604020202020204" pitchFamily="34" charset="0"/>
              <a:cs typeface="Arial" panose="020B0604020202020204" pitchFamily="34" charset="0"/>
            </a:endParaRPr>
          </a:p>
          <a:p>
            <a:endParaRPr lang="en-GB" dirty="0"/>
          </a:p>
          <a:p>
            <a:r>
              <a:rPr lang="en-GB" dirty="0" smtClean="0"/>
              <a:t> </a:t>
            </a:r>
            <a:endParaRPr lang="en-GB" dirty="0"/>
          </a:p>
        </p:txBody>
      </p:sp>
      <p:sp>
        <p:nvSpPr>
          <p:cNvPr id="42" name="TextBox 41">
            <a:extLst>
              <a:ext uri="{FF2B5EF4-FFF2-40B4-BE49-F238E27FC236}">
                <a16:creationId xmlns:a16="http://schemas.microsoft.com/office/drawing/2014/main" id="{E6A2FF2E-8536-B344-802F-A1F7C3B73486}"/>
              </a:ext>
            </a:extLst>
          </p:cNvPr>
          <p:cNvSpPr txBox="1"/>
          <p:nvPr/>
        </p:nvSpPr>
        <p:spPr>
          <a:xfrm>
            <a:off x="617363" y="4056856"/>
            <a:ext cx="5611772" cy="5509200"/>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Positive and Proactive Steps</a:t>
            </a:r>
          </a:p>
          <a:p>
            <a:endParaRPr lang="en-GB" sz="16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 Telford and Wrekin Safeguarding Partnership (TWSP) have developed some practical guidance around being </a:t>
            </a:r>
            <a:r>
              <a:rPr lang="en-GB" sz="1600" dirty="0">
                <a:latin typeface="Arial" panose="020B0604020202020204" pitchFamily="34" charset="0"/>
                <a:cs typeface="Arial" panose="020B0604020202020204" pitchFamily="34" charset="0"/>
                <a:hlinkClick r:id="rId3"/>
              </a:rPr>
              <a:t>culturally aware</a:t>
            </a:r>
            <a:r>
              <a:rPr lang="en-GB" sz="16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GB" sz="16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All practitioners have need reminded of the need to remain professionally curious via the</a:t>
            </a:r>
            <a:r>
              <a:rPr lang="en-GB" sz="1600" dirty="0" smtClean="0">
                <a:latin typeface="Arial" panose="020B0604020202020204" pitchFamily="34" charset="0"/>
                <a:cs typeface="Arial" panose="020B0604020202020204" pitchFamily="34" charset="0"/>
                <a:hlinkClick r:id="rId4"/>
              </a:rPr>
              <a:t> 7 minute briefing </a:t>
            </a:r>
            <a:r>
              <a:rPr lang="en-GB" sz="1600" dirty="0" smtClean="0">
                <a:latin typeface="Arial" panose="020B0604020202020204" pitchFamily="34" charset="0"/>
                <a:cs typeface="Arial" panose="020B0604020202020204" pitchFamily="34" charset="0"/>
              </a:rPr>
              <a:t>and regular references in other training in order to understand the dynamics in the family and identify young carers</a:t>
            </a:r>
            <a:br>
              <a:rPr lang="en-GB" sz="1600" dirty="0" smtClean="0">
                <a:latin typeface="Arial" panose="020B0604020202020204" pitchFamily="34" charset="0"/>
                <a:cs typeface="Arial" panose="020B0604020202020204" pitchFamily="34" charset="0"/>
              </a:rPr>
            </a:br>
            <a:endParaRPr lang="en-GB"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Further awareness raising has taken place with wider partners, including Fire and Rescue to encourage them to highlight concerning home conditions </a:t>
            </a:r>
            <a:r>
              <a:rPr lang="en-GB" sz="1600" dirty="0">
                <a:latin typeface="Arial" panose="020B0604020202020204" pitchFamily="34" charset="0"/>
                <a:cs typeface="Arial" panose="020B0604020202020204" pitchFamily="34" charset="0"/>
              </a:rPr>
              <a:t>they may see during routine </a:t>
            </a:r>
            <a:r>
              <a:rPr lang="en-GB" sz="1600" dirty="0" smtClean="0">
                <a:latin typeface="Arial" panose="020B0604020202020204" pitchFamily="34" charset="0"/>
                <a:cs typeface="Arial" panose="020B0604020202020204" pitchFamily="34" charset="0"/>
              </a:rPr>
              <a:t>visits with the local authority. The </a:t>
            </a:r>
            <a:r>
              <a:rPr lang="en-GB" sz="1600" dirty="0" smtClean="0">
                <a:latin typeface="Arial" panose="020B0604020202020204" pitchFamily="34" charset="0"/>
                <a:cs typeface="Arial" panose="020B0604020202020204" pitchFamily="34" charset="0"/>
                <a:hlinkClick r:id="rId5"/>
              </a:rPr>
              <a:t>Home Conditions Procedure </a:t>
            </a:r>
            <a:r>
              <a:rPr lang="en-GB" sz="1600" dirty="0" smtClean="0">
                <a:latin typeface="Arial" panose="020B0604020202020204" pitchFamily="34" charset="0"/>
                <a:cs typeface="Arial" panose="020B0604020202020204" pitchFamily="34" charset="0"/>
              </a:rPr>
              <a:t>and assessment tool guides practitioners through various indicators and allows consistent scoring of risk to take place.</a:t>
            </a:r>
            <a:br>
              <a:rPr lang="en-GB" sz="1600" dirty="0" smtClean="0">
                <a:latin typeface="Arial" panose="020B0604020202020204" pitchFamily="34" charset="0"/>
                <a:cs typeface="Arial" panose="020B0604020202020204" pitchFamily="34" charset="0"/>
              </a:rPr>
            </a:br>
            <a:endParaRPr lang="en-GB"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The </a:t>
            </a:r>
            <a:r>
              <a:rPr lang="en-GB" sz="1600" dirty="0" smtClean="0">
                <a:latin typeface="Arial" panose="020B0604020202020204" pitchFamily="34" charset="0"/>
                <a:cs typeface="Arial" panose="020B0604020202020204" pitchFamily="34" charset="0"/>
                <a:hlinkClick r:id="rId6"/>
              </a:rPr>
              <a:t>Hoarding and Clutter Rating Assessment </a:t>
            </a:r>
            <a:r>
              <a:rPr lang="en-GB" sz="1600" dirty="0" smtClean="0">
                <a:latin typeface="Arial" panose="020B0604020202020204" pitchFamily="34" charset="0"/>
                <a:cs typeface="Arial" panose="020B0604020202020204" pitchFamily="34" charset="0"/>
              </a:rPr>
              <a:t>has also be circulated to practitioners </a:t>
            </a:r>
            <a:endParaRPr lang="en-GB" sz="1600" dirty="0">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6E6DBA09-B014-2B4B-8184-40A7D9330D07}"/>
              </a:ext>
            </a:extLst>
          </p:cNvPr>
          <p:cNvSpPr txBox="1"/>
          <p:nvPr/>
        </p:nvSpPr>
        <p:spPr>
          <a:xfrm>
            <a:off x="6445508" y="6965513"/>
            <a:ext cx="8497006" cy="4062651"/>
          </a:xfrm>
          <a:prstGeom prst="rect">
            <a:avLst/>
          </a:prstGeom>
          <a:noFill/>
          <a:ln>
            <a:noFill/>
          </a:ln>
        </p:spPr>
        <p:txBody>
          <a:bodyPr wrap="square" rtlCol="0">
            <a:spAutoFit/>
          </a:bodyPr>
          <a:lstStyle/>
          <a:p>
            <a:r>
              <a:rPr lang="en-GB" sz="1600" b="1" dirty="0" smtClean="0">
                <a:latin typeface="Arial" panose="020B0604020202020204" pitchFamily="34" charset="0"/>
                <a:cs typeface="Arial" panose="020B0604020202020204" pitchFamily="34" charset="0"/>
              </a:rPr>
              <a:t>Recommendations and Learning - </a:t>
            </a:r>
            <a:r>
              <a:rPr lang="en-GB" sz="1600" dirty="0">
                <a:latin typeface="Arial" panose="020B0604020202020204" pitchFamily="34" charset="0"/>
                <a:cs typeface="Arial" panose="020B0604020202020204" pitchFamily="34" charset="0"/>
              </a:rPr>
              <a:t>As a thematic CSPR (neglect) was completed just prior to this incident, it was agreed that </a:t>
            </a:r>
            <a:r>
              <a:rPr lang="en-GB" sz="1600" dirty="0" smtClean="0">
                <a:latin typeface="Arial" panose="020B0604020202020204" pitchFamily="34" charset="0"/>
                <a:cs typeface="Arial" panose="020B0604020202020204" pitchFamily="34" charset="0"/>
              </a:rPr>
              <a:t>this review would consider </a:t>
            </a:r>
            <a:r>
              <a:rPr lang="en-GB" sz="1600" dirty="0">
                <a:latin typeface="Arial" panose="020B0604020202020204" pitchFamily="34" charset="0"/>
                <a:cs typeface="Arial" panose="020B0604020202020204" pitchFamily="34" charset="0"/>
              </a:rPr>
              <a:t>the potential impact of the learning </a:t>
            </a:r>
            <a:r>
              <a:rPr lang="en-GB" sz="1600" dirty="0" smtClean="0">
                <a:latin typeface="Arial" panose="020B0604020202020204" pitchFamily="34" charset="0"/>
                <a:cs typeface="Arial" panose="020B0604020202020204" pitchFamily="34" charset="0"/>
              </a:rPr>
              <a:t>and </a:t>
            </a:r>
            <a:r>
              <a:rPr lang="en-GB" sz="1600" dirty="0">
                <a:latin typeface="Arial" panose="020B0604020202020204" pitchFamily="34" charset="0"/>
                <a:cs typeface="Arial" panose="020B0604020202020204" pitchFamily="34" charset="0"/>
              </a:rPr>
              <a:t>to agree any further recommendations that may be </a:t>
            </a:r>
            <a:r>
              <a:rPr lang="en-GB" sz="1600" dirty="0" smtClean="0">
                <a:latin typeface="Arial" panose="020B0604020202020204" pitchFamily="34" charset="0"/>
                <a:cs typeface="Arial" panose="020B0604020202020204" pitchFamily="34" charset="0"/>
              </a:rPr>
              <a:t>required</a:t>
            </a:r>
            <a:r>
              <a:rPr lang="en-GB" sz="1600" dirty="0">
                <a:latin typeface="Arial" panose="020B0604020202020204" pitchFamily="34" charset="0"/>
                <a:cs typeface="Arial" panose="020B0604020202020204" pitchFamily="34" charset="0"/>
              </a:rPr>
              <a:t> </a:t>
            </a:r>
            <a:r>
              <a:rPr lang="en-GB" sz="1600" dirty="0" smtClean="0">
                <a:latin typeface="Arial" panose="020B0604020202020204" pitchFamily="34" charset="0"/>
                <a:cs typeface="Arial" panose="020B0604020202020204" pitchFamily="34" charset="0"/>
              </a:rPr>
              <a:t>which are highlighted below</a:t>
            </a:r>
            <a:r>
              <a:rPr lang="en-GB" sz="1600" dirty="0" smtClean="0">
                <a:latin typeface="Arial" panose="020B0604020202020204" pitchFamily="34" charset="0"/>
                <a:cs typeface="Arial" panose="020B0604020202020204" pitchFamily="34" charset="0"/>
              </a:rPr>
              <a:t>:</a:t>
            </a:r>
            <a:br>
              <a:rPr lang="en-GB" sz="1600" dirty="0" smtClean="0">
                <a:latin typeface="Arial" panose="020B0604020202020204" pitchFamily="34" charset="0"/>
                <a:cs typeface="Arial" panose="020B0604020202020204" pitchFamily="34" charset="0"/>
              </a:rPr>
            </a:br>
            <a:endParaRPr lang="en-GB"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Remind </a:t>
            </a:r>
            <a:r>
              <a:rPr lang="en-GB" sz="1600" dirty="0">
                <a:latin typeface="Arial" panose="020B0604020202020204" pitchFamily="34" charset="0"/>
                <a:cs typeface="Arial" panose="020B0604020202020204" pitchFamily="34" charset="0"/>
              </a:rPr>
              <a:t>professionals of the need to</a:t>
            </a:r>
            <a:r>
              <a:rPr lang="en-GB" sz="1600" dirty="0" smtClean="0">
                <a:latin typeface="Arial" panose="020B0604020202020204" pitchFamily="34" charset="0"/>
                <a:cs typeface="Arial" panose="020B0604020202020204" pitchFamily="34" charset="0"/>
              </a:rPr>
              <a:t>: * Be </a:t>
            </a:r>
            <a:r>
              <a:rPr lang="en-GB" sz="1600" dirty="0">
                <a:latin typeface="Arial" panose="020B0604020202020204" pitchFamily="34" charset="0"/>
                <a:cs typeface="Arial" panose="020B0604020202020204" pitchFamily="34" charset="0"/>
              </a:rPr>
              <a:t>culturally aware and competent in assessments and direct practice</a:t>
            </a:r>
            <a:r>
              <a:rPr lang="en-GB" sz="1600" dirty="0" smtClean="0">
                <a:latin typeface="Arial" panose="020B0604020202020204" pitchFamily="34" charset="0"/>
                <a:cs typeface="Arial" panose="020B0604020202020204" pitchFamily="34" charset="0"/>
              </a:rPr>
              <a:t>. * </a:t>
            </a:r>
            <a:r>
              <a:rPr lang="en-GB" sz="1600" dirty="0">
                <a:latin typeface="Arial" panose="020B0604020202020204" pitchFamily="34" charset="0"/>
                <a:cs typeface="Arial" panose="020B0604020202020204" pitchFamily="34" charset="0"/>
              </a:rPr>
              <a:t>Be sensitively honest about any difficulties in understanding a parent when English is not their first language</a:t>
            </a:r>
            <a:r>
              <a:rPr lang="en-GB" sz="1600" dirty="0" smtClean="0">
                <a:latin typeface="Arial" panose="020B0604020202020204" pitchFamily="34" charset="0"/>
                <a:cs typeface="Arial" panose="020B0604020202020204" pitchFamily="34" charset="0"/>
              </a:rPr>
              <a:t>. *  </a:t>
            </a:r>
            <a:r>
              <a:rPr lang="en-GB" sz="1600" dirty="0">
                <a:latin typeface="Arial" panose="020B0604020202020204" pitchFamily="34" charset="0"/>
                <a:cs typeface="Arial" panose="020B0604020202020204" pitchFamily="34" charset="0"/>
              </a:rPr>
              <a:t>Identify and support young carers</a:t>
            </a:r>
            <a:r>
              <a:rPr lang="en-GB" sz="1600" dirty="0" smtClean="0">
                <a:latin typeface="Arial" panose="020B0604020202020204" pitchFamily="34" charset="0"/>
                <a:cs typeface="Arial" panose="020B0604020202020204" pitchFamily="34" charset="0"/>
              </a:rPr>
              <a:t>. *Consider </a:t>
            </a:r>
            <a:r>
              <a:rPr lang="en-GB" sz="1600" dirty="0">
                <a:latin typeface="Arial" panose="020B0604020202020204" pitchFamily="34" charset="0"/>
                <a:cs typeface="Arial" panose="020B0604020202020204" pitchFamily="34" charset="0"/>
              </a:rPr>
              <a:t>the needs and vulnerabilities of </a:t>
            </a:r>
            <a:r>
              <a:rPr lang="en-GB" sz="1600" b="1" dirty="0">
                <a:latin typeface="Arial" panose="020B0604020202020204" pitchFamily="34" charset="0"/>
                <a:cs typeface="Arial" panose="020B0604020202020204" pitchFamily="34" charset="0"/>
              </a:rPr>
              <a:t>all</a:t>
            </a:r>
            <a:r>
              <a:rPr lang="en-GB" sz="1600" dirty="0">
                <a:latin typeface="Arial" panose="020B0604020202020204" pitchFamily="34" charset="0"/>
                <a:cs typeface="Arial" panose="020B0604020202020204" pitchFamily="34" charset="0"/>
              </a:rPr>
              <a:t> members of the family</a:t>
            </a:r>
            <a:r>
              <a:rPr lang="en-GB" sz="1600" dirty="0" smtClean="0">
                <a:latin typeface="Arial" panose="020B0604020202020204" pitchFamily="34" charset="0"/>
                <a:cs typeface="Arial" panose="020B0604020202020204" pitchFamily="34" charset="0"/>
              </a:rPr>
              <a:t>. *  </a:t>
            </a:r>
            <a:r>
              <a:rPr lang="en-GB" sz="1600" dirty="0">
                <a:latin typeface="Arial" panose="020B0604020202020204" pitchFamily="34" charset="0"/>
                <a:cs typeface="Arial" panose="020B0604020202020204" pitchFamily="34" charset="0"/>
              </a:rPr>
              <a:t>Include unannounced visits in plans when working with a family where neglect and household conditions are a concern</a:t>
            </a:r>
            <a:r>
              <a:rPr lang="en-GB" sz="16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That the Partnership considers how it can ensure improved and good practice regarding safeguarding children who move across local authority borders, including those who are children in need.  </a:t>
            </a:r>
          </a:p>
          <a:p>
            <a:pPr marL="285750" lvl="0" indent="-285750">
              <a:buFont typeface="Courier New" panose="02070309020205020404" pitchFamily="49" charset="0"/>
              <a:buChar char="o"/>
            </a:pPr>
            <a:endParaRPr lang="en-GB" dirty="0"/>
          </a:p>
          <a:p>
            <a:endParaRPr lang="en-GB" sz="1600" b="1" dirty="0">
              <a:latin typeface="Arial" panose="020B06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650E5B87-2D2B-9042-899A-E439688525B5}"/>
              </a:ext>
            </a:extLst>
          </p:cNvPr>
          <p:cNvSpPr txBox="1"/>
          <p:nvPr/>
        </p:nvSpPr>
        <p:spPr>
          <a:xfrm>
            <a:off x="10067623" y="3654406"/>
            <a:ext cx="4633402" cy="3046988"/>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Process</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Following receipt of the referral in Spring 2022 a Rapid Review was held where the panel agreed that the threshold for a local Child Safeguarding Practice Review had been met. Immediate safeguarding actions were implemented and an independent author was sourced with the review formally commencing in September 2022 involving practitioners involved with the case alongside managers from across the partnership and input from the family.</a:t>
            </a: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7"/>
          <a:stretch>
            <a:fillRect/>
          </a:stretch>
        </p:blipFill>
        <p:spPr>
          <a:xfrm>
            <a:off x="11496516" y="93688"/>
            <a:ext cx="2944103" cy="1294389"/>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4071668" y="168960"/>
            <a:ext cx="7021902" cy="1080789"/>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3945910" y="416867"/>
            <a:ext cx="7227527" cy="553998"/>
          </a:xfrm>
          <a:prstGeom prst="rect">
            <a:avLst/>
          </a:prstGeom>
          <a:noFill/>
        </p:spPr>
        <p:txBody>
          <a:bodyPr wrap="square" rtlCol="0">
            <a:spAutoFit/>
          </a:bodyPr>
          <a:lstStyle/>
          <a:p>
            <a:pPr algn="ctr"/>
            <a:r>
              <a:rPr lang="en-GB" sz="3000" b="1" dirty="0" smtClean="0">
                <a:latin typeface="Arial" panose="020B0604020202020204" pitchFamily="34" charset="0"/>
                <a:cs typeface="Arial" panose="020B0604020202020204" pitchFamily="34" charset="0"/>
              </a:rPr>
              <a:t>CSPR 18 – learning briefing</a:t>
            </a:r>
            <a:endParaRPr lang="en-GB" sz="3000" dirty="0">
              <a:latin typeface="Arial" panose="020B0604020202020204" pitchFamily="34" charset="0"/>
              <a:cs typeface="Arial" panose="020B0604020202020204" pitchFamily="34" charset="0"/>
            </a:endParaRPr>
          </a:p>
        </p:txBody>
      </p:sp>
      <p:pic>
        <p:nvPicPr>
          <p:cNvPr id="1026" name="Picture 2" descr="What is a Seven Minute Briefi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04360" y="3906582"/>
            <a:ext cx="2568359" cy="25683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C32FD6DA-928E-A48F-F4CA-E587FEEBE787}"/>
              </a:ext>
            </a:extLst>
          </p:cNvPr>
          <p:cNvPicPr>
            <a:picLocks noChangeAspect="1"/>
          </p:cNvPicPr>
          <p:nvPr/>
        </p:nvPicPr>
        <p:blipFill>
          <a:blip r:embed="rId9"/>
          <a:stretch>
            <a:fillRect/>
          </a:stretch>
        </p:blipFill>
        <p:spPr>
          <a:xfrm>
            <a:off x="1556312" y="0"/>
            <a:ext cx="1458750" cy="1458750"/>
          </a:xfrm>
          <a:prstGeom prst="rect">
            <a:avLst/>
          </a:prstGeom>
        </p:spPr>
      </p:pic>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6E2D25-D9D3-4CE3-AD57-53DB797AD1DF}">
  <ds:schemaRefs>
    <ds:schemaRef ds:uri="http://schemas.microsoft.com/office/2006/documentManagement/types"/>
    <ds:schemaRef ds:uri="http://purl.org/dc/elements/1.1/"/>
    <ds:schemaRef ds:uri="http://schemas.microsoft.com/office/2006/metadata/properties"/>
    <ds:schemaRef ds:uri="0ba1dc7b-d825-410b-8076-85f10e5c34b6"/>
    <ds:schemaRef ds:uri="http://purl.org/dc/terms/"/>
    <ds:schemaRef ds:uri="http://schemas.openxmlformats.org/package/2006/metadata/core-properties"/>
    <ds:schemaRef ds:uri="http://purl.org/dc/dcmitype/"/>
    <ds:schemaRef ds:uri="71ce49bb-cf0a-4122-9119-2fd8f82facb0"/>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6C601DA-C711-4C17-BA0E-EF18F3E550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338</TotalTime>
  <Words>498</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Courier New</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Jones, Lisa</cp:lastModifiedBy>
  <cp:revision>47</cp:revision>
  <dcterms:created xsi:type="dcterms:W3CDTF">2021-06-18T13:41:22Z</dcterms:created>
  <dcterms:modified xsi:type="dcterms:W3CDTF">2024-03-01T09:23:23Z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