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76" r:id="rId3"/>
    <p:sldId id="277" r:id="rId4"/>
    <p:sldId id="310" r:id="rId5"/>
    <p:sldId id="278" r:id="rId6"/>
    <p:sldId id="328" r:id="rId7"/>
    <p:sldId id="279" r:id="rId8"/>
    <p:sldId id="280" r:id="rId9"/>
    <p:sldId id="281" r:id="rId10"/>
    <p:sldId id="282" r:id="rId11"/>
    <p:sldId id="283" r:id="rId12"/>
    <p:sldId id="284" r:id="rId13"/>
    <p:sldId id="318" r:id="rId14"/>
    <p:sldId id="319" r:id="rId15"/>
    <p:sldId id="320" r:id="rId16"/>
    <p:sldId id="324" r:id="rId17"/>
    <p:sldId id="326" r:id="rId18"/>
    <p:sldId id="314" r:id="rId19"/>
    <p:sldId id="285" r:id="rId20"/>
    <p:sldId id="290" r:id="rId21"/>
    <p:sldId id="291" r:id="rId22"/>
    <p:sldId id="292" r:id="rId23"/>
    <p:sldId id="293" r:id="rId24"/>
    <p:sldId id="327" r:id="rId25"/>
    <p:sldId id="294" r:id="rId26"/>
    <p:sldId id="295" r:id="rId27"/>
    <p:sldId id="296" r:id="rId28"/>
    <p:sldId id="299" r:id="rId29"/>
    <p:sldId id="311" r:id="rId30"/>
    <p:sldId id="300" r:id="rId31"/>
    <p:sldId id="301" r:id="rId32"/>
    <p:sldId id="329" r:id="rId33"/>
    <p:sldId id="330" r:id="rId34"/>
    <p:sldId id="31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1D3B"/>
    <a:srgbClr val="05B7BB"/>
    <a:srgbClr val="FDE9E8"/>
    <a:srgbClr val="F7F6F5"/>
    <a:srgbClr val="7DBD61"/>
    <a:srgbClr val="074343"/>
    <a:srgbClr val="EA5A25"/>
    <a:srgbClr val="1D1C3B"/>
    <a:srgbClr val="FBBB0E"/>
    <a:srgbClr val="FABB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4660"/>
  </p:normalViewPr>
  <p:slideViewPr>
    <p:cSldViewPr snapToGrid="0">
      <p:cViewPr varScale="1">
        <p:scale>
          <a:sx n="76" d="100"/>
          <a:sy n="76" d="100"/>
        </p:scale>
        <p:origin x="320" y="6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2E8216-8BDF-4E14-B31F-6E5FF0FE1E0E}" type="datetimeFigureOut">
              <a:rPr lang="en-GB" smtClean="0"/>
              <a:t>18/12/2023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141520-2B27-4404-A650-BBF8B2A861E5}" type="slidenum">
              <a:rPr lang="en-GB" smtClean="0"/>
              <a:t>‹#›</a:t>
            </a:fld>
            <a:endParaRPr lang="en-GB"/>
          </a:p>
        </p:txBody>
      </p:sp>
    </p:spTree>
    <p:extLst>
      <p:ext uri="{BB962C8B-B14F-4D97-AF65-F5344CB8AC3E}">
        <p14:creationId xmlns:p14="http://schemas.microsoft.com/office/powerpoint/2010/main" val="675449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2</a:t>
            </a:fld>
            <a:endParaRPr lang="en-GB"/>
          </a:p>
        </p:txBody>
      </p:sp>
    </p:spTree>
    <p:extLst>
      <p:ext uri="{BB962C8B-B14F-4D97-AF65-F5344CB8AC3E}">
        <p14:creationId xmlns:p14="http://schemas.microsoft.com/office/powerpoint/2010/main" val="1434211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12</a:t>
            </a:fld>
            <a:endParaRPr lang="en-GB"/>
          </a:p>
        </p:txBody>
      </p:sp>
    </p:spTree>
    <p:extLst>
      <p:ext uri="{BB962C8B-B14F-4D97-AF65-F5344CB8AC3E}">
        <p14:creationId xmlns:p14="http://schemas.microsoft.com/office/powerpoint/2010/main" val="1697003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19</a:t>
            </a:fld>
            <a:endParaRPr lang="en-GB"/>
          </a:p>
        </p:txBody>
      </p:sp>
    </p:spTree>
    <p:extLst>
      <p:ext uri="{BB962C8B-B14F-4D97-AF65-F5344CB8AC3E}">
        <p14:creationId xmlns:p14="http://schemas.microsoft.com/office/powerpoint/2010/main" val="392478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20</a:t>
            </a:fld>
            <a:endParaRPr lang="en-GB"/>
          </a:p>
        </p:txBody>
      </p:sp>
    </p:spTree>
    <p:extLst>
      <p:ext uri="{BB962C8B-B14F-4D97-AF65-F5344CB8AC3E}">
        <p14:creationId xmlns:p14="http://schemas.microsoft.com/office/powerpoint/2010/main" val="39078112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21</a:t>
            </a:fld>
            <a:endParaRPr lang="en-GB"/>
          </a:p>
        </p:txBody>
      </p:sp>
    </p:spTree>
    <p:extLst>
      <p:ext uri="{BB962C8B-B14F-4D97-AF65-F5344CB8AC3E}">
        <p14:creationId xmlns:p14="http://schemas.microsoft.com/office/powerpoint/2010/main" val="378804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22</a:t>
            </a:fld>
            <a:endParaRPr lang="en-GB"/>
          </a:p>
        </p:txBody>
      </p:sp>
    </p:spTree>
    <p:extLst>
      <p:ext uri="{BB962C8B-B14F-4D97-AF65-F5344CB8AC3E}">
        <p14:creationId xmlns:p14="http://schemas.microsoft.com/office/powerpoint/2010/main" val="3074459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23</a:t>
            </a:fld>
            <a:endParaRPr lang="en-GB"/>
          </a:p>
        </p:txBody>
      </p:sp>
    </p:spTree>
    <p:extLst>
      <p:ext uri="{BB962C8B-B14F-4D97-AF65-F5344CB8AC3E}">
        <p14:creationId xmlns:p14="http://schemas.microsoft.com/office/powerpoint/2010/main" val="4005112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24</a:t>
            </a:fld>
            <a:endParaRPr lang="en-GB"/>
          </a:p>
        </p:txBody>
      </p:sp>
    </p:spTree>
    <p:extLst>
      <p:ext uri="{BB962C8B-B14F-4D97-AF65-F5344CB8AC3E}">
        <p14:creationId xmlns:p14="http://schemas.microsoft.com/office/powerpoint/2010/main" val="19295066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25</a:t>
            </a:fld>
            <a:endParaRPr lang="en-GB"/>
          </a:p>
        </p:txBody>
      </p:sp>
    </p:spTree>
    <p:extLst>
      <p:ext uri="{BB962C8B-B14F-4D97-AF65-F5344CB8AC3E}">
        <p14:creationId xmlns:p14="http://schemas.microsoft.com/office/powerpoint/2010/main" val="37949020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26</a:t>
            </a:fld>
            <a:endParaRPr lang="en-GB"/>
          </a:p>
        </p:txBody>
      </p:sp>
    </p:spTree>
    <p:extLst>
      <p:ext uri="{BB962C8B-B14F-4D97-AF65-F5344CB8AC3E}">
        <p14:creationId xmlns:p14="http://schemas.microsoft.com/office/powerpoint/2010/main" val="34220588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27</a:t>
            </a:fld>
            <a:endParaRPr lang="en-GB"/>
          </a:p>
        </p:txBody>
      </p:sp>
    </p:spTree>
    <p:extLst>
      <p:ext uri="{BB962C8B-B14F-4D97-AF65-F5344CB8AC3E}">
        <p14:creationId xmlns:p14="http://schemas.microsoft.com/office/powerpoint/2010/main" val="2744450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3</a:t>
            </a:fld>
            <a:endParaRPr lang="en-GB"/>
          </a:p>
        </p:txBody>
      </p:sp>
    </p:spTree>
    <p:extLst>
      <p:ext uri="{BB962C8B-B14F-4D97-AF65-F5344CB8AC3E}">
        <p14:creationId xmlns:p14="http://schemas.microsoft.com/office/powerpoint/2010/main" val="29754529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28</a:t>
            </a:fld>
            <a:endParaRPr lang="en-GB"/>
          </a:p>
        </p:txBody>
      </p:sp>
    </p:spTree>
    <p:extLst>
      <p:ext uri="{BB962C8B-B14F-4D97-AF65-F5344CB8AC3E}">
        <p14:creationId xmlns:p14="http://schemas.microsoft.com/office/powerpoint/2010/main" val="30490183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141520-2B27-4404-A650-BBF8B2A861E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218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30</a:t>
            </a:fld>
            <a:endParaRPr lang="en-GB"/>
          </a:p>
        </p:txBody>
      </p:sp>
    </p:spTree>
    <p:extLst>
      <p:ext uri="{BB962C8B-B14F-4D97-AF65-F5344CB8AC3E}">
        <p14:creationId xmlns:p14="http://schemas.microsoft.com/office/powerpoint/2010/main" val="2681144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31</a:t>
            </a:fld>
            <a:endParaRPr lang="en-GB"/>
          </a:p>
        </p:txBody>
      </p:sp>
    </p:spTree>
    <p:extLst>
      <p:ext uri="{BB962C8B-B14F-4D97-AF65-F5344CB8AC3E}">
        <p14:creationId xmlns:p14="http://schemas.microsoft.com/office/powerpoint/2010/main" val="21759749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32</a:t>
            </a:fld>
            <a:endParaRPr lang="en-GB"/>
          </a:p>
        </p:txBody>
      </p:sp>
    </p:spTree>
    <p:extLst>
      <p:ext uri="{BB962C8B-B14F-4D97-AF65-F5344CB8AC3E}">
        <p14:creationId xmlns:p14="http://schemas.microsoft.com/office/powerpoint/2010/main" val="24792431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33</a:t>
            </a:fld>
            <a:endParaRPr lang="en-GB"/>
          </a:p>
        </p:txBody>
      </p:sp>
    </p:spTree>
    <p:extLst>
      <p:ext uri="{BB962C8B-B14F-4D97-AF65-F5344CB8AC3E}">
        <p14:creationId xmlns:p14="http://schemas.microsoft.com/office/powerpoint/2010/main" val="1149225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5</a:t>
            </a:fld>
            <a:endParaRPr lang="en-GB"/>
          </a:p>
        </p:txBody>
      </p:sp>
    </p:spTree>
    <p:extLst>
      <p:ext uri="{BB962C8B-B14F-4D97-AF65-F5344CB8AC3E}">
        <p14:creationId xmlns:p14="http://schemas.microsoft.com/office/powerpoint/2010/main" val="997415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6</a:t>
            </a:fld>
            <a:endParaRPr lang="en-GB"/>
          </a:p>
        </p:txBody>
      </p:sp>
    </p:spTree>
    <p:extLst>
      <p:ext uri="{BB962C8B-B14F-4D97-AF65-F5344CB8AC3E}">
        <p14:creationId xmlns:p14="http://schemas.microsoft.com/office/powerpoint/2010/main" val="2305662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7</a:t>
            </a:fld>
            <a:endParaRPr lang="en-GB"/>
          </a:p>
        </p:txBody>
      </p:sp>
    </p:spTree>
    <p:extLst>
      <p:ext uri="{BB962C8B-B14F-4D97-AF65-F5344CB8AC3E}">
        <p14:creationId xmlns:p14="http://schemas.microsoft.com/office/powerpoint/2010/main" val="4027896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8</a:t>
            </a:fld>
            <a:endParaRPr lang="en-GB"/>
          </a:p>
        </p:txBody>
      </p:sp>
    </p:spTree>
    <p:extLst>
      <p:ext uri="{BB962C8B-B14F-4D97-AF65-F5344CB8AC3E}">
        <p14:creationId xmlns:p14="http://schemas.microsoft.com/office/powerpoint/2010/main" val="280443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9</a:t>
            </a:fld>
            <a:endParaRPr lang="en-GB"/>
          </a:p>
        </p:txBody>
      </p:sp>
    </p:spTree>
    <p:extLst>
      <p:ext uri="{BB962C8B-B14F-4D97-AF65-F5344CB8AC3E}">
        <p14:creationId xmlns:p14="http://schemas.microsoft.com/office/powerpoint/2010/main" val="2009462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10</a:t>
            </a:fld>
            <a:endParaRPr lang="en-GB"/>
          </a:p>
        </p:txBody>
      </p:sp>
    </p:spTree>
    <p:extLst>
      <p:ext uri="{BB962C8B-B14F-4D97-AF65-F5344CB8AC3E}">
        <p14:creationId xmlns:p14="http://schemas.microsoft.com/office/powerpoint/2010/main" val="1611208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44141520-2B27-4404-A650-BBF8B2A861E5}" type="slidenum">
              <a:rPr lang="en-GB" smtClean="0"/>
              <a:t>11</a:t>
            </a:fld>
            <a:endParaRPr lang="en-GB"/>
          </a:p>
        </p:txBody>
      </p:sp>
    </p:spTree>
    <p:extLst>
      <p:ext uri="{BB962C8B-B14F-4D97-AF65-F5344CB8AC3E}">
        <p14:creationId xmlns:p14="http://schemas.microsoft.com/office/powerpoint/2010/main" val="12295406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26614"/>
            <a:ext cx="9144000" cy="2387600"/>
          </a:xfrm>
        </p:spPr>
        <p:txBody>
          <a:bodyPr anchor="b"/>
          <a:lstStyle>
            <a:lvl1pPr algn="l">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708400"/>
            <a:ext cx="9144000" cy="15494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8" name="Rectangle 7"/>
          <p:cNvSpPr/>
          <p:nvPr userDrawn="1"/>
        </p:nvSpPr>
        <p:spPr>
          <a:xfrm>
            <a:off x="1536700" y="3447551"/>
            <a:ext cx="2351315" cy="108449"/>
          </a:xfrm>
          <a:prstGeom prst="rect">
            <a:avLst/>
          </a:prstGeom>
          <a:solidFill>
            <a:srgbClr val="FBBB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03547" y="5343926"/>
            <a:ext cx="1233394" cy="1343340"/>
          </a:xfrm>
          <a:prstGeom prst="rect">
            <a:avLst/>
          </a:prstGeom>
        </p:spPr>
      </p:pic>
    </p:spTree>
    <p:extLst>
      <p:ext uri="{BB962C8B-B14F-4D97-AF65-F5344CB8AC3E}">
        <p14:creationId xmlns:p14="http://schemas.microsoft.com/office/powerpoint/2010/main" val="35852730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368425"/>
          </a:xfrm>
        </p:spPr>
        <p:txBody>
          <a:bodyPr anchor="b"/>
          <a:lstStyle>
            <a:lvl1pPr>
              <a:defRPr sz="3200"/>
            </a:lvl1pPr>
          </a:lstStyle>
          <a:p>
            <a:r>
              <a:rPr lang="en-US" dirty="0" smtClean="0"/>
              <a:t>Click to edit Master title style</a:t>
            </a:r>
            <a:endParaRPr lang="en-GB" dirty="0"/>
          </a:p>
        </p:txBody>
      </p:sp>
      <p:sp>
        <p:nvSpPr>
          <p:cNvPr id="3" name="Picture Placeholder 2"/>
          <p:cNvSpPr>
            <a:spLocks noGrp="1"/>
          </p:cNvSpPr>
          <p:nvPr>
            <p:ph type="pic" idx="1"/>
          </p:nvPr>
        </p:nvSpPr>
        <p:spPr>
          <a:xfrm>
            <a:off x="5183188" y="457201"/>
            <a:ext cx="5840412"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Rectangle 7"/>
          <p:cNvSpPr/>
          <p:nvPr userDrawn="1"/>
        </p:nvSpPr>
        <p:spPr>
          <a:xfrm>
            <a:off x="839788" y="1839164"/>
            <a:ext cx="2351315" cy="108449"/>
          </a:xfrm>
          <a:prstGeom prst="rect">
            <a:avLst/>
          </a:prstGeom>
          <a:solidFill>
            <a:srgbClr val="FBBB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0276" y="5429093"/>
            <a:ext cx="1233394" cy="1343340"/>
          </a:xfrm>
          <a:prstGeom prst="rect">
            <a:avLst/>
          </a:prstGeom>
        </p:spPr>
      </p:pic>
    </p:spTree>
    <p:extLst>
      <p:ext uri="{BB962C8B-B14F-4D97-AF65-F5344CB8AC3E}">
        <p14:creationId xmlns:p14="http://schemas.microsoft.com/office/powerpoint/2010/main" val="176224854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147300" cy="1281113"/>
          </a:xfr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1825625"/>
            <a:ext cx="10147300" cy="43513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p:nvPr userDrawn="1"/>
        </p:nvSpPr>
        <p:spPr>
          <a:xfrm>
            <a:off x="838200" y="1648914"/>
            <a:ext cx="2351315" cy="108449"/>
          </a:xfrm>
          <a:prstGeom prst="rect">
            <a:avLst/>
          </a:prstGeom>
          <a:solidFill>
            <a:srgbClr val="FBBB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76199" y="5266075"/>
            <a:ext cx="1524000" cy="1659851"/>
          </a:xfrm>
          <a:prstGeom prst="rect">
            <a:avLst/>
          </a:prstGeom>
        </p:spPr>
      </p:pic>
    </p:spTree>
    <p:extLst>
      <p:ext uri="{BB962C8B-B14F-4D97-AF65-F5344CB8AC3E}">
        <p14:creationId xmlns:p14="http://schemas.microsoft.com/office/powerpoint/2010/main" val="391522654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7299" y="365125"/>
            <a:ext cx="2146302"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p:nvPr userDrawn="1"/>
        </p:nvSpPr>
        <p:spPr>
          <a:xfrm rot="5400000">
            <a:off x="7605891" y="1486558"/>
            <a:ext cx="2351315" cy="108449"/>
          </a:xfrm>
          <a:prstGeom prst="rect">
            <a:avLst/>
          </a:prstGeom>
          <a:solidFill>
            <a:srgbClr val="FBBB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76199" y="5266075"/>
            <a:ext cx="1524000" cy="1659851"/>
          </a:xfrm>
          <a:prstGeom prst="rect">
            <a:avLst/>
          </a:prstGeom>
        </p:spPr>
      </p:pic>
    </p:spTree>
    <p:extLst>
      <p:ext uri="{BB962C8B-B14F-4D97-AF65-F5344CB8AC3E}">
        <p14:creationId xmlns:p14="http://schemas.microsoft.com/office/powerpoint/2010/main" val="13545327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3900" y="1852114"/>
            <a:ext cx="9144000" cy="2387600"/>
          </a:xfrm>
        </p:spPr>
        <p:txBody>
          <a:bodyPr anchor="b"/>
          <a:lstStyle>
            <a:lvl1pPr algn="l">
              <a:defRPr sz="6000"/>
            </a:lvl1pPr>
          </a:lstStyle>
          <a:p>
            <a:r>
              <a:rPr lang="en-US" smtClean="0"/>
              <a:t>Click to edit Master title style</a:t>
            </a:r>
            <a:endParaRPr lang="en-GB"/>
          </a:p>
        </p:txBody>
      </p:sp>
      <p:sp>
        <p:nvSpPr>
          <p:cNvPr id="3" name="Subtitle 2"/>
          <p:cNvSpPr>
            <a:spLocks noGrp="1"/>
          </p:cNvSpPr>
          <p:nvPr>
            <p:ph type="subTitle" idx="1"/>
          </p:nvPr>
        </p:nvSpPr>
        <p:spPr>
          <a:xfrm>
            <a:off x="723900" y="4533900"/>
            <a:ext cx="9144000" cy="15494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8" name="Rectangle 7"/>
          <p:cNvSpPr/>
          <p:nvPr userDrawn="1"/>
        </p:nvSpPr>
        <p:spPr>
          <a:xfrm>
            <a:off x="736600" y="4273051"/>
            <a:ext cx="2351315" cy="108449"/>
          </a:xfrm>
          <a:prstGeom prst="rect">
            <a:avLst/>
          </a:prstGeom>
          <a:solidFill>
            <a:srgbClr val="FBBB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894176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48739"/>
            <a:ext cx="10198100" cy="1325563"/>
          </a:xfrm>
        </p:spPr>
        <p:txBody>
          <a:bodyPr/>
          <a:lstStyle/>
          <a:p>
            <a:r>
              <a:rPr lang="en-US" smtClean="0"/>
              <a:t>Click to edit Master title style</a:t>
            </a:r>
            <a:endParaRPr lang="en-GB"/>
          </a:p>
        </p:txBody>
      </p:sp>
      <p:sp>
        <p:nvSpPr>
          <p:cNvPr id="3" name="Content Placeholder 2"/>
          <p:cNvSpPr>
            <a:spLocks noGrp="1"/>
          </p:cNvSpPr>
          <p:nvPr>
            <p:ph idx="1"/>
          </p:nvPr>
        </p:nvSpPr>
        <p:spPr>
          <a:xfrm>
            <a:off x="838200" y="1807133"/>
            <a:ext cx="10198100" cy="42084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p:nvPr userDrawn="1"/>
        </p:nvSpPr>
        <p:spPr>
          <a:xfrm>
            <a:off x="838200" y="1591669"/>
            <a:ext cx="2351315" cy="108449"/>
          </a:xfrm>
          <a:prstGeom prst="rect">
            <a:avLst/>
          </a:prstGeom>
          <a:solidFill>
            <a:srgbClr val="FBBB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03547" y="5343926"/>
            <a:ext cx="1233394" cy="1343340"/>
          </a:xfrm>
          <a:prstGeom prst="rect">
            <a:avLst/>
          </a:prstGeom>
        </p:spPr>
      </p:pic>
    </p:spTree>
    <p:extLst>
      <p:ext uri="{BB962C8B-B14F-4D97-AF65-F5344CB8AC3E}">
        <p14:creationId xmlns:p14="http://schemas.microsoft.com/office/powerpoint/2010/main" val="37113425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600201"/>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693739"/>
            <a:ext cx="10515600" cy="139591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Rectangle 6"/>
          <p:cNvSpPr/>
          <p:nvPr userDrawn="1"/>
        </p:nvSpPr>
        <p:spPr>
          <a:xfrm>
            <a:off x="831850" y="4464889"/>
            <a:ext cx="2351315" cy="108449"/>
          </a:xfrm>
          <a:prstGeom prst="rect">
            <a:avLst/>
          </a:prstGeom>
          <a:solidFill>
            <a:srgbClr val="FBBB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03547" y="5343926"/>
            <a:ext cx="1233394" cy="1343340"/>
          </a:xfrm>
          <a:prstGeom prst="rect">
            <a:avLst/>
          </a:prstGeom>
        </p:spPr>
      </p:pic>
    </p:spTree>
    <p:extLst>
      <p:ext uri="{BB962C8B-B14F-4D97-AF65-F5344CB8AC3E}">
        <p14:creationId xmlns:p14="http://schemas.microsoft.com/office/powerpoint/2010/main" val="40109620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993899"/>
            <a:ext cx="5016500" cy="4183063"/>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172200" y="1993899"/>
            <a:ext cx="4902200" cy="4183064"/>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Rectangle 7"/>
          <p:cNvSpPr/>
          <p:nvPr userDrawn="1"/>
        </p:nvSpPr>
        <p:spPr>
          <a:xfrm>
            <a:off x="838200" y="1717176"/>
            <a:ext cx="2351315" cy="108449"/>
          </a:xfrm>
          <a:prstGeom prst="rect">
            <a:avLst/>
          </a:prstGeom>
          <a:solidFill>
            <a:srgbClr val="FBBB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094" y="5488046"/>
            <a:ext cx="1233394" cy="1343340"/>
          </a:xfrm>
          <a:prstGeom prst="rect">
            <a:avLst/>
          </a:prstGeom>
        </p:spPr>
      </p:pic>
    </p:spTree>
    <p:extLst>
      <p:ext uri="{BB962C8B-B14F-4D97-AF65-F5344CB8AC3E}">
        <p14:creationId xmlns:p14="http://schemas.microsoft.com/office/powerpoint/2010/main" val="37793591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9" y="1943099"/>
            <a:ext cx="5027612" cy="561975"/>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839788" y="2505075"/>
            <a:ext cx="5027613" cy="3684588"/>
          </a:xfrm>
        </p:spPr>
        <p:txBody>
          <a:bodyPr/>
          <a:lstStyle>
            <a:lvl1pPr>
              <a:defRPr sz="2400"/>
            </a:lvl1pPr>
            <a:lvl2pPr>
              <a:defRPr sz="2000"/>
            </a:lvl2pPr>
            <a:lvl3pPr>
              <a:defRPr sz="1800"/>
            </a:lvl3pPr>
            <a:lvl4pPr>
              <a:defRPr sz="1600"/>
            </a:lvl4pPr>
            <a:lvl5pPr>
              <a:defRPr sz="16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6172200" y="1943099"/>
            <a:ext cx="4914900" cy="561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6172200" y="2505075"/>
            <a:ext cx="4914900" cy="3684588"/>
          </a:xfrm>
        </p:spPr>
        <p:txBody>
          <a:bodyPr/>
          <a:lstStyle>
            <a:lvl1pPr>
              <a:defRPr sz="2400"/>
            </a:lvl1pPr>
            <a:lvl2pPr>
              <a:defRPr sz="2000"/>
            </a:lvl2pPr>
            <a:lvl3pPr>
              <a:defRPr sz="1800"/>
            </a:lvl3pPr>
            <a:lvl4pPr>
              <a:defRPr sz="1600"/>
            </a:lvl4pPr>
            <a:lvl5pPr>
              <a:defRPr sz="16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Rectangle 9"/>
          <p:cNvSpPr/>
          <p:nvPr userDrawn="1"/>
        </p:nvSpPr>
        <p:spPr>
          <a:xfrm>
            <a:off x="839788" y="1690688"/>
            <a:ext cx="2351315" cy="108449"/>
          </a:xfrm>
          <a:prstGeom prst="rect">
            <a:avLst/>
          </a:prstGeom>
          <a:solidFill>
            <a:srgbClr val="FBBB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692" y="5514660"/>
            <a:ext cx="1233394" cy="1343340"/>
          </a:xfrm>
          <a:prstGeom prst="rect">
            <a:avLst/>
          </a:prstGeom>
        </p:spPr>
      </p:pic>
    </p:spTree>
    <p:extLst>
      <p:ext uri="{BB962C8B-B14F-4D97-AF65-F5344CB8AC3E}">
        <p14:creationId xmlns:p14="http://schemas.microsoft.com/office/powerpoint/2010/main" val="36875260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210800" cy="1325563"/>
          </a:xfrm>
        </p:spPr>
        <p:txBody>
          <a:bodyPr/>
          <a:lstStyle/>
          <a:p>
            <a:r>
              <a:rPr lang="en-US" smtClean="0"/>
              <a:t>Click to edit Master title style</a:t>
            </a:r>
            <a:endParaRPr lang="en-GB"/>
          </a:p>
        </p:txBody>
      </p:sp>
      <p:sp>
        <p:nvSpPr>
          <p:cNvPr id="6" name="Rectangle 5"/>
          <p:cNvSpPr/>
          <p:nvPr userDrawn="1"/>
        </p:nvSpPr>
        <p:spPr>
          <a:xfrm>
            <a:off x="838200" y="1717176"/>
            <a:ext cx="2351315" cy="108449"/>
          </a:xfrm>
          <a:prstGeom prst="rect">
            <a:avLst/>
          </a:prstGeom>
          <a:solidFill>
            <a:srgbClr val="FBBB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03547" y="5343926"/>
            <a:ext cx="1233394" cy="1343340"/>
          </a:xfrm>
          <a:prstGeom prst="rect">
            <a:avLst/>
          </a:prstGeom>
        </p:spPr>
      </p:pic>
    </p:spTree>
    <p:extLst>
      <p:ext uri="{BB962C8B-B14F-4D97-AF65-F5344CB8AC3E}">
        <p14:creationId xmlns:p14="http://schemas.microsoft.com/office/powerpoint/2010/main" val="146335203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7853" y="5509487"/>
            <a:ext cx="1233394" cy="1343340"/>
          </a:xfrm>
          <a:prstGeom prst="rect">
            <a:avLst/>
          </a:prstGeom>
        </p:spPr>
      </p:pic>
    </p:spTree>
    <p:extLst>
      <p:ext uri="{BB962C8B-B14F-4D97-AF65-F5344CB8AC3E}">
        <p14:creationId xmlns:p14="http://schemas.microsoft.com/office/powerpoint/2010/main" val="154234945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20675"/>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320675"/>
            <a:ext cx="5840412" cy="55403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Rectangle 7"/>
          <p:cNvSpPr/>
          <p:nvPr userDrawn="1"/>
        </p:nvSpPr>
        <p:spPr>
          <a:xfrm>
            <a:off x="838200" y="1948951"/>
            <a:ext cx="2351315" cy="108449"/>
          </a:xfrm>
          <a:prstGeom prst="rect">
            <a:avLst/>
          </a:prstGeom>
          <a:solidFill>
            <a:srgbClr val="FBBB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11" y="5486243"/>
            <a:ext cx="1233394" cy="1343340"/>
          </a:xfrm>
          <a:prstGeom prst="rect">
            <a:avLst/>
          </a:prstGeom>
        </p:spPr>
      </p:pic>
    </p:spTree>
    <p:extLst>
      <p:ext uri="{BB962C8B-B14F-4D97-AF65-F5344CB8AC3E}">
        <p14:creationId xmlns:p14="http://schemas.microsoft.com/office/powerpoint/2010/main" val="111251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jpeg"/><Relationship Id="rId3" Type="http://schemas.openxmlformats.org/officeDocument/2006/relationships/slideLayout" Target="../slideLayouts/slideLayout3.xml"/><Relationship Id="rId21" Type="http://schemas.openxmlformats.org/officeDocument/2006/relationships/image" Target="../media/image8.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jpeg"/><Relationship Id="rId20"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23" Type="http://schemas.openxmlformats.org/officeDocument/2006/relationships/image" Target="../media/image10.pn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 Id="rId22" Type="http://schemas.openxmlformats.org/officeDocument/2006/relationships/image" Target="../media/image9.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1219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930399"/>
            <a:ext cx="10121900" cy="4246563"/>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7" name="Picture 6"/>
          <p:cNvPicPr>
            <a:picLocks noChangeAspect="1"/>
          </p:cNvPicPr>
          <p:nvPr userDrawn="1"/>
        </p:nvPicPr>
        <p:blipFill rotWithShape="1">
          <a:blip r:embed="rId14">
            <a:extLst>
              <a:ext uri="{28A0092B-C50C-407E-A947-70E740481C1C}">
                <a14:useLocalDpi xmlns:a14="http://schemas.microsoft.com/office/drawing/2010/main" val="0"/>
              </a:ext>
            </a:extLst>
          </a:blip>
          <a:srcRect l="-1" t="80366" r="31688"/>
          <a:stretch/>
        </p:blipFill>
        <p:spPr>
          <a:xfrm rot="5400000">
            <a:off x="8201296" y="2880360"/>
            <a:ext cx="6871063" cy="1110343"/>
          </a:xfrm>
          <a:prstGeom prst="rect">
            <a:avLst/>
          </a:prstGeom>
        </p:spPr>
      </p:pic>
      <p:sp>
        <p:nvSpPr>
          <p:cNvPr id="22" name="Rectangle 21"/>
          <p:cNvSpPr/>
          <p:nvPr userDrawn="1"/>
        </p:nvSpPr>
        <p:spPr>
          <a:xfrm>
            <a:off x="1622613" y="6110471"/>
            <a:ext cx="8355106" cy="6124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pSp>
        <p:nvGrpSpPr>
          <p:cNvPr id="23" name="Group 22"/>
          <p:cNvGrpSpPr/>
          <p:nvPr userDrawn="1"/>
        </p:nvGrpSpPr>
        <p:grpSpPr>
          <a:xfrm>
            <a:off x="1730189" y="6143836"/>
            <a:ext cx="8379431" cy="555786"/>
            <a:chOff x="1479176" y="6230117"/>
            <a:chExt cx="8379431" cy="555786"/>
          </a:xfrm>
        </p:grpSpPr>
        <p:grpSp>
          <p:nvGrpSpPr>
            <p:cNvPr id="24" name="Group 23"/>
            <p:cNvGrpSpPr/>
            <p:nvPr userDrawn="1"/>
          </p:nvGrpSpPr>
          <p:grpSpPr>
            <a:xfrm>
              <a:off x="1479176" y="6240266"/>
              <a:ext cx="8379431" cy="521834"/>
              <a:chOff x="1479176" y="6274991"/>
              <a:chExt cx="8379431" cy="521834"/>
            </a:xfrm>
          </p:grpSpPr>
          <p:sp>
            <p:nvSpPr>
              <p:cNvPr id="26" name="Rectangle 25"/>
              <p:cNvSpPr/>
              <p:nvPr userDrawn="1"/>
            </p:nvSpPr>
            <p:spPr>
              <a:xfrm>
                <a:off x="1479176" y="6274991"/>
                <a:ext cx="8086165" cy="5218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pic>
            <p:nvPicPr>
              <p:cNvPr id="27" name="Picture 2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140794" y="6292923"/>
                <a:ext cx="747586" cy="499624"/>
              </a:xfrm>
              <a:prstGeom prst="rect">
                <a:avLst/>
              </a:prstGeom>
            </p:spPr>
          </p:pic>
          <p:pic>
            <p:nvPicPr>
              <p:cNvPr id="28" name="Picture 27"/>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2998925" y="6311395"/>
                <a:ext cx="481152" cy="481152"/>
              </a:xfrm>
              <a:prstGeom prst="rect">
                <a:avLst/>
              </a:prstGeom>
            </p:spPr>
          </p:pic>
          <p:pic>
            <p:nvPicPr>
              <p:cNvPr id="29" name="Picture 28"/>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5182459" y="6306419"/>
                <a:ext cx="927409" cy="447011"/>
              </a:xfrm>
              <a:prstGeom prst="rect">
                <a:avLst/>
              </a:prstGeom>
            </p:spPr>
          </p:pic>
          <p:pic>
            <p:nvPicPr>
              <p:cNvPr id="30" name="Picture 2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6181321" y="6358020"/>
                <a:ext cx="1124215" cy="343808"/>
              </a:xfrm>
              <a:prstGeom prst="rect">
                <a:avLst/>
              </a:prstGeom>
            </p:spPr>
          </p:pic>
          <p:pic>
            <p:nvPicPr>
              <p:cNvPr id="31" name="Picture 30"/>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8029993" y="6411570"/>
                <a:ext cx="1828614" cy="301985"/>
              </a:xfrm>
              <a:prstGeom prst="rect">
                <a:avLst/>
              </a:prstGeom>
            </p:spPr>
          </p:pic>
          <p:pic>
            <p:nvPicPr>
              <p:cNvPr id="32" name="Picture 31"/>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7376988" y="6314918"/>
                <a:ext cx="581555" cy="459428"/>
              </a:xfrm>
              <a:prstGeom prst="rect">
                <a:avLst/>
              </a:prstGeom>
            </p:spPr>
          </p:pic>
          <p:pic>
            <p:nvPicPr>
              <p:cNvPr id="33" name="Picture 32"/>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557226" y="6292187"/>
                <a:ext cx="426599" cy="482159"/>
              </a:xfrm>
              <a:prstGeom prst="rect">
                <a:avLst/>
              </a:prstGeom>
            </p:spPr>
          </p:pic>
          <p:pic>
            <p:nvPicPr>
              <p:cNvPr id="34" name="Picture 33"/>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4270833" y="6358469"/>
                <a:ext cx="840173" cy="342910"/>
              </a:xfrm>
              <a:prstGeom prst="rect">
                <a:avLst/>
              </a:prstGeom>
            </p:spPr>
          </p:pic>
        </p:grpSp>
        <p:pic>
          <p:nvPicPr>
            <p:cNvPr id="25" name="Picture 24"/>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3590623" y="6230117"/>
              <a:ext cx="555786" cy="555786"/>
            </a:xfrm>
            <a:prstGeom prst="rect">
              <a:avLst/>
            </a:prstGeom>
          </p:spPr>
        </p:pic>
      </p:grpSp>
    </p:spTree>
    <p:extLst>
      <p:ext uri="{BB962C8B-B14F-4D97-AF65-F5344CB8AC3E}">
        <p14:creationId xmlns:p14="http://schemas.microsoft.com/office/powerpoint/2010/main" val="25014195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chemeClr val="tx1"/>
          </a:solidFill>
          <a:latin typeface="Quicksand"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www.pohwer.net/make-a-referral"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www.pohwer.net/make-a-referral"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D1C3B"/>
        </a:solidFill>
        <a:effectLst/>
      </p:bgPr>
    </p:bg>
    <p:spTree>
      <p:nvGrpSpPr>
        <p:cNvPr id="1" name=""/>
        <p:cNvGrpSpPr/>
        <p:nvPr/>
      </p:nvGrpSpPr>
      <p:grpSpPr>
        <a:xfrm>
          <a:off x="0" y="0"/>
          <a:ext cx="0" cy="0"/>
          <a:chOff x="0" y="0"/>
          <a:chExt cx="0" cy="0"/>
        </a:xfrm>
      </p:grpSpPr>
      <p:pic>
        <p:nvPicPr>
          <p:cNvPr id="35" name="Picture 34"/>
          <p:cNvPicPr>
            <a:picLocks noChangeAspect="1"/>
          </p:cNvPicPr>
          <p:nvPr/>
        </p:nvPicPr>
        <p:blipFill>
          <a:blip r:embed="rId2"/>
          <a:stretch>
            <a:fillRect/>
          </a:stretch>
        </p:blipFill>
        <p:spPr>
          <a:xfrm>
            <a:off x="-161925" y="-260221"/>
            <a:ext cx="6478559" cy="2651514"/>
          </a:xfrm>
          <a:prstGeom prst="rect">
            <a:avLst/>
          </a:prstGeom>
        </p:spPr>
      </p:pic>
      <p:sp>
        <p:nvSpPr>
          <p:cNvPr id="2" name="Title 1"/>
          <p:cNvSpPr>
            <a:spLocks noGrp="1"/>
          </p:cNvSpPr>
          <p:nvPr>
            <p:ph type="ctrTitle"/>
          </p:nvPr>
        </p:nvSpPr>
        <p:spPr>
          <a:xfrm>
            <a:off x="678180" y="2334661"/>
            <a:ext cx="10951846" cy="1443083"/>
          </a:xfrm>
        </p:spPr>
        <p:txBody>
          <a:bodyPr>
            <a:noAutofit/>
          </a:bodyPr>
          <a:lstStyle/>
          <a:p>
            <a:r>
              <a:rPr lang="en-GB" sz="4400" dirty="0">
                <a:solidFill>
                  <a:srgbClr val="FDE9E8"/>
                </a:solidFill>
              </a:rPr>
              <a:t>POhWER Advocacy Provision</a:t>
            </a:r>
          </a:p>
        </p:txBody>
      </p:sp>
      <p:sp>
        <p:nvSpPr>
          <p:cNvPr id="6" name="Content Placeholder 4"/>
          <p:cNvSpPr txBox="1">
            <a:spLocks/>
          </p:cNvSpPr>
          <p:nvPr/>
        </p:nvSpPr>
        <p:spPr>
          <a:xfrm>
            <a:off x="678180" y="4676774"/>
            <a:ext cx="1010412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en-GB" dirty="0" smtClean="0">
                <a:solidFill>
                  <a:srgbClr val="FDE9E8"/>
                </a:solidFill>
              </a:rPr>
              <a:t>Telford &amp; Wrekin</a:t>
            </a:r>
          </a:p>
          <a:p>
            <a:pPr>
              <a:lnSpc>
                <a:spcPct val="100000"/>
              </a:lnSpc>
            </a:pPr>
            <a:r>
              <a:rPr lang="en-GB" dirty="0" smtClean="0">
                <a:solidFill>
                  <a:srgbClr val="FDE9E8"/>
                </a:solidFill>
              </a:rPr>
              <a:t>POhWER website: www.pohwer.net</a:t>
            </a:r>
            <a:endParaRPr lang="en-GB" dirty="0">
              <a:solidFill>
                <a:srgbClr val="FDE9E8"/>
              </a:solidFill>
            </a:endParaRPr>
          </a:p>
        </p:txBody>
      </p:sp>
    </p:spTree>
    <p:extLst>
      <p:ext uri="{BB962C8B-B14F-4D97-AF65-F5344CB8AC3E}">
        <p14:creationId xmlns:p14="http://schemas.microsoft.com/office/powerpoint/2010/main" val="276942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Change of accommodation </a:t>
            </a:r>
          </a:p>
        </p:txBody>
      </p:sp>
      <p:sp>
        <p:nvSpPr>
          <p:cNvPr id="5" name="Content Placeholder 4"/>
          <p:cNvSpPr>
            <a:spLocks noGrp="1"/>
          </p:cNvSpPr>
          <p:nvPr>
            <p:ph idx="1"/>
          </p:nvPr>
        </p:nvSpPr>
        <p:spPr>
          <a:xfrm>
            <a:off x="838200" y="1892046"/>
            <a:ext cx="10198100" cy="4037266"/>
          </a:xfrm>
        </p:spPr>
        <p:txBody>
          <a:bodyPr>
            <a:noAutofit/>
          </a:bodyPr>
          <a:lstStyle/>
          <a:p>
            <a:pPr>
              <a:lnSpc>
                <a:spcPct val="150000"/>
              </a:lnSpc>
              <a:spcBef>
                <a:spcPts val="0"/>
              </a:spcBef>
            </a:pPr>
            <a:r>
              <a:rPr lang="en-GB" sz="2400" dirty="0"/>
              <a:t>admissions to any hospital that are likely to last for over 28 days</a:t>
            </a:r>
          </a:p>
          <a:p>
            <a:pPr>
              <a:lnSpc>
                <a:spcPct val="150000"/>
              </a:lnSpc>
              <a:spcBef>
                <a:spcPts val="0"/>
              </a:spcBef>
            </a:pPr>
            <a:r>
              <a:rPr lang="en-GB" sz="2400" dirty="0"/>
              <a:t>moves to care homes that are likely to be longer than eight weeks</a:t>
            </a:r>
          </a:p>
          <a:p>
            <a:pPr>
              <a:lnSpc>
                <a:spcPct val="150000"/>
              </a:lnSpc>
              <a:spcBef>
                <a:spcPts val="0"/>
              </a:spcBef>
            </a:pPr>
            <a:r>
              <a:rPr lang="en-GB" sz="2400" dirty="0"/>
              <a:t>moves to any other accommodation, funded by the Local Authority or Continuing Heath Care that are likely to be longer than eight weeks.</a:t>
            </a:r>
          </a:p>
          <a:p>
            <a:pPr>
              <a:lnSpc>
                <a:spcPct val="150000"/>
              </a:lnSpc>
              <a:spcBef>
                <a:spcPts val="0"/>
              </a:spcBef>
            </a:pPr>
            <a:r>
              <a:rPr lang="en-GB" sz="2400" dirty="0"/>
              <a:t>IMCAs are not required for short-term or urgent moves. An example of this would be a planned respite stay lasting two weeks</a:t>
            </a:r>
          </a:p>
        </p:txBody>
      </p:sp>
    </p:spTree>
    <p:extLst>
      <p:ext uri="{BB962C8B-B14F-4D97-AF65-F5344CB8AC3E}">
        <p14:creationId xmlns:p14="http://schemas.microsoft.com/office/powerpoint/2010/main" val="1424025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What </a:t>
            </a:r>
            <a:r>
              <a:rPr lang="en-GB" dirty="0"/>
              <a:t>constitutes serious medical </a:t>
            </a:r>
            <a:r>
              <a:rPr lang="en-GB" dirty="0" smtClean="0"/>
              <a:t>treatment (SMT)?</a:t>
            </a:r>
            <a:endParaRPr lang="en-GB" dirty="0"/>
          </a:p>
        </p:txBody>
      </p:sp>
      <p:sp>
        <p:nvSpPr>
          <p:cNvPr id="5" name="Content Placeholder 4"/>
          <p:cNvSpPr>
            <a:spLocks noGrp="1"/>
          </p:cNvSpPr>
          <p:nvPr>
            <p:ph idx="1"/>
          </p:nvPr>
        </p:nvSpPr>
        <p:spPr>
          <a:xfrm>
            <a:off x="838200" y="1905000"/>
            <a:ext cx="10198100" cy="4267200"/>
          </a:xfrm>
        </p:spPr>
        <p:txBody>
          <a:bodyPr>
            <a:normAutofit fontScale="62500" lnSpcReduction="20000"/>
          </a:bodyPr>
          <a:lstStyle/>
          <a:p>
            <a:pPr marL="0" indent="0">
              <a:lnSpc>
                <a:spcPct val="120000"/>
              </a:lnSpc>
              <a:spcBef>
                <a:spcPts val="0"/>
              </a:spcBef>
              <a:buNone/>
            </a:pPr>
            <a:r>
              <a:rPr lang="en-GB" b="1" dirty="0"/>
              <a:t>The Act identifies that treatment should be considered ‘serious’ for the involvement of an IMCA if it meets the following criteria </a:t>
            </a:r>
            <a:r>
              <a:rPr lang="en-GB" b="1" dirty="0" smtClean="0"/>
              <a:t>– ‘…</a:t>
            </a:r>
            <a:r>
              <a:rPr lang="en-GB" b="1" dirty="0"/>
              <a:t>treatment that involves giving new treatment, stopping treatment that has already started or withholding treatment that could be offered in circumstances where:</a:t>
            </a:r>
          </a:p>
          <a:p>
            <a:pPr>
              <a:lnSpc>
                <a:spcPct val="120000"/>
              </a:lnSpc>
              <a:spcBef>
                <a:spcPts val="0"/>
              </a:spcBef>
            </a:pPr>
            <a:r>
              <a:rPr lang="en-GB" dirty="0"/>
              <a:t>If a single treatment is proposed there is a fine balance between the likely benefits and burdens to the patient and the risks involved</a:t>
            </a:r>
          </a:p>
          <a:p>
            <a:pPr>
              <a:lnSpc>
                <a:spcPct val="120000"/>
              </a:lnSpc>
              <a:spcBef>
                <a:spcPts val="0"/>
              </a:spcBef>
            </a:pPr>
            <a:r>
              <a:rPr lang="en-GB" dirty="0"/>
              <a:t>A decision between a choice of treatments is finely balanced, or</a:t>
            </a:r>
          </a:p>
          <a:p>
            <a:pPr>
              <a:lnSpc>
                <a:spcPct val="120000"/>
              </a:lnSpc>
              <a:spcBef>
                <a:spcPts val="0"/>
              </a:spcBef>
            </a:pPr>
            <a:r>
              <a:rPr lang="en-GB" dirty="0"/>
              <a:t>What is proposed is likely to have serious consequences for the patient.’</a:t>
            </a:r>
          </a:p>
          <a:p>
            <a:pPr marL="0" indent="0">
              <a:lnSpc>
                <a:spcPct val="120000"/>
              </a:lnSpc>
              <a:spcBef>
                <a:spcPts val="0"/>
              </a:spcBef>
              <a:buNone/>
            </a:pPr>
            <a:endParaRPr lang="en-GB" dirty="0" smtClean="0"/>
          </a:p>
          <a:p>
            <a:pPr marL="0" indent="0">
              <a:lnSpc>
                <a:spcPct val="120000"/>
              </a:lnSpc>
              <a:spcBef>
                <a:spcPts val="0"/>
              </a:spcBef>
              <a:buNone/>
            </a:pPr>
            <a:r>
              <a:rPr lang="en-GB" b="1" dirty="0" smtClean="0"/>
              <a:t>‘</a:t>
            </a:r>
            <a:r>
              <a:rPr lang="en-GB" b="1" dirty="0"/>
              <a:t>Serious consequences’ for the patient include treatments which – </a:t>
            </a:r>
          </a:p>
          <a:p>
            <a:pPr>
              <a:lnSpc>
                <a:spcPct val="120000"/>
              </a:lnSpc>
              <a:spcBef>
                <a:spcPts val="0"/>
              </a:spcBef>
            </a:pPr>
            <a:r>
              <a:rPr lang="en-GB" dirty="0"/>
              <a:t>‘cause serious and prolonged pain, distress or side effects</a:t>
            </a:r>
          </a:p>
          <a:p>
            <a:pPr>
              <a:lnSpc>
                <a:spcPct val="120000"/>
              </a:lnSpc>
              <a:spcBef>
                <a:spcPts val="0"/>
              </a:spcBef>
            </a:pPr>
            <a:r>
              <a:rPr lang="en-GB" dirty="0"/>
              <a:t>Have potentially major consequences for the patient (for example stopping life sustaining treatment or having major surgery…) or</a:t>
            </a:r>
          </a:p>
          <a:p>
            <a:pPr>
              <a:lnSpc>
                <a:spcPct val="120000"/>
              </a:lnSpc>
              <a:spcBef>
                <a:spcPts val="0"/>
              </a:spcBef>
            </a:pPr>
            <a:r>
              <a:rPr lang="en-GB" dirty="0"/>
              <a:t>Have a serious impact on the patient’s future life choices…’</a:t>
            </a:r>
          </a:p>
        </p:txBody>
      </p:sp>
    </p:spTree>
    <p:extLst>
      <p:ext uri="{BB962C8B-B14F-4D97-AF65-F5344CB8AC3E}">
        <p14:creationId xmlns:p14="http://schemas.microsoft.com/office/powerpoint/2010/main" val="2976233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4000" dirty="0"/>
              <a:t>Deprivation of Liberty Safeguards (DoLS)</a:t>
            </a:r>
          </a:p>
        </p:txBody>
      </p:sp>
      <p:sp>
        <p:nvSpPr>
          <p:cNvPr id="5" name="Content Placeholder 4"/>
          <p:cNvSpPr>
            <a:spLocks noGrp="1"/>
          </p:cNvSpPr>
          <p:nvPr>
            <p:ph idx="1"/>
          </p:nvPr>
        </p:nvSpPr>
        <p:spPr>
          <a:xfrm>
            <a:off x="838200" y="2053971"/>
            <a:ext cx="10198100" cy="4037266"/>
          </a:xfrm>
        </p:spPr>
        <p:txBody>
          <a:bodyPr>
            <a:normAutofit fontScale="92500" lnSpcReduction="10000"/>
          </a:bodyPr>
          <a:lstStyle/>
          <a:p>
            <a:pPr marL="0" indent="0">
              <a:lnSpc>
                <a:spcPct val="100000"/>
              </a:lnSpc>
              <a:spcBef>
                <a:spcPts val="0"/>
              </a:spcBef>
              <a:buNone/>
            </a:pPr>
            <a:r>
              <a:rPr lang="en-GB" dirty="0"/>
              <a:t>DoLS came into force on 1st April </a:t>
            </a:r>
            <a:r>
              <a:rPr lang="en-GB" dirty="0" smtClean="0"/>
              <a:t>2009. It added </a:t>
            </a:r>
            <a:r>
              <a:rPr lang="en-GB" dirty="0"/>
              <a:t>roles for IMCA’s to act as an independent person for those deprived of their liberty who are </a:t>
            </a:r>
            <a:r>
              <a:rPr lang="en-GB" dirty="0" smtClean="0"/>
              <a:t>18+ years &amp; </a:t>
            </a:r>
            <a:r>
              <a:rPr lang="en-GB" dirty="0" err="1" smtClean="0"/>
              <a:t>unbefriended</a:t>
            </a:r>
            <a:r>
              <a:rPr lang="en-GB" dirty="0" smtClean="0"/>
              <a:t>, in area:</a:t>
            </a:r>
            <a:endParaRPr lang="en-GB" dirty="0"/>
          </a:p>
          <a:p>
            <a:pPr>
              <a:lnSpc>
                <a:spcPct val="150000"/>
              </a:lnSpc>
              <a:spcBef>
                <a:spcPts val="0"/>
              </a:spcBef>
            </a:pPr>
            <a:r>
              <a:rPr lang="en-GB" dirty="0"/>
              <a:t>39A = Assessment process</a:t>
            </a:r>
          </a:p>
          <a:p>
            <a:pPr>
              <a:lnSpc>
                <a:spcPct val="150000"/>
              </a:lnSpc>
              <a:spcBef>
                <a:spcPts val="0"/>
              </a:spcBef>
            </a:pPr>
            <a:r>
              <a:rPr lang="en-GB" dirty="0"/>
              <a:t>39C = Covering the gaps in representative</a:t>
            </a:r>
          </a:p>
          <a:p>
            <a:pPr>
              <a:lnSpc>
                <a:spcPct val="150000"/>
              </a:lnSpc>
              <a:spcBef>
                <a:spcPts val="0"/>
              </a:spcBef>
            </a:pPr>
            <a:r>
              <a:rPr lang="en-GB" dirty="0"/>
              <a:t>39D = To support the person and/or their representative</a:t>
            </a:r>
          </a:p>
          <a:p>
            <a:pPr>
              <a:lnSpc>
                <a:spcPct val="150000"/>
              </a:lnSpc>
              <a:spcBef>
                <a:spcPts val="0"/>
              </a:spcBef>
            </a:pPr>
            <a:r>
              <a:rPr lang="en-GB" dirty="0"/>
              <a:t>Paid Relevant Person’s Representative = During the </a:t>
            </a:r>
            <a:r>
              <a:rPr lang="en-GB" dirty="0" smtClean="0"/>
              <a:t>whole duration of </a:t>
            </a:r>
            <a:r>
              <a:rPr lang="en-GB" dirty="0"/>
              <a:t>the authorisation</a:t>
            </a:r>
          </a:p>
          <a:p>
            <a:pPr marL="0" indent="0">
              <a:lnSpc>
                <a:spcPct val="110000"/>
              </a:lnSpc>
              <a:spcBef>
                <a:spcPts val="0"/>
              </a:spcBef>
              <a:buNone/>
            </a:pPr>
            <a:endParaRPr lang="en-GB" dirty="0"/>
          </a:p>
        </p:txBody>
      </p:sp>
    </p:spTree>
    <p:extLst>
      <p:ext uri="{BB962C8B-B14F-4D97-AF65-F5344CB8AC3E}">
        <p14:creationId xmlns:p14="http://schemas.microsoft.com/office/powerpoint/2010/main" val="933789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39a IMCA</a:t>
            </a:r>
            <a:endParaRPr lang="en-GB" dirty="0"/>
          </a:p>
        </p:txBody>
      </p:sp>
      <p:sp>
        <p:nvSpPr>
          <p:cNvPr id="3" name="Content Placeholder 2"/>
          <p:cNvSpPr>
            <a:spLocks noGrp="1"/>
          </p:cNvSpPr>
          <p:nvPr>
            <p:ph idx="1"/>
          </p:nvPr>
        </p:nvSpPr>
        <p:spPr/>
        <p:txBody>
          <a:bodyPr>
            <a:normAutofit/>
          </a:bodyPr>
          <a:lstStyle/>
          <a:p>
            <a:r>
              <a:rPr lang="en-GB" sz="1600" dirty="0"/>
              <a:t>Section 39A IMCAs may only be instructed when a standard authorisation is not in </a:t>
            </a:r>
            <a:r>
              <a:rPr lang="en-GB" sz="1600" dirty="0" smtClean="0"/>
              <a:t>place and P is undergoing the dols assessment process if:</a:t>
            </a:r>
            <a:endParaRPr lang="en-GB" sz="1600" dirty="0"/>
          </a:p>
          <a:p>
            <a:endParaRPr lang="en-GB" sz="1600" dirty="0"/>
          </a:p>
          <a:p>
            <a:r>
              <a:rPr lang="en-GB" sz="1600" dirty="0"/>
              <a:t>A request has been made for a standard authorisation.</a:t>
            </a:r>
          </a:p>
          <a:p>
            <a:r>
              <a:rPr lang="en-GB" sz="1600" dirty="0"/>
              <a:t>A best interests assessor has been appointed by the supervisory body to check whether a person is being unlawfully deprived of their liberty</a:t>
            </a:r>
            <a:r>
              <a:rPr lang="en-GB" sz="1600" dirty="0" smtClean="0"/>
              <a:t>.</a:t>
            </a:r>
          </a:p>
          <a:p>
            <a:pPr marL="0" indent="0">
              <a:buNone/>
            </a:pPr>
            <a:endParaRPr lang="en-GB" sz="1600" dirty="0"/>
          </a:p>
          <a:p>
            <a:r>
              <a:rPr lang="en-GB" sz="1600" dirty="0"/>
              <a:t>The 39A IMCA's role is to represent the person in the assessments which will be carried out. In both cases the person should have no one appropriate to consult</a:t>
            </a:r>
            <a:r>
              <a:rPr lang="en-GB" sz="1600" dirty="0" smtClean="0"/>
              <a:t>. This </a:t>
            </a:r>
            <a:r>
              <a:rPr lang="en-GB" sz="1600" dirty="0"/>
              <a:t>means </a:t>
            </a:r>
            <a:r>
              <a:rPr lang="en-GB" sz="1600" dirty="0" smtClean="0"/>
              <a:t>having no </a:t>
            </a:r>
            <a:r>
              <a:rPr lang="en-GB" sz="1600" dirty="0"/>
              <a:t>person, other than </a:t>
            </a:r>
            <a:r>
              <a:rPr lang="en-GB" sz="1600" dirty="0" smtClean="0"/>
              <a:t>those engaged </a:t>
            </a:r>
            <a:r>
              <a:rPr lang="en-GB" sz="1600" dirty="0"/>
              <a:t>in providing care or treatment for P in a </a:t>
            </a:r>
            <a:r>
              <a:rPr lang="en-GB" sz="1600" dirty="0" smtClean="0"/>
              <a:t>paid professional </a:t>
            </a:r>
            <a:r>
              <a:rPr lang="en-GB" sz="1600" dirty="0"/>
              <a:t>capacity </a:t>
            </a:r>
            <a:r>
              <a:rPr lang="en-GB" sz="1600" dirty="0" smtClean="0"/>
              <a:t>whom </a:t>
            </a:r>
            <a:r>
              <a:rPr lang="en-GB" sz="1600" dirty="0"/>
              <a:t>it would be appropriate to consult in determining what would be in P’s best interests</a:t>
            </a:r>
            <a:r>
              <a:rPr lang="en-GB" sz="1600" dirty="0" smtClean="0"/>
              <a:t>.</a:t>
            </a:r>
          </a:p>
          <a:p>
            <a:r>
              <a:rPr lang="en-GB" sz="1600" dirty="0" smtClean="0"/>
              <a:t>A 39a IMCA represents the views, wishes and feelings of P in relation to the dols- the care and accommodation arrangements, restrictions and place and of being deprived of their liberty. These representations are discussed with the BIA, and presented in a report to the supervisory body. </a:t>
            </a:r>
            <a:endParaRPr lang="en-GB" sz="1600" dirty="0"/>
          </a:p>
          <a:p>
            <a:pPr marL="0" indent="0">
              <a:buNone/>
            </a:pPr>
            <a:endParaRPr lang="en-GB" dirty="0"/>
          </a:p>
        </p:txBody>
      </p:sp>
    </p:spTree>
    <p:extLst>
      <p:ext uri="{BB962C8B-B14F-4D97-AF65-F5344CB8AC3E}">
        <p14:creationId xmlns:p14="http://schemas.microsoft.com/office/powerpoint/2010/main" val="867285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39c IMCA </a:t>
            </a:r>
            <a:endParaRPr lang="en-GB" dirty="0"/>
          </a:p>
        </p:txBody>
      </p:sp>
      <p:sp>
        <p:nvSpPr>
          <p:cNvPr id="3" name="Content Placeholder 2"/>
          <p:cNvSpPr>
            <a:spLocks noGrp="1"/>
          </p:cNvSpPr>
          <p:nvPr>
            <p:ph idx="1"/>
          </p:nvPr>
        </p:nvSpPr>
        <p:spPr/>
        <p:txBody>
          <a:bodyPr>
            <a:normAutofit/>
          </a:bodyPr>
          <a:lstStyle/>
          <a:p>
            <a:r>
              <a:rPr lang="en-GB" sz="1800" dirty="0"/>
              <a:t>The </a:t>
            </a:r>
            <a:r>
              <a:rPr lang="en-GB" sz="1800" dirty="0" smtClean="0"/>
              <a:t>39C (cover)  </a:t>
            </a:r>
            <a:r>
              <a:rPr lang="en-GB" sz="1800" dirty="0"/>
              <a:t>IMCA role can be understood as covering gaps (but not all gaps) in the appointments of relevant person’s representatives. The role ends when another relevant person’s representative is </a:t>
            </a:r>
            <a:r>
              <a:rPr lang="en-GB" sz="1800" dirty="0" smtClean="0"/>
              <a:t>appointed</a:t>
            </a:r>
            <a:r>
              <a:rPr lang="en-GB" sz="1800" dirty="0"/>
              <a:t> </a:t>
            </a:r>
            <a:r>
              <a:rPr lang="en-GB" sz="1800" dirty="0" smtClean="0"/>
              <a:t>or the RPR returns.</a:t>
            </a:r>
            <a:endParaRPr lang="en-GB" sz="1800" dirty="0"/>
          </a:p>
          <a:p>
            <a:r>
              <a:rPr lang="en-GB" sz="1800" dirty="0"/>
              <a:t>39C IMCAs must be instructed when a standard authorisation is in place if:</a:t>
            </a:r>
          </a:p>
          <a:p>
            <a:pPr marL="0" indent="0">
              <a:buNone/>
            </a:pPr>
            <a:endParaRPr lang="en-GB" sz="1800" dirty="0"/>
          </a:p>
          <a:p>
            <a:r>
              <a:rPr lang="en-GB" sz="1800" dirty="0"/>
              <a:t>the appointment of a relevant person’s representative </a:t>
            </a:r>
            <a:r>
              <a:rPr lang="en-GB" sz="1800" dirty="0" smtClean="0"/>
              <a:t>ends and there </a:t>
            </a:r>
            <a:r>
              <a:rPr lang="en-GB" sz="1800" dirty="0"/>
              <a:t>is no one appropriate to consult who could represent the person’s best interests</a:t>
            </a:r>
            <a:r>
              <a:rPr lang="en-GB" sz="1800" dirty="0" smtClean="0"/>
              <a:t>.  </a:t>
            </a:r>
          </a:p>
          <a:p>
            <a:r>
              <a:rPr lang="en-GB" sz="1800" dirty="0" smtClean="0"/>
              <a:t>The RPR is unwell or away form the role for a specific period of time and need a temporary replacement.</a:t>
            </a:r>
          </a:p>
          <a:p>
            <a:endParaRPr lang="en-GB" sz="1800" dirty="0"/>
          </a:p>
          <a:p>
            <a:r>
              <a:rPr lang="en-GB" sz="1800" dirty="0"/>
              <a:t>39C IMCAs have the </a:t>
            </a:r>
            <a:r>
              <a:rPr lang="en-GB" sz="1800" dirty="0" smtClean="0"/>
              <a:t>same powers </a:t>
            </a:r>
            <a:r>
              <a:rPr lang="en-GB" sz="1800" dirty="0"/>
              <a:t>of the relevant person’s representative to demand a review and non-means tested access to the Court of Protection. </a:t>
            </a:r>
            <a:endParaRPr lang="en-GB" sz="1800" dirty="0" smtClean="0"/>
          </a:p>
        </p:txBody>
      </p:sp>
    </p:spTree>
    <p:extLst>
      <p:ext uri="{BB962C8B-B14F-4D97-AF65-F5344CB8AC3E}">
        <p14:creationId xmlns:p14="http://schemas.microsoft.com/office/powerpoint/2010/main" val="1986932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39D IMCA</a:t>
            </a:r>
            <a:endParaRPr lang="en-GB" dirty="0"/>
          </a:p>
        </p:txBody>
      </p:sp>
      <p:sp>
        <p:nvSpPr>
          <p:cNvPr id="3" name="Content Placeholder 2"/>
          <p:cNvSpPr>
            <a:spLocks noGrp="1"/>
          </p:cNvSpPr>
          <p:nvPr>
            <p:ph idx="1"/>
          </p:nvPr>
        </p:nvSpPr>
        <p:spPr/>
        <p:txBody>
          <a:bodyPr>
            <a:normAutofit/>
          </a:bodyPr>
          <a:lstStyle/>
          <a:p>
            <a:r>
              <a:rPr lang="en-GB" sz="1800" dirty="0"/>
              <a:t>39D IMCAs are only available when a standard authorisation is in place and the person has an unpaid relevant person’s representative. </a:t>
            </a:r>
          </a:p>
          <a:p>
            <a:pPr marL="0" indent="0">
              <a:buNone/>
            </a:pPr>
            <a:endParaRPr lang="en-GB" sz="1800" dirty="0" smtClean="0"/>
          </a:p>
          <a:p>
            <a:r>
              <a:rPr lang="en-GB" sz="1800" dirty="0" smtClean="0"/>
              <a:t>The reasons for instruction are listed on the referral form 11: </a:t>
            </a:r>
          </a:p>
          <a:p>
            <a:endParaRPr lang="en-GB" sz="1800" dirty="0" smtClean="0"/>
          </a:p>
          <a:p>
            <a:r>
              <a:rPr lang="en-GB" sz="1800" dirty="0" smtClean="0"/>
              <a:t>The </a:t>
            </a:r>
            <a:r>
              <a:rPr lang="en-GB" sz="1800" dirty="0"/>
              <a:t>person who is deprived of liberty has an unpaid representative who has requested the support of an advocate</a:t>
            </a:r>
          </a:p>
          <a:p>
            <a:r>
              <a:rPr lang="en-GB" sz="1800" dirty="0"/>
              <a:t>The relevant person will benefit from the support of an advocate</a:t>
            </a:r>
          </a:p>
          <a:p>
            <a:r>
              <a:rPr lang="en-GB" sz="1800" dirty="0"/>
              <a:t>The relevant person’s representative will benefit from the support of an </a:t>
            </a:r>
            <a:r>
              <a:rPr lang="en-GB" sz="1800" dirty="0" smtClean="0"/>
              <a:t>advocate OR BOTH</a:t>
            </a:r>
            <a:endParaRPr lang="en-GB" sz="1800" dirty="0"/>
          </a:p>
          <a:p>
            <a:r>
              <a:rPr lang="en-GB" sz="1800" dirty="0"/>
              <a:t>Without the help of an IMCA, the person / RPR would </a:t>
            </a:r>
            <a:r>
              <a:rPr lang="en-GB" sz="1800" dirty="0" smtClean="0"/>
              <a:t>be:</a:t>
            </a:r>
            <a:endParaRPr lang="en-GB" sz="1800" dirty="0"/>
          </a:p>
          <a:p>
            <a:pPr marL="0" indent="0">
              <a:buNone/>
            </a:pPr>
            <a:r>
              <a:rPr lang="en-GB" sz="1800" dirty="0" err="1"/>
              <a:t>i</a:t>
            </a:r>
            <a:r>
              <a:rPr lang="en-GB" sz="1800" dirty="0"/>
              <a:t>. unable or unlikely to apply to Court or request a review or</a:t>
            </a:r>
          </a:p>
          <a:p>
            <a:pPr marL="0" indent="0">
              <a:buNone/>
            </a:pPr>
            <a:r>
              <a:rPr lang="en-GB" sz="1800" dirty="0"/>
              <a:t>ii. they have already have failed to do so when it would have been reasonable to.</a:t>
            </a:r>
          </a:p>
        </p:txBody>
      </p:sp>
    </p:spTree>
    <p:extLst>
      <p:ext uri="{BB962C8B-B14F-4D97-AF65-F5344CB8AC3E}">
        <p14:creationId xmlns:p14="http://schemas.microsoft.com/office/powerpoint/2010/main" val="3130784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39D IMCA role</a:t>
            </a:r>
            <a:endParaRPr lang="en-GB" dirty="0"/>
          </a:p>
        </p:txBody>
      </p:sp>
      <p:sp>
        <p:nvSpPr>
          <p:cNvPr id="3" name="Content Placeholder 2"/>
          <p:cNvSpPr>
            <a:spLocks noGrp="1"/>
          </p:cNvSpPr>
          <p:nvPr>
            <p:ph idx="1"/>
          </p:nvPr>
        </p:nvSpPr>
        <p:spPr/>
        <p:txBody>
          <a:bodyPr>
            <a:normAutofit lnSpcReduction="10000"/>
          </a:bodyPr>
          <a:lstStyle/>
          <a:p>
            <a:r>
              <a:rPr lang="en-GB" sz="2000" dirty="0" smtClean="0"/>
              <a:t>The 39D IMCA role is to support the </a:t>
            </a:r>
            <a:r>
              <a:rPr lang="en-GB" sz="2000" dirty="0"/>
              <a:t>person and/or their representative </a:t>
            </a:r>
            <a:r>
              <a:rPr lang="en-GB" sz="2000" dirty="0" smtClean="0"/>
              <a:t>to understand </a:t>
            </a:r>
            <a:r>
              <a:rPr lang="en-GB" sz="2000" dirty="0"/>
              <a:t>the authorisation as well as their rights of access to reviews, the Court of Protection and 39D </a:t>
            </a:r>
            <a:r>
              <a:rPr lang="en-GB" sz="2000" dirty="0" smtClean="0"/>
              <a:t>IMCAs</a:t>
            </a:r>
          </a:p>
          <a:p>
            <a:pPr marL="0" indent="0">
              <a:buNone/>
            </a:pPr>
            <a:endParaRPr lang="en-GB" sz="2000" dirty="0"/>
          </a:p>
          <a:p>
            <a:r>
              <a:rPr lang="en-GB" sz="2000" dirty="0" smtClean="0"/>
              <a:t>Support the </a:t>
            </a:r>
            <a:r>
              <a:rPr lang="en-GB" sz="2000" dirty="0"/>
              <a:t>person and/or their representative </a:t>
            </a:r>
            <a:r>
              <a:rPr lang="en-GB" sz="2000" dirty="0" smtClean="0"/>
              <a:t>if  they need </a:t>
            </a:r>
            <a:r>
              <a:rPr lang="en-GB" sz="2000" dirty="0"/>
              <a:t>support while accessing their rights to a review or access to the Court of </a:t>
            </a:r>
            <a:r>
              <a:rPr lang="en-GB" sz="2000" dirty="0" smtClean="0"/>
              <a:t>Protection</a:t>
            </a:r>
          </a:p>
          <a:p>
            <a:pPr marL="0" indent="0">
              <a:buNone/>
            </a:pPr>
            <a:endParaRPr lang="en-GB" sz="2000" dirty="0"/>
          </a:p>
          <a:p>
            <a:r>
              <a:rPr lang="en-GB" sz="2000" dirty="0" smtClean="0"/>
              <a:t>To outline the role and responsibility to the RPR to exercise rights and make an application to the Cop or do so on P’s behalf if there’s conflict. </a:t>
            </a:r>
          </a:p>
          <a:p>
            <a:endParaRPr lang="en-GB" sz="2000" dirty="0"/>
          </a:p>
          <a:p>
            <a:r>
              <a:rPr lang="en-GB" sz="2000" dirty="0" smtClean="0"/>
              <a:t>Before closing the case the 39d IMCA provides a report to the supervisory body.  A 39d IMCA can be accessed at any time, as many times during the period of the authorisation.</a:t>
            </a:r>
            <a:endParaRPr lang="en-GB" sz="2000" dirty="0"/>
          </a:p>
        </p:txBody>
      </p:sp>
    </p:spTree>
    <p:extLst>
      <p:ext uri="{BB962C8B-B14F-4D97-AF65-F5344CB8AC3E}">
        <p14:creationId xmlns:p14="http://schemas.microsoft.com/office/powerpoint/2010/main" val="10223037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Paid RPR</a:t>
            </a:r>
            <a:endParaRPr lang="en-GB" dirty="0"/>
          </a:p>
        </p:txBody>
      </p:sp>
      <p:sp>
        <p:nvSpPr>
          <p:cNvPr id="3" name="Content Placeholder 2"/>
          <p:cNvSpPr>
            <a:spLocks noGrp="1"/>
          </p:cNvSpPr>
          <p:nvPr>
            <p:ph idx="1"/>
          </p:nvPr>
        </p:nvSpPr>
        <p:spPr/>
        <p:txBody>
          <a:bodyPr>
            <a:normAutofit/>
          </a:bodyPr>
          <a:lstStyle/>
          <a:p>
            <a:r>
              <a:rPr lang="en-GB" sz="2400" dirty="0" smtClean="0"/>
              <a:t>Visits P monthly- reports anything necessary in terms of change in need/ restrictions/ any issues.</a:t>
            </a:r>
          </a:p>
          <a:p>
            <a:r>
              <a:rPr lang="en-GB" sz="2400" dirty="0" smtClean="0"/>
              <a:t>Supports P to under dols, their rights and to act as an additional safeguard.</a:t>
            </a:r>
          </a:p>
          <a:p>
            <a:r>
              <a:rPr lang="en-GB" sz="2400" dirty="0" smtClean="0"/>
              <a:t>May request social care reviews if something needs addressing or liaise with the MA.</a:t>
            </a:r>
          </a:p>
          <a:p>
            <a:r>
              <a:rPr lang="en-GB" sz="2400" dirty="0" smtClean="0"/>
              <a:t>If there’s objection from P request a review or apply a s21a challenge or support P to do so themselves.</a:t>
            </a:r>
          </a:p>
          <a:p>
            <a:r>
              <a:rPr lang="en-GB" sz="2400" dirty="0" smtClean="0"/>
              <a:t>Professionally independent, experienced and proactive in role ensuring P remains at the centre and rights are upheld.</a:t>
            </a:r>
            <a:endParaRPr lang="en-GB" sz="2400" dirty="0"/>
          </a:p>
        </p:txBody>
      </p:sp>
    </p:spTree>
    <p:extLst>
      <p:ext uri="{BB962C8B-B14F-4D97-AF65-F5344CB8AC3E}">
        <p14:creationId xmlns:p14="http://schemas.microsoft.com/office/powerpoint/2010/main" val="6534171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Litigation friend –S21a’s only</a:t>
            </a:r>
            <a:endParaRPr lang="en-GB" dirty="0"/>
          </a:p>
        </p:txBody>
      </p:sp>
      <p:sp>
        <p:nvSpPr>
          <p:cNvPr id="3" name="Content Placeholder 2"/>
          <p:cNvSpPr>
            <a:spLocks noGrp="1"/>
          </p:cNvSpPr>
          <p:nvPr>
            <p:ph idx="1"/>
          </p:nvPr>
        </p:nvSpPr>
        <p:spPr/>
        <p:txBody>
          <a:bodyPr>
            <a:normAutofit fontScale="92500" lnSpcReduction="20000"/>
          </a:bodyPr>
          <a:lstStyle/>
          <a:p>
            <a:r>
              <a:rPr lang="en-GB" sz="2000" dirty="0" smtClean="0"/>
              <a:t>Support P to </a:t>
            </a:r>
            <a:r>
              <a:rPr lang="en-GB" sz="2000" dirty="0"/>
              <a:t>instruct a solicitor </a:t>
            </a:r>
            <a:r>
              <a:rPr lang="en-GB" sz="2000" dirty="0" smtClean="0"/>
              <a:t>to </a:t>
            </a:r>
            <a:r>
              <a:rPr lang="en-GB" sz="2000" dirty="0"/>
              <a:t>conduct the Court of Protection </a:t>
            </a:r>
            <a:r>
              <a:rPr lang="en-GB" sz="2000" dirty="0" smtClean="0"/>
              <a:t>proceedings only in relation to objection against their deprivation of liberty safeguards (dols) authorisation. </a:t>
            </a:r>
          </a:p>
          <a:p>
            <a:pPr marL="0" indent="0">
              <a:buNone/>
            </a:pPr>
            <a:endParaRPr lang="en-GB" sz="2000" dirty="0" smtClean="0"/>
          </a:p>
          <a:p>
            <a:r>
              <a:rPr lang="en-GB" sz="2000" dirty="0" smtClean="0"/>
              <a:t>The litigation friend then instruct </a:t>
            </a:r>
            <a:r>
              <a:rPr lang="en-GB" sz="2000" dirty="0"/>
              <a:t>solicitors on their behalf. </a:t>
            </a:r>
            <a:endParaRPr lang="en-GB" sz="2000" dirty="0" smtClean="0"/>
          </a:p>
          <a:p>
            <a:pPr marL="0" indent="0">
              <a:buNone/>
            </a:pPr>
            <a:endParaRPr lang="en-GB" sz="2000" dirty="0" smtClean="0"/>
          </a:p>
          <a:p>
            <a:r>
              <a:rPr lang="en-GB" sz="2000" dirty="0" smtClean="0"/>
              <a:t>Try </a:t>
            </a:r>
            <a:r>
              <a:rPr lang="en-GB" sz="2000" dirty="0"/>
              <a:t>to elicit P’s wishes and feelings in relation to the relevant aspects of  their </a:t>
            </a:r>
            <a:r>
              <a:rPr lang="en-GB" sz="2000" dirty="0" smtClean="0"/>
              <a:t>case independently.</a:t>
            </a:r>
          </a:p>
          <a:p>
            <a:pPr marL="0" indent="0">
              <a:buNone/>
            </a:pPr>
            <a:endParaRPr lang="en-GB" sz="2000" dirty="0" smtClean="0"/>
          </a:p>
          <a:p>
            <a:r>
              <a:rPr lang="en-GB" sz="2000" dirty="0" smtClean="0"/>
              <a:t>Support their attendance at court if desired.</a:t>
            </a:r>
          </a:p>
          <a:p>
            <a:pPr marL="0" indent="0">
              <a:buNone/>
            </a:pPr>
            <a:endParaRPr lang="en-GB" sz="2000" dirty="0" smtClean="0"/>
          </a:p>
          <a:p>
            <a:r>
              <a:rPr lang="en-GB" sz="2000" dirty="0" smtClean="0"/>
              <a:t>Keep P informed of the proceedings and outcomes.</a:t>
            </a:r>
          </a:p>
          <a:p>
            <a:pPr marL="0" indent="0">
              <a:buNone/>
            </a:pPr>
            <a:endParaRPr lang="en-GB" sz="2000" dirty="0" smtClean="0"/>
          </a:p>
          <a:p>
            <a:r>
              <a:rPr lang="en-GB" sz="2000" dirty="0" smtClean="0"/>
              <a:t>Support P throughout the process and advocate for a person centred objective.</a:t>
            </a:r>
            <a:endParaRPr lang="en-GB" sz="2000" dirty="0"/>
          </a:p>
        </p:txBody>
      </p:sp>
    </p:spTree>
    <p:extLst>
      <p:ext uri="{BB962C8B-B14F-4D97-AF65-F5344CB8AC3E}">
        <p14:creationId xmlns:p14="http://schemas.microsoft.com/office/powerpoint/2010/main" val="943391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3600" dirty="0"/>
              <a:t>1.2 Representative Role </a:t>
            </a:r>
            <a:r>
              <a:rPr lang="en-GB" sz="3600" dirty="0" smtClean="0"/>
              <a:t>in Community </a:t>
            </a:r>
            <a:r>
              <a:rPr lang="en-GB" sz="3600" dirty="0"/>
              <a:t>DoLS </a:t>
            </a:r>
          </a:p>
        </p:txBody>
      </p:sp>
      <p:sp>
        <p:nvSpPr>
          <p:cNvPr id="5" name="Content Placeholder 4"/>
          <p:cNvSpPr>
            <a:spLocks noGrp="1"/>
          </p:cNvSpPr>
          <p:nvPr>
            <p:ph idx="1"/>
          </p:nvPr>
        </p:nvSpPr>
        <p:spPr>
          <a:xfrm>
            <a:off x="838200" y="2139696"/>
            <a:ext cx="10198100" cy="4037266"/>
          </a:xfrm>
        </p:spPr>
        <p:txBody>
          <a:bodyPr/>
          <a:lstStyle/>
          <a:p>
            <a:pPr marL="0" indent="0">
              <a:lnSpc>
                <a:spcPct val="100000"/>
              </a:lnSpc>
              <a:spcBef>
                <a:spcPts val="600"/>
              </a:spcBef>
              <a:spcAft>
                <a:spcPts val="600"/>
              </a:spcAft>
              <a:buNone/>
            </a:pPr>
            <a:r>
              <a:rPr lang="en-GB" dirty="0"/>
              <a:t>There is provision within the </a:t>
            </a:r>
            <a:r>
              <a:rPr lang="en-GB" dirty="0" smtClean="0"/>
              <a:t>Telford &amp; Wrekin </a:t>
            </a:r>
            <a:r>
              <a:rPr lang="en-GB" dirty="0"/>
              <a:t>contract to support within the Community DoLS process. For clients that do not have friends or family to advocate on their behalf an advocate can act as a 1.2 Representative. This involves providing a witness statement prior to the authorisation and visiting regularly throughout the authorisation and report any changes to the Court. </a:t>
            </a:r>
          </a:p>
        </p:txBody>
      </p:sp>
    </p:spTree>
    <p:extLst>
      <p:ext uri="{BB962C8B-B14F-4D97-AF65-F5344CB8AC3E}">
        <p14:creationId xmlns:p14="http://schemas.microsoft.com/office/powerpoint/2010/main" val="3763864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What is Advocacy?</a:t>
            </a:r>
          </a:p>
        </p:txBody>
      </p:sp>
      <p:sp>
        <p:nvSpPr>
          <p:cNvPr id="5" name="Content Placeholder 4"/>
          <p:cNvSpPr>
            <a:spLocks noGrp="1"/>
          </p:cNvSpPr>
          <p:nvPr>
            <p:ph idx="1"/>
          </p:nvPr>
        </p:nvSpPr>
        <p:spPr>
          <a:xfrm>
            <a:off x="838200" y="2053971"/>
            <a:ext cx="10198100" cy="4037266"/>
          </a:xfrm>
        </p:spPr>
        <p:txBody>
          <a:bodyPr>
            <a:normAutofit/>
          </a:bodyPr>
          <a:lstStyle/>
          <a:p>
            <a:pPr marL="0" indent="0">
              <a:lnSpc>
                <a:spcPct val="100000"/>
              </a:lnSpc>
              <a:spcBef>
                <a:spcPts val="600"/>
              </a:spcBef>
              <a:spcAft>
                <a:spcPts val="600"/>
              </a:spcAft>
              <a:buNone/>
            </a:pPr>
            <a:r>
              <a:rPr lang="en-GB" dirty="0"/>
              <a:t>Advocacy is speaking on behalf of somebody </a:t>
            </a:r>
            <a:r>
              <a:rPr lang="en-GB" dirty="0" smtClean="0"/>
              <a:t>else</a:t>
            </a:r>
          </a:p>
          <a:p>
            <a:pPr>
              <a:lnSpc>
                <a:spcPct val="100000"/>
              </a:lnSpc>
              <a:spcBef>
                <a:spcPts val="600"/>
              </a:spcBef>
              <a:spcAft>
                <a:spcPts val="600"/>
              </a:spcAft>
            </a:pPr>
            <a:endParaRPr lang="en-GB" dirty="0"/>
          </a:p>
          <a:p>
            <a:pPr>
              <a:lnSpc>
                <a:spcPct val="100000"/>
              </a:lnSpc>
              <a:spcBef>
                <a:spcPts val="600"/>
              </a:spcBef>
              <a:spcAft>
                <a:spcPts val="600"/>
              </a:spcAft>
            </a:pPr>
            <a:r>
              <a:rPr lang="en-GB" dirty="0"/>
              <a:t>Instructed advocacy </a:t>
            </a:r>
            <a:r>
              <a:rPr lang="en-GB" dirty="0" smtClean="0"/>
              <a:t>– representing the individual’s views and wishes</a:t>
            </a:r>
            <a:endParaRPr lang="en-GB" dirty="0"/>
          </a:p>
          <a:p>
            <a:pPr>
              <a:lnSpc>
                <a:spcPct val="100000"/>
              </a:lnSpc>
              <a:spcBef>
                <a:spcPts val="600"/>
              </a:spcBef>
              <a:spcAft>
                <a:spcPts val="600"/>
              </a:spcAft>
            </a:pPr>
            <a:r>
              <a:rPr lang="en-GB" dirty="0"/>
              <a:t>Non-instructed advocacy </a:t>
            </a:r>
            <a:r>
              <a:rPr lang="en-GB" dirty="0" smtClean="0"/>
              <a:t>– representing on behalf of an individual- person centred, rights based, best interests.</a:t>
            </a:r>
            <a:endParaRPr lang="en-GB" dirty="0"/>
          </a:p>
          <a:p>
            <a:pPr marL="0" indent="0">
              <a:lnSpc>
                <a:spcPct val="100000"/>
              </a:lnSpc>
              <a:spcBef>
                <a:spcPts val="600"/>
              </a:spcBef>
              <a:spcAft>
                <a:spcPts val="600"/>
              </a:spcAft>
              <a:buNone/>
            </a:pPr>
            <a:endParaRPr lang="en-GB" dirty="0"/>
          </a:p>
        </p:txBody>
      </p:sp>
    </p:spTree>
    <p:extLst>
      <p:ext uri="{BB962C8B-B14F-4D97-AF65-F5344CB8AC3E}">
        <p14:creationId xmlns:p14="http://schemas.microsoft.com/office/powerpoint/2010/main" val="1628679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The role of an IMCA</a:t>
            </a:r>
          </a:p>
        </p:txBody>
      </p:sp>
      <p:sp>
        <p:nvSpPr>
          <p:cNvPr id="5" name="Content Placeholder 4"/>
          <p:cNvSpPr>
            <a:spLocks noGrp="1"/>
          </p:cNvSpPr>
          <p:nvPr>
            <p:ph idx="1"/>
          </p:nvPr>
        </p:nvSpPr>
        <p:spPr>
          <a:xfrm>
            <a:off x="838200" y="2044446"/>
            <a:ext cx="10198100" cy="4037266"/>
          </a:xfrm>
        </p:spPr>
        <p:txBody>
          <a:bodyPr>
            <a:normAutofit fontScale="77500" lnSpcReduction="20000"/>
          </a:bodyPr>
          <a:lstStyle/>
          <a:p>
            <a:pPr>
              <a:lnSpc>
                <a:spcPct val="100000"/>
              </a:lnSpc>
              <a:spcBef>
                <a:spcPts val="600"/>
              </a:spcBef>
              <a:spcAft>
                <a:spcPts val="600"/>
              </a:spcAft>
              <a:buFont typeface="Wingdings" panose="05000000000000000000" pitchFamily="2" charset="2"/>
              <a:buChar char="ü"/>
            </a:pPr>
            <a:r>
              <a:rPr lang="en-GB" dirty="0"/>
              <a:t>Support and represent the person</a:t>
            </a:r>
          </a:p>
          <a:p>
            <a:pPr>
              <a:lnSpc>
                <a:spcPct val="100000"/>
              </a:lnSpc>
              <a:spcBef>
                <a:spcPts val="600"/>
              </a:spcBef>
              <a:spcAft>
                <a:spcPts val="600"/>
              </a:spcAft>
              <a:buFont typeface="Wingdings" panose="05000000000000000000" pitchFamily="2" charset="2"/>
              <a:buChar char="ü"/>
            </a:pPr>
            <a:r>
              <a:rPr lang="en-GB" dirty="0"/>
              <a:t>Interview the person in private</a:t>
            </a:r>
          </a:p>
          <a:p>
            <a:pPr>
              <a:lnSpc>
                <a:spcPct val="100000"/>
              </a:lnSpc>
              <a:spcBef>
                <a:spcPts val="600"/>
              </a:spcBef>
              <a:spcAft>
                <a:spcPts val="600"/>
              </a:spcAft>
              <a:buFont typeface="Wingdings" panose="05000000000000000000" pitchFamily="2" charset="2"/>
              <a:buChar char="ü"/>
            </a:pPr>
            <a:r>
              <a:rPr lang="en-GB" dirty="0"/>
              <a:t>Ascertain the persons wishes and feelings, as far as practicable</a:t>
            </a:r>
          </a:p>
          <a:p>
            <a:pPr>
              <a:lnSpc>
                <a:spcPct val="100000"/>
              </a:lnSpc>
              <a:spcBef>
                <a:spcPts val="600"/>
              </a:spcBef>
              <a:spcAft>
                <a:spcPts val="600"/>
              </a:spcAft>
              <a:buFont typeface="Wingdings" panose="05000000000000000000" pitchFamily="2" charset="2"/>
              <a:buChar char="ü"/>
            </a:pPr>
            <a:r>
              <a:rPr lang="en-GB" dirty="0"/>
              <a:t>Examine and take copies of relevant health and social care records</a:t>
            </a:r>
          </a:p>
          <a:p>
            <a:pPr>
              <a:lnSpc>
                <a:spcPct val="100000"/>
              </a:lnSpc>
              <a:spcBef>
                <a:spcPts val="600"/>
              </a:spcBef>
              <a:spcAft>
                <a:spcPts val="600"/>
              </a:spcAft>
              <a:buFont typeface="Wingdings" panose="05000000000000000000" pitchFamily="2" charset="2"/>
              <a:buChar char="ü"/>
            </a:pPr>
            <a:r>
              <a:rPr lang="en-GB" dirty="0"/>
              <a:t>Ascertain whether alternative courses of action have been considered</a:t>
            </a:r>
          </a:p>
          <a:p>
            <a:pPr>
              <a:lnSpc>
                <a:spcPct val="100000"/>
              </a:lnSpc>
              <a:spcBef>
                <a:spcPts val="600"/>
              </a:spcBef>
              <a:spcAft>
                <a:spcPts val="600"/>
              </a:spcAft>
              <a:buFont typeface="Wingdings" panose="05000000000000000000" pitchFamily="2" charset="2"/>
              <a:buChar char="ü"/>
            </a:pPr>
            <a:r>
              <a:rPr lang="en-GB" dirty="0"/>
              <a:t>Obtain a further medical opinion, if appropriate</a:t>
            </a:r>
          </a:p>
          <a:p>
            <a:pPr>
              <a:lnSpc>
                <a:spcPct val="100000"/>
              </a:lnSpc>
              <a:spcBef>
                <a:spcPts val="600"/>
              </a:spcBef>
              <a:spcAft>
                <a:spcPts val="600"/>
              </a:spcAft>
              <a:buFont typeface="Wingdings" panose="05000000000000000000" pitchFamily="2" charset="2"/>
              <a:buChar char="ü"/>
            </a:pPr>
            <a:r>
              <a:rPr lang="en-GB" dirty="0"/>
              <a:t>Submit a report</a:t>
            </a:r>
          </a:p>
          <a:p>
            <a:pPr>
              <a:lnSpc>
                <a:spcPct val="100000"/>
              </a:lnSpc>
              <a:spcBef>
                <a:spcPts val="600"/>
              </a:spcBef>
              <a:spcAft>
                <a:spcPts val="600"/>
              </a:spcAft>
              <a:buFont typeface="Wingdings" panose="05000000000000000000" pitchFamily="2" charset="2"/>
              <a:buChar char="ü"/>
            </a:pPr>
            <a:r>
              <a:rPr lang="en-GB" dirty="0"/>
              <a:t>Challenge the decision maker, if appropriate</a:t>
            </a:r>
          </a:p>
          <a:p>
            <a:pPr>
              <a:lnSpc>
                <a:spcPct val="100000"/>
              </a:lnSpc>
              <a:spcBef>
                <a:spcPts val="600"/>
              </a:spcBef>
              <a:spcAft>
                <a:spcPts val="600"/>
              </a:spcAft>
              <a:buFont typeface="Wingdings" panose="05000000000000000000" pitchFamily="2" charset="2"/>
              <a:buChar char="ü"/>
            </a:pPr>
            <a:r>
              <a:rPr lang="en-GB" dirty="0"/>
              <a:t>Submit a complaint of behalf of the individual, if </a:t>
            </a:r>
            <a:r>
              <a:rPr lang="en-GB" dirty="0" smtClean="0"/>
              <a:t>appropriate.</a:t>
            </a:r>
            <a:endParaRPr lang="en-GB" dirty="0"/>
          </a:p>
        </p:txBody>
      </p:sp>
    </p:spTree>
    <p:extLst>
      <p:ext uri="{BB962C8B-B14F-4D97-AF65-F5344CB8AC3E}">
        <p14:creationId xmlns:p14="http://schemas.microsoft.com/office/powerpoint/2010/main" val="3146616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How to make a referral </a:t>
            </a:r>
          </a:p>
        </p:txBody>
      </p:sp>
      <p:sp>
        <p:nvSpPr>
          <p:cNvPr id="5" name="Content Placeholder 4"/>
          <p:cNvSpPr>
            <a:spLocks noGrp="1"/>
          </p:cNvSpPr>
          <p:nvPr>
            <p:ph idx="1"/>
          </p:nvPr>
        </p:nvSpPr>
        <p:spPr>
          <a:xfrm>
            <a:off x="838200" y="2139696"/>
            <a:ext cx="10198100" cy="4037266"/>
          </a:xfrm>
        </p:spPr>
        <p:txBody>
          <a:bodyPr/>
          <a:lstStyle/>
          <a:p>
            <a:pPr>
              <a:lnSpc>
                <a:spcPct val="100000"/>
              </a:lnSpc>
              <a:spcBef>
                <a:spcPts val="600"/>
              </a:spcBef>
              <a:spcAft>
                <a:spcPts val="600"/>
              </a:spcAft>
            </a:pPr>
            <a:r>
              <a:rPr lang="en-GB" dirty="0"/>
              <a:t>Referral forms can be found on our </a:t>
            </a:r>
            <a:r>
              <a:rPr lang="en-GB" dirty="0" smtClean="0"/>
              <a:t>website: </a:t>
            </a:r>
            <a:r>
              <a:rPr lang="en-GB" dirty="0" smtClean="0">
                <a:hlinkClick r:id="rId3"/>
              </a:rPr>
              <a:t>www.pohwer.net/make-a-referral</a:t>
            </a:r>
            <a:r>
              <a:rPr lang="en-GB" dirty="0" smtClean="0"/>
              <a:t> </a:t>
            </a:r>
            <a:endParaRPr lang="en-GB" dirty="0"/>
          </a:p>
          <a:p>
            <a:pPr>
              <a:lnSpc>
                <a:spcPct val="100000"/>
              </a:lnSpc>
              <a:spcBef>
                <a:spcPts val="600"/>
              </a:spcBef>
              <a:spcAft>
                <a:spcPts val="600"/>
              </a:spcAft>
            </a:pPr>
            <a:endParaRPr lang="en-GB" dirty="0"/>
          </a:p>
          <a:p>
            <a:pPr>
              <a:lnSpc>
                <a:spcPct val="100000"/>
              </a:lnSpc>
              <a:spcBef>
                <a:spcPts val="600"/>
              </a:spcBef>
              <a:spcAft>
                <a:spcPts val="600"/>
              </a:spcAft>
            </a:pPr>
            <a:r>
              <a:rPr lang="en-GB" dirty="0"/>
              <a:t>Telephone referrals, advice and information </a:t>
            </a:r>
            <a:r>
              <a:rPr lang="en-GB" dirty="0" smtClean="0"/>
              <a:t> available </a:t>
            </a:r>
            <a:r>
              <a:rPr lang="en-GB" dirty="0"/>
              <a:t>by contacting our </a:t>
            </a:r>
            <a:r>
              <a:rPr lang="en-GB" dirty="0" smtClean="0"/>
              <a:t>helpline: </a:t>
            </a:r>
            <a:r>
              <a:rPr lang="en-GB" b="1" dirty="0"/>
              <a:t>0300 456 2370</a:t>
            </a:r>
          </a:p>
        </p:txBody>
      </p:sp>
    </p:spTree>
    <p:extLst>
      <p:ext uri="{BB962C8B-B14F-4D97-AF65-F5344CB8AC3E}">
        <p14:creationId xmlns:p14="http://schemas.microsoft.com/office/powerpoint/2010/main" val="1903789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23900" y="1623514"/>
            <a:ext cx="9144000" cy="2387600"/>
          </a:xfrm>
        </p:spPr>
        <p:txBody>
          <a:bodyPr>
            <a:normAutofit/>
          </a:bodyPr>
          <a:lstStyle/>
          <a:p>
            <a:r>
              <a:rPr lang="en-GB" sz="5400" dirty="0"/>
              <a:t>Independent Advocacy under the Care Act </a:t>
            </a:r>
            <a:r>
              <a:rPr lang="en-GB" sz="5400" dirty="0" smtClean="0"/>
              <a:t>2014</a:t>
            </a:r>
            <a:br>
              <a:rPr lang="en-GB" sz="5400" dirty="0" smtClean="0"/>
            </a:br>
            <a:endParaRPr lang="en-GB" sz="5400" dirty="0"/>
          </a:p>
        </p:txBody>
      </p:sp>
    </p:spTree>
    <p:extLst>
      <p:ext uri="{BB962C8B-B14F-4D97-AF65-F5344CB8AC3E}">
        <p14:creationId xmlns:p14="http://schemas.microsoft.com/office/powerpoint/2010/main" val="7720689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Duty to Arrange (S67)</a:t>
            </a:r>
          </a:p>
        </p:txBody>
      </p:sp>
      <p:sp>
        <p:nvSpPr>
          <p:cNvPr id="5" name="Content Placeholder 4"/>
          <p:cNvSpPr>
            <a:spLocks noGrp="1"/>
          </p:cNvSpPr>
          <p:nvPr>
            <p:ph idx="1"/>
          </p:nvPr>
        </p:nvSpPr>
        <p:spPr>
          <a:xfrm>
            <a:off x="838200" y="1987296"/>
            <a:ext cx="9886950" cy="4037266"/>
          </a:xfrm>
        </p:spPr>
        <p:txBody>
          <a:bodyPr>
            <a:normAutofit fontScale="77500" lnSpcReduction="20000"/>
          </a:bodyPr>
          <a:lstStyle/>
          <a:p>
            <a:pPr marL="0" indent="0">
              <a:lnSpc>
                <a:spcPct val="120000"/>
              </a:lnSpc>
              <a:spcBef>
                <a:spcPts val="0"/>
              </a:spcBef>
              <a:spcAft>
                <a:spcPts val="600"/>
              </a:spcAft>
              <a:buNone/>
            </a:pPr>
            <a:r>
              <a:rPr lang="en-GB" dirty="0"/>
              <a:t>The LA must arrange for a Care Act Advocate to be available to represent and support the person where:</a:t>
            </a:r>
          </a:p>
          <a:p>
            <a:pPr marL="0" indent="0">
              <a:lnSpc>
                <a:spcPct val="120000"/>
              </a:lnSpc>
              <a:spcBef>
                <a:spcPts val="0"/>
              </a:spcBef>
              <a:spcAft>
                <a:spcPts val="600"/>
              </a:spcAft>
              <a:buNone/>
            </a:pPr>
            <a:endParaRPr lang="en-GB" dirty="0" smtClean="0"/>
          </a:p>
          <a:p>
            <a:pPr>
              <a:lnSpc>
                <a:spcPct val="120000"/>
              </a:lnSpc>
              <a:spcBef>
                <a:spcPts val="0"/>
              </a:spcBef>
              <a:spcAft>
                <a:spcPts val="600"/>
              </a:spcAft>
            </a:pPr>
            <a:r>
              <a:rPr lang="en-GB" dirty="0" smtClean="0"/>
              <a:t>The allocated social worker is an employee of Telford &amp; Wrekin council (we travel out of area to a reasonable distance but do not work other councils care act cases in the Telford area).</a:t>
            </a:r>
          </a:p>
          <a:p>
            <a:pPr marL="0" indent="0">
              <a:lnSpc>
                <a:spcPct val="120000"/>
              </a:lnSpc>
              <a:spcBef>
                <a:spcPts val="0"/>
              </a:spcBef>
              <a:spcAft>
                <a:spcPts val="600"/>
              </a:spcAft>
              <a:buNone/>
            </a:pPr>
            <a:endParaRPr lang="en-GB" dirty="0"/>
          </a:p>
          <a:p>
            <a:pPr>
              <a:lnSpc>
                <a:spcPct val="120000"/>
              </a:lnSpc>
              <a:spcBef>
                <a:spcPts val="0"/>
              </a:spcBef>
              <a:spcAft>
                <a:spcPts val="600"/>
              </a:spcAft>
            </a:pPr>
            <a:r>
              <a:rPr lang="en-GB" dirty="0"/>
              <a:t>T</a:t>
            </a:r>
            <a:r>
              <a:rPr lang="en-GB" dirty="0" smtClean="0"/>
              <a:t>he </a:t>
            </a:r>
            <a:r>
              <a:rPr lang="en-GB" dirty="0"/>
              <a:t>individual would experience ‘substantial difficulty’ in understanding relevant information; retaining,  using or weighing that information or communicating their views, wishes or feelings</a:t>
            </a:r>
          </a:p>
          <a:p>
            <a:pPr>
              <a:lnSpc>
                <a:spcPct val="120000"/>
              </a:lnSpc>
              <a:spcBef>
                <a:spcPts val="0"/>
              </a:spcBef>
              <a:spcAft>
                <a:spcPts val="600"/>
              </a:spcAft>
            </a:pPr>
            <a:endParaRPr lang="en-GB" dirty="0"/>
          </a:p>
          <a:p>
            <a:pPr marL="0" indent="0">
              <a:lnSpc>
                <a:spcPct val="100000"/>
              </a:lnSpc>
              <a:spcBef>
                <a:spcPts val="600"/>
              </a:spcBef>
              <a:spcAft>
                <a:spcPts val="600"/>
              </a:spcAft>
              <a:buNone/>
            </a:pPr>
            <a:endParaRPr lang="en-GB" dirty="0"/>
          </a:p>
        </p:txBody>
      </p:sp>
    </p:spTree>
    <p:extLst>
      <p:ext uri="{BB962C8B-B14F-4D97-AF65-F5344CB8AC3E}">
        <p14:creationId xmlns:p14="http://schemas.microsoft.com/office/powerpoint/2010/main" val="3930668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Duty to Arrange (S67)</a:t>
            </a:r>
          </a:p>
        </p:txBody>
      </p:sp>
      <p:sp>
        <p:nvSpPr>
          <p:cNvPr id="5" name="Content Placeholder 4"/>
          <p:cNvSpPr>
            <a:spLocks noGrp="1"/>
          </p:cNvSpPr>
          <p:nvPr>
            <p:ph idx="1"/>
          </p:nvPr>
        </p:nvSpPr>
        <p:spPr>
          <a:xfrm>
            <a:off x="838200" y="1987296"/>
            <a:ext cx="9886950" cy="4037266"/>
          </a:xfrm>
        </p:spPr>
        <p:txBody>
          <a:bodyPr>
            <a:normAutofit fontScale="92500"/>
          </a:bodyPr>
          <a:lstStyle/>
          <a:p>
            <a:pPr marL="0" indent="0">
              <a:lnSpc>
                <a:spcPct val="120000"/>
              </a:lnSpc>
              <a:spcBef>
                <a:spcPts val="0"/>
              </a:spcBef>
              <a:spcAft>
                <a:spcPts val="600"/>
              </a:spcAft>
              <a:buNone/>
            </a:pPr>
            <a:r>
              <a:rPr lang="en-GB" dirty="0"/>
              <a:t>The LA must arrange for a Care Act Advocate to be available to represent and support the person where:</a:t>
            </a:r>
          </a:p>
          <a:p>
            <a:pPr marL="0" indent="0">
              <a:lnSpc>
                <a:spcPct val="120000"/>
              </a:lnSpc>
              <a:spcBef>
                <a:spcPts val="0"/>
              </a:spcBef>
              <a:spcAft>
                <a:spcPts val="600"/>
              </a:spcAft>
              <a:buNone/>
            </a:pPr>
            <a:endParaRPr lang="en-GB" dirty="0"/>
          </a:p>
          <a:p>
            <a:pPr>
              <a:lnSpc>
                <a:spcPct val="120000"/>
              </a:lnSpc>
              <a:spcBef>
                <a:spcPts val="0"/>
              </a:spcBef>
              <a:spcAft>
                <a:spcPts val="600"/>
              </a:spcAft>
            </a:pPr>
            <a:r>
              <a:rPr lang="en-GB" dirty="0" smtClean="0"/>
              <a:t>The individual is 14 years old or older.</a:t>
            </a:r>
          </a:p>
          <a:p>
            <a:pPr marL="0" indent="0">
              <a:lnSpc>
                <a:spcPct val="120000"/>
              </a:lnSpc>
              <a:spcBef>
                <a:spcPts val="0"/>
              </a:spcBef>
              <a:spcAft>
                <a:spcPts val="600"/>
              </a:spcAft>
              <a:buNone/>
            </a:pPr>
            <a:endParaRPr lang="en-GB" dirty="0"/>
          </a:p>
          <a:p>
            <a:pPr>
              <a:lnSpc>
                <a:spcPct val="120000"/>
              </a:lnSpc>
              <a:spcBef>
                <a:spcPts val="0"/>
              </a:spcBef>
              <a:spcAft>
                <a:spcPts val="600"/>
              </a:spcAft>
            </a:pPr>
            <a:r>
              <a:rPr lang="en-GB" dirty="0"/>
              <a:t>There is no ‘appropriate person’ to represent and support them for the purpose of facilitating their involvement.</a:t>
            </a:r>
          </a:p>
          <a:p>
            <a:pPr marL="0" indent="0">
              <a:lnSpc>
                <a:spcPct val="100000"/>
              </a:lnSpc>
              <a:spcBef>
                <a:spcPts val="600"/>
              </a:spcBef>
              <a:spcAft>
                <a:spcPts val="600"/>
              </a:spcAft>
              <a:buNone/>
            </a:pPr>
            <a:endParaRPr lang="en-GB" dirty="0"/>
          </a:p>
        </p:txBody>
      </p:sp>
    </p:spTree>
    <p:extLst>
      <p:ext uri="{BB962C8B-B14F-4D97-AF65-F5344CB8AC3E}">
        <p14:creationId xmlns:p14="http://schemas.microsoft.com/office/powerpoint/2010/main" val="1662334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Relevant Processes</a:t>
            </a:r>
          </a:p>
        </p:txBody>
      </p:sp>
      <p:sp>
        <p:nvSpPr>
          <p:cNvPr id="5" name="Content Placeholder 4"/>
          <p:cNvSpPr>
            <a:spLocks noGrp="1"/>
          </p:cNvSpPr>
          <p:nvPr>
            <p:ph idx="1"/>
          </p:nvPr>
        </p:nvSpPr>
        <p:spPr>
          <a:xfrm>
            <a:off x="838200" y="1977771"/>
            <a:ext cx="10198100" cy="4037266"/>
          </a:xfrm>
        </p:spPr>
        <p:txBody>
          <a:bodyPr>
            <a:normAutofit fontScale="92500" lnSpcReduction="10000"/>
          </a:bodyPr>
          <a:lstStyle/>
          <a:p>
            <a:pPr>
              <a:lnSpc>
                <a:spcPct val="120000"/>
              </a:lnSpc>
              <a:spcBef>
                <a:spcPts val="0"/>
              </a:spcBef>
            </a:pPr>
            <a:r>
              <a:rPr lang="en-GB" dirty="0"/>
              <a:t>section 9 needs assessment;</a:t>
            </a:r>
          </a:p>
          <a:p>
            <a:pPr>
              <a:lnSpc>
                <a:spcPct val="120000"/>
              </a:lnSpc>
              <a:spcBef>
                <a:spcPts val="0"/>
              </a:spcBef>
            </a:pPr>
            <a:r>
              <a:rPr lang="en-GB" dirty="0"/>
              <a:t>section 10 carer’s assessment;</a:t>
            </a:r>
          </a:p>
          <a:p>
            <a:pPr>
              <a:lnSpc>
                <a:spcPct val="120000"/>
              </a:lnSpc>
              <a:spcBef>
                <a:spcPts val="0"/>
              </a:spcBef>
            </a:pPr>
            <a:r>
              <a:rPr lang="en-GB" dirty="0"/>
              <a:t>section 25 preparing a support / care and support plan;</a:t>
            </a:r>
          </a:p>
          <a:p>
            <a:pPr>
              <a:lnSpc>
                <a:spcPct val="120000"/>
              </a:lnSpc>
              <a:spcBef>
                <a:spcPts val="0"/>
              </a:spcBef>
            </a:pPr>
            <a:r>
              <a:rPr lang="en-GB" dirty="0"/>
              <a:t>section 27 revising a support / care and support plan;</a:t>
            </a:r>
          </a:p>
          <a:p>
            <a:pPr>
              <a:lnSpc>
                <a:spcPct val="120000"/>
              </a:lnSpc>
              <a:spcBef>
                <a:spcPts val="0"/>
              </a:spcBef>
            </a:pPr>
            <a:r>
              <a:rPr lang="en-GB" dirty="0"/>
              <a:t>section 59 child’s needs assessment;</a:t>
            </a:r>
          </a:p>
          <a:p>
            <a:pPr>
              <a:lnSpc>
                <a:spcPct val="120000"/>
              </a:lnSpc>
              <a:spcBef>
                <a:spcPts val="0"/>
              </a:spcBef>
            </a:pPr>
            <a:r>
              <a:rPr lang="en-GB" dirty="0"/>
              <a:t>section 61 child’s carer’s assessment;</a:t>
            </a:r>
          </a:p>
          <a:p>
            <a:pPr>
              <a:lnSpc>
                <a:spcPct val="120000"/>
              </a:lnSpc>
              <a:spcBef>
                <a:spcPts val="0"/>
              </a:spcBef>
            </a:pPr>
            <a:r>
              <a:rPr lang="en-GB" dirty="0"/>
              <a:t>section 64 young carer’s assessment</a:t>
            </a:r>
          </a:p>
          <a:p>
            <a:pPr>
              <a:lnSpc>
                <a:spcPct val="120000"/>
              </a:lnSpc>
              <a:spcBef>
                <a:spcPts val="0"/>
              </a:spcBef>
            </a:pPr>
            <a:r>
              <a:rPr lang="en-GB" dirty="0"/>
              <a:t>section 42 safeguarding enquiry</a:t>
            </a:r>
          </a:p>
          <a:p>
            <a:pPr>
              <a:lnSpc>
                <a:spcPct val="120000"/>
              </a:lnSpc>
              <a:spcBef>
                <a:spcPts val="0"/>
              </a:spcBef>
            </a:pPr>
            <a:r>
              <a:rPr lang="en-GB" dirty="0"/>
              <a:t>section 44 safeguarding adults review (SAR)</a:t>
            </a:r>
          </a:p>
        </p:txBody>
      </p:sp>
    </p:spTree>
    <p:extLst>
      <p:ext uri="{BB962C8B-B14F-4D97-AF65-F5344CB8AC3E}">
        <p14:creationId xmlns:p14="http://schemas.microsoft.com/office/powerpoint/2010/main" val="4093558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Care Act Advocates Role</a:t>
            </a:r>
          </a:p>
        </p:txBody>
      </p:sp>
      <p:sp>
        <p:nvSpPr>
          <p:cNvPr id="5" name="Content Placeholder 4"/>
          <p:cNvSpPr>
            <a:spLocks noGrp="1"/>
          </p:cNvSpPr>
          <p:nvPr>
            <p:ph idx="1"/>
          </p:nvPr>
        </p:nvSpPr>
        <p:spPr>
          <a:xfrm>
            <a:off x="838200" y="2139696"/>
            <a:ext cx="10198100" cy="4037266"/>
          </a:xfrm>
        </p:spPr>
        <p:txBody>
          <a:bodyPr>
            <a:normAutofit/>
          </a:bodyPr>
          <a:lstStyle/>
          <a:p>
            <a:pPr marL="0" indent="0">
              <a:lnSpc>
                <a:spcPct val="100000"/>
              </a:lnSpc>
              <a:spcBef>
                <a:spcPts val="600"/>
              </a:spcBef>
              <a:spcAft>
                <a:spcPts val="600"/>
              </a:spcAft>
              <a:buNone/>
            </a:pPr>
            <a:r>
              <a:rPr lang="en-GB" sz="3200" dirty="0" smtClean="0"/>
              <a:t>“To </a:t>
            </a:r>
            <a:r>
              <a:rPr lang="en-GB" sz="3200" dirty="0"/>
              <a:t>support and represent the person and to facilitate their involvement in the key processes and interactions with the local authority and other relevant organisations</a:t>
            </a:r>
            <a:r>
              <a:rPr lang="en-GB" sz="3200" dirty="0" smtClean="0"/>
              <a:t>.”</a:t>
            </a:r>
          </a:p>
          <a:p>
            <a:pPr marL="0" indent="0">
              <a:lnSpc>
                <a:spcPct val="100000"/>
              </a:lnSpc>
              <a:spcBef>
                <a:spcPts val="600"/>
              </a:spcBef>
              <a:spcAft>
                <a:spcPts val="600"/>
              </a:spcAft>
              <a:buNone/>
            </a:pPr>
            <a:r>
              <a:rPr lang="en-GB" sz="3200" dirty="0" smtClean="0"/>
              <a:t/>
            </a:r>
            <a:br>
              <a:rPr lang="en-GB" sz="3200" dirty="0" smtClean="0"/>
            </a:br>
            <a:r>
              <a:rPr lang="en-GB" sz="3200" dirty="0" smtClean="0"/>
              <a:t>- </a:t>
            </a:r>
            <a:r>
              <a:rPr lang="en-GB" dirty="0" smtClean="0"/>
              <a:t>(</a:t>
            </a:r>
            <a:r>
              <a:rPr lang="en-GB" dirty="0"/>
              <a:t>7.4 Statutory Guidance)</a:t>
            </a:r>
          </a:p>
          <a:p>
            <a:pPr>
              <a:lnSpc>
                <a:spcPct val="100000"/>
              </a:lnSpc>
              <a:spcBef>
                <a:spcPts val="600"/>
              </a:spcBef>
              <a:spcAft>
                <a:spcPts val="600"/>
              </a:spcAft>
            </a:pPr>
            <a:endParaRPr lang="en-GB" sz="3200" dirty="0"/>
          </a:p>
        </p:txBody>
      </p:sp>
    </p:spTree>
    <p:extLst>
      <p:ext uri="{BB962C8B-B14F-4D97-AF65-F5344CB8AC3E}">
        <p14:creationId xmlns:p14="http://schemas.microsoft.com/office/powerpoint/2010/main" val="11621234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The advocate</a:t>
            </a:r>
          </a:p>
        </p:txBody>
      </p:sp>
      <p:sp>
        <p:nvSpPr>
          <p:cNvPr id="5" name="Content Placeholder 4"/>
          <p:cNvSpPr>
            <a:spLocks noGrp="1"/>
          </p:cNvSpPr>
          <p:nvPr>
            <p:ph idx="1"/>
          </p:nvPr>
        </p:nvSpPr>
        <p:spPr>
          <a:xfrm>
            <a:off x="838200" y="1943100"/>
            <a:ext cx="10058400" cy="4186237"/>
          </a:xfrm>
        </p:spPr>
        <p:txBody>
          <a:bodyPr>
            <a:normAutofit fontScale="77500" lnSpcReduction="20000"/>
          </a:bodyPr>
          <a:lstStyle/>
          <a:p>
            <a:pPr marL="0" indent="0">
              <a:lnSpc>
                <a:spcPct val="120000"/>
              </a:lnSpc>
              <a:spcBef>
                <a:spcPts val="600"/>
              </a:spcBef>
              <a:spcAft>
                <a:spcPts val="600"/>
              </a:spcAft>
              <a:buNone/>
            </a:pPr>
            <a:r>
              <a:rPr lang="en-GB" dirty="0"/>
              <a:t>Assists the person to:</a:t>
            </a:r>
          </a:p>
          <a:p>
            <a:pPr>
              <a:lnSpc>
                <a:spcPct val="120000"/>
              </a:lnSpc>
              <a:spcBef>
                <a:spcPts val="600"/>
              </a:spcBef>
              <a:spcAft>
                <a:spcPts val="600"/>
              </a:spcAft>
            </a:pPr>
            <a:r>
              <a:rPr lang="en-GB" dirty="0"/>
              <a:t>Understand assessment, care and support planning, review and safeguarding processes.</a:t>
            </a:r>
          </a:p>
          <a:p>
            <a:pPr>
              <a:lnSpc>
                <a:spcPct val="120000"/>
              </a:lnSpc>
              <a:spcBef>
                <a:spcPts val="600"/>
              </a:spcBef>
              <a:spcAft>
                <a:spcPts val="600"/>
              </a:spcAft>
            </a:pPr>
            <a:r>
              <a:rPr lang="en-GB" dirty="0"/>
              <a:t>Communicate their views, wishes and feelings in these processes</a:t>
            </a:r>
          </a:p>
          <a:p>
            <a:pPr>
              <a:lnSpc>
                <a:spcPct val="120000"/>
              </a:lnSpc>
              <a:spcBef>
                <a:spcPts val="600"/>
              </a:spcBef>
              <a:spcAft>
                <a:spcPts val="600"/>
              </a:spcAft>
            </a:pPr>
            <a:r>
              <a:rPr lang="en-GB" dirty="0"/>
              <a:t>Understand how their needs can be met by the local authority</a:t>
            </a:r>
          </a:p>
          <a:p>
            <a:pPr>
              <a:lnSpc>
                <a:spcPct val="120000"/>
              </a:lnSpc>
              <a:spcBef>
                <a:spcPts val="600"/>
              </a:spcBef>
              <a:spcAft>
                <a:spcPts val="600"/>
              </a:spcAft>
            </a:pPr>
            <a:r>
              <a:rPr lang="en-GB" dirty="0"/>
              <a:t>Make decisions about their care and support arrangements</a:t>
            </a:r>
          </a:p>
          <a:p>
            <a:pPr>
              <a:lnSpc>
                <a:spcPct val="120000"/>
              </a:lnSpc>
              <a:spcBef>
                <a:spcPts val="600"/>
              </a:spcBef>
              <a:spcAft>
                <a:spcPts val="600"/>
              </a:spcAft>
            </a:pPr>
            <a:r>
              <a:rPr lang="en-GB" dirty="0"/>
              <a:t>Understand their rights under the Care Act</a:t>
            </a:r>
          </a:p>
          <a:p>
            <a:pPr>
              <a:lnSpc>
                <a:spcPct val="120000"/>
              </a:lnSpc>
              <a:spcBef>
                <a:spcPts val="600"/>
              </a:spcBef>
              <a:spcAft>
                <a:spcPts val="600"/>
              </a:spcAft>
            </a:pPr>
            <a:r>
              <a:rPr lang="en-GB" dirty="0"/>
              <a:t>Challenge a decision made by the LA. (Or where the person is unable </a:t>
            </a:r>
            <a:r>
              <a:rPr lang="en-GB" dirty="0" smtClean="0"/>
              <a:t/>
            </a:r>
            <a:br>
              <a:rPr lang="en-GB" dirty="0" smtClean="0"/>
            </a:br>
            <a:r>
              <a:rPr lang="en-GB" dirty="0" smtClean="0"/>
              <a:t>to </a:t>
            </a:r>
            <a:r>
              <a:rPr lang="en-GB" dirty="0"/>
              <a:t>challenge this decision do this on their behalf.) </a:t>
            </a:r>
          </a:p>
        </p:txBody>
      </p:sp>
    </p:spTree>
    <p:extLst>
      <p:ext uri="{BB962C8B-B14F-4D97-AF65-F5344CB8AC3E}">
        <p14:creationId xmlns:p14="http://schemas.microsoft.com/office/powerpoint/2010/main" val="2327415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4000" dirty="0"/>
              <a:t>The Role of the Advocate </a:t>
            </a:r>
            <a:r>
              <a:rPr lang="en-GB" sz="3200" dirty="0"/>
              <a:t>(12) </a:t>
            </a:r>
            <a:r>
              <a:rPr lang="en-GB" sz="3200" dirty="0" smtClean="0"/>
              <a:t/>
            </a:r>
            <a:br>
              <a:rPr lang="en-GB" sz="3200" dirty="0" smtClean="0"/>
            </a:br>
            <a:r>
              <a:rPr lang="en-GB" sz="4000" dirty="0" smtClean="0"/>
              <a:t>Challenging </a:t>
            </a:r>
            <a:r>
              <a:rPr lang="en-GB" sz="4000" dirty="0"/>
              <a:t>Decisions</a:t>
            </a:r>
          </a:p>
        </p:txBody>
      </p:sp>
      <p:sp>
        <p:nvSpPr>
          <p:cNvPr id="5" name="Content Placeholder 4"/>
          <p:cNvSpPr>
            <a:spLocks noGrp="1"/>
          </p:cNvSpPr>
          <p:nvPr>
            <p:ph idx="1"/>
          </p:nvPr>
        </p:nvSpPr>
        <p:spPr>
          <a:xfrm>
            <a:off x="838200" y="2139696"/>
            <a:ext cx="10198100" cy="4037266"/>
          </a:xfrm>
        </p:spPr>
        <p:txBody>
          <a:bodyPr/>
          <a:lstStyle/>
          <a:p>
            <a:pPr marL="0" indent="0">
              <a:lnSpc>
                <a:spcPct val="100000"/>
              </a:lnSpc>
              <a:spcBef>
                <a:spcPts val="0"/>
              </a:spcBef>
              <a:spcAft>
                <a:spcPts val="600"/>
              </a:spcAft>
              <a:buNone/>
            </a:pPr>
            <a:r>
              <a:rPr lang="en-GB" dirty="0" smtClean="0"/>
              <a:t>Decisions </a:t>
            </a:r>
            <a:r>
              <a:rPr lang="en-GB" dirty="0"/>
              <a:t>can be challenged in two circumstances:</a:t>
            </a:r>
          </a:p>
          <a:p>
            <a:pPr marL="514350" indent="-514350">
              <a:lnSpc>
                <a:spcPct val="100000"/>
              </a:lnSpc>
              <a:spcBef>
                <a:spcPts val="0"/>
              </a:spcBef>
              <a:spcAft>
                <a:spcPts val="600"/>
              </a:spcAft>
              <a:buFont typeface="+mj-lt"/>
              <a:buAutoNum type="arabicPeriod"/>
            </a:pPr>
            <a:r>
              <a:rPr lang="en-GB" dirty="0"/>
              <a:t>Where the client is unhappy with the outcome</a:t>
            </a:r>
          </a:p>
          <a:p>
            <a:pPr marL="514350" indent="-514350">
              <a:lnSpc>
                <a:spcPct val="100000"/>
              </a:lnSpc>
              <a:spcBef>
                <a:spcPts val="0"/>
              </a:spcBef>
              <a:spcAft>
                <a:spcPts val="600"/>
              </a:spcAft>
              <a:buFont typeface="+mj-lt"/>
              <a:buAutoNum type="arabicPeriod"/>
            </a:pPr>
            <a:r>
              <a:rPr lang="en-GB" dirty="0"/>
              <a:t>Where the advocate has </a:t>
            </a:r>
            <a:r>
              <a:rPr lang="en-GB" dirty="0" smtClean="0"/>
              <a:t>concerns</a:t>
            </a:r>
            <a:endParaRPr lang="en-GB" dirty="0"/>
          </a:p>
        </p:txBody>
      </p:sp>
    </p:spTree>
    <p:extLst>
      <p:ext uri="{BB962C8B-B14F-4D97-AF65-F5344CB8AC3E}">
        <p14:creationId xmlns:p14="http://schemas.microsoft.com/office/powerpoint/2010/main" val="2891832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How to make a referral </a:t>
            </a:r>
          </a:p>
        </p:txBody>
      </p:sp>
      <p:sp>
        <p:nvSpPr>
          <p:cNvPr id="5" name="Content Placeholder 4"/>
          <p:cNvSpPr>
            <a:spLocks noGrp="1"/>
          </p:cNvSpPr>
          <p:nvPr>
            <p:ph idx="1"/>
          </p:nvPr>
        </p:nvSpPr>
        <p:spPr>
          <a:xfrm>
            <a:off x="838200" y="2139696"/>
            <a:ext cx="10198100" cy="4037266"/>
          </a:xfrm>
        </p:spPr>
        <p:txBody>
          <a:bodyPr/>
          <a:lstStyle/>
          <a:p>
            <a:pPr>
              <a:lnSpc>
                <a:spcPct val="100000"/>
              </a:lnSpc>
              <a:spcBef>
                <a:spcPts val="600"/>
              </a:spcBef>
              <a:spcAft>
                <a:spcPts val="600"/>
              </a:spcAft>
            </a:pPr>
            <a:r>
              <a:rPr lang="en-GB" dirty="0"/>
              <a:t>Referral forms can be found on our </a:t>
            </a:r>
            <a:r>
              <a:rPr lang="en-GB" dirty="0" smtClean="0"/>
              <a:t>website: </a:t>
            </a:r>
            <a:r>
              <a:rPr lang="en-GB" dirty="0" smtClean="0">
                <a:hlinkClick r:id="rId3"/>
              </a:rPr>
              <a:t>www.pohwer.net/make-a-referral</a:t>
            </a:r>
            <a:r>
              <a:rPr lang="en-GB" dirty="0" smtClean="0"/>
              <a:t> </a:t>
            </a:r>
            <a:endParaRPr lang="en-GB" dirty="0"/>
          </a:p>
          <a:p>
            <a:pPr>
              <a:lnSpc>
                <a:spcPct val="100000"/>
              </a:lnSpc>
              <a:spcBef>
                <a:spcPts val="600"/>
              </a:spcBef>
              <a:spcAft>
                <a:spcPts val="600"/>
              </a:spcAft>
            </a:pPr>
            <a:endParaRPr lang="en-GB" dirty="0"/>
          </a:p>
          <a:p>
            <a:pPr>
              <a:lnSpc>
                <a:spcPct val="100000"/>
              </a:lnSpc>
              <a:spcBef>
                <a:spcPts val="600"/>
              </a:spcBef>
              <a:spcAft>
                <a:spcPts val="600"/>
              </a:spcAft>
            </a:pPr>
            <a:r>
              <a:rPr lang="en-GB" dirty="0"/>
              <a:t>Telephone referrals, advice and information </a:t>
            </a:r>
            <a:r>
              <a:rPr lang="en-GB" dirty="0" smtClean="0"/>
              <a:t> available </a:t>
            </a:r>
            <a:r>
              <a:rPr lang="en-GB" dirty="0"/>
              <a:t>by contacting our </a:t>
            </a:r>
            <a:r>
              <a:rPr lang="en-GB" dirty="0" smtClean="0"/>
              <a:t>helpline: </a:t>
            </a:r>
            <a:r>
              <a:rPr lang="en-GB" b="1" dirty="0"/>
              <a:t>0300 456 2370</a:t>
            </a:r>
          </a:p>
        </p:txBody>
      </p:sp>
    </p:spTree>
    <p:extLst>
      <p:ext uri="{BB962C8B-B14F-4D97-AF65-F5344CB8AC3E}">
        <p14:creationId xmlns:p14="http://schemas.microsoft.com/office/powerpoint/2010/main" val="224549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Statutory </a:t>
            </a:r>
            <a:r>
              <a:rPr lang="en-GB" dirty="0" smtClean="0"/>
              <a:t>Advocacy in the area </a:t>
            </a:r>
            <a:endParaRPr lang="en-GB" dirty="0"/>
          </a:p>
        </p:txBody>
      </p:sp>
      <p:sp>
        <p:nvSpPr>
          <p:cNvPr id="5" name="Content Placeholder 4"/>
          <p:cNvSpPr>
            <a:spLocks noGrp="1"/>
          </p:cNvSpPr>
          <p:nvPr>
            <p:ph idx="1"/>
          </p:nvPr>
        </p:nvSpPr>
        <p:spPr>
          <a:xfrm>
            <a:off x="838200" y="2139696"/>
            <a:ext cx="10198100" cy="4037266"/>
          </a:xfrm>
        </p:spPr>
        <p:txBody>
          <a:bodyPr/>
          <a:lstStyle/>
          <a:p>
            <a:pPr>
              <a:lnSpc>
                <a:spcPct val="100000"/>
              </a:lnSpc>
              <a:spcBef>
                <a:spcPts val="600"/>
              </a:spcBef>
              <a:spcAft>
                <a:spcPts val="600"/>
              </a:spcAft>
            </a:pPr>
            <a:r>
              <a:rPr lang="en-GB" dirty="0"/>
              <a:t>Independent Mental Capacity Advocacy (IMCA) </a:t>
            </a:r>
            <a:r>
              <a:rPr lang="en-GB" dirty="0" smtClean="0"/>
              <a:t>including DoLS</a:t>
            </a:r>
            <a:endParaRPr lang="en-GB" dirty="0"/>
          </a:p>
          <a:p>
            <a:pPr>
              <a:lnSpc>
                <a:spcPct val="100000"/>
              </a:lnSpc>
              <a:spcBef>
                <a:spcPts val="600"/>
              </a:spcBef>
              <a:spcAft>
                <a:spcPts val="600"/>
              </a:spcAft>
            </a:pPr>
            <a:r>
              <a:rPr lang="en-GB" dirty="0"/>
              <a:t>Care Act Advocacy </a:t>
            </a:r>
            <a:r>
              <a:rPr lang="en-GB" dirty="0" smtClean="0"/>
              <a:t>(CAA)</a:t>
            </a:r>
            <a:endParaRPr lang="en-GB" dirty="0"/>
          </a:p>
          <a:p>
            <a:pPr>
              <a:lnSpc>
                <a:spcPct val="100000"/>
              </a:lnSpc>
              <a:spcBef>
                <a:spcPts val="600"/>
              </a:spcBef>
              <a:spcAft>
                <a:spcPts val="600"/>
              </a:spcAft>
            </a:pPr>
            <a:r>
              <a:rPr lang="en-GB" dirty="0"/>
              <a:t>NHS Complaints </a:t>
            </a:r>
            <a:r>
              <a:rPr lang="en-GB" dirty="0" smtClean="0"/>
              <a:t>Advocacy</a:t>
            </a:r>
            <a:endParaRPr lang="en-GB" dirty="0"/>
          </a:p>
        </p:txBody>
      </p:sp>
    </p:spTree>
    <p:extLst>
      <p:ext uri="{BB962C8B-B14F-4D97-AF65-F5344CB8AC3E}">
        <p14:creationId xmlns:p14="http://schemas.microsoft.com/office/powerpoint/2010/main" val="2811513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23900" y="1575889"/>
            <a:ext cx="9144000" cy="2387600"/>
          </a:xfrm>
        </p:spPr>
        <p:txBody>
          <a:bodyPr>
            <a:normAutofit/>
          </a:bodyPr>
          <a:lstStyle/>
          <a:p>
            <a:r>
              <a:rPr lang="en-GB" sz="5400" dirty="0"/>
              <a:t>NHS Complaints Advocacy </a:t>
            </a:r>
          </a:p>
        </p:txBody>
      </p:sp>
    </p:spTree>
    <p:extLst>
      <p:ext uri="{BB962C8B-B14F-4D97-AF65-F5344CB8AC3E}">
        <p14:creationId xmlns:p14="http://schemas.microsoft.com/office/powerpoint/2010/main" val="2017659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NHS Complaints </a:t>
            </a:r>
            <a:r>
              <a:rPr lang="en-GB" dirty="0" smtClean="0"/>
              <a:t>Advocacy can: </a:t>
            </a:r>
            <a:endParaRPr lang="en-GB" dirty="0"/>
          </a:p>
        </p:txBody>
      </p:sp>
      <p:sp>
        <p:nvSpPr>
          <p:cNvPr id="5" name="Content Placeholder 4"/>
          <p:cNvSpPr>
            <a:spLocks noGrp="1"/>
          </p:cNvSpPr>
          <p:nvPr>
            <p:ph idx="1"/>
          </p:nvPr>
        </p:nvSpPr>
        <p:spPr>
          <a:xfrm>
            <a:off x="838200" y="1971675"/>
            <a:ext cx="10198100" cy="4205287"/>
          </a:xfrm>
        </p:spPr>
        <p:txBody>
          <a:bodyPr>
            <a:normAutofit fontScale="92500" lnSpcReduction="20000"/>
          </a:bodyPr>
          <a:lstStyle/>
          <a:p>
            <a:pPr>
              <a:lnSpc>
                <a:spcPct val="120000"/>
              </a:lnSpc>
              <a:spcBef>
                <a:spcPts val="0"/>
              </a:spcBef>
              <a:spcAft>
                <a:spcPts val="600"/>
              </a:spcAft>
            </a:pPr>
            <a:r>
              <a:rPr lang="en-GB" dirty="0" smtClean="0"/>
              <a:t>Support the complainant if 18+ years or ‘</a:t>
            </a:r>
            <a:r>
              <a:rPr lang="en-GB" dirty="0" err="1" smtClean="0"/>
              <a:t>gillick</a:t>
            </a:r>
            <a:r>
              <a:rPr lang="en-GB" dirty="0" smtClean="0"/>
              <a:t> competent’ </a:t>
            </a:r>
          </a:p>
          <a:p>
            <a:pPr>
              <a:lnSpc>
                <a:spcPct val="120000"/>
              </a:lnSpc>
              <a:spcBef>
                <a:spcPts val="0"/>
              </a:spcBef>
              <a:spcAft>
                <a:spcPts val="600"/>
              </a:spcAft>
            </a:pPr>
            <a:r>
              <a:rPr lang="en-GB" dirty="0" smtClean="0"/>
              <a:t>Support </a:t>
            </a:r>
            <a:r>
              <a:rPr lang="en-GB" dirty="0"/>
              <a:t>you to make a complaint about a service, care or treatment provided to you or commissioned by the NHS </a:t>
            </a:r>
            <a:r>
              <a:rPr lang="en-GB" dirty="0" smtClean="0"/>
              <a:t>in the Telford &amp; Wrekin area</a:t>
            </a:r>
            <a:endParaRPr lang="en-GB" dirty="0"/>
          </a:p>
          <a:p>
            <a:pPr>
              <a:lnSpc>
                <a:spcPct val="120000"/>
              </a:lnSpc>
              <a:spcBef>
                <a:spcPts val="0"/>
              </a:spcBef>
              <a:spcAft>
                <a:spcPts val="600"/>
              </a:spcAft>
            </a:pPr>
            <a:r>
              <a:rPr lang="en-GB" dirty="0"/>
              <a:t>Support you with a combined complaint that is about both health and social care </a:t>
            </a:r>
          </a:p>
          <a:p>
            <a:pPr>
              <a:lnSpc>
                <a:spcPct val="120000"/>
              </a:lnSpc>
              <a:spcBef>
                <a:spcPts val="0"/>
              </a:spcBef>
              <a:spcAft>
                <a:spcPts val="600"/>
              </a:spcAft>
            </a:pPr>
            <a:r>
              <a:rPr lang="en-GB" dirty="0"/>
              <a:t>Support you to make a complaint on someone else’s behalf, including if some one has died </a:t>
            </a:r>
          </a:p>
          <a:p>
            <a:pPr>
              <a:lnSpc>
                <a:spcPct val="120000"/>
              </a:lnSpc>
              <a:spcBef>
                <a:spcPts val="0"/>
              </a:spcBef>
              <a:spcAft>
                <a:spcPts val="600"/>
              </a:spcAft>
            </a:pPr>
            <a:r>
              <a:rPr lang="en-GB" dirty="0"/>
              <a:t>Listen to concerns </a:t>
            </a:r>
          </a:p>
        </p:txBody>
      </p:sp>
    </p:spTree>
    <p:extLst>
      <p:ext uri="{BB962C8B-B14F-4D97-AF65-F5344CB8AC3E}">
        <p14:creationId xmlns:p14="http://schemas.microsoft.com/office/powerpoint/2010/main" val="28455546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NHS Complaints </a:t>
            </a:r>
            <a:r>
              <a:rPr lang="en-GB" dirty="0" smtClean="0"/>
              <a:t>Advocacy can: </a:t>
            </a:r>
            <a:endParaRPr lang="en-GB" dirty="0"/>
          </a:p>
        </p:txBody>
      </p:sp>
      <p:sp>
        <p:nvSpPr>
          <p:cNvPr id="5" name="Content Placeholder 4"/>
          <p:cNvSpPr>
            <a:spLocks noGrp="1"/>
          </p:cNvSpPr>
          <p:nvPr>
            <p:ph idx="1"/>
          </p:nvPr>
        </p:nvSpPr>
        <p:spPr>
          <a:xfrm>
            <a:off x="838200" y="1971675"/>
            <a:ext cx="10198100" cy="4205287"/>
          </a:xfrm>
        </p:spPr>
        <p:txBody>
          <a:bodyPr>
            <a:normAutofit fontScale="92500" lnSpcReduction="20000"/>
          </a:bodyPr>
          <a:lstStyle/>
          <a:p>
            <a:pPr>
              <a:lnSpc>
                <a:spcPct val="120000"/>
              </a:lnSpc>
              <a:spcBef>
                <a:spcPts val="0"/>
              </a:spcBef>
              <a:spcAft>
                <a:spcPts val="600"/>
              </a:spcAft>
            </a:pPr>
            <a:r>
              <a:rPr lang="en-GB" dirty="0"/>
              <a:t>Signpost to other organisations if we think that someone else can also be of help </a:t>
            </a:r>
          </a:p>
          <a:p>
            <a:pPr>
              <a:lnSpc>
                <a:spcPct val="120000"/>
              </a:lnSpc>
              <a:spcBef>
                <a:spcPts val="0"/>
              </a:spcBef>
              <a:spcAft>
                <a:spcPts val="600"/>
              </a:spcAft>
            </a:pPr>
            <a:r>
              <a:rPr lang="en-GB" dirty="0"/>
              <a:t>Answer questions about the NHS complaints procedure and explain options </a:t>
            </a:r>
          </a:p>
          <a:p>
            <a:pPr>
              <a:lnSpc>
                <a:spcPct val="120000"/>
              </a:lnSpc>
              <a:spcBef>
                <a:spcPts val="0"/>
              </a:spcBef>
              <a:spcAft>
                <a:spcPts val="600"/>
              </a:spcAft>
            </a:pPr>
            <a:r>
              <a:rPr lang="en-GB" dirty="0"/>
              <a:t>Provide a step by step guide to the NHS complaints procedure and offer some tips </a:t>
            </a:r>
          </a:p>
          <a:p>
            <a:pPr>
              <a:lnSpc>
                <a:spcPct val="120000"/>
              </a:lnSpc>
              <a:spcBef>
                <a:spcPts val="0"/>
              </a:spcBef>
              <a:spcAft>
                <a:spcPts val="600"/>
              </a:spcAft>
            </a:pPr>
            <a:r>
              <a:rPr lang="en-GB" dirty="0"/>
              <a:t>Provide a POhWER NHS Complaint advocate, an experienced worker who can help make a complaint and support through the process </a:t>
            </a:r>
          </a:p>
          <a:p>
            <a:pPr>
              <a:lnSpc>
                <a:spcPct val="120000"/>
              </a:lnSpc>
              <a:spcBef>
                <a:spcPts val="0"/>
              </a:spcBef>
              <a:spcAft>
                <a:spcPts val="600"/>
              </a:spcAft>
            </a:pPr>
            <a:endParaRPr lang="en-GB" dirty="0"/>
          </a:p>
        </p:txBody>
      </p:sp>
    </p:spTree>
    <p:extLst>
      <p:ext uri="{BB962C8B-B14F-4D97-AF65-F5344CB8AC3E}">
        <p14:creationId xmlns:p14="http://schemas.microsoft.com/office/powerpoint/2010/main" val="23020231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Spot purchase advocacy </a:t>
            </a:r>
            <a:endParaRPr lang="en-GB" dirty="0"/>
          </a:p>
        </p:txBody>
      </p:sp>
      <p:sp>
        <p:nvSpPr>
          <p:cNvPr id="5" name="Content Placeholder 4"/>
          <p:cNvSpPr>
            <a:spLocks noGrp="1"/>
          </p:cNvSpPr>
          <p:nvPr>
            <p:ph idx="1"/>
          </p:nvPr>
        </p:nvSpPr>
        <p:spPr>
          <a:xfrm>
            <a:off x="838200" y="1971675"/>
            <a:ext cx="10198100" cy="4205287"/>
          </a:xfrm>
        </p:spPr>
        <p:txBody>
          <a:bodyPr>
            <a:normAutofit lnSpcReduction="10000"/>
          </a:bodyPr>
          <a:lstStyle/>
          <a:p>
            <a:pPr>
              <a:lnSpc>
                <a:spcPct val="120000"/>
              </a:lnSpc>
              <a:spcBef>
                <a:spcPts val="0"/>
              </a:spcBef>
              <a:spcAft>
                <a:spcPts val="600"/>
              </a:spcAft>
            </a:pPr>
            <a:r>
              <a:rPr lang="en-GB" dirty="0" smtClean="0"/>
              <a:t>For any advocacy support needs that are not provided within the current contract or another local provider can be provided by POhWER under a spot purchase agreement. </a:t>
            </a:r>
            <a:endParaRPr lang="en-GB" dirty="0"/>
          </a:p>
          <a:p>
            <a:pPr>
              <a:lnSpc>
                <a:spcPct val="120000"/>
              </a:lnSpc>
              <a:spcBef>
                <a:spcPts val="0"/>
              </a:spcBef>
              <a:spcAft>
                <a:spcPts val="600"/>
              </a:spcAft>
            </a:pPr>
            <a:r>
              <a:rPr lang="en-GB" dirty="0" smtClean="0"/>
              <a:t>The case worker can refer with prior agreement of funding from their manager.</a:t>
            </a:r>
          </a:p>
          <a:p>
            <a:pPr>
              <a:lnSpc>
                <a:spcPct val="120000"/>
              </a:lnSpc>
              <a:spcBef>
                <a:spcPts val="0"/>
              </a:spcBef>
              <a:spcAft>
                <a:spcPts val="600"/>
              </a:spcAft>
            </a:pPr>
            <a:r>
              <a:rPr lang="en-GB" dirty="0" smtClean="0"/>
              <a:t>POhWER can provide advocacy if we have capacity with our spot purchase advocate.</a:t>
            </a:r>
          </a:p>
        </p:txBody>
      </p:sp>
    </p:spTree>
    <p:extLst>
      <p:ext uri="{BB962C8B-B14F-4D97-AF65-F5344CB8AC3E}">
        <p14:creationId xmlns:p14="http://schemas.microsoft.com/office/powerpoint/2010/main" val="19456790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23900" y="1699714"/>
            <a:ext cx="9144000" cy="2387600"/>
          </a:xfrm>
        </p:spPr>
        <p:txBody>
          <a:bodyPr/>
          <a:lstStyle/>
          <a:p>
            <a:r>
              <a:rPr lang="en-GB" dirty="0"/>
              <a:t>Any Questions?</a:t>
            </a:r>
          </a:p>
        </p:txBody>
      </p:sp>
    </p:spTree>
    <p:extLst>
      <p:ext uri="{BB962C8B-B14F-4D97-AF65-F5344CB8AC3E}">
        <p14:creationId xmlns:p14="http://schemas.microsoft.com/office/powerpoint/2010/main" val="221086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671139"/>
            <a:ext cx="9144000" cy="2387600"/>
          </a:xfrm>
        </p:spPr>
        <p:txBody>
          <a:bodyPr>
            <a:normAutofit fontScale="90000"/>
          </a:bodyPr>
          <a:lstStyle/>
          <a:p>
            <a:r>
              <a:rPr lang="en-GB" dirty="0"/>
              <a:t>Independent Mental Capacity Advocacy (IMCA) </a:t>
            </a:r>
          </a:p>
        </p:txBody>
      </p:sp>
    </p:spTree>
    <p:extLst>
      <p:ext uri="{BB962C8B-B14F-4D97-AF65-F5344CB8AC3E}">
        <p14:creationId xmlns:p14="http://schemas.microsoft.com/office/powerpoint/2010/main" val="1033418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4000" dirty="0"/>
              <a:t>Independent Mental Capacity Advocacy (IMCA) </a:t>
            </a:r>
          </a:p>
        </p:txBody>
      </p:sp>
      <p:sp>
        <p:nvSpPr>
          <p:cNvPr id="5" name="Content Placeholder 4"/>
          <p:cNvSpPr>
            <a:spLocks noGrp="1"/>
          </p:cNvSpPr>
          <p:nvPr>
            <p:ph idx="1"/>
          </p:nvPr>
        </p:nvSpPr>
        <p:spPr>
          <a:xfrm>
            <a:off x="838200" y="1949196"/>
            <a:ext cx="10198100" cy="4037266"/>
          </a:xfrm>
        </p:spPr>
        <p:txBody>
          <a:bodyPr>
            <a:noAutofit/>
          </a:bodyPr>
          <a:lstStyle/>
          <a:p>
            <a:pPr>
              <a:lnSpc>
                <a:spcPct val="100000"/>
              </a:lnSpc>
              <a:spcBef>
                <a:spcPts val="0"/>
              </a:spcBef>
            </a:pPr>
            <a:r>
              <a:rPr lang="en-GB" sz="2400" dirty="0"/>
              <a:t>Independent Mental Capacity </a:t>
            </a:r>
            <a:r>
              <a:rPr lang="en-GB" sz="2400" dirty="0" smtClean="0"/>
              <a:t>Advocates (IMCAs)  </a:t>
            </a:r>
            <a:r>
              <a:rPr lang="en-GB" sz="2400" dirty="0"/>
              <a:t>work with people who have been deemed to lack capacity and have no friends or family to consult with. </a:t>
            </a:r>
          </a:p>
          <a:p>
            <a:pPr marL="0" indent="0">
              <a:lnSpc>
                <a:spcPct val="100000"/>
              </a:lnSpc>
              <a:spcBef>
                <a:spcPts val="0"/>
              </a:spcBef>
              <a:buNone/>
            </a:pPr>
            <a:endParaRPr lang="en-GB" sz="2400" dirty="0"/>
          </a:p>
          <a:p>
            <a:pPr>
              <a:lnSpc>
                <a:spcPct val="100000"/>
              </a:lnSpc>
              <a:spcBef>
                <a:spcPts val="0"/>
              </a:spcBef>
            </a:pPr>
            <a:r>
              <a:rPr lang="en-GB" sz="2400" dirty="0" smtClean="0"/>
              <a:t>The individual (P) must be 16 years old or older.</a:t>
            </a:r>
          </a:p>
          <a:p>
            <a:pPr>
              <a:lnSpc>
                <a:spcPct val="100000"/>
              </a:lnSpc>
              <a:spcBef>
                <a:spcPts val="0"/>
              </a:spcBef>
            </a:pPr>
            <a:endParaRPr lang="en-GB" sz="2400" dirty="0"/>
          </a:p>
          <a:p>
            <a:pPr>
              <a:lnSpc>
                <a:spcPct val="100000"/>
              </a:lnSpc>
              <a:spcBef>
                <a:spcPts val="0"/>
              </a:spcBef>
            </a:pPr>
            <a:r>
              <a:rPr lang="en-GB" sz="2400" dirty="0" smtClean="0"/>
              <a:t>The individual must reside within the Telford &amp; Wrekin borough (out of area residents should ideally be picked up by the local provider of that county- if not contact us). This is termed where the body lies.</a:t>
            </a:r>
            <a:endParaRPr lang="en-GB" sz="2400" dirty="0"/>
          </a:p>
        </p:txBody>
      </p:sp>
    </p:spTree>
    <p:extLst>
      <p:ext uri="{BB962C8B-B14F-4D97-AF65-F5344CB8AC3E}">
        <p14:creationId xmlns:p14="http://schemas.microsoft.com/office/powerpoint/2010/main" val="100694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4000" dirty="0"/>
              <a:t>Independent Mental Capacity Advocacy (IMCA) </a:t>
            </a:r>
          </a:p>
        </p:txBody>
      </p:sp>
      <p:sp>
        <p:nvSpPr>
          <p:cNvPr id="5" name="Content Placeholder 4"/>
          <p:cNvSpPr>
            <a:spLocks noGrp="1"/>
          </p:cNvSpPr>
          <p:nvPr>
            <p:ph idx="1"/>
          </p:nvPr>
        </p:nvSpPr>
        <p:spPr>
          <a:xfrm>
            <a:off x="838200" y="1949196"/>
            <a:ext cx="10198100" cy="4037266"/>
          </a:xfrm>
        </p:spPr>
        <p:txBody>
          <a:bodyPr>
            <a:noAutofit/>
          </a:bodyPr>
          <a:lstStyle/>
          <a:p>
            <a:pPr>
              <a:lnSpc>
                <a:spcPct val="100000"/>
              </a:lnSpc>
              <a:spcBef>
                <a:spcPts val="0"/>
              </a:spcBef>
            </a:pPr>
            <a:r>
              <a:rPr lang="en-GB" sz="2400" dirty="0"/>
              <a:t>Independent Mental Capacity </a:t>
            </a:r>
            <a:r>
              <a:rPr lang="en-GB" sz="2400" dirty="0" smtClean="0"/>
              <a:t>Advocates (IMCAs)  </a:t>
            </a:r>
            <a:r>
              <a:rPr lang="en-GB" sz="2400" dirty="0"/>
              <a:t>work with people who have been deemed to lack capacity and have no friends or family to consult with. </a:t>
            </a:r>
          </a:p>
          <a:p>
            <a:pPr>
              <a:lnSpc>
                <a:spcPct val="100000"/>
              </a:lnSpc>
              <a:spcBef>
                <a:spcPts val="0"/>
              </a:spcBef>
            </a:pPr>
            <a:endParaRPr lang="en-GB" sz="2400" dirty="0"/>
          </a:p>
          <a:p>
            <a:pPr>
              <a:lnSpc>
                <a:spcPct val="100000"/>
              </a:lnSpc>
              <a:spcBef>
                <a:spcPts val="0"/>
              </a:spcBef>
            </a:pPr>
            <a:r>
              <a:rPr lang="en-GB" sz="2400" dirty="0"/>
              <a:t>There is a legal duty for an IMCA to be instructed where there is a decision to be made regarding </a:t>
            </a:r>
            <a:r>
              <a:rPr lang="en-GB" sz="2400" dirty="0" smtClean="0"/>
              <a:t>either</a:t>
            </a:r>
            <a:r>
              <a:rPr lang="en-GB" sz="2400" dirty="0"/>
              <a:t>:</a:t>
            </a:r>
          </a:p>
          <a:p>
            <a:pPr lvl="1">
              <a:lnSpc>
                <a:spcPct val="150000"/>
              </a:lnSpc>
              <a:spcBef>
                <a:spcPts val="0"/>
              </a:spcBef>
              <a:buFont typeface="Courier New" panose="02070309020205020404" pitchFamily="49" charset="0"/>
              <a:buChar char="o"/>
            </a:pPr>
            <a:r>
              <a:rPr lang="en-GB" dirty="0"/>
              <a:t>a change of accommodation </a:t>
            </a:r>
          </a:p>
          <a:p>
            <a:pPr lvl="1">
              <a:lnSpc>
                <a:spcPct val="150000"/>
              </a:lnSpc>
              <a:spcBef>
                <a:spcPts val="0"/>
              </a:spcBef>
              <a:buFont typeface="Courier New" panose="02070309020205020404" pitchFamily="49" charset="0"/>
              <a:buChar char="o"/>
            </a:pPr>
            <a:r>
              <a:rPr lang="en-GB" dirty="0"/>
              <a:t>serious medical treatment (SMT)</a:t>
            </a:r>
          </a:p>
          <a:p>
            <a:pPr lvl="1">
              <a:lnSpc>
                <a:spcPct val="150000"/>
              </a:lnSpc>
              <a:spcBef>
                <a:spcPts val="0"/>
              </a:spcBef>
              <a:buFont typeface="Courier New" panose="02070309020205020404" pitchFamily="49" charset="0"/>
              <a:buChar char="o"/>
            </a:pPr>
            <a:r>
              <a:rPr lang="en-GB" dirty="0"/>
              <a:t>deprivation of liberty </a:t>
            </a:r>
          </a:p>
        </p:txBody>
      </p:sp>
    </p:spTree>
    <p:extLst>
      <p:ext uri="{BB962C8B-B14F-4D97-AF65-F5344CB8AC3E}">
        <p14:creationId xmlns:p14="http://schemas.microsoft.com/office/powerpoint/2010/main" val="2012584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IMCA decisions – discretionary </a:t>
            </a:r>
          </a:p>
        </p:txBody>
      </p:sp>
      <p:sp>
        <p:nvSpPr>
          <p:cNvPr id="5" name="Content Placeholder 4"/>
          <p:cNvSpPr>
            <a:spLocks noGrp="1"/>
          </p:cNvSpPr>
          <p:nvPr>
            <p:ph idx="1"/>
          </p:nvPr>
        </p:nvSpPr>
        <p:spPr>
          <a:xfrm>
            <a:off x="838200" y="2139696"/>
            <a:ext cx="10198100" cy="4037266"/>
          </a:xfrm>
        </p:spPr>
        <p:txBody>
          <a:bodyPr/>
          <a:lstStyle/>
          <a:p>
            <a:pPr>
              <a:lnSpc>
                <a:spcPct val="100000"/>
              </a:lnSpc>
              <a:spcBef>
                <a:spcPts val="600"/>
              </a:spcBef>
              <a:spcAft>
                <a:spcPts val="600"/>
              </a:spcAft>
            </a:pPr>
            <a:r>
              <a:rPr lang="en-GB" dirty="0"/>
              <a:t>Local Authorities also have the duty to consider IMCA referrals for</a:t>
            </a:r>
            <a:r>
              <a:rPr lang="en-GB" dirty="0" smtClean="0"/>
              <a:t>:</a:t>
            </a:r>
            <a:endParaRPr lang="en-GB" dirty="0"/>
          </a:p>
          <a:p>
            <a:pPr lvl="1">
              <a:lnSpc>
                <a:spcPct val="150000"/>
              </a:lnSpc>
              <a:spcBef>
                <a:spcPts val="0"/>
              </a:spcBef>
              <a:buFont typeface="Courier New" panose="02070309020205020404" pitchFamily="49" charset="0"/>
              <a:buChar char="o"/>
            </a:pPr>
            <a:r>
              <a:rPr lang="en-GB" sz="2800" dirty="0"/>
              <a:t>Safeguarding Procedures</a:t>
            </a:r>
          </a:p>
          <a:p>
            <a:pPr lvl="1">
              <a:lnSpc>
                <a:spcPct val="150000"/>
              </a:lnSpc>
              <a:spcBef>
                <a:spcPts val="0"/>
              </a:spcBef>
              <a:buFont typeface="Courier New" panose="02070309020205020404" pitchFamily="49" charset="0"/>
              <a:buChar char="o"/>
            </a:pPr>
            <a:r>
              <a:rPr lang="en-GB" sz="2800" dirty="0"/>
              <a:t>Care Reviews</a:t>
            </a:r>
          </a:p>
        </p:txBody>
      </p:sp>
    </p:spTree>
    <p:extLst>
      <p:ext uri="{BB962C8B-B14F-4D97-AF65-F5344CB8AC3E}">
        <p14:creationId xmlns:p14="http://schemas.microsoft.com/office/powerpoint/2010/main" val="3055669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Assessing Capacity</a:t>
            </a:r>
          </a:p>
        </p:txBody>
      </p:sp>
      <p:sp>
        <p:nvSpPr>
          <p:cNvPr id="5" name="Content Placeholder 4"/>
          <p:cNvSpPr>
            <a:spLocks noGrp="1"/>
          </p:cNvSpPr>
          <p:nvPr>
            <p:ph idx="1"/>
          </p:nvPr>
        </p:nvSpPr>
        <p:spPr>
          <a:xfrm>
            <a:off x="838200" y="2139696"/>
            <a:ext cx="10198100" cy="4037266"/>
          </a:xfrm>
        </p:spPr>
        <p:txBody>
          <a:bodyPr>
            <a:normAutofit fontScale="77500" lnSpcReduction="20000"/>
          </a:bodyPr>
          <a:lstStyle/>
          <a:p>
            <a:pPr marL="0" indent="0">
              <a:lnSpc>
                <a:spcPct val="120000"/>
              </a:lnSpc>
              <a:spcBef>
                <a:spcPts val="0"/>
              </a:spcBef>
              <a:buNone/>
            </a:pPr>
            <a:r>
              <a:rPr lang="en-GB" dirty="0"/>
              <a:t>Assessments must be time and decision specific, i.e. capacity should be assessed when the decision needs to be made and about the specific decision.</a:t>
            </a:r>
          </a:p>
          <a:p>
            <a:pPr marL="0" indent="0">
              <a:lnSpc>
                <a:spcPct val="120000"/>
              </a:lnSpc>
              <a:spcBef>
                <a:spcPts val="0"/>
              </a:spcBef>
              <a:buNone/>
            </a:pPr>
            <a:endParaRPr lang="en-GB" dirty="0"/>
          </a:p>
          <a:p>
            <a:pPr marL="0" indent="0">
              <a:lnSpc>
                <a:spcPct val="120000"/>
              </a:lnSpc>
              <a:spcBef>
                <a:spcPts val="0"/>
              </a:spcBef>
              <a:buNone/>
            </a:pPr>
            <a:r>
              <a:rPr lang="en-GB" dirty="0"/>
              <a:t>It is best practice for capacity assessments to be fully documented detailing the rationale for the conclusion.</a:t>
            </a:r>
          </a:p>
          <a:p>
            <a:pPr marL="0" indent="0">
              <a:lnSpc>
                <a:spcPct val="120000"/>
              </a:lnSpc>
              <a:spcBef>
                <a:spcPts val="0"/>
              </a:spcBef>
              <a:buNone/>
            </a:pPr>
            <a:endParaRPr lang="en-GB" dirty="0"/>
          </a:p>
          <a:p>
            <a:pPr marL="0" indent="0">
              <a:lnSpc>
                <a:spcPct val="120000"/>
              </a:lnSpc>
              <a:spcBef>
                <a:spcPts val="0"/>
              </a:spcBef>
              <a:buNone/>
            </a:pPr>
            <a:r>
              <a:rPr lang="en-GB" dirty="0"/>
              <a:t>The decision maker does not HAVE to assess capacity but, whoever does, should have sufficient knowledge of the decision to be able to fully inform the individual (including risks/benefits, alternative options </a:t>
            </a:r>
            <a:r>
              <a:rPr lang="en-GB" dirty="0" err="1"/>
              <a:t>etc</a:t>
            </a:r>
            <a:r>
              <a:rPr lang="en-GB" dirty="0"/>
              <a:t>).</a:t>
            </a:r>
          </a:p>
        </p:txBody>
      </p:sp>
    </p:spTree>
    <p:extLst>
      <p:ext uri="{BB962C8B-B14F-4D97-AF65-F5344CB8AC3E}">
        <p14:creationId xmlns:p14="http://schemas.microsoft.com/office/powerpoint/2010/main" val="1428851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Family Involvement </a:t>
            </a:r>
          </a:p>
        </p:txBody>
      </p:sp>
      <p:sp>
        <p:nvSpPr>
          <p:cNvPr id="5" name="Content Placeholder 4"/>
          <p:cNvSpPr>
            <a:spLocks noGrp="1"/>
          </p:cNvSpPr>
          <p:nvPr>
            <p:ph idx="1"/>
          </p:nvPr>
        </p:nvSpPr>
        <p:spPr>
          <a:xfrm>
            <a:off x="838200" y="1949196"/>
            <a:ext cx="10125075" cy="4037266"/>
          </a:xfrm>
        </p:spPr>
        <p:txBody>
          <a:bodyPr>
            <a:noAutofit/>
          </a:bodyPr>
          <a:lstStyle/>
          <a:p>
            <a:pPr marL="0" indent="0">
              <a:lnSpc>
                <a:spcPct val="100000"/>
              </a:lnSpc>
              <a:spcBef>
                <a:spcPts val="0"/>
              </a:spcBef>
              <a:buNone/>
            </a:pPr>
            <a:r>
              <a:rPr lang="en-GB" sz="2100" dirty="0"/>
              <a:t>In terms of the </a:t>
            </a:r>
            <a:r>
              <a:rPr lang="en-GB" sz="2100" dirty="0" smtClean="0"/>
              <a:t>Mental Capacity Act (MCA) </a:t>
            </a:r>
            <a:r>
              <a:rPr lang="en-GB" sz="2100" dirty="0"/>
              <a:t>family or friends can be consulted in best interest decisions. </a:t>
            </a:r>
          </a:p>
          <a:p>
            <a:pPr marL="0" indent="0">
              <a:lnSpc>
                <a:spcPct val="100000"/>
              </a:lnSpc>
              <a:spcBef>
                <a:spcPts val="0"/>
              </a:spcBef>
              <a:buNone/>
            </a:pPr>
            <a:endParaRPr lang="en-GB" sz="2100" dirty="0"/>
          </a:p>
          <a:p>
            <a:pPr marL="0" indent="0">
              <a:lnSpc>
                <a:spcPct val="100000"/>
              </a:lnSpc>
              <a:spcBef>
                <a:spcPts val="0"/>
              </a:spcBef>
              <a:buNone/>
            </a:pPr>
            <a:r>
              <a:rPr lang="en-GB" sz="2100" dirty="0"/>
              <a:t>If a family member or friend is deemed inappropriate to consult the decision maker must evidence why this is the case and have informed the family of the will not be consulted and why. It is possible that they will challenge the decision not to consult with them in the </a:t>
            </a:r>
            <a:r>
              <a:rPr lang="en-GB" sz="2100" dirty="0" smtClean="0"/>
              <a:t>Court </a:t>
            </a:r>
            <a:r>
              <a:rPr lang="en-GB" sz="2100" dirty="0"/>
              <a:t>o</a:t>
            </a:r>
            <a:r>
              <a:rPr lang="en-GB" sz="2100" dirty="0" smtClean="0"/>
              <a:t>f Protection (COP). </a:t>
            </a:r>
            <a:endParaRPr lang="en-GB" sz="2100" dirty="0"/>
          </a:p>
          <a:p>
            <a:pPr marL="0" indent="0">
              <a:lnSpc>
                <a:spcPct val="100000"/>
              </a:lnSpc>
              <a:spcBef>
                <a:spcPts val="0"/>
              </a:spcBef>
              <a:buNone/>
            </a:pPr>
            <a:endParaRPr lang="en-GB" sz="2100" dirty="0"/>
          </a:p>
          <a:p>
            <a:pPr marL="0" indent="0">
              <a:lnSpc>
                <a:spcPct val="100000"/>
              </a:lnSpc>
              <a:spcBef>
                <a:spcPts val="0"/>
              </a:spcBef>
              <a:buNone/>
            </a:pPr>
            <a:r>
              <a:rPr lang="en-GB" sz="2100" dirty="0"/>
              <a:t>If family members can not reach an agreement the final decision lies with the </a:t>
            </a:r>
            <a:r>
              <a:rPr lang="en-GB" sz="2100" dirty="0" smtClean="0"/>
              <a:t>Decision Maker. </a:t>
            </a:r>
            <a:r>
              <a:rPr lang="en-GB" sz="2100" dirty="0"/>
              <a:t>Reference to independent mediators is made in the code of practice – this is not the role of the IMCA. </a:t>
            </a:r>
          </a:p>
        </p:txBody>
      </p:sp>
    </p:spTree>
    <p:extLst>
      <p:ext uri="{BB962C8B-B14F-4D97-AF65-F5344CB8AC3E}">
        <p14:creationId xmlns:p14="http://schemas.microsoft.com/office/powerpoint/2010/main" val="2329100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705</TotalTime>
  <Words>2321</Words>
  <Application>Microsoft Office PowerPoint</Application>
  <PresentationFormat>Widescreen</PresentationFormat>
  <Paragraphs>216</Paragraphs>
  <Slides>34</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Courier New</vt:lpstr>
      <vt:lpstr>Open Sans</vt:lpstr>
      <vt:lpstr>Quicksand</vt:lpstr>
      <vt:lpstr>Wingdings</vt:lpstr>
      <vt:lpstr>Office Theme</vt:lpstr>
      <vt:lpstr>POhWER Advocacy Provision</vt:lpstr>
      <vt:lpstr>What is Advocacy?</vt:lpstr>
      <vt:lpstr>Statutory Advocacy in the area </vt:lpstr>
      <vt:lpstr>Independent Mental Capacity Advocacy (IMCA) </vt:lpstr>
      <vt:lpstr>Independent Mental Capacity Advocacy (IMCA) </vt:lpstr>
      <vt:lpstr>Independent Mental Capacity Advocacy (IMCA) </vt:lpstr>
      <vt:lpstr>IMCA decisions – discretionary </vt:lpstr>
      <vt:lpstr>Assessing Capacity</vt:lpstr>
      <vt:lpstr>Family Involvement </vt:lpstr>
      <vt:lpstr>Change of accommodation </vt:lpstr>
      <vt:lpstr>What constitutes serious medical treatment (SMT)?</vt:lpstr>
      <vt:lpstr>Deprivation of Liberty Safeguards (DoLS)</vt:lpstr>
      <vt:lpstr>39a IMCA</vt:lpstr>
      <vt:lpstr>39c IMCA </vt:lpstr>
      <vt:lpstr>39D IMCA</vt:lpstr>
      <vt:lpstr>39D IMCA role</vt:lpstr>
      <vt:lpstr>Paid RPR</vt:lpstr>
      <vt:lpstr>Litigation friend –S21a’s only</vt:lpstr>
      <vt:lpstr>1.2 Representative Role in Community DoLS </vt:lpstr>
      <vt:lpstr>The role of an IMCA</vt:lpstr>
      <vt:lpstr>How to make a referral </vt:lpstr>
      <vt:lpstr>Independent Advocacy under the Care Act 2014 </vt:lpstr>
      <vt:lpstr>Duty to Arrange (S67)</vt:lpstr>
      <vt:lpstr>Duty to Arrange (S67)</vt:lpstr>
      <vt:lpstr>Relevant Processes</vt:lpstr>
      <vt:lpstr>Care Act Advocates Role</vt:lpstr>
      <vt:lpstr>The advocate</vt:lpstr>
      <vt:lpstr>The Role of the Advocate (12)  Challenging Decisions</vt:lpstr>
      <vt:lpstr>How to make a referral </vt:lpstr>
      <vt:lpstr>NHS Complaints Advocacy </vt:lpstr>
      <vt:lpstr>NHS Complaints Advocacy can: </vt:lpstr>
      <vt:lpstr>NHS Complaints Advocacy can: </vt:lpstr>
      <vt:lpstr>Spot purchase advocacy </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Bullock</dc:creator>
  <cp:lastModifiedBy>Anna Luckwell</cp:lastModifiedBy>
  <cp:revision>66</cp:revision>
  <dcterms:created xsi:type="dcterms:W3CDTF">2019-12-03T13:26:08Z</dcterms:created>
  <dcterms:modified xsi:type="dcterms:W3CDTF">2023-12-18T10:55:58Z</dcterms:modified>
</cp:coreProperties>
</file>