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1"/>
    <p:restoredTop sz="94691"/>
  </p:normalViewPr>
  <p:slideViewPr>
    <p:cSldViewPr snapToGrid="0" snapToObjects="1">
      <p:cViewPr varScale="1">
        <p:scale>
          <a:sx n="45" d="100"/>
          <a:sy n="45" d="100"/>
        </p:scale>
        <p:origin x="120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1/8/2024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a:extLst>
              <a:ext uri="{FF2B5EF4-FFF2-40B4-BE49-F238E27FC236}">
                <a16:creationId xmlns:a16="http://schemas.microsoft.com/office/drawing/2014/main" id="{8ACE1DD9-79DA-B240-8D64-3489F6ED1A84}"/>
              </a:ext>
            </a:extLst>
          </p:cNvPr>
          <p:cNvSpPr/>
          <p:nvPr/>
        </p:nvSpPr>
        <p:spPr>
          <a:xfrm>
            <a:off x="232721" y="7996920"/>
            <a:ext cx="9394358" cy="2527305"/>
          </a:xfrm>
          <a:prstGeom prst="roundRect">
            <a:avLst>
              <a:gd name="adj" fmla="val 4442"/>
            </a:avLst>
          </a:prstGeom>
          <a:solidFill>
            <a:schemeClr val="bg1"/>
          </a:solidFill>
          <a:ln w="6350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website.</a:t>
            </a:r>
            <a:endParaRPr lang="en-US" dirty="0"/>
          </a:p>
        </p:txBody>
      </p:sp>
      <p:sp>
        <p:nvSpPr>
          <p:cNvPr id="35" name="Rounded Rectangle 34">
            <a:extLst>
              <a:ext uri="{FF2B5EF4-FFF2-40B4-BE49-F238E27FC236}">
                <a16:creationId xmlns:a16="http://schemas.microsoft.com/office/drawing/2014/main" id="{EAC4BFA6-A7B7-D546-A8AF-5857BD8894E4}"/>
              </a:ext>
            </a:extLst>
          </p:cNvPr>
          <p:cNvSpPr/>
          <p:nvPr/>
        </p:nvSpPr>
        <p:spPr>
          <a:xfrm>
            <a:off x="10107626" y="6009639"/>
            <a:ext cx="4899149" cy="4514585"/>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6ECB551B-6C00-EC44-87DE-ECEE39377E75}"/>
              </a:ext>
            </a:extLst>
          </p:cNvPr>
          <p:cNvSpPr/>
          <p:nvPr/>
        </p:nvSpPr>
        <p:spPr>
          <a:xfrm>
            <a:off x="10285632" y="1545760"/>
            <a:ext cx="4721144" cy="4253738"/>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8ACE1DD9-79DA-B240-8D64-3489F6ED1A84}"/>
              </a:ext>
            </a:extLst>
          </p:cNvPr>
          <p:cNvSpPr/>
          <p:nvPr/>
        </p:nvSpPr>
        <p:spPr>
          <a:xfrm>
            <a:off x="290575" y="3529809"/>
            <a:ext cx="4721144" cy="4147700"/>
          </a:xfrm>
          <a:prstGeom prst="roundRect">
            <a:avLst>
              <a:gd name="adj" fmla="val 4442"/>
            </a:avLst>
          </a:prstGeom>
          <a:solidFill>
            <a:schemeClr val="bg1"/>
          </a:solidFill>
          <a:ln w="63500">
            <a:solidFill>
              <a:srgbClr val="CFEC7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website.</a:t>
            </a: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345679" y="1545761"/>
            <a:ext cx="4650088" cy="1723412"/>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39">
            <a:extLst>
              <a:ext uri="{FF2B5EF4-FFF2-40B4-BE49-F238E27FC236}">
                <a16:creationId xmlns:a16="http://schemas.microsoft.com/office/drawing/2014/main" id="{64736013-0354-EF40-B5DA-C923D3CA9B61}"/>
              </a:ext>
            </a:extLst>
          </p:cNvPr>
          <p:cNvSpPr/>
          <p:nvPr/>
        </p:nvSpPr>
        <p:spPr>
          <a:xfrm>
            <a:off x="5199102" y="1545760"/>
            <a:ext cx="4876552" cy="3653055"/>
          </a:xfrm>
          <a:prstGeom prst="roundRect">
            <a:avLst>
              <a:gd name="adj" fmla="val 4442"/>
            </a:avLst>
          </a:prstGeom>
          <a:solidFill>
            <a:schemeClr val="bg1"/>
          </a:solidFill>
          <a:ln w="63500">
            <a:solidFill>
              <a:srgbClr val="786BD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2A35B9BF-CF0E-9C4D-B48E-B76AFD363614}"/>
              </a:ext>
            </a:extLst>
          </p:cNvPr>
          <p:cNvPicPr>
            <a:picLocks noChangeAspect="1"/>
          </p:cNvPicPr>
          <p:nvPr/>
        </p:nvPicPr>
        <p:blipFill>
          <a:blip r:embed="rId2"/>
          <a:stretch>
            <a:fillRect/>
          </a:stretch>
        </p:blipFill>
        <p:spPr>
          <a:xfrm>
            <a:off x="7305878" y="6811455"/>
            <a:ext cx="431800" cy="520700"/>
          </a:xfrm>
          <a:prstGeom prst="rect">
            <a:avLst/>
          </a:prstGeom>
        </p:spPr>
      </p:pic>
      <p:sp>
        <p:nvSpPr>
          <p:cNvPr id="32" name="TextBox 31">
            <a:extLst>
              <a:ext uri="{FF2B5EF4-FFF2-40B4-BE49-F238E27FC236}">
                <a16:creationId xmlns:a16="http://schemas.microsoft.com/office/drawing/2014/main" id="{39C983F3-39D0-554B-9F9E-55B91B9093FC}"/>
              </a:ext>
            </a:extLst>
          </p:cNvPr>
          <p:cNvSpPr txBox="1"/>
          <p:nvPr/>
        </p:nvSpPr>
        <p:spPr>
          <a:xfrm>
            <a:off x="393390" y="1637956"/>
            <a:ext cx="4627183" cy="1631216"/>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1</a:t>
            </a:r>
            <a:r>
              <a:rPr lang="en-GB" sz="1600" b="1" dirty="0" smtClean="0">
                <a:latin typeface="Arial" panose="020B0604020202020204" pitchFamily="34" charset="0"/>
                <a:cs typeface="Arial" panose="020B0604020202020204" pitchFamily="34" charset="0"/>
              </a:rPr>
              <a:t>.</a:t>
            </a:r>
            <a:r>
              <a:rPr lang="en-GB" sz="1600" b="1" dirty="0" smtClean="0"/>
              <a:t> </a:t>
            </a:r>
            <a:r>
              <a:rPr lang="en-GB" sz="1600" b="1" dirty="0"/>
              <a:t>What is it? </a:t>
            </a:r>
            <a:endParaRPr lang="en-GB" sz="1600" b="1" dirty="0" smtClean="0"/>
          </a:p>
          <a:p>
            <a:endParaRPr lang="en-GB" sz="1600" dirty="0"/>
          </a:p>
          <a:p>
            <a:r>
              <a:rPr lang="en-GB" sz="1600" dirty="0" smtClean="0"/>
              <a:t>Contextual </a:t>
            </a:r>
            <a:r>
              <a:rPr lang="en-GB" sz="1600" dirty="0"/>
              <a:t>safeguarding seeks to identify and respond to harm and abuse posed to young people outside of their home, </a:t>
            </a:r>
            <a:r>
              <a:rPr lang="en-GB" sz="1600" dirty="0" smtClean="0"/>
              <a:t>either </a:t>
            </a:r>
            <a:r>
              <a:rPr lang="en-GB" sz="1600" dirty="0"/>
              <a:t>from adults or other young people.</a:t>
            </a:r>
            <a:endParaRPr lang="en-GB" sz="1600" b="1" dirty="0">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56F857E4-7346-B940-8725-421198E43BBE}"/>
              </a:ext>
            </a:extLst>
          </p:cNvPr>
          <p:cNvSpPr txBox="1"/>
          <p:nvPr/>
        </p:nvSpPr>
        <p:spPr>
          <a:xfrm>
            <a:off x="5223433" y="1637956"/>
            <a:ext cx="5062199" cy="3785652"/>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2</a:t>
            </a:r>
            <a:r>
              <a:rPr lang="en-GB" sz="1600" b="1" dirty="0" smtClean="0">
                <a:latin typeface="Arial" panose="020B0604020202020204" pitchFamily="34" charset="0"/>
                <a:cs typeface="Arial" panose="020B0604020202020204" pitchFamily="34" charset="0"/>
              </a:rPr>
              <a:t>. </a:t>
            </a:r>
            <a:r>
              <a:rPr lang="en-GB" sz="1600" b="1" dirty="0"/>
              <a:t>W</a:t>
            </a:r>
            <a:r>
              <a:rPr lang="en-GB" sz="1600" b="1" dirty="0" smtClean="0"/>
              <a:t>hy </a:t>
            </a:r>
            <a:r>
              <a:rPr lang="en-GB" sz="1600" b="1" dirty="0"/>
              <a:t>does it matter</a:t>
            </a:r>
            <a:r>
              <a:rPr lang="en-GB" sz="1600" b="1" dirty="0" smtClean="0"/>
              <a:t>?</a:t>
            </a:r>
          </a:p>
          <a:p>
            <a:r>
              <a:rPr lang="en-GB" sz="1600" dirty="0" smtClean="0"/>
              <a:t>Traditional </a:t>
            </a:r>
            <a:r>
              <a:rPr lang="en-GB" sz="1600" dirty="0"/>
              <a:t>approaches to protecting children and young people from harm have focussed on the risk of violence and abuse from inside the home, and do not always address the time that children and young people spend outside the </a:t>
            </a:r>
            <a:r>
              <a:rPr lang="en-GB" sz="1600" dirty="0" smtClean="0"/>
              <a:t>home</a:t>
            </a:r>
            <a:r>
              <a:rPr lang="en-GB" sz="1600" b="1" dirty="0" smtClean="0">
                <a:latin typeface="Arial" panose="020B0604020202020204" pitchFamily="34" charset="0"/>
                <a:cs typeface="Arial" panose="020B0604020202020204" pitchFamily="34" charset="0"/>
              </a:rPr>
              <a:t>. </a:t>
            </a:r>
            <a:r>
              <a:rPr lang="en-GB" sz="1600" dirty="0" smtClean="0"/>
              <a:t>As </a:t>
            </a:r>
            <a:r>
              <a:rPr lang="en-GB" sz="1600" dirty="0"/>
              <a:t>children move from childhood into adolescence they spend increasing amounts of time socialising independently of their families. Contextual safeguarding recognises that the different relationships that young people form in their neighbourhoods, schools and online can feature violence and abuse. Parents and carers have little influence over these contexts and young people’s experiences of extra-familial abuse can undermine parent-child relationships.</a:t>
            </a:r>
            <a:r>
              <a:rPr lang="en-GB" sz="1600" b="1" dirty="0">
                <a:latin typeface="Arial" panose="020B0604020202020204" pitchFamily="34" charset="0"/>
                <a:cs typeface="Arial" panose="020B0604020202020204" pitchFamily="34" charset="0"/>
              </a:rPr>
              <a:t> </a:t>
            </a:r>
          </a:p>
          <a:p>
            <a:endParaRPr lang="en-GB" sz="1600" b="1" dirty="0">
              <a:latin typeface="Arial" panose="020B0604020202020204" pitchFamily="34" charset="0"/>
              <a:cs typeface="Arial" panose="020B0604020202020204" pitchFamily="34" charset="0"/>
            </a:endParaRPr>
          </a:p>
        </p:txBody>
      </p:sp>
      <p:sp>
        <p:nvSpPr>
          <p:cNvPr id="42" name="TextBox 41">
            <a:extLst>
              <a:ext uri="{FF2B5EF4-FFF2-40B4-BE49-F238E27FC236}">
                <a16:creationId xmlns:a16="http://schemas.microsoft.com/office/drawing/2014/main" id="{E6A2FF2E-8536-B344-802F-A1F7C3B73486}"/>
              </a:ext>
            </a:extLst>
          </p:cNvPr>
          <p:cNvSpPr txBox="1"/>
          <p:nvPr/>
        </p:nvSpPr>
        <p:spPr>
          <a:xfrm>
            <a:off x="10107626" y="6009639"/>
            <a:ext cx="5086532" cy="5016758"/>
          </a:xfrm>
          <a:prstGeom prst="rect">
            <a:avLst/>
          </a:prstGeom>
          <a:noFill/>
        </p:spPr>
        <p:txBody>
          <a:bodyPr wrap="square" rtlCol="0">
            <a:spAutoFit/>
          </a:bodyPr>
          <a:lstStyle/>
          <a:p>
            <a:r>
              <a:rPr lang="en-GB" sz="1600" b="1" dirty="0" smtClean="0"/>
              <a:t>4. An </a:t>
            </a:r>
            <a:r>
              <a:rPr lang="en-GB" sz="1600" b="1" dirty="0"/>
              <a:t>approach, not a model:</a:t>
            </a:r>
          </a:p>
          <a:p>
            <a:endParaRPr lang="en-GB" sz="1600" dirty="0"/>
          </a:p>
          <a:p>
            <a:pPr marL="285750" indent="-285750">
              <a:buFont typeface="Arial" panose="020B0604020202020204" pitchFamily="34" charset="0"/>
              <a:buChar char="•"/>
            </a:pPr>
            <a:r>
              <a:rPr lang="en-GB" sz="1600" dirty="0"/>
              <a:t>We need to recognise that children and young people are vulnerable to abuse beyond their front </a:t>
            </a:r>
            <a:r>
              <a:rPr lang="en-GB" sz="1600" dirty="0" smtClean="0"/>
              <a:t>doors and via the internet/social media</a:t>
            </a:r>
            <a:endParaRPr lang="en-GB" sz="1600" dirty="0"/>
          </a:p>
          <a:p>
            <a:pPr marL="285750" indent="-285750">
              <a:buFont typeface="Arial" panose="020B0604020202020204" pitchFamily="34" charset="0"/>
              <a:buChar char="•"/>
            </a:pPr>
            <a:r>
              <a:rPr lang="en-GB" sz="1600" dirty="0"/>
              <a:t> Target the context in which the abuse occurs, from assessment through to intervention. </a:t>
            </a:r>
          </a:p>
          <a:p>
            <a:pPr marL="285750" indent="-285750">
              <a:buFont typeface="Arial" panose="020B0604020202020204" pitchFamily="34" charset="0"/>
              <a:buChar char="•"/>
            </a:pPr>
            <a:r>
              <a:rPr lang="en-GB" sz="1600" dirty="0"/>
              <a:t>Frame work to address extra-familial risk through the lens of child welfare and not crime reduction or community safety</a:t>
            </a:r>
            <a:r>
              <a:rPr lang="en-GB" sz="1600" b="1" dirty="0">
                <a:latin typeface="Arial" panose="020B0604020202020204" pitchFamily="34" charset="0"/>
                <a:cs typeface="Arial" panose="020B0604020202020204" pitchFamily="34" charset="0"/>
              </a:rPr>
              <a:t> </a:t>
            </a:r>
            <a:endParaRPr lang="en-GB" sz="16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t>Utilise the partnerships between agencies that reach into extra-familial contexts (transport providers, schools, retailers, resident associations, parks &amp; recreational services etc.)</a:t>
            </a:r>
          </a:p>
          <a:p>
            <a:pPr marL="285750" indent="-285750">
              <a:buFont typeface="Arial" panose="020B0604020202020204" pitchFamily="34" charset="0"/>
              <a:buChar char="•"/>
            </a:pPr>
            <a:r>
              <a:rPr lang="en-GB" sz="1600" dirty="0"/>
              <a:t>Measure success with reference to the nature of the context in which the harm has been occurring, rather than focussing on any behaviour changes displayed by young people who were at risk of these contexts</a:t>
            </a:r>
            <a:endParaRPr lang="en-GB" sz="16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1600" b="1" dirty="0" smtClean="0">
                <a:latin typeface="Arial" panose="020B0604020202020204" pitchFamily="34" charset="0"/>
                <a:cs typeface="Arial" panose="020B0604020202020204" pitchFamily="34" charset="0"/>
              </a:rPr>
              <a:t> </a:t>
            </a:r>
            <a:endParaRPr lang="en-GB" sz="1600" b="1" dirty="0">
              <a:latin typeface="Arial" panose="020B06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650E5B87-2D2B-9042-899A-E439688525B5}"/>
              </a:ext>
            </a:extLst>
          </p:cNvPr>
          <p:cNvSpPr txBox="1"/>
          <p:nvPr/>
        </p:nvSpPr>
        <p:spPr>
          <a:xfrm>
            <a:off x="10373374" y="1685228"/>
            <a:ext cx="4633402" cy="338554"/>
          </a:xfrm>
          <a:prstGeom prst="rect">
            <a:avLst/>
          </a:prstGeom>
          <a:noFill/>
        </p:spPr>
        <p:txBody>
          <a:bodyPr wrap="square" rtlCol="0">
            <a:spAutoFit/>
          </a:bodyPr>
          <a:lstStyle/>
          <a:p>
            <a:r>
              <a:rPr lang="en-GB" sz="1600" b="1" dirty="0" smtClean="0">
                <a:latin typeface="Arial" panose="020B0604020202020204" pitchFamily="34" charset="0"/>
                <a:cs typeface="Arial" panose="020B0604020202020204" pitchFamily="34" charset="0"/>
              </a:rPr>
              <a:t>3. </a:t>
            </a:r>
            <a:r>
              <a:rPr lang="en-GB" sz="1600" b="1" dirty="0"/>
              <a:t>Expanding the capacity to safeguard</a:t>
            </a:r>
            <a:r>
              <a:rPr lang="en-GB" sz="1600" dirty="0" smtClean="0"/>
              <a:t>:</a:t>
            </a:r>
            <a:r>
              <a:rPr lang="en-GB" sz="1600" b="1" dirty="0" smtClean="0">
                <a:latin typeface="Arial" panose="020B0604020202020204" pitchFamily="34" charset="0"/>
                <a:cs typeface="Arial" panose="020B0604020202020204" pitchFamily="34" charset="0"/>
              </a:rPr>
              <a:t> </a:t>
            </a:r>
            <a:endParaRPr lang="en-GB" sz="1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3"/>
          <a:stretch>
            <a:fillRect/>
          </a:stretch>
        </p:blipFill>
        <p:spPr>
          <a:xfrm>
            <a:off x="11496516" y="93688"/>
            <a:ext cx="2944103" cy="1294389"/>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4071668" y="168960"/>
            <a:ext cx="7021902" cy="1080789"/>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3945910" y="416867"/>
            <a:ext cx="7227527" cy="553998"/>
          </a:xfrm>
          <a:prstGeom prst="rect">
            <a:avLst/>
          </a:prstGeom>
          <a:noFill/>
        </p:spPr>
        <p:txBody>
          <a:bodyPr wrap="square" rtlCol="0">
            <a:spAutoFit/>
          </a:bodyPr>
          <a:lstStyle/>
          <a:p>
            <a:pPr algn="ctr"/>
            <a:r>
              <a:rPr lang="en-GB" sz="3000" b="1" dirty="0" smtClean="0">
                <a:latin typeface="Arial" panose="020B0604020202020204" pitchFamily="34" charset="0"/>
                <a:cs typeface="Arial" panose="020B0604020202020204" pitchFamily="34" charset="0"/>
              </a:rPr>
              <a:t>Contextual Safeguarding</a:t>
            </a:r>
            <a:endParaRPr lang="en-GB" sz="3000"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E6A2FF2E-8536-B344-802F-A1F7C3B73486}"/>
              </a:ext>
            </a:extLst>
          </p:cNvPr>
          <p:cNvSpPr txBox="1"/>
          <p:nvPr/>
        </p:nvSpPr>
        <p:spPr>
          <a:xfrm>
            <a:off x="345679" y="3579025"/>
            <a:ext cx="4551682" cy="4278094"/>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6</a:t>
            </a:r>
            <a:r>
              <a:rPr lang="en-GB" sz="1600" b="1" dirty="0" smtClean="0">
                <a:latin typeface="Arial" panose="020B0604020202020204" pitchFamily="34" charset="0"/>
                <a:cs typeface="Arial" panose="020B0604020202020204" pitchFamily="34" charset="0"/>
              </a:rPr>
              <a:t>.</a:t>
            </a:r>
            <a:r>
              <a:rPr lang="en-GB" sz="1600" dirty="0" smtClean="0"/>
              <a:t> </a:t>
            </a:r>
            <a:r>
              <a:rPr lang="en-GB" sz="1600" b="1" dirty="0"/>
              <a:t>Push Factors </a:t>
            </a:r>
            <a:r>
              <a:rPr lang="en-GB" sz="1600" dirty="0"/>
              <a:t>– some reasons that could lead to a young person becoming distant from the people who would usually protect them: </a:t>
            </a:r>
            <a:endParaRPr lang="en-GB" sz="1600" dirty="0" smtClean="0"/>
          </a:p>
          <a:p>
            <a:r>
              <a:rPr lang="en-GB" sz="1600" dirty="0" smtClean="0"/>
              <a:t>• </a:t>
            </a:r>
            <a:r>
              <a:rPr lang="en-GB" sz="1600" dirty="0"/>
              <a:t>Living with domestic abuse </a:t>
            </a:r>
            <a:endParaRPr lang="en-GB" sz="1600" dirty="0" smtClean="0"/>
          </a:p>
          <a:p>
            <a:r>
              <a:rPr lang="en-GB" sz="1600" dirty="0" smtClean="0"/>
              <a:t>• </a:t>
            </a:r>
            <a:r>
              <a:rPr lang="en-GB" sz="1600" dirty="0"/>
              <a:t>Being thrown out of home </a:t>
            </a:r>
            <a:endParaRPr lang="en-GB" sz="1600" dirty="0" smtClean="0"/>
          </a:p>
          <a:p>
            <a:r>
              <a:rPr lang="en-GB" sz="1600" dirty="0" smtClean="0"/>
              <a:t>• </a:t>
            </a:r>
            <a:r>
              <a:rPr lang="en-GB" sz="1600" dirty="0"/>
              <a:t>Family behaviours and beliefs </a:t>
            </a:r>
            <a:endParaRPr lang="en-GB" sz="1600" dirty="0" smtClean="0"/>
          </a:p>
          <a:p>
            <a:r>
              <a:rPr lang="en-GB" sz="1600" dirty="0" smtClean="0"/>
              <a:t>• </a:t>
            </a:r>
            <a:r>
              <a:rPr lang="en-GB" sz="1600" dirty="0"/>
              <a:t>Being in a residential or foster placement where they are unhappy </a:t>
            </a:r>
            <a:endParaRPr lang="en-GB" sz="1600" dirty="0" smtClean="0"/>
          </a:p>
          <a:p>
            <a:r>
              <a:rPr lang="en-GB" sz="1600" dirty="0" smtClean="0"/>
              <a:t>• </a:t>
            </a:r>
            <a:r>
              <a:rPr lang="en-GB" sz="1600" dirty="0"/>
              <a:t>Alcohol or substance misuse within the home </a:t>
            </a:r>
            <a:endParaRPr lang="en-GB" sz="1600" dirty="0" smtClean="0"/>
          </a:p>
          <a:p>
            <a:r>
              <a:rPr lang="en-GB" sz="1600" dirty="0" smtClean="0"/>
              <a:t>• </a:t>
            </a:r>
            <a:r>
              <a:rPr lang="en-GB" sz="1600" dirty="0"/>
              <a:t>Parents with mental health problems </a:t>
            </a:r>
            <a:endParaRPr lang="en-GB" sz="1600" dirty="0" smtClean="0"/>
          </a:p>
          <a:p>
            <a:r>
              <a:rPr lang="en-GB" sz="1600" dirty="0" smtClean="0"/>
              <a:t>• </a:t>
            </a:r>
            <a:r>
              <a:rPr lang="en-GB" sz="1600" dirty="0"/>
              <a:t>Having problems at, or not being in school, training or employment </a:t>
            </a:r>
            <a:endParaRPr lang="en-GB" sz="1600" dirty="0" smtClean="0"/>
          </a:p>
          <a:p>
            <a:r>
              <a:rPr lang="en-GB" sz="1600" dirty="0" smtClean="0"/>
              <a:t>• </a:t>
            </a:r>
            <a:r>
              <a:rPr lang="en-GB" sz="1600" dirty="0"/>
              <a:t>Being bullied or </a:t>
            </a:r>
            <a:r>
              <a:rPr lang="en-GB" sz="1600" dirty="0" smtClean="0"/>
              <a:t>threatened</a:t>
            </a:r>
          </a:p>
          <a:p>
            <a:r>
              <a:rPr lang="en-GB" sz="1600" dirty="0" smtClean="0"/>
              <a:t> </a:t>
            </a:r>
            <a:r>
              <a:rPr lang="en-GB" sz="1600" dirty="0"/>
              <a:t>• Having siblings with difficulties </a:t>
            </a:r>
            <a:endParaRPr lang="en-GB" sz="1600" dirty="0" smtClean="0"/>
          </a:p>
          <a:p>
            <a:r>
              <a:rPr lang="en-GB" sz="1600" dirty="0" smtClean="0"/>
              <a:t>• </a:t>
            </a:r>
            <a:r>
              <a:rPr lang="en-GB" sz="1600" dirty="0"/>
              <a:t>Being in trouble </a:t>
            </a:r>
            <a:endParaRPr lang="en-GB" sz="1600" dirty="0" smtClean="0"/>
          </a:p>
          <a:p>
            <a:r>
              <a:rPr lang="en-GB" sz="1600" dirty="0" smtClean="0"/>
              <a:t>• </a:t>
            </a:r>
            <a:r>
              <a:rPr lang="en-GB" sz="1600" dirty="0"/>
              <a:t>Bereavement or significant </a:t>
            </a:r>
            <a:r>
              <a:rPr lang="en-GB" sz="1600" dirty="0" smtClean="0"/>
              <a:t>loss</a:t>
            </a:r>
          </a:p>
          <a:p>
            <a:endParaRPr lang="en-GB" sz="1600" dirty="0"/>
          </a:p>
        </p:txBody>
      </p:sp>
      <p:pic>
        <p:nvPicPr>
          <p:cNvPr id="1026" name="Picture 2" descr="What is a Seven Minute Brief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75493" y="5383121"/>
            <a:ext cx="2568359" cy="256835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rotWithShape="1">
          <a:blip r:embed="rId5"/>
          <a:srcRect l="1980" t="544" b="639"/>
          <a:stretch/>
        </p:blipFill>
        <p:spPr>
          <a:xfrm>
            <a:off x="10661830" y="2233924"/>
            <a:ext cx="4174823" cy="3369527"/>
          </a:xfrm>
          <a:prstGeom prst="rect">
            <a:avLst/>
          </a:prstGeom>
        </p:spPr>
      </p:pic>
      <p:sp>
        <p:nvSpPr>
          <p:cNvPr id="27" name="TextBox 26">
            <a:extLst>
              <a:ext uri="{FF2B5EF4-FFF2-40B4-BE49-F238E27FC236}">
                <a16:creationId xmlns:a16="http://schemas.microsoft.com/office/drawing/2014/main" id="{39C983F3-39D0-554B-9F9E-55B91B9093FC}"/>
              </a:ext>
            </a:extLst>
          </p:cNvPr>
          <p:cNvSpPr txBox="1"/>
          <p:nvPr/>
        </p:nvSpPr>
        <p:spPr>
          <a:xfrm>
            <a:off x="393391" y="8176531"/>
            <a:ext cx="9502820" cy="2554545"/>
          </a:xfrm>
          <a:prstGeom prst="rect">
            <a:avLst/>
          </a:prstGeom>
          <a:noFill/>
        </p:spPr>
        <p:txBody>
          <a:bodyPr wrap="square" rtlCol="0">
            <a:spAutoFit/>
          </a:bodyPr>
          <a:lstStyle/>
          <a:p>
            <a:r>
              <a:rPr lang="en-GB" sz="1600" b="1" dirty="0" smtClean="0"/>
              <a:t>5. Pull </a:t>
            </a:r>
            <a:r>
              <a:rPr lang="en-GB" sz="1600" b="1" dirty="0"/>
              <a:t>Factors </a:t>
            </a:r>
            <a:r>
              <a:rPr lang="en-GB" sz="1600" dirty="0"/>
              <a:t>- The grooming techniques used to gain the young person’s attention, admiration, and affection often that often tap into their insecurities or desire for acceptance and status: </a:t>
            </a:r>
          </a:p>
          <a:p>
            <a:r>
              <a:rPr lang="en-GB" sz="1600" dirty="0"/>
              <a:t>• Receiving alcohol, drugs, money, or gifts </a:t>
            </a:r>
          </a:p>
          <a:p>
            <a:r>
              <a:rPr lang="en-GB" sz="1600" dirty="0"/>
              <a:t>• Getting a buzz and the excitement of doing something risky or forbidden </a:t>
            </a:r>
          </a:p>
          <a:p>
            <a:r>
              <a:rPr lang="en-GB" sz="1600" dirty="0"/>
              <a:t>• Feeling accepted</a:t>
            </a:r>
          </a:p>
          <a:p>
            <a:r>
              <a:rPr lang="en-GB" sz="1600" dirty="0"/>
              <a:t>• Being offered somewhere to stay where there are no rules </a:t>
            </a:r>
          </a:p>
          <a:p>
            <a:r>
              <a:rPr lang="en-GB" sz="1600" dirty="0"/>
              <a:t>• Being given lifts, taken to new places and having adventures with a casual acquaintance </a:t>
            </a:r>
          </a:p>
          <a:p>
            <a:r>
              <a:rPr lang="en-GB" sz="1600" dirty="0"/>
              <a:t>• Being part of an alternative scene </a:t>
            </a:r>
          </a:p>
          <a:p>
            <a:r>
              <a:rPr lang="en-GB" sz="1600" dirty="0"/>
              <a:t>• Meeting somebody who thinks they are special on the </a:t>
            </a:r>
            <a:r>
              <a:rPr lang="en-GB" sz="1600" dirty="0" smtClean="0"/>
              <a:t>internet/social media </a:t>
            </a:r>
            <a:endParaRPr lang="en-GB" sz="1600" b="1" dirty="0">
              <a:latin typeface="Arial" panose="020B0604020202020204" pitchFamily="34" charset="0"/>
              <a:cs typeface="Arial" panose="020B0604020202020204" pitchFamily="34" charset="0"/>
            </a:endParaRPr>
          </a:p>
          <a:p>
            <a:r>
              <a:rPr lang="en-GB" sz="1600" dirty="0" smtClean="0"/>
              <a:t>.</a:t>
            </a:r>
            <a:endParaRPr lang="en-GB"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6E2D25-D9D3-4CE3-AD57-53DB797AD1DF}">
  <ds:schemaRefs>
    <ds:schemaRef ds:uri="http://schemas.microsoft.com/office/2006/metadata/properties"/>
    <ds:schemaRef ds:uri="0ba1dc7b-d825-410b-8076-85f10e5c34b6"/>
    <ds:schemaRef ds:uri="http://purl.org/dc/terms/"/>
    <ds:schemaRef ds:uri="http://schemas.openxmlformats.org/package/2006/metadata/core-properties"/>
    <ds:schemaRef ds:uri="http://schemas.microsoft.com/office/2006/documentManagement/types"/>
    <ds:schemaRef ds:uri="71ce49bb-cf0a-4122-9119-2fd8f82facb0"/>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36C601DA-C711-4C17-BA0E-EF18F3E550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215</TotalTime>
  <Words>498</Words>
  <Application>Microsoft Office PowerPoint</Application>
  <PresentationFormat>Custom</PresentationFormat>
  <Paragraphs>39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Jones, Lisa</cp:lastModifiedBy>
  <cp:revision>37</cp:revision>
  <dcterms:created xsi:type="dcterms:W3CDTF">2021-06-18T13:41:22Z</dcterms:created>
  <dcterms:modified xsi:type="dcterms:W3CDTF">2024-01-08T15:02:11Z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