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1_E9CF0B01.xml" ContentType="application/vnd.ms-powerpoint.comments+xml"/>
  <Override PartName="/ppt/notesSlides/notesSlide2.xml" ContentType="application/vnd.openxmlformats-officedocument.presentationml.notesSlide+xml"/>
  <Override PartName="/ppt/comments/modernComment_104_F78935D2.xml" ContentType="application/vnd.ms-powerpoint.comments+xml"/>
  <Override PartName="/ppt/notesSlides/notesSlide3.xml" ContentType="application/vnd.openxmlformats-officedocument.presentationml.notesSlide+xml"/>
  <Override PartName="/ppt/comments/modernComment_105_9D980C65.xml" ContentType="application/vnd.ms-powerpoint.comments+xml"/>
  <Override PartName="/ppt/notesSlides/notesSlide4.xml" ContentType="application/vnd.openxmlformats-officedocument.presentationml.notesSlide+xml"/>
  <Override PartName="/ppt/comments/modernComment_106_1DD710D9.xml" ContentType="application/vnd.ms-powerpoint.comments+xml"/>
  <Override PartName="/ppt/notesSlides/notesSlide5.xml" ContentType="application/vnd.openxmlformats-officedocument.presentationml.notesSlide+xml"/>
  <Override PartName="/ppt/comments/modernComment_107_83426F0.xml" ContentType="application/vnd.ms-powerpoint.comments+xml"/>
  <Override PartName="/ppt/notesSlides/notesSlide6.xml" ContentType="application/vnd.openxmlformats-officedocument.presentationml.notesSlide+xml"/>
  <Override PartName="/ppt/comments/modernComment_108_F69EC791.xml" ContentType="application/vnd.ms-powerpoint.comments+xml"/>
  <Override PartName="/ppt/notesSlides/notesSlide7.xml" ContentType="application/vnd.openxmlformats-officedocument.presentationml.notesSlide+xml"/>
  <Override PartName="/ppt/comments/modernComment_10A_8D946D74.xml" ContentType="application/vnd.ms-powerpoint.comments+xml"/>
  <Override PartName="/ppt/notesSlides/notesSlide8.xml" ContentType="application/vnd.openxmlformats-officedocument.presentationml.notesSlide+xml"/>
  <Override PartName="/ppt/comments/modernComment_10B_79FDB6C4.xml" ContentType="application/vnd.ms-powerpoint.comments+xml"/>
  <Override PartName="/ppt/notesSlides/notesSlide9.xml" ContentType="application/vnd.openxmlformats-officedocument.presentationml.notesSlide+xml"/>
  <Override PartName="/ppt/comments/modernComment_10C_637CF515.xml" ContentType="application/vnd.ms-powerpoint.comments+xml"/>
  <Override PartName="/ppt/notesSlides/notesSlide10.xml" ContentType="application/vnd.openxmlformats-officedocument.presentationml.notesSlide+xml"/>
  <Override PartName="/ppt/comments/modernComment_10D_9E5BC4F9.xml" ContentType="application/vnd.ms-powerpoint.comments+xml"/>
  <Override PartName="/ppt/notesSlides/notesSlide11.xml" ContentType="application/vnd.openxmlformats-officedocument.presentationml.notesSlide+xml"/>
  <Override PartName="/ppt/comments/modernComment_10E_71E34349.xml" ContentType="application/vnd.ms-powerpoint.comments+xml"/>
  <Override PartName="/ppt/notesSlides/notesSlide12.xml" ContentType="application/vnd.openxmlformats-officedocument.presentationml.notesSlide+xml"/>
  <Override PartName="/ppt/comments/modernComment_10F_4B7A1174.xml" ContentType="application/vnd.ms-powerpoint.comments+xml"/>
  <Override PartName="/ppt/notesSlides/notesSlide13.xml" ContentType="application/vnd.openxmlformats-officedocument.presentationml.notesSlide+xml"/>
  <Override PartName="/ppt/comments/modernComment_110_E022BD9.xml" ContentType="application/vnd.ms-powerpoint.comments+xml"/>
  <Override PartName="/ppt/notesSlides/notesSlide14.xml" ContentType="application/vnd.openxmlformats-officedocument.presentationml.notesSlide+xml"/>
  <Override PartName="/ppt/comments/modernComment_111_32C271CD.xml" ContentType="application/vnd.ms-powerpoint.comments+xml"/>
  <Override PartName="/ppt/notesSlides/notesSlide15.xml" ContentType="application/vnd.openxmlformats-officedocument.presentationml.notesSlide+xml"/>
  <Override PartName="/ppt/comments/modernComment_112_78C10494.xml" ContentType="application/vnd.ms-powerpoint.comments+xml"/>
  <Override PartName="/ppt/notesSlides/notesSlide16.xml" ContentType="application/vnd.openxmlformats-officedocument.presentationml.notesSlide+xml"/>
  <Override PartName="/ppt/comments/modernComment_113_C565A534.xml" ContentType="application/vnd.ms-powerpoint.comments+xml"/>
  <Override PartName="/ppt/notesSlides/notesSlide17.xml" ContentType="application/vnd.openxmlformats-officedocument.presentationml.notesSlide+xml"/>
  <Override PartName="/ppt/comments/modernComment_109_9932A42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2"/>
  </p:notesMasterIdLst>
  <p:handoutMasterIdLst>
    <p:handoutMasterId r:id="rId23"/>
  </p:handoutMasterIdLst>
  <p:sldIdLst>
    <p:sldId id="257"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65" r:id="rId21"/>
  </p:sldIdLst>
  <p:sldSz cx="13444538" cy="7562850"/>
  <p:notesSz cx="6858000" cy="9144000"/>
  <p:defaultTextStyle>
    <a:defPPr>
      <a:defRPr lang="en-GB"/>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4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9FD91E-C534-E9DA-BCA0-C4E8DB0F1BBE}" name="Daniel Jones" initials="DJ" userId="S::djones@cranstoun.org.uk::19dc50f1-776b-4ef2-8e64-0b3a1faf59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0C6"/>
    <a:srgbClr val="8E3880"/>
    <a:srgbClr val="8D0F82"/>
    <a:srgbClr val="FF6E1D"/>
    <a:srgbClr val="FF782D"/>
    <a:srgbClr val="FF5E05"/>
    <a:srgbClr val="FF5A00"/>
    <a:srgbClr val="A99132"/>
    <a:srgbClr val="189332"/>
    <a:srgbClr val="F22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CB66F6-2DFB-4D8A-B228-264146309A40}" v="24" dt="2023-06-12T19:50:46.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51" autoAdjust="0"/>
  </p:normalViewPr>
  <p:slideViewPr>
    <p:cSldViewPr>
      <p:cViewPr varScale="1">
        <p:scale>
          <a:sx n="52" d="100"/>
          <a:sy n="52" d="100"/>
        </p:scale>
        <p:origin x="52" y="64"/>
      </p:cViewPr>
      <p:guideLst>
        <p:guide orient="horz" pos="2382"/>
        <p:guide pos="423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modernComment_101_E9CF0B01.xml><?xml version="1.0" encoding="utf-8"?>
<p188:cmLst xmlns:a="http://schemas.openxmlformats.org/drawingml/2006/main" xmlns:r="http://schemas.openxmlformats.org/officeDocument/2006/relationships" xmlns:p188="http://schemas.microsoft.com/office/powerpoint/2018/8/main">
  <p188:cm id="{B870A5DE-ECA2-4D17-8D1F-33C7FD91379A}" authorId="{C79FD91E-C534-E9DA-BCA0-C4E8DB0F1BBE}" created="2023-10-25T16:36:23.847">
    <pc:sldMkLst xmlns:pc="http://schemas.microsoft.com/office/powerpoint/2013/main/command">
      <pc:docMk/>
      <pc:sldMk cId="3922660097" sldId="257"/>
    </pc:sldMkLst>
    <p188:txBody>
      <a:bodyPr/>
      <a:lstStyle/>
      <a:p>
        <a:r>
          <a:rPr lang="en-GB"/>
          <a:t>Both</a:t>
        </a:r>
      </a:p>
    </p188:txBody>
  </p188:cm>
</p188:cmLst>
</file>

<file path=ppt/comments/modernComment_104_F78935D2.xml><?xml version="1.0" encoding="utf-8"?>
<p188:cmLst xmlns:a="http://schemas.openxmlformats.org/drawingml/2006/main" xmlns:r="http://schemas.openxmlformats.org/officeDocument/2006/relationships" xmlns:p188="http://schemas.microsoft.com/office/powerpoint/2018/8/main">
  <p188:cm id="{A3518473-CF44-445C-B4A5-600BEDA8529A}" authorId="{C79FD91E-C534-E9DA-BCA0-C4E8DB0F1BBE}" created="2023-10-25T16:36:35.089">
    <pc:sldMkLst xmlns:pc="http://schemas.microsoft.com/office/powerpoint/2013/main/command">
      <pc:docMk/>
      <pc:sldMk cId="4152964562" sldId="260"/>
    </pc:sldMkLst>
    <p188:txBody>
      <a:bodyPr/>
      <a:lstStyle/>
      <a:p>
        <a:r>
          <a:rPr lang="en-GB"/>
          <a:t>Liz</a:t>
        </a:r>
      </a:p>
    </p188:txBody>
  </p188:cm>
</p188:cmLst>
</file>

<file path=ppt/comments/modernComment_105_9D980C65.xml><?xml version="1.0" encoding="utf-8"?>
<p188:cmLst xmlns:a="http://schemas.openxmlformats.org/drawingml/2006/main" xmlns:r="http://schemas.openxmlformats.org/officeDocument/2006/relationships" xmlns:p188="http://schemas.microsoft.com/office/powerpoint/2018/8/main">
  <p188:cm id="{DC9C8296-6D9B-4409-86EE-C83FCBE86973}" authorId="{C79FD91E-C534-E9DA-BCA0-C4E8DB0F1BBE}" created="2023-10-25T16:36:44.467">
    <pc:sldMkLst xmlns:pc="http://schemas.microsoft.com/office/powerpoint/2013/main/command">
      <pc:docMk/>
      <pc:sldMk cId="2643987557" sldId="261"/>
    </pc:sldMkLst>
    <p188:txBody>
      <a:bodyPr/>
      <a:lstStyle/>
      <a:p>
        <a:r>
          <a:rPr lang="en-GB"/>
          <a:t>Liz</a:t>
        </a:r>
      </a:p>
    </p188:txBody>
  </p188:cm>
</p188:cmLst>
</file>

<file path=ppt/comments/modernComment_106_1DD710D9.xml><?xml version="1.0" encoding="utf-8"?>
<p188:cmLst xmlns:a="http://schemas.openxmlformats.org/drawingml/2006/main" xmlns:r="http://schemas.openxmlformats.org/officeDocument/2006/relationships" xmlns:p188="http://schemas.microsoft.com/office/powerpoint/2018/8/main">
  <p188:cm id="{0D91778D-B8CB-49BC-A02D-D9630D1C577A}" authorId="{C79FD91E-C534-E9DA-BCA0-C4E8DB0F1BBE}" created="2023-10-25T16:36:54.265">
    <pc:sldMkLst xmlns:pc="http://schemas.microsoft.com/office/powerpoint/2013/main/command">
      <pc:docMk/>
      <pc:sldMk cId="500633817" sldId="262"/>
    </pc:sldMkLst>
    <p188:txBody>
      <a:bodyPr/>
      <a:lstStyle/>
      <a:p>
        <a:r>
          <a:rPr lang="en-GB"/>
          <a:t>Dan</a:t>
        </a:r>
      </a:p>
    </p188:txBody>
  </p188:cm>
</p188:cmLst>
</file>

<file path=ppt/comments/modernComment_107_83426F0.xml><?xml version="1.0" encoding="utf-8"?>
<p188:cmLst xmlns:a="http://schemas.openxmlformats.org/drawingml/2006/main" xmlns:r="http://schemas.openxmlformats.org/officeDocument/2006/relationships" xmlns:p188="http://schemas.microsoft.com/office/powerpoint/2018/8/main">
  <p188:cm id="{85A54F12-73F9-4A01-84B2-0DDC46B901DD}" authorId="{C79FD91E-C534-E9DA-BCA0-C4E8DB0F1BBE}" created="2023-10-25T16:37:05.317">
    <pc:sldMkLst xmlns:pc="http://schemas.microsoft.com/office/powerpoint/2013/main/command">
      <pc:docMk/>
      <pc:sldMk cId="137635568" sldId="263"/>
    </pc:sldMkLst>
    <p188:txBody>
      <a:bodyPr/>
      <a:lstStyle/>
      <a:p>
        <a:r>
          <a:rPr lang="en-GB"/>
          <a:t>Liz</a:t>
        </a:r>
      </a:p>
    </p188:txBody>
  </p188:cm>
</p188:cmLst>
</file>

<file path=ppt/comments/modernComment_108_F69EC791.xml><?xml version="1.0" encoding="utf-8"?>
<p188:cmLst xmlns:a="http://schemas.openxmlformats.org/drawingml/2006/main" xmlns:r="http://schemas.openxmlformats.org/officeDocument/2006/relationships" xmlns:p188="http://schemas.microsoft.com/office/powerpoint/2018/8/main">
  <p188:cm id="{4077127E-9ED7-4AAA-A92B-651252810F15}" authorId="{C79FD91E-C534-E9DA-BCA0-C4E8DB0F1BBE}" created="2023-10-25T16:41:41.750">
    <pc:sldMkLst xmlns:pc="http://schemas.microsoft.com/office/powerpoint/2013/main/command">
      <pc:docMk/>
      <pc:sldMk cId="4137600913" sldId="264"/>
    </pc:sldMkLst>
    <p188:txBody>
      <a:bodyPr/>
      <a:lstStyle/>
      <a:p>
        <a:r>
          <a:rPr lang="en-GB"/>
          <a:t>Dan</a:t>
        </a:r>
      </a:p>
    </p188:txBody>
  </p188:cm>
</p188:cmLst>
</file>

<file path=ppt/comments/modernComment_109_9932A422.xml><?xml version="1.0" encoding="utf-8"?>
<p188:cmLst xmlns:a="http://schemas.openxmlformats.org/drawingml/2006/main" xmlns:r="http://schemas.openxmlformats.org/officeDocument/2006/relationships" xmlns:p188="http://schemas.microsoft.com/office/powerpoint/2018/8/main">
  <p188:cm id="{2B4C1BC2-98EA-45EE-A183-A8CF8178ED1E}" authorId="{C79FD91E-C534-E9DA-BCA0-C4E8DB0F1BBE}" created="2023-10-25T16:39:08.985">
    <pc:sldMkLst xmlns:pc="http://schemas.microsoft.com/office/powerpoint/2013/main/command">
      <pc:docMk/>
      <pc:sldMk cId="2570232866" sldId="265"/>
    </pc:sldMkLst>
    <p188:txBody>
      <a:bodyPr/>
      <a:lstStyle/>
      <a:p>
        <a:r>
          <a:rPr lang="en-GB"/>
          <a:t>both</a:t>
        </a:r>
      </a:p>
    </p188:txBody>
  </p188:cm>
</p188:cmLst>
</file>

<file path=ppt/comments/modernComment_10A_8D946D74.xml><?xml version="1.0" encoding="utf-8"?>
<p188:cmLst xmlns:a="http://schemas.openxmlformats.org/drawingml/2006/main" xmlns:r="http://schemas.openxmlformats.org/officeDocument/2006/relationships" xmlns:p188="http://schemas.microsoft.com/office/powerpoint/2018/8/main">
  <p188:cm id="{38812323-B258-498B-8AE2-3C779B30F262}" authorId="{C79FD91E-C534-E9DA-BCA0-C4E8DB0F1BBE}" created="2023-10-25T16:37:20.187">
    <pc:sldMkLst xmlns:pc="http://schemas.microsoft.com/office/powerpoint/2013/main/command">
      <pc:docMk/>
      <pc:sldMk cId="2375314804" sldId="266"/>
    </pc:sldMkLst>
    <p188:txBody>
      <a:bodyPr/>
      <a:lstStyle/>
      <a:p>
        <a:r>
          <a:rPr lang="en-GB"/>
          <a:t>Dan</a:t>
        </a:r>
      </a:p>
    </p188:txBody>
  </p188:cm>
</p188:cmLst>
</file>

<file path=ppt/comments/modernComment_10B_79FDB6C4.xml><?xml version="1.0" encoding="utf-8"?>
<p188:cmLst xmlns:a="http://schemas.openxmlformats.org/drawingml/2006/main" xmlns:r="http://schemas.openxmlformats.org/officeDocument/2006/relationships" xmlns:p188="http://schemas.microsoft.com/office/powerpoint/2018/8/main">
  <p188:cm id="{647B9159-99FB-462C-AE4F-4ADD51543F66}" authorId="{C79FD91E-C534-E9DA-BCA0-C4E8DB0F1BBE}" created="2023-10-25T16:37:28.136">
    <pc:sldMkLst xmlns:pc="http://schemas.microsoft.com/office/powerpoint/2013/main/command">
      <pc:docMk/>
      <pc:sldMk cId="2046670532" sldId="267"/>
    </pc:sldMkLst>
    <p188:txBody>
      <a:bodyPr/>
      <a:lstStyle/>
      <a:p>
        <a:r>
          <a:rPr lang="en-GB"/>
          <a:t>Dan</a:t>
        </a:r>
      </a:p>
    </p188:txBody>
  </p188:cm>
</p188:cmLst>
</file>

<file path=ppt/comments/modernComment_10C_637CF515.xml><?xml version="1.0" encoding="utf-8"?>
<p188:cmLst xmlns:a="http://schemas.openxmlformats.org/drawingml/2006/main" xmlns:r="http://schemas.openxmlformats.org/officeDocument/2006/relationships" xmlns:p188="http://schemas.microsoft.com/office/powerpoint/2018/8/main">
  <p188:cm id="{2BE7FE3E-42D7-41AB-86AC-BEAFC55EEB2C}" authorId="{C79FD91E-C534-E9DA-BCA0-C4E8DB0F1BBE}" created="2023-10-25T16:37:44.560">
    <pc:sldMkLst xmlns:pc="http://schemas.microsoft.com/office/powerpoint/2013/main/command">
      <pc:docMk/>
      <pc:sldMk cId="1669133589" sldId="268"/>
    </pc:sldMkLst>
    <p188:txBody>
      <a:bodyPr/>
      <a:lstStyle/>
      <a:p>
        <a:r>
          <a:rPr lang="en-GB"/>
          <a:t>Liz</a:t>
        </a:r>
      </a:p>
    </p188:txBody>
  </p188:cm>
</p188:cmLst>
</file>

<file path=ppt/comments/modernComment_10D_9E5BC4F9.xml><?xml version="1.0" encoding="utf-8"?>
<p188:cmLst xmlns:a="http://schemas.openxmlformats.org/drawingml/2006/main" xmlns:r="http://schemas.openxmlformats.org/officeDocument/2006/relationships" xmlns:p188="http://schemas.microsoft.com/office/powerpoint/2018/8/main">
  <p188:cm id="{A39F9AB7-961B-4CC8-8B69-66153D8563A3}" authorId="{C79FD91E-C534-E9DA-BCA0-C4E8DB0F1BBE}" created="2023-10-25T16:39:29.849">
    <pc:sldMkLst xmlns:pc="http://schemas.microsoft.com/office/powerpoint/2013/main/command">
      <pc:docMk/>
      <pc:sldMk cId="2656814329" sldId="269"/>
    </pc:sldMkLst>
    <p188:txBody>
      <a:bodyPr/>
      <a:lstStyle/>
      <a:p>
        <a:r>
          <a:rPr lang="en-GB"/>
          <a:t>Dan</a:t>
        </a:r>
      </a:p>
    </p188:txBody>
  </p188:cm>
</p188:cmLst>
</file>

<file path=ppt/comments/modernComment_10E_71E34349.xml><?xml version="1.0" encoding="utf-8"?>
<p188:cmLst xmlns:a="http://schemas.openxmlformats.org/drawingml/2006/main" xmlns:r="http://schemas.openxmlformats.org/officeDocument/2006/relationships" xmlns:p188="http://schemas.microsoft.com/office/powerpoint/2018/8/main">
  <p188:cm id="{A0B92846-623C-4E38-82E7-50BBC9C0F4EF}" authorId="{C79FD91E-C534-E9DA-BCA0-C4E8DB0F1BBE}" created="2023-10-25T16:39:48.120">
    <pc:sldMkLst xmlns:pc="http://schemas.microsoft.com/office/powerpoint/2013/main/command">
      <pc:docMk/>
      <pc:sldMk cId="1910719305" sldId="270"/>
    </pc:sldMkLst>
    <p188:txBody>
      <a:bodyPr/>
      <a:lstStyle/>
      <a:p>
        <a:r>
          <a:rPr lang="en-GB"/>
          <a:t>Dan</a:t>
        </a:r>
      </a:p>
    </p188:txBody>
  </p188:cm>
</p188:cmLst>
</file>

<file path=ppt/comments/modernComment_10F_4B7A1174.xml><?xml version="1.0" encoding="utf-8"?>
<p188:cmLst xmlns:a="http://schemas.openxmlformats.org/drawingml/2006/main" xmlns:r="http://schemas.openxmlformats.org/officeDocument/2006/relationships" xmlns:p188="http://schemas.microsoft.com/office/powerpoint/2018/8/main">
  <p188:cm id="{9A18A321-E4A7-4A24-A767-1E126B0B8F6D}" authorId="{C79FD91E-C534-E9DA-BCA0-C4E8DB0F1BBE}" created="2023-10-25T16:39:56.961">
    <pc:sldMkLst xmlns:pc="http://schemas.microsoft.com/office/powerpoint/2013/main/command">
      <pc:docMk/>
      <pc:sldMk cId="1266291060" sldId="271"/>
    </pc:sldMkLst>
    <p188:txBody>
      <a:bodyPr/>
      <a:lstStyle/>
      <a:p>
        <a:r>
          <a:rPr lang="en-GB"/>
          <a:t>Dan</a:t>
        </a:r>
      </a:p>
    </p188:txBody>
  </p188:cm>
</p188:cmLst>
</file>

<file path=ppt/comments/modernComment_110_E022BD9.xml><?xml version="1.0" encoding="utf-8"?>
<p188:cmLst xmlns:a="http://schemas.openxmlformats.org/drawingml/2006/main" xmlns:r="http://schemas.openxmlformats.org/officeDocument/2006/relationships" xmlns:p188="http://schemas.microsoft.com/office/powerpoint/2018/8/main">
  <p188:cm id="{F9E92F22-9E80-4767-96E4-B40365236314}" authorId="{C79FD91E-C534-E9DA-BCA0-C4E8DB0F1BBE}" created="2023-10-25T16:40:23.902">
    <pc:sldMkLst xmlns:pc="http://schemas.microsoft.com/office/powerpoint/2013/main/command">
      <pc:docMk/>
      <pc:sldMk cId="235023321" sldId="272"/>
    </pc:sldMkLst>
    <p188:txBody>
      <a:bodyPr/>
      <a:lstStyle/>
      <a:p>
        <a:r>
          <a:rPr lang="en-GB"/>
          <a:t>Dan</a:t>
        </a:r>
      </a:p>
    </p188:txBody>
  </p188:cm>
</p188:cmLst>
</file>

<file path=ppt/comments/modernComment_111_32C271CD.xml><?xml version="1.0" encoding="utf-8"?>
<p188:cmLst xmlns:a="http://schemas.openxmlformats.org/drawingml/2006/main" xmlns:r="http://schemas.openxmlformats.org/officeDocument/2006/relationships" xmlns:p188="http://schemas.microsoft.com/office/powerpoint/2018/8/main">
  <p188:cm id="{BF0A06DE-B352-45A6-A71A-D3F1577A8838}" authorId="{C79FD91E-C534-E9DA-BCA0-C4E8DB0F1BBE}" created="2023-10-25T16:40:17.146">
    <pc:sldMkLst xmlns:pc="http://schemas.microsoft.com/office/powerpoint/2013/main/command">
      <pc:docMk/>
      <pc:sldMk cId="851603917" sldId="273"/>
    </pc:sldMkLst>
    <p188:txBody>
      <a:bodyPr/>
      <a:lstStyle/>
      <a:p>
        <a:r>
          <a:rPr lang="en-GB"/>
          <a:t>liz</a:t>
        </a:r>
      </a:p>
    </p188:txBody>
  </p188:cm>
</p188:cmLst>
</file>

<file path=ppt/comments/modernComment_112_78C10494.xml><?xml version="1.0" encoding="utf-8"?>
<p188:cmLst xmlns:a="http://schemas.openxmlformats.org/drawingml/2006/main" xmlns:r="http://schemas.openxmlformats.org/officeDocument/2006/relationships" xmlns:p188="http://schemas.microsoft.com/office/powerpoint/2018/8/main">
  <p188:cm id="{7511A006-A7F5-4DF9-9A37-3D6949B28EB4}" authorId="{C79FD91E-C534-E9DA-BCA0-C4E8DB0F1BBE}" created="2023-10-25T16:41:27.685">
    <pc:sldMkLst xmlns:pc="http://schemas.microsoft.com/office/powerpoint/2013/main/command">
      <pc:docMk/>
      <pc:sldMk cId="2025915540" sldId="274"/>
    </pc:sldMkLst>
    <p188:txBody>
      <a:bodyPr/>
      <a:lstStyle/>
      <a:p>
        <a:r>
          <a:rPr lang="en-GB"/>
          <a:t>liz</a:t>
        </a:r>
      </a:p>
    </p188:txBody>
  </p188:cm>
</p188:cmLst>
</file>

<file path=ppt/comments/modernComment_113_C565A534.xml><?xml version="1.0" encoding="utf-8"?>
<p188:cmLst xmlns:a="http://schemas.openxmlformats.org/drawingml/2006/main" xmlns:r="http://schemas.openxmlformats.org/officeDocument/2006/relationships" xmlns:p188="http://schemas.microsoft.com/office/powerpoint/2018/8/main">
  <p188:cm id="{3B1AA32E-0E37-40AB-A225-58EF9651D6CC}" authorId="{C79FD91E-C534-E9DA-BCA0-C4E8DB0F1BBE}" created="2023-10-25T16:39:00.714">
    <pc:sldMkLst xmlns:pc="http://schemas.microsoft.com/office/powerpoint/2013/main/command">
      <pc:docMk/>
      <pc:sldMk cId="3311772980" sldId="275"/>
    </pc:sldMkLst>
    <p188:txBody>
      <a:bodyPr/>
      <a:lstStyle/>
      <a:p>
        <a:r>
          <a:rPr lang="en-GB"/>
          <a:t>liz</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634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634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634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5AAB3A9A-98E9-4414-AAFB-A1F1057D0E0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7D207A7-B0AA-46BA-BDCC-04F80111CBC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start</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a:t>
            </a:fld>
            <a:endParaRPr lang="en-US" altLang="en-US"/>
          </a:p>
        </p:txBody>
      </p:sp>
    </p:spTree>
    <p:extLst>
      <p:ext uri="{BB962C8B-B14F-4D97-AF65-F5344CB8AC3E}">
        <p14:creationId xmlns:p14="http://schemas.microsoft.com/office/powerpoint/2010/main" val="3867400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Andy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10</a:t>
            </a:fld>
            <a:endParaRPr lang="en-US" altLang="en-US"/>
          </a:p>
        </p:txBody>
      </p:sp>
    </p:spTree>
    <p:extLst>
      <p:ext uri="{BB962C8B-B14F-4D97-AF65-F5344CB8AC3E}">
        <p14:creationId xmlns:p14="http://schemas.microsoft.com/office/powerpoint/2010/main" val="29168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Andy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11</a:t>
            </a:fld>
            <a:endParaRPr lang="en-US" altLang="en-US"/>
          </a:p>
        </p:txBody>
      </p:sp>
    </p:spTree>
    <p:extLst>
      <p:ext uri="{BB962C8B-B14F-4D97-AF65-F5344CB8AC3E}">
        <p14:creationId xmlns:p14="http://schemas.microsoft.com/office/powerpoint/2010/main" val="169198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Andy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12</a:t>
            </a:fld>
            <a:endParaRPr lang="en-US" altLang="en-US"/>
          </a:p>
        </p:txBody>
      </p:sp>
    </p:spTree>
    <p:extLst>
      <p:ext uri="{BB962C8B-B14F-4D97-AF65-F5344CB8AC3E}">
        <p14:creationId xmlns:p14="http://schemas.microsoft.com/office/powerpoint/2010/main" val="3548582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Andy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13</a:t>
            </a:fld>
            <a:endParaRPr lang="en-US" altLang="en-US"/>
          </a:p>
        </p:txBody>
      </p:sp>
    </p:spTree>
    <p:extLst>
      <p:ext uri="{BB962C8B-B14F-4D97-AF65-F5344CB8AC3E}">
        <p14:creationId xmlns:p14="http://schemas.microsoft.com/office/powerpoint/2010/main" val="1269486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14</a:t>
            </a:fld>
            <a:endParaRPr lang="en-US" altLang="en-US"/>
          </a:p>
        </p:txBody>
      </p:sp>
    </p:spTree>
    <p:extLst>
      <p:ext uri="{BB962C8B-B14F-4D97-AF65-F5344CB8AC3E}">
        <p14:creationId xmlns:p14="http://schemas.microsoft.com/office/powerpoint/2010/main" val="3379861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15</a:t>
            </a:fld>
            <a:endParaRPr lang="en-US" altLang="en-US"/>
          </a:p>
        </p:txBody>
      </p:sp>
    </p:spTree>
    <p:extLst>
      <p:ext uri="{BB962C8B-B14F-4D97-AF65-F5344CB8AC3E}">
        <p14:creationId xmlns:p14="http://schemas.microsoft.com/office/powerpoint/2010/main" val="356637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16</a:t>
            </a:fld>
            <a:endParaRPr lang="en-US" altLang="en-US"/>
          </a:p>
        </p:txBody>
      </p:sp>
    </p:spTree>
    <p:extLst>
      <p:ext uri="{BB962C8B-B14F-4D97-AF65-F5344CB8AC3E}">
        <p14:creationId xmlns:p14="http://schemas.microsoft.com/office/powerpoint/2010/main" val="3774056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17</a:t>
            </a:fld>
            <a:endParaRPr lang="en-US" altLang="en-US"/>
          </a:p>
        </p:txBody>
      </p:sp>
    </p:spTree>
    <p:extLst>
      <p:ext uri="{BB962C8B-B14F-4D97-AF65-F5344CB8AC3E}">
        <p14:creationId xmlns:p14="http://schemas.microsoft.com/office/powerpoint/2010/main" val="198934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Andrea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2</a:t>
            </a:fld>
            <a:endParaRPr lang="en-US" altLang="en-US"/>
          </a:p>
        </p:txBody>
      </p:sp>
    </p:spTree>
    <p:extLst>
      <p:ext uri="{BB962C8B-B14F-4D97-AF65-F5344CB8AC3E}">
        <p14:creationId xmlns:p14="http://schemas.microsoft.com/office/powerpoint/2010/main" val="344341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Andrea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3</a:t>
            </a:fld>
            <a:endParaRPr lang="en-US" altLang="en-US"/>
          </a:p>
        </p:txBody>
      </p:sp>
    </p:spTree>
    <p:extLst>
      <p:ext uri="{BB962C8B-B14F-4D97-AF65-F5344CB8AC3E}">
        <p14:creationId xmlns:p14="http://schemas.microsoft.com/office/powerpoint/2010/main" val="187175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4</a:t>
            </a:fld>
            <a:endParaRPr lang="en-US" altLang="en-US"/>
          </a:p>
        </p:txBody>
      </p:sp>
    </p:spTree>
    <p:extLst>
      <p:ext uri="{BB962C8B-B14F-4D97-AF65-F5344CB8AC3E}">
        <p14:creationId xmlns:p14="http://schemas.microsoft.com/office/powerpoint/2010/main" val="110438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5</a:t>
            </a:fld>
            <a:endParaRPr lang="en-US" altLang="en-US"/>
          </a:p>
        </p:txBody>
      </p:sp>
    </p:spTree>
    <p:extLst>
      <p:ext uri="{BB962C8B-B14F-4D97-AF65-F5344CB8AC3E}">
        <p14:creationId xmlns:p14="http://schemas.microsoft.com/office/powerpoint/2010/main" val="396580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Andrea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6</a:t>
            </a:fld>
            <a:endParaRPr lang="en-US" altLang="en-US"/>
          </a:p>
        </p:txBody>
      </p:sp>
    </p:spTree>
    <p:extLst>
      <p:ext uri="{BB962C8B-B14F-4D97-AF65-F5344CB8AC3E}">
        <p14:creationId xmlns:p14="http://schemas.microsoft.com/office/powerpoint/2010/main" val="239987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7</a:t>
            </a:fld>
            <a:endParaRPr lang="en-US" altLang="en-US"/>
          </a:p>
        </p:txBody>
      </p:sp>
    </p:spTree>
    <p:extLst>
      <p:ext uri="{BB962C8B-B14F-4D97-AF65-F5344CB8AC3E}">
        <p14:creationId xmlns:p14="http://schemas.microsoft.com/office/powerpoint/2010/main" val="427483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8</a:t>
            </a:fld>
            <a:endParaRPr lang="en-US" altLang="en-US"/>
          </a:p>
        </p:txBody>
      </p:sp>
    </p:spTree>
    <p:extLst>
      <p:ext uri="{BB962C8B-B14F-4D97-AF65-F5344CB8AC3E}">
        <p14:creationId xmlns:p14="http://schemas.microsoft.com/office/powerpoint/2010/main" val="302949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Andy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9</a:t>
            </a:fld>
            <a:endParaRPr lang="en-US" altLang="en-US"/>
          </a:p>
        </p:txBody>
      </p:sp>
    </p:spTree>
    <p:extLst>
      <p:ext uri="{BB962C8B-B14F-4D97-AF65-F5344CB8AC3E}">
        <p14:creationId xmlns:p14="http://schemas.microsoft.com/office/powerpoint/2010/main" val="2999750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 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8EDC419-072D-E0E7-43A2-F522A0EC840D}"/>
              </a:ext>
            </a:extLst>
          </p:cNvPr>
          <p:cNvSpPr/>
          <p:nvPr userDrawn="1"/>
        </p:nvSpPr>
        <p:spPr bwMode="auto">
          <a:xfrm>
            <a:off x="-371629" y="0"/>
            <a:ext cx="13851061" cy="7754820"/>
          </a:xfrm>
          <a:prstGeom prst="rect">
            <a:avLst/>
          </a:prstGeom>
          <a:solidFill>
            <a:srgbClr val="01A0C6"/>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34" charset="-128"/>
            </a:endParaRPr>
          </a:p>
        </p:txBody>
      </p:sp>
      <p:sp>
        <p:nvSpPr>
          <p:cNvPr id="8" name="Text Placeholder 7"/>
          <p:cNvSpPr>
            <a:spLocks noGrp="1"/>
          </p:cNvSpPr>
          <p:nvPr>
            <p:ph type="body" sz="quarter" idx="10" hasCustomPrompt="1"/>
          </p:nvPr>
        </p:nvSpPr>
        <p:spPr>
          <a:xfrm>
            <a:off x="745605" y="1908473"/>
            <a:ext cx="6984776" cy="504825"/>
          </a:xfrm>
        </p:spPr>
        <p:txBody>
          <a:bodyPr/>
          <a:lstStyle>
            <a:lvl1pPr>
              <a:buNone/>
              <a:defRPr sz="2800" baseline="0">
                <a:solidFill>
                  <a:schemeClr val="bg1"/>
                </a:solidFill>
              </a:defRPr>
            </a:lvl1pPr>
          </a:lstStyle>
          <a:p>
            <a:pPr lvl="0"/>
            <a:r>
              <a:rPr lang="en-US" dirty="0"/>
              <a:t>(Insert presenter name) </a:t>
            </a:r>
          </a:p>
        </p:txBody>
      </p:sp>
      <p:sp>
        <p:nvSpPr>
          <p:cNvPr id="76802" name="Rectangle 2"/>
          <p:cNvSpPr>
            <a:spLocks noGrp="1" noChangeArrowheads="1"/>
          </p:cNvSpPr>
          <p:nvPr>
            <p:ph type="ctrTitle" hasCustomPrompt="1"/>
          </p:nvPr>
        </p:nvSpPr>
        <p:spPr>
          <a:xfrm>
            <a:off x="745605" y="469057"/>
            <a:ext cx="7776864" cy="1295400"/>
          </a:xfrm>
        </p:spPr>
        <p:txBody>
          <a:bodyPr/>
          <a:lstStyle>
            <a:lvl1pPr>
              <a:defRPr sz="4000" b="1" baseline="0">
                <a:solidFill>
                  <a:schemeClr val="bg1"/>
                </a:solidFill>
                <a:latin typeface="Corbel" panose="020B0503020204020204" pitchFamily="34" charset="0"/>
              </a:defRPr>
            </a:lvl1pPr>
          </a:lstStyle>
          <a:p>
            <a:r>
              <a:rPr lang="en-US" dirty="0"/>
              <a:t>(Insert Presentation Title)</a:t>
            </a:r>
            <a:br>
              <a:rPr lang="en-US" dirty="0"/>
            </a:br>
            <a:r>
              <a:rPr lang="en-US" dirty="0"/>
              <a:t> </a:t>
            </a:r>
            <a:br>
              <a:rPr lang="en-US" dirty="0"/>
            </a:br>
            <a:endParaRPr lang="en-US" dirty="0"/>
          </a:p>
        </p:txBody>
      </p:sp>
      <p:sp>
        <p:nvSpPr>
          <p:cNvPr id="9" name="Text Placeholder 7"/>
          <p:cNvSpPr>
            <a:spLocks noGrp="1"/>
          </p:cNvSpPr>
          <p:nvPr>
            <p:ph type="body" sz="quarter" idx="11" hasCustomPrompt="1"/>
          </p:nvPr>
        </p:nvSpPr>
        <p:spPr>
          <a:xfrm>
            <a:off x="745605" y="2413298"/>
            <a:ext cx="6984776" cy="504825"/>
          </a:xfrm>
        </p:spPr>
        <p:txBody>
          <a:bodyPr/>
          <a:lstStyle>
            <a:lvl1pPr>
              <a:buNone/>
              <a:defRPr sz="2800" baseline="0">
                <a:solidFill>
                  <a:schemeClr val="bg1"/>
                </a:solidFill>
              </a:defRPr>
            </a:lvl1pPr>
          </a:lstStyle>
          <a:p>
            <a:pPr lvl="0"/>
            <a:r>
              <a:rPr lang="en-US" dirty="0"/>
              <a:t>(Insert presenter job title)</a:t>
            </a:r>
          </a:p>
        </p:txBody>
      </p:sp>
      <p:pic>
        <p:nvPicPr>
          <p:cNvPr id="23" name="Picture 22" descr="Logo&#10;&#10;Description automatically generated">
            <a:extLst>
              <a:ext uri="{FF2B5EF4-FFF2-40B4-BE49-F238E27FC236}">
                <a16:creationId xmlns:a16="http://schemas.microsoft.com/office/drawing/2014/main" id="{7C86489E-0DD4-D962-8BBC-E828B5D8E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2509" y="467293"/>
            <a:ext cx="4104456" cy="835095"/>
          </a:xfrm>
          <a:prstGeom prst="rect">
            <a:avLst/>
          </a:prstGeom>
        </p:spPr>
      </p:pic>
      <p:sp>
        <p:nvSpPr>
          <p:cNvPr id="10" name="Text Placeholder 7">
            <a:extLst>
              <a:ext uri="{FF2B5EF4-FFF2-40B4-BE49-F238E27FC236}">
                <a16:creationId xmlns:a16="http://schemas.microsoft.com/office/drawing/2014/main" id="{7D4F51DB-D721-ECE8-67B7-DC84B040B26E}"/>
              </a:ext>
            </a:extLst>
          </p:cNvPr>
          <p:cNvSpPr>
            <a:spLocks noGrp="1"/>
          </p:cNvSpPr>
          <p:nvPr>
            <p:ph type="body" sz="quarter" idx="12" hasCustomPrompt="1"/>
          </p:nvPr>
        </p:nvSpPr>
        <p:spPr>
          <a:xfrm>
            <a:off x="745605" y="2917329"/>
            <a:ext cx="3816424" cy="504825"/>
          </a:xfrm>
        </p:spPr>
        <p:txBody>
          <a:bodyPr/>
          <a:lstStyle>
            <a:lvl1pPr>
              <a:buNone/>
              <a:defRPr sz="2800" baseline="0">
                <a:solidFill>
                  <a:schemeClr val="bg1"/>
                </a:solidFill>
              </a:defRPr>
            </a:lvl1pPr>
          </a:lstStyle>
          <a:p>
            <a:pPr lvl="0"/>
            <a:r>
              <a:rPr lang="en-US" dirty="0"/>
              <a:t>(Insert date)</a:t>
            </a:r>
          </a:p>
        </p:txBody>
      </p:sp>
      <p:pic>
        <p:nvPicPr>
          <p:cNvPr id="3" name="Picture 2" descr="A person with long hair&#10;&#10;Description automatically generated with low confidence">
            <a:extLst>
              <a:ext uri="{FF2B5EF4-FFF2-40B4-BE49-F238E27FC236}">
                <a16:creationId xmlns:a16="http://schemas.microsoft.com/office/drawing/2014/main" id="{BAE44237-9086-DA36-ECD6-B5A221520AD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1675" b="4367"/>
          <a:stretch/>
        </p:blipFill>
        <p:spPr>
          <a:xfrm>
            <a:off x="9242549" y="1205908"/>
            <a:ext cx="4236883" cy="6548912"/>
          </a:xfrm>
          <a:prstGeom prst="rect">
            <a:avLst/>
          </a:prstGeom>
        </p:spPr>
      </p:pic>
      <p:pic>
        <p:nvPicPr>
          <p:cNvPr id="5" name="Picture 4" descr="A yellow circle with a black center&#10;&#10;Description automatically generated with low confidence">
            <a:extLst>
              <a:ext uri="{FF2B5EF4-FFF2-40B4-BE49-F238E27FC236}">
                <a16:creationId xmlns:a16="http://schemas.microsoft.com/office/drawing/2014/main" id="{4A74FBEA-DF5B-4E6D-44F6-8BD73517E9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1059115">
            <a:off x="5661111" y="2642730"/>
            <a:ext cx="5428568" cy="5292330"/>
          </a:xfrm>
          <a:prstGeom prst="rect">
            <a:avLst/>
          </a:prstGeom>
        </p:spPr>
      </p:pic>
    </p:spTree>
    <p:extLst>
      <p:ext uri="{BB962C8B-B14F-4D97-AF65-F5344CB8AC3E}">
        <p14:creationId xmlns:p14="http://schemas.microsoft.com/office/powerpoint/2010/main" val="301305129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Locke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056F523-8620-4600-265B-830052F5B2CB}"/>
              </a:ext>
            </a:extLst>
          </p:cNvPr>
          <p:cNvSpPr/>
          <p:nvPr userDrawn="1"/>
        </p:nvSpPr>
        <p:spPr bwMode="auto">
          <a:xfrm>
            <a:off x="-20762" y="-5832"/>
            <a:ext cx="13465299" cy="1828800"/>
          </a:xfrm>
          <a:prstGeom prst="rect">
            <a:avLst/>
          </a:prstGeom>
          <a:solidFill>
            <a:srgbClr val="01A0C6"/>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34" charset="-128"/>
            </a:endParaRPr>
          </a:p>
        </p:txBody>
      </p:sp>
      <p:pic>
        <p:nvPicPr>
          <p:cNvPr id="5" name="Picture 4">
            <a:extLst>
              <a:ext uri="{FF2B5EF4-FFF2-40B4-BE49-F238E27FC236}">
                <a16:creationId xmlns:a16="http://schemas.microsoft.com/office/drawing/2014/main" id="{EF322773-3512-4829-B08B-CEB152730A9D}"/>
              </a:ext>
            </a:extLst>
          </p:cNvPr>
          <p:cNvPicPr>
            <a:picLocks noChangeAspect="1"/>
          </p:cNvPicPr>
          <p:nvPr userDrawn="1"/>
        </p:nvPicPr>
        <p:blipFill rotWithShape="1">
          <a:blip r:embed="rId2"/>
          <a:srcRect l="2395" t="8999" r="14025" b="-1"/>
          <a:stretch/>
        </p:blipFill>
        <p:spPr>
          <a:xfrm>
            <a:off x="-20763" y="1693192"/>
            <a:ext cx="13465299" cy="288033"/>
          </a:xfrm>
          <a:prstGeom prst="rect">
            <a:avLst/>
          </a:prstGeom>
        </p:spPr>
      </p:pic>
      <p:pic>
        <p:nvPicPr>
          <p:cNvPr id="6" name="Picture 5" descr="A picture containing blurry&#10;&#10;Description automatically generated">
            <a:extLst>
              <a:ext uri="{FF2B5EF4-FFF2-40B4-BE49-F238E27FC236}">
                <a16:creationId xmlns:a16="http://schemas.microsoft.com/office/drawing/2014/main" id="{717E9902-79F7-48AF-A5E1-DD134446E9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960776">
            <a:off x="-35499" y="5375053"/>
            <a:ext cx="1967546" cy="1967546"/>
          </a:xfrm>
          <a:prstGeom prst="rect">
            <a:avLst/>
          </a:prstGeom>
        </p:spPr>
      </p:pic>
      <p:pic>
        <p:nvPicPr>
          <p:cNvPr id="7" name="Picture 6" descr="A red heart with a black background&#10;&#10;Description automatically generated with low confidence">
            <a:extLst>
              <a:ext uri="{FF2B5EF4-FFF2-40B4-BE49-F238E27FC236}">
                <a16:creationId xmlns:a16="http://schemas.microsoft.com/office/drawing/2014/main" id="{AEE299A0-DEFA-4D5F-99A2-AE263B1E48B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14647"/>
          <a:stretch/>
        </p:blipFill>
        <p:spPr>
          <a:xfrm>
            <a:off x="1465255" y="4357489"/>
            <a:ext cx="3486650" cy="3205361"/>
          </a:xfrm>
          <a:prstGeom prst="rect">
            <a:avLst/>
          </a:prstGeom>
        </p:spPr>
      </p:pic>
      <p:pic>
        <p:nvPicPr>
          <p:cNvPr id="9" name="Picture 8" descr="A blue circle with a black center&#10;&#10;Description automatically generated with low confidence">
            <a:extLst>
              <a:ext uri="{FF2B5EF4-FFF2-40B4-BE49-F238E27FC236}">
                <a16:creationId xmlns:a16="http://schemas.microsoft.com/office/drawing/2014/main" id="{A4BC6034-E041-4E67-A28B-4BFEE1DC7F9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752" y="2484658"/>
            <a:ext cx="2791006" cy="2720961"/>
          </a:xfrm>
          <a:prstGeom prst="rect">
            <a:avLst/>
          </a:prstGeom>
        </p:spPr>
      </p:pic>
      <p:pic>
        <p:nvPicPr>
          <p:cNvPr id="10" name="Picture 9" descr="A picture containing blur&#10;&#10;Description automatically generated">
            <a:extLst>
              <a:ext uri="{FF2B5EF4-FFF2-40B4-BE49-F238E27FC236}">
                <a16:creationId xmlns:a16="http://schemas.microsoft.com/office/drawing/2014/main" id="{E1BEAFBC-1063-49A6-AC94-B28ED6979D7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12660">
            <a:off x="4985566" y="5320780"/>
            <a:ext cx="2076093" cy="2076093"/>
          </a:xfrm>
          <a:prstGeom prst="rect">
            <a:avLst/>
          </a:prstGeom>
        </p:spPr>
      </p:pic>
      <p:pic>
        <p:nvPicPr>
          <p:cNvPr id="11" name="Picture 10" descr="A picture containing clock&#10;&#10;Description automatically generated">
            <a:extLst>
              <a:ext uri="{FF2B5EF4-FFF2-40B4-BE49-F238E27FC236}">
                <a16:creationId xmlns:a16="http://schemas.microsoft.com/office/drawing/2014/main" id="{34A40BBE-C537-453A-8CCE-6E9DD1DB33A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520708">
            <a:off x="3316696" y="1816978"/>
            <a:ext cx="3270418" cy="3219615"/>
          </a:xfrm>
          <a:prstGeom prst="rect">
            <a:avLst/>
          </a:prstGeom>
        </p:spPr>
      </p:pic>
      <p:sp>
        <p:nvSpPr>
          <p:cNvPr id="2" name="TextBox 1"/>
          <p:cNvSpPr txBox="1"/>
          <p:nvPr userDrawn="1"/>
        </p:nvSpPr>
        <p:spPr>
          <a:xfrm>
            <a:off x="702550" y="212673"/>
            <a:ext cx="6840760" cy="1323439"/>
          </a:xfrm>
          <a:prstGeom prst="rect">
            <a:avLst/>
          </a:prstGeom>
          <a:noFill/>
        </p:spPr>
        <p:txBody>
          <a:bodyPr wrap="square" rtlCol="0">
            <a:spAutoFit/>
          </a:bodyPr>
          <a:lstStyle/>
          <a:p>
            <a:pPr algn="l"/>
            <a:r>
              <a:rPr lang="en-GB" sz="8000" b="0" kern="1200" dirty="0">
                <a:solidFill>
                  <a:schemeClr val="bg1"/>
                </a:solidFill>
                <a:latin typeface="+mn-lt"/>
                <a:ea typeface="ＭＳ Ｐゴシック" panose="020B0600070205080204" pitchFamily="34" charset="-128"/>
                <a:cs typeface="+mn-cs"/>
              </a:rPr>
              <a:t>Any</a:t>
            </a:r>
            <a:r>
              <a:rPr lang="en-GB" sz="8000" b="0" kern="1200" baseline="0" dirty="0">
                <a:solidFill>
                  <a:schemeClr val="bg1"/>
                </a:solidFill>
                <a:latin typeface="+mn-lt"/>
                <a:ea typeface="ＭＳ Ｐゴシック" panose="020B0600070205080204" pitchFamily="34" charset="-128"/>
                <a:cs typeface="+mn-cs"/>
              </a:rPr>
              <a:t> questions?</a:t>
            </a:r>
            <a:endParaRPr lang="en-GB" sz="8000" b="0" kern="1200" dirty="0">
              <a:solidFill>
                <a:schemeClr val="bg1"/>
              </a:solidFill>
              <a:latin typeface="+mn-lt"/>
              <a:ea typeface="ＭＳ Ｐゴシック" panose="020B0600070205080204" pitchFamily="34" charset="-128"/>
              <a:cs typeface="+mn-cs"/>
            </a:endParaRPr>
          </a:p>
        </p:txBody>
      </p:sp>
    </p:spTree>
    <p:extLst>
      <p:ext uri="{BB962C8B-B14F-4D97-AF65-F5344CB8AC3E}">
        <p14:creationId xmlns:p14="http://schemas.microsoft.com/office/powerpoint/2010/main" val="2930804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B30600-BC06-B3CC-D2A7-6E22F69F4544}"/>
              </a:ext>
            </a:extLst>
          </p:cNvPr>
          <p:cNvSpPr/>
          <p:nvPr userDrawn="1"/>
        </p:nvSpPr>
        <p:spPr bwMode="auto">
          <a:xfrm>
            <a:off x="-20762" y="-5832"/>
            <a:ext cx="13465299" cy="1828800"/>
          </a:xfrm>
          <a:prstGeom prst="rect">
            <a:avLst/>
          </a:prstGeom>
          <a:solidFill>
            <a:srgbClr val="01A0C6"/>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34" charset="-128"/>
            </a:endParaRPr>
          </a:p>
        </p:txBody>
      </p:sp>
      <p:sp>
        <p:nvSpPr>
          <p:cNvPr id="9" name="Text Placeholder 8"/>
          <p:cNvSpPr>
            <a:spLocks noGrp="1"/>
          </p:cNvSpPr>
          <p:nvPr>
            <p:ph type="body" sz="quarter" idx="15" hasCustomPrompt="1"/>
          </p:nvPr>
        </p:nvSpPr>
        <p:spPr>
          <a:xfrm>
            <a:off x="995700" y="2212472"/>
            <a:ext cx="6611445" cy="411229"/>
          </a:xfrm>
        </p:spPr>
        <p:txBody>
          <a:bodyPr/>
          <a:lstStyle>
            <a:lvl1pPr>
              <a:buNone/>
              <a:defRPr sz="2600" baseline="0">
                <a:solidFill>
                  <a:srgbClr val="01A0C6"/>
                </a:solidFill>
              </a:defRPr>
            </a:lvl1pPr>
          </a:lstStyle>
          <a:p>
            <a:pPr lvl="0"/>
            <a:r>
              <a:rPr lang="en-US" dirty="0"/>
              <a:t>(Insert name)</a:t>
            </a:r>
          </a:p>
        </p:txBody>
      </p:sp>
      <p:sp>
        <p:nvSpPr>
          <p:cNvPr id="14" name="Text Placeholder 8"/>
          <p:cNvSpPr>
            <a:spLocks noGrp="1"/>
          </p:cNvSpPr>
          <p:nvPr>
            <p:ph type="body" sz="quarter" idx="19" hasCustomPrompt="1"/>
          </p:nvPr>
        </p:nvSpPr>
        <p:spPr>
          <a:xfrm>
            <a:off x="986253" y="4553349"/>
            <a:ext cx="7968264" cy="432817"/>
          </a:xfrm>
        </p:spPr>
        <p:txBody>
          <a:bodyPr/>
          <a:lstStyle>
            <a:lvl1pPr>
              <a:buNone/>
              <a:defRPr sz="2800" b="1" baseline="0"/>
            </a:lvl1pPr>
          </a:lstStyle>
          <a:p>
            <a:pPr lvl="0"/>
            <a:r>
              <a:rPr lang="en-US" dirty="0"/>
              <a:t>(Insert Cranstoun Domestic Abuse Services)</a:t>
            </a:r>
          </a:p>
        </p:txBody>
      </p:sp>
      <p:sp>
        <p:nvSpPr>
          <p:cNvPr id="15" name="Text Placeholder 8"/>
          <p:cNvSpPr>
            <a:spLocks noGrp="1"/>
          </p:cNvSpPr>
          <p:nvPr>
            <p:ph type="body" sz="quarter" idx="20" hasCustomPrompt="1"/>
          </p:nvPr>
        </p:nvSpPr>
        <p:spPr>
          <a:xfrm>
            <a:off x="978468" y="4991995"/>
            <a:ext cx="6611445" cy="360040"/>
          </a:xfrm>
        </p:spPr>
        <p:txBody>
          <a:bodyPr/>
          <a:lstStyle>
            <a:lvl1pPr>
              <a:buNone/>
              <a:defRPr sz="2800" baseline="0"/>
            </a:lvl1pPr>
          </a:lstStyle>
          <a:p>
            <a:pPr lvl="0"/>
            <a:r>
              <a:rPr lang="en-US" dirty="0"/>
              <a:t>(Insert address)</a:t>
            </a:r>
          </a:p>
        </p:txBody>
      </p:sp>
      <p:sp>
        <p:nvSpPr>
          <p:cNvPr id="21" name="Text Placeholder 8"/>
          <p:cNvSpPr>
            <a:spLocks noGrp="1"/>
          </p:cNvSpPr>
          <p:nvPr>
            <p:ph type="body" sz="quarter" idx="24" hasCustomPrompt="1"/>
          </p:nvPr>
        </p:nvSpPr>
        <p:spPr>
          <a:xfrm>
            <a:off x="995700" y="3648578"/>
            <a:ext cx="6611444" cy="360040"/>
          </a:xfrm>
        </p:spPr>
        <p:txBody>
          <a:bodyPr/>
          <a:lstStyle>
            <a:lvl1pPr>
              <a:buNone/>
              <a:defRPr sz="2800" baseline="0"/>
            </a:lvl1pPr>
          </a:lstStyle>
          <a:p>
            <a:pPr lvl="0"/>
            <a:r>
              <a:rPr lang="en-US" dirty="0"/>
              <a:t>(Insert telephone number)</a:t>
            </a:r>
          </a:p>
        </p:txBody>
      </p:sp>
      <p:sp>
        <p:nvSpPr>
          <p:cNvPr id="23" name="Text Placeholder 8"/>
          <p:cNvSpPr>
            <a:spLocks noGrp="1"/>
          </p:cNvSpPr>
          <p:nvPr>
            <p:ph type="body" sz="quarter" idx="29" hasCustomPrompt="1"/>
          </p:nvPr>
        </p:nvSpPr>
        <p:spPr>
          <a:xfrm>
            <a:off x="995700" y="3178499"/>
            <a:ext cx="6611445" cy="360040"/>
          </a:xfrm>
        </p:spPr>
        <p:txBody>
          <a:bodyPr/>
          <a:lstStyle>
            <a:lvl1pPr>
              <a:buNone/>
              <a:defRPr sz="2800" baseline="0"/>
            </a:lvl1pPr>
          </a:lstStyle>
          <a:p>
            <a:pPr lvl="0"/>
            <a:r>
              <a:rPr lang="en-US" dirty="0"/>
              <a:t>(Insert email address) </a:t>
            </a:r>
          </a:p>
        </p:txBody>
      </p:sp>
      <p:sp>
        <p:nvSpPr>
          <p:cNvPr id="20" name="TextBox 19"/>
          <p:cNvSpPr txBox="1"/>
          <p:nvPr userDrawn="1"/>
        </p:nvSpPr>
        <p:spPr>
          <a:xfrm>
            <a:off x="817613" y="6824249"/>
            <a:ext cx="2780410" cy="498726"/>
          </a:xfrm>
          <a:prstGeom prst="rect">
            <a:avLst/>
          </a:prstGeom>
          <a:noFill/>
        </p:spPr>
        <p:txBody>
          <a:bodyPr wrap="square">
            <a:spAutoFit/>
          </a:bodyPr>
          <a:lstStyle/>
          <a:p>
            <a:pPr eaLnBrk="0" hangingPunct="0">
              <a:defRPr/>
            </a:pPr>
            <a:r>
              <a:rPr lang="en-GB" sz="2400" b="1" u="none" dirty="0">
                <a:solidFill>
                  <a:srgbClr val="8E3880"/>
                </a:solidFill>
                <a:latin typeface="+mj-lt"/>
              </a:rPr>
              <a:t>www.cranstoun.org</a:t>
            </a:r>
            <a:r>
              <a:rPr lang="en-GB" sz="2641" b="1" baseline="0" dirty="0">
                <a:solidFill>
                  <a:srgbClr val="8E3880"/>
                </a:solidFill>
                <a:latin typeface="+mj-lt"/>
              </a:rPr>
              <a:t> </a:t>
            </a:r>
            <a:endParaRPr lang="en-GB" sz="2641" b="1" dirty="0">
              <a:solidFill>
                <a:srgbClr val="8E3880"/>
              </a:solidFill>
              <a:latin typeface="+mj-lt"/>
            </a:endParaRPr>
          </a:p>
        </p:txBody>
      </p:sp>
      <p:sp>
        <p:nvSpPr>
          <p:cNvPr id="16" name="Text Placeholder 8"/>
          <p:cNvSpPr>
            <a:spLocks noGrp="1"/>
          </p:cNvSpPr>
          <p:nvPr>
            <p:ph type="body" sz="quarter" idx="30" hasCustomPrompt="1"/>
          </p:nvPr>
        </p:nvSpPr>
        <p:spPr>
          <a:xfrm>
            <a:off x="986253" y="2695119"/>
            <a:ext cx="6611445" cy="411229"/>
          </a:xfrm>
        </p:spPr>
        <p:txBody>
          <a:bodyPr/>
          <a:lstStyle>
            <a:lvl1pPr>
              <a:buNone/>
              <a:defRPr sz="2600" baseline="0">
                <a:solidFill>
                  <a:srgbClr val="01A0C6"/>
                </a:solidFill>
              </a:defRPr>
            </a:lvl1pPr>
          </a:lstStyle>
          <a:p>
            <a:pPr lvl="0"/>
            <a:r>
              <a:rPr lang="en-US" dirty="0"/>
              <a:t>(Insert job title)</a:t>
            </a:r>
          </a:p>
        </p:txBody>
      </p:sp>
      <p:sp>
        <p:nvSpPr>
          <p:cNvPr id="18" name="Text Placeholder 8"/>
          <p:cNvSpPr>
            <a:spLocks noGrp="1"/>
          </p:cNvSpPr>
          <p:nvPr>
            <p:ph type="body" sz="quarter" idx="31" hasCustomPrompt="1"/>
          </p:nvPr>
        </p:nvSpPr>
        <p:spPr>
          <a:xfrm>
            <a:off x="972802" y="5424186"/>
            <a:ext cx="6611445" cy="360040"/>
          </a:xfrm>
        </p:spPr>
        <p:txBody>
          <a:bodyPr/>
          <a:lstStyle>
            <a:lvl1pPr>
              <a:buNone/>
              <a:defRPr sz="2800" baseline="0"/>
            </a:lvl1pPr>
          </a:lstStyle>
          <a:p>
            <a:pPr lvl="0"/>
            <a:r>
              <a:rPr lang="en-US" dirty="0"/>
              <a:t>(Insert contact details or further info)</a:t>
            </a:r>
          </a:p>
        </p:txBody>
      </p:sp>
      <p:sp>
        <p:nvSpPr>
          <p:cNvPr id="19" name="Text Placeholder 8"/>
          <p:cNvSpPr>
            <a:spLocks noGrp="1"/>
          </p:cNvSpPr>
          <p:nvPr>
            <p:ph type="body" sz="quarter" idx="32" hasCustomPrompt="1"/>
          </p:nvPr>
        </p:nvSpPr>
        <p:spPr>
          <a:xfrm>
            <a:off x="933282" y="6150720"/>
            <a:ext cx="6673862" cy="360040"/>
          </a:xfrm>
        </p:spPr>
        <p:txBody>
          <a:bodyPr/>
          <a:lstStyle>
            <a:lvl1pPr>
              <a:buNone/>
              <a:defRPr sz="2800" baseline="0">
                <a:solidFill>
                  <a:srgbClr val="01A0C6"/>
                </a:solidFill>
              </a:defRPr>
            </a:lvl1pPr>
          </a:lstStyle>
          <a:p>
            <a:pPr lvl="0"/>
            <a:r>
              <a:rPr lang="en-US" dirty="0"/>
              <a:t>(Insert relevant social media info)</a:t>
            </a:r>
          </a:p>
        </p:txBody>
      </p:sp>
      <p:sp>
        <p:nvSpPr>
          <p:cNvPr id="3" name="TextBox 2"/>
          <p:cNvSpPr txBox="1"/>
          <p:nvPr userDrawn="1"/>
        </p:nvSpPr>
        <p:spPr>
          <a:xfrm>
            <a:off x="745605" y="219767"/>
            <a:ext cx="4612202" cy="1323439"/>
          </a:xfrm>
          <a:prstGeom prst="rect">
            <a:avLst/>
          </a:prstGeom>
          <a:noFill/>
        </p:spPr>
        <p:txBody>
          <a:bodyPr wrap="square" rtlCol="0">
            <a:spAutoFit/>
          </a:bodyPr>
          <a:lstStyle/>
          <a:p>
            <a:r>
              <a:rPr lang="en-GB" sz="8000" b="0" dirty="0">
                <a:solidFill>
                  <a:schemeClr val="bg1"/>
                </a:solidFill>
                <a:latin typeface="+mn-lt"/>
              </a:rPr>
              <a:t>Thank you </a:t>
            </a:r>
          </a:p>
        </p:txBody>
      </p:sp>
      <p:pic>
        <p:nvPicPr>
          <p:cNvPr id="26" name="Picture 25">
            <a:extLst>
              <a:ext uri="{FF2B5EF4-FFF2-40B4-BE49-F238E27FC236}">
                <a16:creationId xmlns:a16="http://schemas.microsoft.com/office/drawing/2014/main" id="{5CF71963-3EA5-4A82-866B-75B15530ECF7}"/>
              </a:ext>
            </a:extLst>
          </p:cNvPr>
          <p:cNvPicPr>
            <a:picLocks noChangeAspect="1"/>
          </p:cNvPicPr>
          <p:nvPr userDrawn="1"/>
        </p:nvPicPr>
        <p:blipFill rotWithShape="1">
          <a:blip r:embed="rId2"/>
          <a:srcRect l="2395" t="4928" r="14025" b="-1"/>
          <a:stretch/>
        </p:blipFill>
        <p:spPr>
          <a:xfrm>
            <a:off x="-20763" y="1680309"/>
            <a:ext cx="13465299" cy="300916"/>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1732921F-3D01-4DFF-887A-FC554BED84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0644" y="6793196"/>
            <a:ext cx="1085090" cy="560833"/>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1C9B7F2A-1D76-4EE3-900D-6303560F440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71386" y="6793196"/>
            <a:ext cx="577356" cy="603719"/>
          </a:xfrm>
          <a:prstGeom prst="rect">
            <a:avLst/>
          </a:prstGeom>
        </p:spPr>
      </p:pic>
    </p:spTree>
    <p:extLst>
      <p:ext uri="{BB962C8B-B14F-4D97-AF65-F5344CB8AC3E}">
        <p14:creationId xmlns:p14="http://schemas.microsoft.com/office/powerpoint/2010/main" val="1688490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view/Content Slide (Bullets) ">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24A5E63-F467-BACB-CCDE-4F40FA4F7432}"/>
              </a:ext>
            </a:extLst>
          </p:cNvPr>
          <p:cNvSpPr/>
          <p:nvPr userDrawn="1"/>
        </p:nvSpPr>
        <p:spPr bwMode="auto">
          <a:xfrm>
            <a:off x="1" y="-9329"/>
            <a:ext cx="13444538" cy="1828800"/>
          </a:xfrm>
          <a:prstGeom prst="rect">
            <a:avLst/>
          </a:prstGeom>
          <a:solidFill>
            <a:srgbClr val="01A0C6"/>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2" name="Title 1"/>
          <p:cNvSpPr>
            <a:spLocks noGrp="1"/>
          </p:cNvSpPr>
          <p:nvPr>
            <p:ph type="title" hasCustomPrompt="1"/>
          </p:nvPr>
        </p:nvSpPr>
        <p:spPr>
          <a:xfrm>
            <a:off x="1054317" y="533400"/>
            <a:ext cx="11788631" cy="934016"/>
          </a:xfrm>
        </p:spPr>
        <p:txBody>
          <a:bodyPr/>
          <a:lstStyle>
            <a:lvl1pPr>
              <a:defRPr baseline="0">
                <a:solidFill>
                  <a:schemeClr val="bg1"/>
                </a:solidFill>
              </a:defRPr>
            </a:lvl1pPr>
          </a:lstStyle>
          <a:p>
            <a:r>
              <a:rPr lang="en-US" dirty="0"/>
              <a:t>(Insert: Overview of Session)</a:t>
            </a:r>
            <a:endParaRPr lang="en-GB" dirty="0"/>
          </a:p>
        </p:txBody>
      </p:sp>
      <p:sp>
        <p:nvSpPr>
          <p:cNvPr id="3" name="Content Placeholder 2"/>
          <p:cNvSpPr>
            <a:spLocks noGrp="1"/>
          </p:cNvSpPr>
          <p:nvPr>
            <p:ph idx="1" hasCustomPrompt="1"/>
          </p:nvPr>
        </p:nvSpPr>
        <p:spPr>
          <a:xfrm>
            <a:off x="1054318" y="2178521"/>
            <a:ext cx="7900199" cy="4267200"/>
          </a:xfrm>
        </p:spPr>
        <p:txBody>
          <a:bodyPr/>
          <a:lstStyle>
            <a:lvl1pPr>
              <a:defRPr baseline="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1"/>
          </p:nvPr>
        </p:nvSpPr>
        <p:spPr>
          <a:xfrm>
            <a:off x="1054318" y="7086600"/>
            <a:ext cx="3354645" cy="457200"/>
          </a:xfrm>
          <a:prstGeom prst="rect">
            <a:avLst/>
          </a:prstGeom>
        </p:spPr>
        <p:txBody>
          <a:bodyPr/>
          <a:lstStyle>
            <a:lvl1pPr>
              <a:defRPr>
                <a:latin typeface="Corbel" panose="020B0503020204020204" pitchFamily="34" charset="0"/>
              </a:defRPr>
            </a:lvl1pPr>
          </a:lstStyle>
          <a:p>
            <a:fld id="{CEC8780D-7CEE-420D-881A-81AFB51D8A36}" type="slidenum">
              <a:rPr lang="en-US" altLang="en-US" smtClean="0"/>
              <a:pPr/>
              <a:t>‹#›</a:t>
            </a:fld>
            <a:endParaRPr lang="en-US" altLang="en-US" sz="2012" dirty="0"/>
          </a:p>
        </p:txBody>
      </p:sp>
      <p:pic>
        <p:nvPicPr>
          <p:cNvPr id="10" name="Picture 9">
            <a:extLst>
              <a:ext uri="{FF2B5EF4-FFF2-40B4-BE49-F238E27FC236}">
                <a16:creationId xmlns:a16="http://schemas.microsoft.com/office/drawing/2014/main" id="{77D3C089-25D9-42C0-A04D-703C2AFF31E4}"/>
              </a:ext>
            </a:extLst>
          </p:cNvPr>
          <p:cNvPicPr>
            <a:picLocks noChangeAspect="1"/>
          </p:cNvPicPr>
          <p:nvPr userDrawn="1"/>
        </p:nvPicPr>
        <p:blipFill rotWithShape="1">
          <a:blip r:embed="rId2"/>
          <a:srcRect l="2523" t="-1" r="14025" b="51105"/>
          <a:stretch/>
        </p:blipFill>
        <p:spPr>
          <a:xfrm>
            <a:off x="-1" y="1664713"/>
            <a:ext cx="13444539" cy="154758"/>
          </a:xfrm>
          <a:prstGeom prst="rect">
            <a:avLst/>
          </a:prstGeom>
        </p:spPr>
      </p:pic>
      <p:pic>
        <p:nvPicPr>
          <p:cNvPr id="7" name="Picture 6" descr="A blue circle with a black center&#10;&#10;Description automatically generated with low confidence">
            <a:extLst>
              <a:ext uri="{FF2B5EF4-FFF2-40B4-BE49-F238E27FC236}">
                <a16:creationId xmlns:a16="http://schemas.microsoft.com/office/drawing/2014/main" id="{53B86E9A-5DDD-4215-BF6D-C734B7F8FD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8446"/>
          <a:stretch/>
        </p:blipFill>
        <p:spPr>
          <a:xfrm>
            <a:off x="11447445" y="3413447"/>
            <a:ext cx="1997093" cy="2720961"/>
          </a:xfrm>
          <a:prstGeom prst="rect">
            <a:avLst/>
          </a:prstGeom>
        </p:spPr>
      </p:pic>
      <p:pic>
        <p:nvPicPr>
          <p:cNvPr id="8" name="Picture 7" descr="A red heart with a black background&#10;&#10;Description automatically generated with low confidence">
            <a:extLst>
              <a:ext uri="{FF2B5EF4-FFF2-40B4-BE49-F238E27FC236}">
                <a16:creationId xmlns:a16="http://schemas.microsoft.com/office/drawing/2014/main" id="{32C48D13-4D78-4048-B1D1-0EE389200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38693" y="2763763"/>
            <a:ext cx="2215078" cy="2385814"/>
          </a:xfrm>
          <a:prstGeom prst="rect">
            <a:avLst/>
          </a:prstGeom>
        </p:spPr>
      </p:pic>
      <p:pic>
        <p:nvPicPr>
          <p:cNvPr id="11" name="Picture 10" descr="A picture containing blur&#10;&#10;Description automatically generated">
            <a:extLst>
              <a:ext uri="{FF2B5EF4-FFF2-40B4-BE49-F238E27FC236}">
                <a16:creationId xmlns:a16="http://schemas.microsoft.com/office/drawing/2014/main" id="{27CDAACF-F399-4075-B82D-85830293479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312660">
            <a:off x="11587075" y="4924542"/>
            <a:ext cx="1264884" cy="1264884"/>
          </a:xfrm>
          <a:prstGeom prst="rect">
            <a:avLst/>
          </a:prstGeom>
        </p:spPr>
      </p:pic>
      <p:pic>
        <p:nvPicPr>
          <p:cNvPr id="12" name="Picture 11" descr="A picture containing blurry&#10;&#10;Description automatically generated">
            <a:extLst>
              <a:ext uri="{FF2B5EF4-FFF2-40B4-BE49-F238E27FC236}">
                <a16:creationId xmlns:a16="http://schemas.microsoft.com/office/drawing/2014/main" id="{6193D6D0-BD82-4ADA-A833-4A263E66C90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960776">
            <a:off x="11419273" y="1622568"/>
            <a:ext cx="2167543" cy="2167543"/>
          </a:xfrm>
          <a:prstGeom prst="rect">
            <a:avLst/>
          </a:prstGeom>
        </p:spPr>
      </p:pic>
      <p:pic>
        <p:nvPicPr>
          <p:cNvPr id="13" name="Picture 12" descr="A picture containing clock&#10;&#10;Description automatically generated">
            <a:extLst>
              <a:ext uri="{FF2B5EF4-FFF2-40B4-BE49-F238E27FC236}">
                <a16:creationId xmlns:a16="http://schemas.microsoft.com/office/drawing/2014/main" id="{757BCAA7-78D3-403C-8DA6-613DA7C6FFA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20708">
            <a:off x="10574442" y="5010120"/>
            <a:ext cx="1105678" cy="1088502"/>
          </a:xfrm>
          <a:prstGeom prst="rect">
            <a:avLst/>
          </a:prstGeom>
        </p:spPr>
      </p:pic>
    </p:spTree>
    <p:extLst>
      <p:ext uri="{BB962C8B-B14F-4D97-AF65-F5344CB8AC3E}">
        <p14:creationId xmlns:p14="http://schemas.microsoft.com/office/powerpoint/2010/main" val="412641052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Cranstoun Slide (Locked)">
    <p:spTree>
      <p:nvGrpSpPr>
        <p:cNvPr id="1" name=""/>
        <p:cNvGrpSpPr/>
        <p:nvPr/>
      </p:nvGrpSpPr>
      <p:grpSpPr>
        <a:xfrm>
          <a:off x="0" y="0"/>
          <a:ext cx="0" cy="0"/>
          <a:chOff x="0" y="0"/>
          <a:chExt cx="0" cy="0"/>
        </a:xfrm>
      </p:grpSpPr>
      <p:sp>
        <p:nvSpPr>
          <p:cNvPr id="4" name="TextBox 3"/>
          <p:cNvSpPr txBox="1"/>
          <p:nvPr userDrawn="1"/>
        </p:nvSpPr>
        <p:spPr>
          <a:xfrm>
            <a:off x="1028269" y="1831862"/>
            <a:ext cx="12077936" cy="4647426"/>
          </a:xfrm>
          <a:prstGeom prst="rect">
            <a:avLst/>
          </a:prstGeom>
          <a:noFill/>
        </p:spPr>
        <p:txBody>
          <a:bodyPr wrap="square" rtlCol="0">
            <a:spAutoFit/>
          </a:bodyPr>
          <a:lstStyle/>
          <a:p>
            <a:r>
              <a:rPr lang="en-GB" sz="3200" b="1" kern="1200" dirty="0">
                <a:solidFill>
                  <a:srgbClr val="01A0C6"/>
                </a:solidFill>
                <a:effectLst/>
                <a:latin typeface="Corbel" panose="020B0503020204020204" pitchFamily="34" charset="0"/>
                <a:ea typeface="ＭＳ Ｐゴシック" panose="020B0600070205080204" pitchFamily="34" charset="-128"/>
                <a:cs typeface="+mn-cs"/>
              </a:rPr>
              <a:t>Vision: </a:t>
            </a:r>
            <a:r>
              <a:rPr lang="en-GB" sz="3200" kern="1200" dirty="0">
                <a:solidFill>
                  <a:schemeClr val="tx1"/>
                </a:solidFill>
                <a:effectLst/>
                <a:latin typeface="Corbel" panose="020B0503020204020204" pitchFamily="34" charset="0"/>
                <a:ea typeface="ＭＳ Ｐゴシック" panose="020B0600070205080204" pitchFamily="34" charset="-128"/>
                <a:cs typeface="+mn-cs"/>
              </a:rPr>
              <a:t>To be a world-class leader in rebuilding lives. </a:t>
            </a:r>
          </a:p>
          <a:p>
            <a:endParaRPr lang="en-GB" sz="2400" kern="1200" dirty="0">
              <a:solidFill>
                <a:schemeClr val="tx1"/>
              </a:solidFill>
              <a:effectLst/>
              <a:latin typeface="Corbel" panose="020B0503020204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3200" b="1" kern="1200" dirty="0">
                <a:solidFill>
                  <a:srgbClr val="01A0C6"/>
                </a:solidFill>
                <a:effectLst/>
                <a:latin typeface="Corbel" panose="020B0503020204020204" pitchFamily="34" charset="0"/>
                <a:ea typeface="ＭＳ Ｐゴシック" panose="020B0600070205080204" pitchFamily="34" charset="-128"/>
                <a:cs typeface="+mn-cs"/>
              </a:rPr>
              <a:t>Purpose</a:t>
            </a:r>
            <a:r>
              <a:rPr lang="en-GB" sz="3200" b="1" kern="1200" baseline="0" dirty="0">
                <a:solidFill>
                  <a:srgbClr val="01A0C6"/>
                </a:solidFill>
                <a:effectLst/>
                <a:latin typeface="Corbel" panose="020B0503020204020204" pitchFamily="34" charset="0"/>
                <a:ea typeface="ＭＳ Ｐゴシック" panose="020B0600070205080204" pitchFamily="34" charset="-128"/>
                <a:cs typeface="+mn-cs"/>
              </a:rPr>
              <a:t>: </a:t>
            </a:r>
            <a:r>
              <a:rPr lang="en-GB" sz="3200" kern="1200" dirty="0">
                <a:solidFill>
                  <a:schemeClr val="tx1"/>
                </a:solidFill>
                <a:effectLst/>
                <a:latin typeface="Corbel" panose="020B0503020204020204" pitchFamily="34" charset="0"/>
                <a:ea typeface="ＭＳ Ｐゴシック" panose="020B0600070205080204" pitchFamily="34" charset="-128"/>
                <a:cs typeface="+mn-cs"/>
              </a:rPr>
              <a:t>To inspire and empower people to live healthier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3200" kern="1200" dirty="0">
                <a:solidFill>
                  <a:schemeClr val="tx1"/>
                </a:solidFill>
                <a:effectLst/>
                <a:latin typeface="Corbel" panose="020B0503020204020204" pitchFamily="34" charset="0"/>
                <a:ea typeface="ＭＳ Ｐゴシック" panose="020B0600070205080204" pitchFamily="34" charset="-128"/>
                <a:cs typeface="+mn-cs"/>
              </a:rPr>
              <a:t>and safer lives.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2400" kern="1200" dirty="0">
              <a:solidFill>
                <a:schemeClr val="tx1"/>
              </a:solidFill>
              <a:effectLst/>
              <a:latin typeface="Corbel" panose="020B0503020204020204" pitchFamily="34" charset="0"/>
              <a:ea typeface="ＭＳ Ｐゴシック" panose="020B0600070205080204" pitchFamily="34" charset="-128"/>
              <a:cs typeface="+mn-cs"/>
            </a:endParaRPr>
          </a:p>
          <a:p>
            <a:r>
              <a:rPr lang="en-GB" sz="3200" b="1" kern="1200" dirty="0">
                <a:solidFill>
                  <a:srgbClr val="01A0C6"/>
                </a:solidFill>
                <a:effectLst/>
                <a:latin typeface="Corbel" panose="020B0503020204020204" pitchFamily="34" charset="0"/>
                <a:ea typeface="ＭＳ Ｐゴシック" panose="020B0600070205080204" pitchFamily="34" charset="-128"/>
                <a:cs typeface="+mn-cs"/>
              </a:rPr>
              <a:t>Mission: </a:t>
            </a:r>
            <a:r>
              <a:rPr lang="en-GB" sz="3200" kern="1200" dirty="0">
                <a:solidFill>
                  <a:schemeClr val="tx1"/>
                </a:solidFill>
                <a:effectLst/>
                <a:latin typeface="Corbel" panose="020B0503020204020204" pitchFamily="34" charset="0"/>
                <a:ea typeface="ＭＳ Ｐゴシック" panose="020B0600070205080204" pitchFamily="34" charset="-128"/>
                <a:cs typeface="+mn-cs"/>
              </a:rPr>
              <a:t>To identify</a:t>
            </a:r>
            <a:r>
              <a:rPr lang="en-GB" sz="3200" kern="1200" baseline="0" dirty="0">
                <a:solidFill>
                  <a:schemeClr val="tx1"/>
                </a:solidFill>
                <a:effectLst/>
                <a:latin typeface="Corbel" panose="020B0503020204020204" pitchFamily="34" charset="0"/>
                <a:ea typeface="ＭＳ Ｐゴシック" panose="020B0600070205080204" pitchFamily="34" charset="-128"/>
                <a:cs typeface="+mn-cs"/>
              </a:rPr>
              <a:t>, develop and deliver innovative, </a:t>
            </a:r>
          </a:p>
          <a:p>
            <a:r>
              <a:rPr lang="en-GB" sz="3200" kern="1200" baseline="0" dirty="0">
                <a:solidFill>
                  <a:schemeClr val="tx1"/>
                </a:solidFill>
                <a:effectLst/>
                <a:latin typeface="Corbel" panose="020B0503020204020204" pitchFamily="34" charset="0"/>
                <a:ea typeface="ＭＳ Ｐゴシック" panose="020B0600070205080204" pitchFamily="34" charset="-128"/>
                <a:cs typeface="+mn-cs"/>
              </a:rPr>
              <a:t>evidence-informed solutions that rebuild lives</a:t>
            </a:r>
            <a:r>
              <a:rPr lang="en-GB" sz="3200" kern="1200" dirty="0">
                <a:solidFill>
                  <a:schemeClr val="tx1"/>
                </a:solidFill>
                <a:effectLst/>
                <a:latin typeface="Corbel" panose="020B0503020204020204" pitchFamily="34" charset="0"/>
                <a:ea typeface="ＭＳ Ｐゴシック" panose="020B0600070205080204" pitchFamily="34" charset="-128"/>
                <a:cs typeface="+mn-cs"/>
              </a:rPr>
              <a:t>.</a:t>
            </a:r>
          </a:p>
          <a:p>
            <a:endParaRPr lang="en-GB" sz="2400" kern="1200" dirty="0">
              <a:solidFill>
                <a:schemeClr val="tx1"/>
              </a:solidFill>
              <a:effectLst/>
              <a:latin typeface="Corbel" panose="020B0503020204020204" pitchFamily="34" charset="0"/>
              <a:ea typeface="ＭＳ Ｐゴシック" panose="020B0600070205080204" pitchFamily="34" charset="-128"/>
              <a:cs typeface="+mn-cs"/>
            </a:endParaRPr>
          </a:p>
          <a:p>
            <a:r>
              <a:rPr lang="en-GB" sz="3200" b="1" kern="1200" dirty="0">
                <a:solidFill>
                  <a:srgbClr val="01A0C6"/>
                </a:solidFill>
                <a:effectLst/>
                <a:latin typeface="Corbel" panose="020B0503020204020204" pitchFamily="34" charset="0"/>
                <a:ea typeface="ＭＳ Ｐゴシック" panose="020B0600070205080204" pitchFamily="34" charset="-128"/>
                <a:cs typeface="+mn-cs"/>
              </a:rPr>
              <a:t>Values: </a:t>
            </a:r>
            <a:r>
              <a:rPr lang="en-GB" sz="3200" kern="1200" dirty="0">
                <a:solidFill>
                  <a:schemeClr val="tx1"/>
                </a:solidFill>
                <a:effectLst/>
                <a:latin typeface="Corbel" panose="020B0503020204020204" pitchFamily="34" charset="0"/>
                <a:ea typeface="ＭＳ Ｐゴシック" panose="020B0600070205080204" pitchFamily="34" charset="-128"/>
                <a:cs typeface="+mn-cs"/>
              </a:rPr>
              <a:t>Ambitious,</a:t>
            </a:r>
            <a:r>
              <a:rPr lang="en-GB" sz="3200" kern="1200" baseline="0" dirty="0">
                <a:solidFill>
                  <a:schemeClr val="tx1"/>
                </a:solidFill>
                <a:effectLst/>
                <a:latin typeface="Corbel" panose="020B0503020204020204" pitchFamily="34" charset="0"/>
                <a:ea typeface="ＭＳ Ｐゴシック" panose="020B0600070205080204" pitchFamily="34" charset="-128"/>
                <a:cs typeface="+mn-cs"/>
              </a:rPr>
              <a:t> Creative, </a:t>
            </a:r>
            <a:r>
              <a:rPr lang="en-GB" sz="3200" kern="1200" dirty="0">
                <a:solidFill>
                  <a:schemeClr val="tx1"/>
                </a:solidFill>
                <a:effectLst/>
                <a:latin typeface="Corbel" panose="020B0503020204020204" pitchFamily="34" charset="0"/>
                <a:ea typeface="ＭＳ Ｐゴシック" panose="020B0600070205080204" pitchFamily="34" charset="-128"/>
                <a:cs typeface="+mn-cs"/>
              </a:rPr>
              <a:t>Compassionate, Collaborative,</a:t>
            </a:r>
            <a:r>
              <a:rPr lang="en-GB" sz="3200" kern="1200" baseline="0" dirty="0">
                <a:solidFill>
                  <a:schemeClr val="tx1"/>
                </a:solidFill>
                <a:effectLst/>
                <a:latin typeface="Corbel" panose="020B0503020204020204" pitchFamily="34" charset="0"/>
                <a:ea typeface="ＭＳ Ｐゴシック" panose="020B0600070205080204" pitchFamily="34" charset="-128"/>
                <a:cs typeface="+mn-cs"/>
              </a:rPr>
              <a:t> Respectful. </a:t>
            </a:r>
            <a:endParaRPr lang="en-GB" dirty="0">
              <a:latin typeface="Corbel" panose="020B0503020204020204" pitchFamily="34" charset="0"/>
            </a:endParaRPr>
          </a:p>
        </p:txBody>
      </p:sp>
      <p:sp>
        <p:nvSpPr>
          <p:cNvPr id="5" name="Slide Number Placeholder 4">
            <a:extLst>
              <a:ext uri="{FF2B5EF4-FFF2-40B4-BE49-F238E27FC236}">
                <a16:creationId xmlns:a16="http://schemas.microsoft.com/office/drawing/2014/main" id="{0C5CC275-B6B6-4C2E-B4B8-092F87731E66}"/>
              </a:ext>
            </a:extLst>
          </p:cNvPr>
          <p:cNvSpPr>
            <a:spLocks noGrp="1"/>
          </p:cNvSpPr>
          <p:nvPr>
            <p:ph type="sldNum" sz="quarter" idx="11"/>
          </p:nvPr>
        </p:nvSpPr>
        <p:spPr>
          <a:xfrm>
            <a:off x="1054318" y="7086600"/>
            <a:ext cx="3354645" cy="457200"/>
          </a:xfrm>
          <a:prstGeom prst="rect">
            <a:avLst/>
          </a:prstGeom>
        </p:spPr>
        <p:txBody>
          <a:bodyPr/>
          <a:lstStyle>
            <a:lvl1pPr>
              <a:defRPr>
                <a:latin typeface="Corbel" panose="020B0503020204020204" pitchFamily="34" charset="0"/>
              </a:defRPr>
            </a:lvl1pPr>
          </a:lstStyle>
          <a:p>
            <a:fld id="{CEC8780D-7CEE-420D-881A-81AFB51D8A36}" type="slidenum">
              <a:rPr lang="en-US" altLang="en-US" smtClean="0"/>
              <a:pPr/>
              <a:t>‹#›</a:t>
            </a:fld>
            <a:endParaRPr lang="en-US" altLang="en-US" sz="2012" dirty="0"/>
          </a:p>
        </p:txBody>
      </p:sp>
      <p:sp>
        <p:nvSpPr>
          <p:cNvPr id="9" name="TextBox 8">
            <a:extLst>
              <a:ext uri="{FF2B5EF4-FFF2-40B4-BE49-F238E27FC236}">
                <a16:creationId xmlns:a16="http://schemas.microsoft.com/office/drawing/2014/main" id="{937BA3CD-63AE-D86A-DC1C-B4BD078E7C46}"/>
              </a:ext>
            </a:extLst>
          </p:cNvPr>
          <p:cNvSpPr txBox="1"/>
          <p:nvPr userDrawn="1"/>
        </p:nvSpPr>
        <p:spPr>
          <a:xfrm>
            <a:off x="1028269" y="729619"/>
            <a:ext cx="12077936" cy="707886"/>
          </a:xfrm>
          <a:prstGeom prst="rect">
            <a:avLst/>
          </a:prstGeom>
          <a:noFill/>
        </p:spPr>
        <p:txBody>
          <a:bodyPr wrap="square" rtlCol="0">
            <a:spAutoFit/>
          </a:bodyPr>
          <a:lstStyle/>
          <a:p>
            <a:r>
              <a:rPr lang="en-GB" sz="4000" dirty="0">
                <a:solidFill>
                  <a:srgbClr val="8D0F82"/>
                </a:solidFill>
                <a:latin typeface="Corbel" panose="020B0503020204020204" pitchFamily="34" charset="0"/>
              </a:rPr>
              <a:t>Cranstoun is a social justice charity with global ambition</a:t>
            </a:r>
            <a:endParaRPr lang="en-GB" sz="4000" dirty="0">
              <a:latin typeface="Corbel" panose="020B0503020204020204" pitchFamily="34" charset="0"/>
            </a:endParaRPr>
          </a:p>
        </p:txBody>
      </p:sp>
    </p:spTree>
    <p:extLst>
      <p:ext uri="{BB962C8B-B14F-4D97-AF65-F5344CB8AC3E}">
        <p14:creationId xmlns:p14="http://schemas.microsoft.com/office/powerpoint/2010/main" val="5027360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Cranstoun DA slide (Locked)">
    <p:bg>
      <p:bgPr>
        <a:solidFill>
          <a:srgbClr val="808080"/>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32597"/>
            <a:ext cx="13444538" cy="7576397"/>
          </a:xfrm>
          <a:prstGeom prst="rect">
            <a:avLst/>
          </a:prstGeom>
          <a:solidFill>
            <a:srgbClr val="01A0C6"/>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5" name="Slide Number Placeholder 4"/>
          <p:cNvSpPr>
            <a:spLocks noGrp="1"/>
          </p:cNvSpPr>
          <p:nvPr>
            <p:ph type="sldNum" sz="quarter" idx="14"/>
          </p:nvPr>
        </p:nvSpPr>
        <p:spPr>
          <a:xfrm>
            <a:off x="1054318" y="7086600"/>
            <a:ext cx="3354645" cy="457200"/>
          </a:xfrm>
          <a:prstGeom prst="rect">
            <a:avLst/>
          </a:prstGeom>
        </p:spPr>
        <p:txBody>
          <a:bodyPr/>
          <a:lstStyle>
            <a:lvl1pPr>
              <a:defRPr>
                <a:solidFill>
                  <a:schemeClr val="bg1"/>
                </a:solidFill>
                <a:latin typeface="Corbel" panose="020B0503020204020204" pitchFamily="34" charset="0"/>
              </a:defRPr>
            </a:lvl1pPr>
          </a:lstStyle>
          <a:p>
            <a:fld id="{CE5C456D-BC1D-42E0-8CE3-1E42C860BF2B}" type="slidenum">
              <a:rPr lang="en-US" altLang="en-US" smtClean="0"/>
              <a:pPr/>
              <a:t>‹#›</a:t>
            </a:fld>
            <a:endParaRPr lang="en-US" altLang="en-US" sz="2012" dirty="0"/>
          </a:p>
        </p:txBody>
      </p:sp>
      <p:pic>
        <p:nvPicPr>
          <p:cNvPr id="10" name="Picture 9" descr="A picture containing blur&#10;&#10;Description automatically generated">
            <a:extLst>
              <a:ext uri="{FF2B5EF4-FFF2-40B4-BE49-F238E27FC236}">
                <a16:creationId xmlns:a16="http://schemas.microsoft.com/office/drawing/2014/main" id="{42FF178B-56E5-7BEE-1348-9C70F18073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312660">
            <a:off x="11426311" y="-227501"/>
            <a:ext cx="2076093" cy="2076093"/>
          </a:xfrm>
          <a:prstGeom prst="rect">
            <a:avLst/>
          </a:prstGeom>
        </p:spPr>
      </p:pic>
      <p:pic>
        <p:nvPicPr>
          <p:cNvPr id="11" name="Picture 10" descr="A picture containing clock&#10;&#10;Description automatically generated">
            <a:extLst>
              <a:ext uri="{FF2B5EF4-FFF2-40B4-BE49-F238E27FC236}">
                <a16:creationId xmlns:a16="http://schemas.microsoft.com/office/drawing/2014/main" id="{93593C96-1731-6489-DDCB-39F092BF03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544440">
            <a:off x="7277245" y="3221738"/>
            <a:ext cx="3270418" cy="3219615"/>
          </a:xfrm>
          <a:prstGeom prst="rect">
            <a:avLst/>
          </a:prstGeom>
        </p:spPr>
      </p:pic>
      <p:pic>
        <p:nvPicPr>
          <p:cNvPr id="14" name="Picture 13" descr="A red circle with a black center&#10;&#10;Description automatically generated with low confidence">
            <a:extLst>
              <a:ext uri="{FF2B5EF4-FFF2-40B4-BE49-F238E27FC236}">
                <a16:creationId xmlns:a16="http://schemas.microsoft.com/office/drawing/2014/main" id="{AEA2CCDD-D5F2-E443-88A4-3FAB457018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07007"/>
            <a:ext cx="3100017" cy="2598304"/>
          </a:xfrm>
          <a:prstGeom prst="rect">
            <a:avLst/>
          </a:prstGeom>
        </p:spPr>
      </p:pic>
      <p:pic>
        <p:nvPicPr>
          <p:cNvPr id="16" name="Picture 15" descr="A picture containing clock&#10;&#10;Description automatically generated">
            <a:extLst>
              <a:ext uri="{FF2B5EF4-FFF2-40B4-BE49-F238E27FC236}">
                <a16:creationId xmlns:a16="http://schemas.microsoft.com/office/drawing/2014/main" id="{AF9EF30C-8444-F2DB-513A-B847AB96BAF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8155161" y="-18375"/>
            <a:ext cx="3212240" cy="3233828"/>
          </a:xfrm>
          <a:prstGeom prst="rect">
            <a:avLst/>
          </a:prstGeom>
        </p:spPr>
      </p:pic>
      <p:sp>
        <p:nvSpPr>
          <p:cNvPr id="13" name="TextBox 12">
            <a:extLst>
              <a:ext uri="{FF2B5EF4-FFF2-40B4-BE49-F238E27FC236}">
                <a16:creationId xmlns:a16="http://schemas.microsoft.com/office/drawing/2014/main" id="{444FCC46-7896-F1A8-761E-D26C429B31A5}"/>
              </a:ext>
            </a:extLst>
          </p:cNvPr>
          <p:cNvSpPr txBox="1"/>
          <p:nvPr userDrawn="1"/>
        </p:nvSpPr>
        <p:spPr>
          <a:xfrm>
            <a:off x="718821" y="2163025"/>
            <a:ext cx="7731640" cy="452431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4000" b="1" i="0" dirty="0">
                <a:solidFill>
                  <a:schemeClr val="bg1"/>
                </a:solidFill>
                <a:effectLst/>
                <a:latin typeface="Corbel" panose="020B0503020204020204" pitchFamily="34" charset="0"/>
              </a:rPr>
              <a:t>Everyone deserves life without domestic abuse.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4000" b="0" kern="1200" baseline="0" dirty="0">
              <a:solidFill>
                <a:schemeClr val="bg1"/>
              </a:solidFill>
              <a:effectLst/>
              <a:latin typeface="Corbel" panose="020B0503020204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3200" b="0" kern="1200" baseline="0" dirty="0">
                <a:solidFill>
                  <a:schemeClr val="bg1"/>
                </a:solidFill>
                <a:effectLst/>
                <a:latin typeface="Corbel" panose="020B0503020204020204" pitchFamily="34" charset="0"/>
                <a:ea typeface="ＭＳ Ｐゴシック" panose="020B0600070205080204" pitchFamily="34" charset="-128"/>
                <a:cs typeface="+mn-cs"/>
              </a:rPr>
              <a:t>At Cranstoun, we are here to help,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3200" b="0" kern="1200" baseline="0" dirty="0">
                <a:solidFill>
                  <a:schemeClr val="bg1"/>
                </a:solidFill>
                <a:effectLst/>
                <a:latin typeface="Corbel" panose="020B0503020204020204" pitchFamily="34" charset="0"/>
                <a:ea typeface="ＭＳ Ｐゴシック" panose="020B0600070205080204" pitchFamily="34" charset="-128"/>
                <a:cs typeface="+mn-cs"/>
              </a:rPr>
              <a:t>we are here to empower and we’re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3200" b="0" kern="1200" baseline="0" dirty="0">
                <a:solidFill>
                  <a:schemeClr val="bg1"/>
                </a:solidFill>
                <a:effectLst/>
                <a:latin typeface="Corbel" panose="020B0503020204020204" pitchFamily="34" charset="0"/>
                <a:ea typeface="ＭＳ Ｐゴシック" panose="020B0600070205080204" pitchFamily="34" charset="-128"/>
                <a:cs typeface="+mn-cs"/>
              </a:rPr>
              <a:t>here to challenge and change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3200" b="0" kern="1200" baseline="0" dirty="0">
                <a:solidFill>
                  <a:schemeClr val="bg1"/>
                </a:solidFill>
                <a:effectLst/>
                <a:latin typeface="Corbel" panose="020B0503020204020204" pitchFamily="34" charset="0"/>
                <a:ea typeface="ＭＳ Ｐゴシック" panose="020B0600070205080204" pitchFamily="34" charset="-128"/>
                <a:cs typeface="+mn-cs"/>
              </a:rPr>
              <a:t>abusive behaviour</a:t>
            </a:r>
            <a:r>
              <a:rPr lang="en-GB" sz="3200" b="0" i="0" dirty="0">
                <a:solidFill>
                  <a:schemeClr val="bg1"/>
                </a:solidFill>
                <a:effectLst/>
                <a:latin typeface="Corbel" panose="020B0503020204020204" pitchFamily="34" charset="0"/>
              </a:rPr>
              <a:t>.</a:t>
            </a:r>
            <a:endParaRPr lang="en-GB" sz="3200" dirty="0">
              <a:solidFill>
                <a:schemeClr val="bg1"/>
              </a:solidFill>
              <a:latin typeface="Corbel" panose="020B0503020204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4000" b="1" i="0" dirty="0">
                <a:solidFill>
                  <a:schemeClr val="bg1"/>
                </a:solidFill>
                <a:effectLst/>
                <a:latin typeface="foco" panose="020B0504050202020203" pitchFamily="34" charset="0"/>
              </a:rPr>
              <a:t> </a:t>
            </a:r>
          </a:p>
        </p:txBody>
      </p:sp>
      <p:pic>
        <p:nvPicPr>
          <p:cNvPr id="8" name="Picture 7" descr="A picture containing blurry&#10;&#10;Description automatically generated">
            <a:extLst>
              <a:ext uri="{FF2B5EF4-FFF2-40B4-BE49-F238E27FC236}">
                <a16:creationId xmlns:a16="http://schemas.microsoft.com/office/drawing/2014/main" id="{0E205314-000B-919C-838F-CC08B4BB36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58031">
            <a:off x="7007523" y="4904390"/>
            <a:ext cx="2701305" cy="2701305"/>
          </a:xfrm>
          <a:prstGeom prst="rect">
            <a:avLst/>
          </a:prstGeom>
        </p:spPr>
      </p:pic>
      <p:pic>
        <p:nvPicPr>
          <p:cNvPr id="19" name="Picture 18" descr="Logo&#10;&#10;Description automatically generated">
            <a:extLst>
              <a:ext uri="{FF2B5EF4-FFF2-40B4-BE49-F238E27FC236}">
                <a16:creationId xmlns:a16="http://schemas.microsoft.com/office/drawing/2014/main" id="{84EC0A5A-C585-0D75-D8E7-4A3C5E6E83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1690" y="1018766"/>
            <a:ext cx="3798229" cy="772790"/>
          </a:xfrm>
          <a:prstGeom prst="rect">
            <a:avLst/>
          </a:prstGeom>
        </p:spPr>
      </p:pic>
      <p:pic>
        <p:nvPicPr>
          <p:cNvPr id="2" name="Picture 1" descr="A person with long hair&#10;&#10;Description automatically generated with low confidence">
            <a:extLst>
              <a:ext uri="{FF2B5EF4-FFF2-40B4-BE49-F238E27FC236}">
                <a16:creationId xmlns:a16="http://schemas.microsoft.com/office/drawing/2014/main" id="{8BCDC159-302F-43C1-3AD8-C0B6C53BA7DC}"/>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11675" b="4367"/>
          <a:stretch/>
        </p:blipFill>
        <p:spPr>
          <a:xfrm>
            <a:off x="9207655" y="1018766"/>
            <a:ext cx="4236883" cy="6548912"/>
          </a:xfrm>
          <a:prstGeom prst="rect">
            <a:avLst/>
          </a:prstGeom>
        </p:spPr>
      </p:pic>
    </p:spTree>
    <p:extLst>
      <p:ext uri="{BB962C8B-B14F-4D97-AF65-F5344CB8AC3E}">
        <p14:creationId xmlns:p14="http://schemas.microsoft.com/office/powerpoint/2010/main" val="104444589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Slide (Bullets) DA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06F617-B93A-C268-0FFE-26F5CBDDC70A}"/>
              </a:ext>
            </a:extLst>
          </p:cNvPr>
          <p:cNvSpPr/>
          <p:nvPr userDrawn="1"/>
        </p:nvSpPr>
        <p:spPr bwMode="auto">
          <a:xfrm>
            <a:off x="-20762" y="-5832"/>
            <a:ext cx="13465299" cy="1828800"/>
          </a:xfrm>
          <a:prstGeom prst="rect">
            <a:avLst/>
          </a:prstGeom>
          <a:solidFill>
            <a:srgbClr val="01A0C6"/>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2" name="Title 1"/>
          <p:cNvSpPr>
            <a:spLocks noGrp="1"/>
          </p:cNvSpPr>
          <p:nvPr>
            <p:ph type="title" hasCustomPrompt="1"/>
          </p:nvPr>
        </p:nvSpPr>
        <p:spPr>
          <a:xfrm>
            <a:off x="1054317" y="533400"/>
            <a:ext cx="11644615" cy="1131312"/>
          </a:xfrm>
        </p:spPr>
        <p:txBody>
          <a:bodyPr/>
          <a:lstStyle>
            <a:lvl1pPr>
              <a:defRPr baseline="0">
                <a:solidFill>
                  <a:schemeClr val="bg1"/>
                </a:solidFill>
              </a:defRPr>
            </a:lvl1pPr>
          </a:lstStyle>
          <a:p>
            <a:r>
              <a:rPr lang="en-US" dirty="0"/>
              <a:t>(Insert Slide Title) </a:t>
            </a:r>
            <a:endParaRPr lang="en-GB" dirty="0"/>
          </a:p>
        </p:txBody>
      </p:sp>
      <p:sp>
        <p:nvSpPr>
          <p:cNvPr id="3" name="Content Placeholder 2"/>
          <p:cNvSpPr>
            <a:spLocks noGrp="1"/>
          </p:cNvSpPr>
          <p:nvPr>
            <p:ph idx="1"/>
          </p:nvPr>
        </p:nvSpPr>
        <p:spPr>
          <a:xfrm>
            <a:off x="1054317" y="1962497"/>
            <a:ext cx="11644615" cy="4267200"/>
          </a:xfrm>
        </p:spPr>
        <p:txBody>
          <a:bodyPr/>
          <a:lstStyle>
            <a:lvl1pPr>
              <a:defRPr baseline="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1"/>
          </p:nvPr>
        </p:nvSpPr>
        <p:spPr>
          <a:xfrm>
            <a:off x="1054318" y="7086600"/>
            <a:ext cx="3354645" cy="457200"/>
          </a:xfrm>
          <a:prstGeom prst="rect">
            <a:avLst/>
          </a:prstGeom>
        </p:spPr>
        <p:txBody>
          <a:bodyPr/>
          <a:lstStyle>
            <a:lvl1pPr>
              <a:defRPr>
                <a:latin typeface="Corbel" panose="020B0503020204020204" pitchFamily="34" charset="0"/>
              </a:defRPr>
            </a:lvl1pPr>
          </a:lstStyle>
          <a:p>
            <a:fld id="{CEC8780D-7CEE-420D-881A-81AFB51D8A36}" type="slidenum">
              <a:rPr lang="en-US" altLang="en-US" smtClean="0"/>
              <a:pPr/>
              <a:t>‹#›</a:t>
            </a:fld>
            <a:endParaRPr lang="en-US" altLang="en-US" sz="2012" dirty="0"/>
          </a:p>
        </p:txBody>
      </p:sp>
      <p:pic>
        <p:nvPicPr>
          <p:cNvPr id="7" name="Picture 6">
            <a:extLst>
              <a:ext uri="{FF2B5EF4-FFF2-40B4-BE49-F238E27FC236}">
                <a16:creationId xmlns:a16="http://schemas.microsoft.com/office/drawing/2014/main" id="{2C16DCE6-3CC7-4AEE-9D4F-FB100C75506B}"/>
              </a:ext>
            </a:extLst>
          </p:cNvPr>
          <p:cNvPicPr>
            <a:picLocks noChangeAspect="1"/>
          </p:cNvPicPr>
          <p:nvPr userDrawn="1"/>
        </p:nvPicPr>
        <p:blipFill rotWithShape="1">
          <a:blip r:embed="rId2"/>
          <a:srcRect l="2395" r="14025"/>
          <a:stretch/>
        </p:blipFill>
        <p:spPr>
          <a:xfrm>
            <a:off x="-20763" y="1664712"/>
            <a:ext cx="13465301" cy="316513"/>
          </a:xfrm>
          <a:prstGeom prst="rect">
            <a:avLst/>
          </a:prstGeom>
        </p:spPr>
      </p:pic>
    </p:spTree>
    <p:extLst>
      <p:ext uri="{BB962C8B-B14F-4D97-AF65-F5344CB8AC3E}">
        <p14:creationId xmlns:p14="http://schemas.microsoft.com/office/powerpoint/2010/main" val="263730945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Slide (Bullets) DA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4317" y="533400"/>
            <a:ext cx="11644615" cy="1295400"/>
          </a:xfrm>
        </p:spPr>
        <p:txBody>
          <a:bodyPr/>
          <a:lstStyle>
            <a:lvl1pPr>
              <a:defRPr baseline="0">
                <a:solidFill>
                  <a:srgbClr val="01A0C6"/>
                </a:solidFill>
              </a:defRPr>
            </a:lvl1pPr>
          </a:lstStyle>
          <a:p>
            <a:r>
              <a:rPr lang="en-US" dirty="0"/>
              <a:t>(Insert Slide Title) Domestic Abuse</a:t>
            </a:r>
            <a:endParaRPr lang="en-GB" dirty="0"/>
          </a:p>
        </p:txBody>
      </p:sp>
      <p:sp>
        <p:nvSpPr>
          <p:cNvPr id="3" name="Content Placeholder 2"/>
          <p:cNvSpPr>
            <a:spLocks noGrp="1"/>
          </p:cNvSpPr>
          <p:nvPr>
            <p:ph idx="1"/>
          </p:nvPr>
        </p:nvSpPr>
        <p:spPr>
          <a:xfrm>
            <a:off x="1069053" y="1823619"/>
            <a:ext cx="11644615" cy="4267200"/>
          </a:xfrm>
        </p:spPr>
        <p:txBody>
          <a:bodyPr/>
          <a:lstStyle>
            <a:lvl1pPr>
              <a:defRPr baseline="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1"/>
          </p:nvPr>
        </p:nvSpPr>
        <p:spPr>
          <a:xfrm>
            <a:off x="1054318" y="7086600"/>
            <a:ext cx="3354645" cy="457200"/>
          </a:xfrm>
          <a:prstGeom prst="rect">
            <a:avLst/>
          </a:prstGeom>
        </p:spPr>
        <p:txBody>
          <a:bodyPr/>
          <a:lstStyle>
            <a:lvl1pPr>
              <a:defRPr>
                <a:latin typeface="Corbel" panose="020B0503020204020204" pitchFamily="34" charset="0"/>
              </a:defRPr>
            </a:lvl1pPr>
          </a:lstStyle>
          <a:p>
            <a:fld id="{CEC8780D-7CEE-420D-881A-81AFB51D8A36}" type="slidenum">
              <a:rPr lang="en-US" altLang="en-US" smtClean="0"/>
              <a:pPr/>
              <a:t>‹#›</a:t>
            </a:fld>
            <a:endParaRPr lang="en-US" altLang="en-US" sz="2012" dirty="0"/>
          </a:p>
        </p:txBody>
      </p:sp>
      <p:pic>
        <p:nvPicPr>
          <p:cNvPr id="8" name="Picture 7" descr="A picture containing blur&#10;&#10;Description automatically generated">
            <a:extLst>
              <a:ext uri="{FF2B5EF4-FFF2-40B4-BE49-F238E27FC236}">
                <a16:creationId xmlns:a16="http://schemas.microsoft.com/office/drawing/2014/main" id="{1B4A1539-ECF1-CD11-1A0D-7512E396CB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0669"/>
          <a:stretch/>
        </p:blipFill>
        <p:spPr>
          <a:xfrm>
            <a:off x="10917924" y="-112145"/>
            <a:ext cx="2526614" cy="2669434"/>
          </a:xfrm>
          <a:prstGeom prst="rect">
            <a:avLst/>
          </a:prstGeom>
        </p:spPr>
      </p:pic>
    </p:spTree>
    <p:extLst>
      <p:ext uri="{BB962C8B-B14F-4D97-AF65-F5344CB8AC3E}">
        <p14:creationId xmlns:p14="http://schemas.microsoft.com/office/powerpoint/2010/main" val="357233207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ive Slide (Short Bullets)">
    <p:spTree>
      <p:nvGrpSpPr>
        <p:cNvPr id="1" name=""/>
        <p:cNvGrpSpPr/>
        <p:nvPr/>
      </p:nvGrpSpPr>
      <p:grpSpPr>
        <a:xfrm>
          <a:off x="0" y="0"/>
          <a:ext cx="0" cy="0"/>
          <a:chOff x="0" y="0"/>
          <a:chExt cx="0" cy="0"/>
        </a:xfrm>
      </p:grpSpPr>
      <p:sp>
        <p:nvSpPr>
          <p:cNvPr id="78" name="Freeform: Shape 10">
            <a:extLst>
              <a:ext uri="{FF2B5EF4-FFF2-40B4-BE49-F238E27FC236}">
                <a16:creationId xmlns:a16="http://schemas.microsoft.com/office/drawing/2014/main" id="{30E54A15-983A-490F-A7FB-0881E0C810F7}"/>
              </a:ext>
            </a:extLst>
          </p:cNvPr>
          <p:cNvSpPr/>
          <p:nvPr userDrawn="1"/>
        </p:nvSpPr>
        <p:spPr>
          <a:xfrm>
            <a:off x="7667759" y="-3080"/>
            <a:ext cx="5776779" cy="7565930"/>
          </a:xfrm>
          <a:custGeom>
            <a:avLst/>
            <a:gdLst>
              <a:gd name="connsiteX0" fmla="*/ 1 w 6763905"/>
              <a:gd name="connsiteY0" fmla="*/ 0 h 6858000"/>
              <a:gd name="connsiteX1" fmla="*/ 6763905 w 6763905"/>
              <a:gd name="connsiteY1" fmla="*/ 0 h 6858000"/>
              <a:gd name="connsiteX2" fmla="*/ 6763905 w 6763905"/>
              <a:gd name="connsiteY2" fmla="*/ 6858000 h 6858000"/>
              <a:gd name="connsiteX3" fmla="*/ 0 w 6763905"/>
              <a:gd name="connsiteY3" fmla="*/ 6858000 h 6858000"/>
              <a:gd name="connsiteX4" fmla="*/ 154196 w 6763905"/>
              <a:gd name="connsiteY4" fmla="*/ 6697120 h 6858000"/>
              <a:gd name="connsiteX5" fmla="*/ 1423557 w 6763905"/>
              <a:gd name="connsiteY5" fmla="*/ 3429000 h 6858000"/>
              <a:gd name="connsiteX6" fmla="*/ 154196 w 6763905"/>
              <a:gd name="connsiteY6" fmla="*/ 160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3905" h="6858000">
                <a:moveTo>
                  <a:pt x="1" y="0"/>
                </a:moveTo>
                <a:lnTo>
                  <a:pt x="6763905" y="0"/>
                </a:lnTo>
                <a:lnTo>
                  <a:pt x="6763905" y="6858000"/>
                </a:lnTo>
                <a:lnTo>
                  <a:pt x="0" y="6858000"/>
                </a:lnTo>
                <a:lnTo>
                  <a:pt x="154196" y="6697120"/>
                </a:lnTo>
                <a:cubicBezTo>
                  <a:pt x="942872" y="5833950"/>
                  <a:pt x="1423557" y="4687315"/>
                  <a:pt x="1423557" y="3429000"/>
                </a:cubicBezTo>
                <a:cubicBezTo>
                  <a:pt x="1423557" y="2170685"/>
                  <a:pt x="942872" y="1024050"/>
                  <a:pt x="154196" y="160880"/>
                </a:cubicBezTo>
                <a:close/>
              </a:path>
            </a:pathLst>
          </a:custGeom>
          <a:solidFill>
            <a:srgbClr val="01A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10;&#10;Description automatically generated">
            <a:extLst>
              <a:ext uri="{FF2B5EF4-FFF2-40B4-BE49-F238E27FC236}">
                <a16:creationId xmlns:a16="http://schemas.microsoft.com/office/drawing/2014/main" id="{73B4123C-7A9F-BAE9-E2B0-24518C2AE2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4557" y="6571617"/>
            <a:ext cx="3628222" cy="738200"/>
          </a:xfrm>
          <a:prstGeom prst="rect">
            <a:avLst/>
          </a:prstGeom>
        </p:spPr>
      </p:pic>
      <p:sp>
        <p:nvSpPr>
          <p:cNvPr id="2" name="Title 1"/>
          <p:cNvSpPr>
            <a:spLocks noGrp="1"/>
          </p:cNvSpPr>
          <p:nvPr>
            <p:ph type="title" hasCustomPrompt="1"/>
          </p:nvPr>
        </p:nvSpPr>
        <p:spPr>
          <a:xfrm>
            <a:off x="1054318" y="533400"/>
            <a:ext cx="6964094" cy="1295400"/>
          </a:xfrm>
        </p:spPr>
        <p:txBody>
          <a:bodyPr/>
          <a:lstStyle>
            <a:lvl1pPr>
              <a:defRPr baseline="0">
                <a:solidFill>
                  <a:srgbClr val="8D0F82"/>
                </a:solidFill>
              </a:defRPr>
            </a:lvl1pPr>
          </a:lstStyle>
          <a:p>
            <a:r>
              <a:rPr lang="en-US" dirty="0"/>
              <a:t>(Insert Slide Title)</a:t>
            </a:r>
            <a:endParaRPr lang="en-GB" dirty="0"/>
          </a:p>
        </p:txBody>
      </p:sp>
      <p:sp>
        <p:nvSpPr>
          <p:cNvPr id="4" name="Slide Number Placeholder 3"/>
          <p:cNvSpPr>
            <a:spLocks noGrp="1"/>
          </p:cNvSpPr>
          <p:nvPr>
            <p:ph type="sldNum" sz="quarter" idx="11"/>
          </p:nvPr>
        </p:nvSpPr>
        <p:spPr>
          <a:xfrm>
            <a:off x="1054318" y="7086600"/>
            <a:ext cx="3354645" cy="457200"/>
          </a:xfrm>
          <a:prstGeom prst="rect">
            <a:avLst/>
          </a:prstGeom>
        </p:spPr>
        <p:txBody>
          <a:bodyPr/>
          <a:lstStyle>
            <a:lvl1pPr>
              <a:defRPr/>
            </a:lvl1pPr>
          </a:lstStyle>
          <a:p>
            <a:fld id="{EE154687-D7E9-4E77-9C34-F810DC52F31B}" type="slidenum">
              <a:rPr lang="en-US" altLang="en-US"/>
              <a:pPr/>
              <a:t>‹#›</a:t>
            </a:fld>
            <a:endParaRPr lang="en-US" altLang="en-US" sz="2012" dirty="0">
              <a:latin typeface="Arial" panose="020B0604020202020204" pitchFamily="34" charset="0"/>
            </a:endParaRPr>
          </a:p>
        </p:txBody>
      </p:sp>
      <p:sp>
        <p:nvSpPr>
          <p:cNvPr id="80" name="Content Placeholder 79"/>
          <p:cNvSpPr>
            <a:spLocks noGrp="1"/>
          </p:cNvSpPr>
          <p:nvPr>
            <p:ph sz="quarter" idx="12"/>
          </p:nvPr>
        </p:nvSpPr>
        <p:spPr>
          <a:xfrm>
            <a:off x="1034143" y="1909217"/>
            <a:ext cx="6957816" cy="424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5605531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e Slide (Bullets &amp; Image) ">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63169B2-7B26-5C24-2DFA-BD66679838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727" y="3061345"/>
            <a:ext cx="2520280" cy="2996521"/>
          </a:xfrm>
          <a:prstGeom prst="rect">
            <a:avLst/>
          </a:prstGeom>
        </p:spPr>
      </p:pic>
      <p:sp>
        <p:nvSpPr>
          <p:cNvPr id="2" name="Title 1"/>
          <p:cNvSpPr>
            <a:spLocks noGrp="1"/>
          </p:cNvSpPr>
          <p:nvPr>
            <p:ph type="title" hasCustomPrompt="1"/>
          </p:nvPr>
        </p:nvSpPr>
        <p:spPr/>
        <p:txBody>
          <a:bodyPr/>
          <a:lstStyle>
            <a:lvl1pPr>
              <a:defRPr baseline="0">
                <a:solidFill>
                  <a:srgbClr val="01A0C6"/>
                </a:solidFill>
              </a:defRPr>
            </a:lvl1pPr>
          </a:lstStyle>
          <a:p>
            <a:r>
              <a:rPr lang="en-US" dirty="0"/>
              <a:t>(Insert Slide Title)</a:t>
            </a:r>
            <a:endParaRPr lang="en-GB" dirty="0"/>
          </a:p>
        </p:txBody>
      </p:sp>
      <p:sp>
        <p:nvSpPr>
          <p:cNvPr id="3" name="Content Placeholder 2"/>
          <p:cNvSpPr>
            <a:spLocks noGrp="1"/>
          </p:cNvSpPr>
          <p:nvPr>
            <p:ph sz="half" idx="1"/>
          </p:nvPr>
        </p:nvSpPr>
        <p:spPr>
          <a:xfrm>
            <a:off x="1054317" y="1880880"/>
            <a:ext cx="5846666" cy="4267200"/>
          </a:xfrm>
        </p:spPr>
        <p:txBody>
          <a:bodyPr/>
          <a:lstStyle>
            <a:lvl1pPr>
              <a:defRPr sz="3200"/>
            </a:lvl1pPr>
            <a:lvl2pPr>
              <a:defRPr sz="2600"/>
            </a:lvl2pPr>
            <a:lvl3pPr>
              <a:defRPr sz="2600"/>
            </a:lvl3pPr>
            <a:lvl4pPr>
              <a:defRPr sz="2600"/>
            </a:lvl4pPr>
            <a:lvl5pPr>
              <a:defRPr sz="2600"/>
            </a:lvl5pPr>
            <a:lvl6pPr>
              <a:defRPr sz="2264"/>
            </a:lvl6pPr>
            <a:lvl7pPr>
              <a:defRPr sz="2264"/>
            </a:lvl7pPr>
            <a:lvl8pPr>
              <a:defRPr sz="2264"/>
            </a:lvl8pPr>
            <a:lvl9pPr>
              <a:defRPr sz="22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1"/>
          </p:nvPr>
        </p:nvSpPr>
        <p:spPr>
          <a:xfrm>
            <a:off x="1054318" y="7086600"/>
            <a:ext cx="3354645" cy="457200"/>
          </a:xfrm>
          <a:prstGeom prst="rect">
            <a:avLst/>
          </a:prstGeom>
        </p:spPr>
        <p:txBody>
          <a:bodyPr/>
          <a:lstStyle>
            <a:lvl1pPr>
              <a:defRPr/>
            </a:lvl1pPr>
          </a:lstStyle>
          <a:p>
            <a:fld id="{E76FE555-F78B-4E28-9F4B-A6C5ADEB971B}" type="slidenum">
              <a:rPr lang="en-US" altLang="en-US"/>
              <a:pPr/>
              <a:t>‹#›</a:t>
            </a:fld>
            <a:endParaRPr lang="en-US" altLang="en-US" sz="2012" dirty="0">
              <a:latin typeface="Arial" panose="020B0604020202020204" pitchFamily="34" charset="0"/>
            </a:endParaRPr>
          </a:p>
        </p:txBody>
      </p:sp>
    </p:spTree>
    <p:extLst>
      <p:ext uri="{BB962C8B-B14F-4D97-AF65-F5344CB8AC3E}">
        <p14:creationId xmlns:p14="http://schemas.microsoft.com/office/powerpoint/2010/main" val="300163222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808080"/>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13444538" cy="7562850"/>
          </a:xfrm>
          <a:prstGeom prst="rect">
            <a:avLst/>
          </a:prstGeom>
          <a:solidFill>
            <a:srgbClr val="01A0C6"/>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5" name="Slide Number Placeholder 4"/>
          <p:cNvSpPr>
            <a:spLocks noGrp="1"/>
          </p:cNvSpPr>
          <p:nvPr>
            <p:ph type="sldNum" sz="quarter" idx="14"/>
          </p:nvPr>
        </p:nvSpPr>
        <p:spPr>
          <a:xfrm>
            <a:off x="1054318" y="7086600"/>
            <a:ext cx="3354645" cy="457200"/>
          </a:xfrm>
          <a:prstGeom prst="rect">
            <a:avLst/>
          </a:prstGeom>
        </p:spPr>
        <p:txBody>
          <a:bodyPr/>
          <a:lstStyle>
            <a:lvl1pPr>
              <a:defRPr>
                <a:solidFill>
                  <a:schemeClr val="bg1"/>
                </a:solidFill>
                <a:latin typeface="Corbel" panose="020B0503020204020204" pitchFamily="34" charset="0"/>
              </a:defRPr>
            </a:lvl1pPr>
          </a:lstStyle>
          <a:p>
            <a:fld id="{CE5C456D-BC1D-42E0-8CE3-1E42C860BF2B}" type="slidenum">
              <a:rPr lang="en-US" altLang="en-US" smtClean="0"/>
              <a:pPr/>
              <a:t>‹#›</a:t>
            </a:fld>
            <a:endParaRPr lang="en-US" altLang="en-US" sz="2012" dirty="0"/>
          </a:p>
        </p:txBody>
      </p:sp>
      <p:sp>
        <p:nvSpPr>
          <p:cNvPr id="9" name="Text Placeholder 6"/>
          <p:cNvSpPr>
            <a:spLocks noGrp="1"/>
          </p:cNvSpPr>
          <p:nvPr>
            <p:ph type="body" sz="quarter" idx="12" hasCustomPrompt="1"/>
          </p:nvPr>
        </p:nvSpPr>
        <p:spPr>
          <a:xfrm>
            <a:off x="1016378" y="1189138"/>
            <a:ext cx="10746451" cy="4536504"/>
          </a:xfrm>
        </p:spPr>
        <p:txBody>
          <a:bodyPr/>
          <a:lstStyle>
            <a:lvl1pPr marL="0" indent="0" algn="ctr">
              <a:buNone/>
              <a:defRPr sz="4000" baseline="0">
                <a:solidFill>
                  <a:schemeClr val="bg1"/>
                </a:solidFill>
              </a:defRPr>
            </a:lvl1pPr>
            <a:lvl2pPr>
              <a:buNone/>
              <a:defRPr sz="2641">
                <a:solidFill>
                  <a:schemeClr val="bg1"/>
                </a:solidFill>
              </a:defRPr>
            </a:lvl2pPr>
            <a:lvl3pPr>
              <a:buNone/>
              <a:defRPr sz="2641">
                <a:solidFill>
                  <a:schemeClr val="bg1"/>
                </a:solidFill>
              </a:defRPr>
            </a:lvl3pPr>
            <a:lvl4pPr>
              <a:buNone/>
              <a:defRPr sz="2641">
                <a:solidFill>
                  <a:schemeClr val="bg1"/>
                </a:solidFill>
              </a:defRPr>
            </a:lvl4pPr>
            <a:lvl5pPr>
              <a:buNone/>
              <a:defRPr sz="2641">
                <a:solidFill>
                  <a:schemeClr val="bg1"/>
                </a:solidFill>
              </a:defRPr>
            </a:lvl5pPr>
          </a:lstStyle>
          <a:p>
            <a:pPr lvl="0"/>
            <a:r>
              <a:rPr lang="en-US" dirty="0"/>
              <a:t>(Divider Slide: Insert Quote or Key Info)</a:t>
            </a:r>
          </a:p>
        </p:txBody>
      </p:sp>
      <p:pic>
        <p:nvPicPr>
          <p:cNvPr id="7" name="Picture 6" descr="Logo&#10;&#10;Description automatically generated">
            <a:extLst>
              <a:ext uri="{FF2B5EF4-FFF2-40B4-BE49-F238E27FC236}">
                <a16:creationId xmlns:a16="http://schemas.microsoft.com/office/drawing/2014/main" id="{AA53B3BE-D545-D721-1F0C-BE7FE09ECF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4557" y="6571617"/>
            <a:ext cx="3628222" cy="738200"/>
          </a:xfrm>
          <a:prstGeom prst="rect">
            <a:avLst/>
          </a:prstGeom>
        </p:spPr>
      </p:pic>
    </p:spTree>
    <p:extLst>
      <p:ext uri="{BB962C8B-B14F-4D97-AF65-F5344CB8AC3E}">
        <p14:creationId xmlns:p14="http://schemas.microsoft.com/office/powerpoint/2010/main" val="334720783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54317" y="533400"/>
            <a:ext cx="1188502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1054317" y="2057400"/>
            <a:ext cx="1188502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1030" name="Rectangle 6"/>
          <p:cNvSpPr>
            <a:spLocks noGrp="1" noChangeArrowheads="1"/>
          </p:cNvSpPr>
          <p:nvPr>
            <p:ph type="sldNum" sz="quarter" idx="4"/>
          </p:nvPr>
        </p:nvSpPr>
        <p:spPr bwMode="auto">
          <a:xfrm>
            <a:off x="1054318" y="7086600"/>
            <a:ext cx="3354645"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300">
                <a:latin typeface="Corbel" panose="020B0503020204020204" pitchFamily="34" charset="0"/>
              </a:defRPr>
            </a:lvl1pPr>
          </a:lstStyle>
          <a:p>
            <a:fld id="{E1DB44F0-8C61-4B36-A856-83060777E4D2}" type="slidenum">
              <a:rPr lang="en-US" altLang="en-US" smtClean="0"/>
              <a:pPr/>
              <a:t>‹#›</a:t>
            </a:fld>
            <a:endParaRPr lang="en-US" altLang="en-US" dirty="0"/>
          </a:p>
        </p:txBody>
      </p:sp>
      <p:pic>
        <p:nvPicPr>
          <p:cNvPr id="3" name="Picture 2" descr="Logo&#10;&#10;Description automatically generated">
            <a:extLst>
              <a:ext uri="{FF2B5EF4-FFF2-40B4-BE49-F238E27FC236}">
                <a16:creationId xmlns:a16="http://schemas.microsoft.com/office/drawing/2014/main" id="{F3895C56-11E0-B705-E612-6715EC51F4B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374068" y="6661745"/>
            <a:ext cx="3562338" cy="724796"/>
          </a:xfrm>
          <a:prstGeom prst="rect">
            <a:avLst/>
          </a:prstGeom>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53" r:id="rId3"/>
    <p:sldLayoutId id="2147483952" r:id="rId4"/>
    <p:sldLayoutId id="2147483949" r:id="rId5"/>
    <p:sldLayoutId id="2147483948" r:id="rId6"/>
    <p:sldLayoutId id="2147483932" r:id="rId7"/>
    <p:sldLayoutId id="2147483951" r:id="rId8"/>
    <p:sldLayoutId id="2147483950" r:id="rId9"/>
    <p:sldLayoutId id="2147483931" r:id="rId10"/>
    <p:sldLayoutId id="2147483933" r:id="rId11"/>
  </p:sldLayoutIdLst>
  <p:transition spd="slow">
    <p:fade/>
  </p:transition>
  <p:hf hdr="0" dt="0"/>
  <p:txStyles>
    <p:titleStyle>
      <a:lvl1pPr algn="l" defTabSz="1311870" rtl="0" eaLnBrk="1" fontAlgn="base" hangingPunct="1">
        <a:spcBef>
          <a:spcPct val="0"/>
        </a:spcBef>
        <a:spcAft>
          <a:spcPct val="0"/>
        </a:spcAft>
        <a:defRPr sz="4000">
          <a:solidFill>
            <a:srgbClr val="8D0F82"/>
          </a:solidFill>
          <a:latin typeface="Corbel" panose="020B0503020204020204" pitchFamily="34" charset="0"/>
          <a:ea typeface="+mj-ea"/>
          <a:cs typeface="+mj-cs"/>
        </a:defRPr>
      </a:lvl1pPr>
      <a:lvl2pPr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2pPr>
      <a:lvl3pPr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3pPr>
      <a:lvl4pPr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4pPr>
      <a:lvl5pPr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5pPr>
      <a:lvl6pPr marL="575066"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6pPr>
      <a:lvl7pPr marL="1150132"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7pPr>
      <a:lvl8pPr marL="1725198"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8pPr>
      <a:lvl9pPr marL="2300265"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9pPr>
    </p:titleStyle>
    <p:bodyStyle>
      <a:lvl1pPr marL="491202" indent="-491202" algn="l" defTabSz="1311870" rtl="0" eaLnBrk="1" fontAlgn="base" hangingPunct="1">
        <a:spcBef>
          <a:spcPct val="0"/>
        </a:spcBef>
        <a:spcAft>
          <a:spcPct val="0"/>
        </a:spcAft>
        <a:buClr>
          <a:schemeClr val="tx1"/>
        </a:buClr>
        <a:buSzPct val="80000"/>
        <a:buFont typeface="Times" panose="02020603050405020304" pitchFamily="18" charset="0"/>
        <a:buChar char="•"/>
        <a:defRPr sz="3200">
          <a:solidFill>
            <a:schemeClr val="tx1"/>
          </a:solidFill>
          <a:latin typeface="Corbel" panose="020B0503020204020204" pitchFamily="34" charset="0"/>
          <a:ea typeface="+mn-ea"/>
          <a:cs typeface="+mn-cs"/>
        </a:defRPr>
      </a:lvl1pPr>
      <a:lvl2pPr marL="1066269" indent="-411332" algn="l" defTabSz="1311870" rtl="0" eaLnBrk="1" fontAlgn="base" hangingPunct="1">
        <a:spcBef>
          <a:spcPct val="0"/>
        </a:spcBef>
        <a:spcAft>
          <a:spcPct val="0"/>
        </a:spcAft>
        <a:buClr>
          <a:schemeClr val="tx1"/>
        </a:buClr>
        <a:buSzPct val="80000"/>
        <a:buFont typeface="Times" panose="02020603050405020304" pitchFamily="18" charset="0"/>
        <a:buChar char="•"/>
        <a:defRPr sz="3200">
          <a:solidFill>
            <a:schemeClr val="tx1"/>
          </a:solidFill>
          <a:latin typeface="Corbel" panose="020B0503020204020204" pitchFamily="34" charset="0"/>
          <a:ea typeface="+mn-ea"/>
        </a:defRPr>
      </a:lvl2pPr>
      <a:lvl3pPr marL="1639339" indent="-327468" algn="l" defTabSz="1311870" rtl="0" eaLnBrk="1" fontAlgn="base" hangingPunct="1">
        <a:spcBef>
          <a:spcPct val="0"/>
        </a:spcBef>
        <a:spcAft>
          <a:spcPct val="0"/>
        </a:spcAft>
        <a:buClr>
          <a:schemeClr val="tx1"/>
        </a:buClr>
        <a:buSzPct val="80000"/>
        <a:buFont typeface="Times" panose="02020603050405020304" pitchFamily="18" charset="0"/>
        <a:buChar char="•"/>
        <a:defRPr sz="3200">
          <a:solidFill>
            <a:schemeClr val="tx1"/>
          </a:solidFill>
          <a:latin typeface="Corbel" panose="020B0503020204020204" pitchFamily="34" charset="0"/>
          <a:ea typeface="+mn-ea"/>
        </a:defRPr>
      </a:lvl3pPr>
      <a:lvl4pPr marL="2296271" indent="-329466" algn="l" defTabSz="1311870" rtl="0" eaLnBrk="1" fontAlgn="base" hangingPunct="1">
        <a:spcBef>
          <a:spcPct val="0"/>
        </a:spcBef>
        <a:spcAft>
          <a:spcPct val="0"/>
        </a:spcAft>
        <a:buClr>
          <a:schemeClr val="tx1"/>
        </a:buClr>
        <a:buSzPct val="80000"/>
        <a:buFont typeface="Times" panose="02020603050405020304" pitchFamily="18" charset="0"/>
        <a:buChar char="•"/>
        <a:defRPr sz="3200">
          <a:solidFill>
            <a:schemeClr val="tx1"/>
          </a:solidFill>
          <a:latin typeface="Corbel" panose="020B0503020204020204" pitchFamily="34" charset="0"/>
          <a:ea typeface="+mn-ea"/>
        </a:defRPr>
      </a:lvl4pPr>
      <a:lvl5pPr marL="2951208" indent="-327468" algn="l" defTabSz="1311870" rtl="0" eaLnBrk="1" fontAlgn="base" hangingPunct="1">
        <a:spcBef>
          <a:spcPct val="0"/>
        </a:spcBef>
        <a:spcAft>
          <a:spcPct val="0"/>
        </a:spcAft>
        <a:buClr>
          <a:schemeClr val="tx1"/>
        </a:buClr>
        <a:buSzPct val="80000"/>
        <a:buFont typeface="Times" panose="02020603050405020304" pitchFamily="18" charset="0"/>
        <a:buChar char="•"/>
        <a:defRPr sz="3200">
          <a:solidFill>
            <a:schemeClr val="tx1"/>
          </a:solidFill>
          <a:latin typeface="Corbel" panose="020B0503020204020204" pitchFamily="34" charset="0"/>
          <a:ea typeface="+mn-ea"/>
        </a:defRPr>
      </a:lvl5pPr>
      <a:lvl6pPr marL="3526274" indent="-327468" algn="l" defTabSz="1311870" rtl="0" eaLnBrk="1" fontAlgn="base" hangingPunct="1">
        <a:spcBef>
          <a:spcPct val="20000"/>
        </a:spcBef>
        <a:spcAft>
          <a:spcPct val="0"/>
        </a:spcAft>
        <a:buClr>
          <a:schemeClr val="tx1"/>
        </a:buClr>
        <a:buSzPct val="80000"/>
        <a:buFont typeface="Times" pitchFamily="18" charset="0"/>
        <a:buChar char="•"/>
        <a:defRPr sz="1509">
          <a:solidFill>
            <a:schemeClr val="tx1"/>
          </a:solidFill>
          <a:latin typeface="+mn-lt"/>
          <a:ea typeface="+mn-ea"/>
        </a:defRPr>
      </a:lvl6pPr>
      <a:lvl7pPr marL="4101340" indent="-327468" algn="l" defTabSz="1311870" rtl="0" eaLnBrk="1" fontAlgn="base" hangingPunct="1">
        <a:spcBef>
          <a:spcPct val="20000"/>
        </a:spcBef>
        <a:spcAft>
          <a:spcPct val="0"/>
        </a:spcAft>
        <a:buClr>
          <a:schemeClr val="tx1"/>
        </a:buClr>
        <a:buSzPct val="80000"/>
        <a:buFont typeface="Times" pitchFamily="18" charset="0"/>
        <a:buChar char="•"/>
        <a:defRPr sz="1509">
          <a:solidFill>
            <a:schemeClr val="tx1"/>
          </a:solidFill>
          <a:latin typeface="+mn-lt"/>
          <a:ea typeface="+mn-ea"/>
        </a:defRPr>
      </a:lvl7pPr>
      <a:lvl8pPr marL="4676406" indent="-327468" algn="l" defTabSz="1311870" rtl="0" eaLnBrk="1" fontAlgn="base" hangingPunct="1">
        <a:spcBef>
          <a:spcPct val="20000"/>
        </a:spcBef>
        <a:spcAft>
          <a:spcPct val="0"/>
        </a:spcAft>
        <a:buClr>
          <a:schemeClr val="tx1"/>
        </a:buClr>
        <a:buSzPct val="80000"/>
        <a:buFont typeface="Times" pitchFamily="18" charset="0"/>
        <a:buChar char="•"/>
        <a:defRPr sz="1509">
          <a:solidFill>
            <a:schemeClr val="tx1"/>
          </a:solidFill>
          <a:latin typeface="+mn-lt"/>
          <a:ea typeface="+mn-ea"/>
        </a:defRPr>
      </a:lvl8pPr>
      <a:lvl9pPr marL="5251472" indent="-327468" algn="l" defTabSz="1311870" rtl="0" eaLnBrk="1" fontAlgn="base" hangingPunct="1">
        <a:spcBef>
          <a:spcPct val="20000"/>
        </a:spcBef>
        <a:spcAft>
          <a:spcPct val="0"/>
        </a:spcAft>
        <a:buClr>
          <a:schemeClr val="tx1"/>
        </a:buClr>
        <a:buSzPct val="80000"/>
        <a:buFont typeface="Times" pitchFamily="18" charset="0"/>
        <a:buChar char="•"/>
        <a:defRPr sz="1509">
          <a:solidFill>
            <a:schemeClr val="tx1"/>
          </a:solidFill>
          <a:latin typeface="+mn-lt"/>
          <a:ea typeface="+mn-ea"/>
        </a:defRPr>
      </a:lvl9pPr>
    </p:bodyStyle>
    <p:otherStyle>
      <a:defPPr>
        <a:defRPr lang="en-US"/>
      </a:defPPr>
      <a:lvl1pPr marL="0" algn="l" defTabSz="1150132" rtl="0" eaLnBrk="1" latinLnBrk="0" hangingPunct="1">
        <a:defRPr sz="2264" kern="1200">
          <a:solidFill>
            <a:schemeClr val="tx1"/>
          </a:solidFill>
          <a:latin typeface="+mn-lt"/>
          <a:ea typeface="+mn-ea"/>
          <a:cs typeface="+mn-cs"/>
        </a:defRPr>
      </a:lvl1pPr>
      <a:lvl2pPr marL="575066" algn="l" defTabSz="1150132" rtl="0" eaLnBrk="1" latinLnBrk="0" hangingPunct="1">
        <a:defRPr sz="2264" kern="1200">
          <a:solidFill>
            <a:schemeClr val="tx1"/>
          </a:solidFill>
          <a:latin typeface="+mn-lt"/>
          <a:ea typeface="+mn-ea"/>
          <a:cs typeface="+mn-cs"/>
        </a:defRPr>
      </a:lvl2pPr>
      <a:lvl3pPr marL="1150132" algn="l" defTabSz="1150132" rtl="0" eaLnBrk="1" latinLnBrk="0" hangingPunct="1">
        <a:defRPr sz="2264" kern="1200">
          <a:solidFill>
            <a:schemeClr val="tx1"/>
          </a:solidFill>
          <a:latin typeface="+mn-lt"/>
          <a:ea typeface="+mn-ea"/>
          <a:cs typeface="+mn-cs"/>
        </a:defRPr>
      </a:lvl3pPr>
      <a:lvl4pPr marL="1725198" algn="l" defTabSz="1150132" rtl="0" eaLnBrk="1" latinLnBrk="0" hangingPunct="1">
        <a:defRPr sz="2264" kern="1200">
          <a:solidFill>
            <a:schemeClr val="tx1"/>
          </a:solidFill>
          <a:latin typeface="+mn-lt"/>
          <a:ea typeface="+mn-ea"/>
          <a:cs typeface="+mn-cs"/>
        </a:defRPr>
      </a:lvl4pPr>
      <a:lvl5pPr marL="2300265" algn="l" defTabSz="1150132" rtl="0" eaLnBrk="1" latinLnBrk="0" hangingPunct="1">
        <a:defRPr sz="2264" kern="1200">
          <a:solidFill>
            <a:schemeClr val="tx1"/>
          </a:solidFill>
          <a:latin typeface="+mn-lt"/>
          <a:ea typeface="+mn-ea"/>
          <a:cs typeface="+mn-cs"/>
        </a:defRPr>
      </a:lvl5pPr>
      <a:lvl6pPr marL="2875331" algn="l" defTabSz="1150132" rtl="0" eaLnBrk="1" latinLnBrk="0" hangingPunct="1">
        <a:defRPr sz="2264" kern="1200">
          <a:solidFill>
            <a:schemeClr val="tx1"/>
          </a:solidFill>
          <a:latin typeface="+mn-lt"/>
          <a:ea typeface="+mn-ea"/>
          <a:cs typeface="+mn-cs"/>
        </a:defRPr>
      </a:lvl6pPr>
      <a:lvl7pPr marL="3450397" algn="l" defTabSz="1150132" rtl="0" eaLnBrk="1" latinLnBrk="0" hangingPunct="1">
        <a:defRPr sz="2264" kern="1200">
          <a:solidFill>
            <a:schemeClr val="tx1"/>
          </a:solidFill>
          <a:latin typeface="+mn-lt"/>
          <a:ea typeface="+mn-ea"/>
          <a:cs typeface="+mn-cs"/>
        </a:defRPr>
      </a:lvl7pPr>
      <a:lvl8pPr marL="4025463" algn="l" defTabSz="1150132" rtl="0" eaLnBrk="1" latinLnBrk="0" hangingPunct="1">
        <a:defRPr sz="2264" kern="1200">
          <a:solidFill>
            <a:schemeClr val="tx1"/>
          </a:solidFill>
          <a:latin typeface="+mn-lt"/>
          <a:ea typeface="+mn-ea"/>
          <a:cs typeface="+mn-cs"/>
        </a:defRPr>
      </a:lvl8pPr>
      <a:lvl9pPr marL="4600529" algn="l" defTabSz="1150132" rtl="0" eaLnBrk="1" latinLnBrk="0" hangingPunct="1">
        <a:defRPr sz="22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1_E9CF0B0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0D_9E5BC4F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E_71E3434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F_4B7A117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0_E022BD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1_32C271CD.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12_78C1049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13_C565A53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09_9932A42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mailto:Ebowden@cranstoun.org.uk" TargetMode="External"/><Relationship Id="rId4" Type="http://schemas.openxmlformats.org/officeDocument/2006/relationships/hyperlink" Target="mailto:mcripps@cranstoun.org.uk"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104_F78935D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05_9D980C65.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06_1DD710D9.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07_83426F0.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08_F69EC79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mailto:TW@cranstoun.org.uk" TargetMode="External"/></Relationships>
</file>

<file path=ppt/slides/_rels/slide7.xml.rels><?xml version="1.0" encoding="UTF-8" standalone="yes"?>
<Relationships xmlns="http://schemas.openxmlformats.org/package/2006/relationships"><Relationship Id="rId3" Type="http://schemas.microsoft.com/office/2018/10/relationships/comments" Target="../comments/modernComment_10A_8D946D7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B_79FDB6C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C_637CF51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FAE4-7F73-BEE9-D86D-968F347FCD1E}"/>
              </a:ext>
            </a:extLst>
          </p:cNvPr>
          <p:cNvSpPr>
            <a:spLocks noGrp="1"/>
          </p:cNvSpPr>
          <p:nvPr>
            <p:ph type="title"/>
          </p:nvPr>
        </p:nvSpPr>
        <p:spPr/>
        <p:txBody>
          <a:bodyPr/>
          <a:lstStyle/>
          <a:p>
            <a:r>
              <a:rPr lang="en-GB"/>
              <a:t>Telford &amp; Wrekin Domestic Abuse Service </a:t>
            </a:r>
            <a:endParaRPr lang="en-GB" dirty="0"/>
          </a:p>
        </p:txBody>
      </p:sp>
      <p:sp>
        <p:nvSpPr>
          <p:cNvPr id="3" name="Content Placeholder 2">
            <a:extLst>
              <a:ext uri="{FF2B5EF4-FFF2-40B4-BE49-F238E27FC236}">
                <a16:creationId xmlns:a16="http://schemas.microsoft.com/office/drawing/2014/main" id="{68773B75-A809-B964-3246-133FBC5BC9E5}"/>
              </a:ext>
            </a:extLst>
          </p:cNvPr>
          <p:cNvSpPr>
            <a:spLocks noGrp="1"/>
          </p:cNvSpPr>
          <p:nvPr>
            <p:ph idx="1"/>
          </p:nvPr>
        </p:nvSpPr>
        <p:spPr>
          <a:xfrm>
            <a:off x="1054317" y="1861929"/>
            <a:ext cx="7900199" cy="3719696"/>
          </a:xfrm>
        </p:spPr>
        <p:txBody>
          <a:bodyPr/>
          <a:lstStyle/>
          <a:p>
            <a:pPr marL="0" indent="0">
              <a:buNone/>
            </a:pPr>
            <a:r>
              <a:rPr lang="en-GB" dirty="0"/>
              <a:t>Cranstoun &amp; West Mercia Women’s Aid</a:t>
            </a:r>
          </a:p>
          <a:p>
            <a:pPr marL="0" indent="0">
              <a:buNone/>
            </a:pPr>
            <a:endParaRPr lang="en-GB" dirty="0"/>
          </a:p>
          <a:p>
            <a:pPr marL="0" indent="0">
              <a:buNone/>
            </a:pPr>
            <a:r>
              <a:rPr lang="en-GB" sz="2800" dirty="0"/>
              <a:t>Dan Jones  –Team lead for Violence prevention practitioners and men &amp; masculinities</a:t>
            </a:r>
          </a:p>
          <a:p>
            <a:pPr marL="0" indent="0">
              <a:buNone/>
            </a:pPr>
            <a:r>
              <a:rPr lang="en-GB" sz="2800" dirty="0"/>
              <a:t>Liz Bowden  – Team lead for Victim support services</a:t>
            </a:r>
          </a:p>
          <a:p>
            <a:pPr marL="0" indent="0">
              <a:buNone/>
            </a:pPr>
            <a:endParaRPr lang="en-GB" sz="2800" dirty="0"/>
          </a:p>
          <a:p>
            <a:pPr marL="0" indent="0">
              <a:buNone/>
            </a:pPr>
            <a:r>
              <a:rPr lang="en-GB" sz="2800" baseline="30000" dirty="0"/>
              <a:t>20th</a:t>
            </a:r>
            <a:r>
              <a:rPr lang="en-GB" sz="2800" dirty="0"/>
              <a:t> November 2023   </a:t>
            </a:r>
          </a:p>
        </p:txBody>
      </p:sp>
      <p:sp>
        <p:nvSpPr>
          <p:cNvPr id="4" name="Slide Number Placeholder 3">
            <a:extLst>
              <a:ext uri="{FF2B5EF4-FFF2-40B4-BE49-F238E27FC236}">
                <a16:creationId xmlns:a16="http://schemas.microsoft.com/office/drawing/2014/main" id="{597AB92F-E03F-E34A-3361-974329554581}"/>
              </a:ext>
            </a:extLst>
          </p:cNvPr>
          <p:cNvSpPr>
            <a:spLocks noGrp="1"/>
          </p:cNvSpPr>
          <p:nvPr>
            <p:ph type="sldNum" sz="quarter" idx="11"/>
          </p:nvPr>
        </p:nvSpPr>
        <p:spPr>
          <a:xfrm>
            <a:off x="1054318" y="6445721"/>
            <a:ext cx="3354645" cy="1098079"/>
          </a:xfrm>
        </p:spPr>
        <p:txBody>
          <a:bodyPr/>
          <a:lstStyle/>
          <a:p>
            <a:fld id="{CEC8780D-7CEE-420D-881A-81AFB51D8A36}" type="slidenum">
              <a:rPr lang="en-US" altLang="en-US" smtClean="0"/>
              <a:pPr/>
              <a:t>1</a:t>
            </a:fld>
            <a:endParaRPr lang="en-US" altLang="en-US" sz="2012" dirty="0"/>
          </a:p>
        </p:txBody>
      </p:sp>
      <p:pic>
        <p:nvPicPr>
          <p:cNvPr id="3074" name="Picture 2">
            <a:extLst>
              <a:ext uri="{FF2B5EF4-FFF2-40B4-BE49-F238E27FC236}">
                <a16:creationId xmlns:a16="http://schemas.microsoft.com/office/drawing/2014/main" id="{9C436090-AE1E-CA1A-6ED1-D9DF39A9E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49" y="612912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1F9FBE7-61AE-82C2-E6FD-3C43D71F89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49" y="6157689"/>
            <a:ext cx="2952328" cy="12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660097"/>
      </p:ext>
    </p:extLst>
  </p:cSld>
  <p:clrMapOvr>
    <a:masterClrMapping/>
  </p:clrMapOvr>
  <p:transition spd="slow">
    <p:fade/>
  </p:transition>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5CFE-767E-0BF0-EA4A-915F133C04F5}"/>
              </a:ext>
            </a:extLst>
          </p:cNvPr>
          <p:cNvSpPr>
            <a:spLocks noGrp="1"/>
          </p:cNvSpPr>
          <p:nvPr>
            <p:ph type="title"/>
          </p:nvPr>
        </p:nvSpPr>
        <p:spPr/>
        <p:txBody>
          <a:bodyPr/>
          <a:lstStyle/>
          <a:p>
            <a:r>
              <a:rPr lang="en-GB" dirty="0"/>
              <a:t>Types of Abuse </a:t>
            </a:r>
          </a:p>
        </p:txBody>
      </p:sp>
      <p:sp>
        <p:nvSpPr>
          <p:cNvPr id="3" name="Content Placeholder 2">
            <a:extLst>
              <a:ext uri="{FF2B5EF4-FFF2-40B4-BE49-F238E27FC236}">
                <a16:creationId xmlns:a16="http://schemas.microsoft.com/office/drawing/2014/main" id="{E2B3F818-A58B-631B-0CF9-2F40221161F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FF3399"/>
                </a:solidFill>
                <a:effectLst/>
                <a:uLnTx/>
                <a:uFillTx/>
                <a:latin typeface="Corbel" panose="020B0503020204020204" pitchFamily="34" charset="0"/>
                <a:ea typeface="+mn-ea"/>
                <a:cs typeface="+mn-cs"/>
              </a:rPr>
              <a:t>Physical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Punching, kicking, slapping, beating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Pinching, pushing or pulling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Holding a  person captive, not allowing them to leave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Use of weapons and throwing objects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Pinning someone down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Refusing to help when you are injured or sick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Withholding medications, medical treatment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Choking, strangling, drowning, suffocating a person</a:t>
            </a:r>
          </a:p>
          <a:p>
            <a:endParaRPr lang="en-GB" dirty="0"/>
          </a:p>
        </p:txBody>
      </p:sp>
      <p:sp>
        <p:nvSpPr>
          <p:cNvPr id="4" name="Slide Number Placeholder 3">
            <a:extLst>
              <a:ext uri="{FF2B5EF4-FFF2-40B4-BE49-F238E27FC236}">
                <a16:creationId xmlns:a16="http://schemas.microsoft.com/office/drawing/2014/main" id="{D26CBFF5-768D-C4E8-6BBD-3EFB6321DBA8}"/>
              </a:ext>
            </a:extLst>
          </p:cNvPr>
          <p:cNvSpPr>
            <a:spLocks noGrp="1"/>
          </p:cNvSpPr>
          <p:nvPr>
            <p:ph type="sldNum" sz="quarter" idx="11"/>
          </p:nvPr>
        </p:nvSpPr>
        <p:spPr/>
        <p:txBody>
          <a:bodyPr/>
          <a:lstStyle/>
          <a:p>
            <a:fld id="{CEC8780D-7CEE-420D-881A-81AFB51D8A36}" type="slidenum">
              <a:rPr lang="en-US" altLang="en-US" smtClean="0"/>
              <a:pPr/>
              <a:t>10</a:t>
            </a:fld>
            <a:endParaRPr lang="en-US" altLang="en-US" sz="2012" dirty="0"/>
          </a:p>
        </p:txBody>
      </p:sp>
    </p:spTree>
    <p:extLst>
      <p:ext uri="{BB962C8B-B14F-4D97-AF65-F5344CB8AC3E}">
        <p14:creationId xmlns:p14="http://schemas.microsoft.com/office/powerpoint/2010/main" val="2656814329"/>
      </p:ext>
    </p:extLst>
  </p:cSld>
  <p:clrMapOvr>
    <a:masterClrMapping/>
  </p:clrMapOvr>
  <p:transition spd="slow">
    <p:fade/>
  </p:transition>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0EED-BD85-931E-9F26-226D136CC3DB}"/>
              </a:ext>
            </a:extLst>
          </p:cNvPr>
          <p:cNvSpPr>
            <a:spLocks noGrp="1"/>
          </p:cNvSpPr>
          <p:nvPr>
            <p:ph type="title"/>
          </p:nvPr>
        </p:nvSpPr>
        <p:spPr/>
        <p:txBody>
          <a:bodyPr/>
          <a:lstStyle/>
          <a:p>
            <a:r>
              <a:rPr lang="en-GB" dirty="0"/>
              <a:t>Types of Abuse </a:t>
            </a:r>
          </a:p>
        </p:txBody>
      </p:sp>
      <p:sp>
        <p:nvSpPr>
          <p:cNvPr id="3" name="Content Placeholder 2">
            <a:extLst>
              <a:ext uri="{FF2B5EF4-FFF2-40B4-BE49-F238E27FC236}">
                <a16:creationId xmlns:a16="http://schemas.microsoft.com/office/drawing/2014/main" id="{9FDBE5B4-B83D-58BF-526A-9313FFCEB540}"/>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1" i="0" u="none" strike="noStrike" kern="1200" cap="none" spc="0" normalizeH="0" baseline="0" noProof="0" dirty="0">
                <a:ln>
                  <a:noFill/>
                </a:ln>
                <a:solidFill>
                  <a:srgbClr val="FF3399"/>
                </a:solidFill>
                <a:effectLst/>
                <a:uLnTx/>
                <a:uFillTx/>
                <a:latin typeface="Corbel" panose="020B0503020204020204" pitchFamily="34" charset="0"/>
                <a:ea typeface="+mn-ea"/>
                <a:cs typeface="+mn-cs"/>
              </a:rPr>
              <a:t>Psychological/Emotional</a:t>
            </a: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Making someone feel guilty about spending</a:t>
            </a:r>
          </a:p>
          <a:p>
            <a:pPr marL="0" marR="0" lvl="0" indent="0" algn="l" defTabSz="914400" rtl="0" eaLnBrk="1" fontAlgn="auto" latinLnBrk="0" hangingPunct="1">
              <a:lnSpc>
                <a:spcPct val="100000"/>
              </a:lnSpc>
              <a:spcBef>
                <a:spcPts val="0"/>
              </a:spcBef>
              <a:spcAft>
                <a:spcPts val="0"/>
              </a:spcAft>
              <a:buClr>
                <a:srgbClr val="FF3399"/>
              </a:buClr>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       time with anyone else</a:t>
            </a: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Isolating a person</a:t>
            </a:r>
            <a:endParaRPr kumimoji="0" lang="en-GB" alt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endParaRP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Putting someone down, insulting and criticising them</a:t>
            </a: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Blaming someone for everything</a:t>
            </a: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Making someone feel as though they cannot de anything right</a:t>
            </a: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Telling someone that no one else wants them and they are lucky to have them.</a:t>
            </a: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Gas-lighting</a:t>
            </a:r>
            <a:endParaRPr kumimoji="0" lang="en-GB"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endParaRP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Intimidation and Control</a:t>
            </a: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Withholding affection as a punishment</a:t>
            </a:r>
          </a:p>
          <a:p>
            <a:endParaRPr lang="en-GB" dirty="0"/>
          </a:p>
        </p:txBody>
      </p:sp>
      <p:sp>
        <p:nvSpPr>
          <p:cNvPr id="4" name="Slide Number Placeholder 3">
            <a:extLst>
              <a:ext uri="{FF2B5EF4-FFF2-40B4-BE49-F238E27FC236}">
                <a16:creationId xmlns:a16="http://schemas.microsoft.com/office/drawing/2014/main" id="{859DE412-9E3D-0D4D-F845-92470AFB9D90}"/>
              </a:ext>
            </a:extLst>
          </p:cNvPr>
          <p:cNvSpPr>
            <a:spLocks noGrp="1"/>
          </p:cNvSpPr>
          <p:nvPr>
            <p:ph type="sldNum" sz="quarter" idx="11"/>
          </p:nvPr>
        </p:nvSpPr>
        <p:spPr/>
        <p:txBody>
          <a:bodyPr/>
          <a:lstStyle/>
          <a:p>
            <a:fld id="{CEC8780D-7CEE-420D-881A-81AFB51D8A36}" type="slidenum">
              <a:rPr lang="en-US" altLang="en-US" smtClean="0"/>
              <a:pPr/>
              <a:t>11</a:t>
            </a:fld>
            <a:endParaRPr lang="en-US" altLang="en-US" sz="2012" dirty="0"/>
          </a:p>
        </p:txBody>
      </p:sp>
    </p:spTree>
    <p:extLst>
      <p:ext uri="{BB962C8B-B14F-4D97-AF65-F5344CB8AC3E}">
        <p14:creationId xmlns:p14="http://schemas.microsoft.com/office/powerpoint/2010/main" val="1910719305"/>
      </p:ext>
    </p:extLst>
  </p:cSld>
  <p:clrMapOvr>
    <a:masterClrMapping/>
  </p:clrMapOvr>
  <p:transition spd="slow">
    <p:fade/>
  </p:transition>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C3EE-19E9-7110-6D4A-89FAF886C8B4}"/>
              </a:ext>
            </a:extLst>
          </p:cNvPr>
          <p:cNvSpPr>
            <a:spLocks noGrp="1"/>
          </p:cNvSpPr>
          <p:nvPr>
            <p:ph type="title"/>
          </p:nvPr>
        </p:nvSpPr>
        <p:spPr/>
        <p:txBody>
          <a:bodyPr/>
          <a:lstStyle/>
          <a:p>
            <a:r>
              <a:rPr lang="en-GB" dirty="0"/>
              <a:t>Types of Abuse </a:t>
            </a:r>
          </a:p>
        </p:txBody>
      </p:sp>
      <p:sp>
        <p:nvSpPr>
          <p:cNvPr id="3" name="Content Placeholder 2">
            <a:extLst>
              <a:ext uri="{FF2B5EF4-FFF2-40B4-BE49-F238E27FC236}">
                <a16:creationId xmlns:a16="http://schemas.microsoft.com/office/drawing/2014/main" id="{138AE324-CDC0-AC84-AF58-3747DE2205A7}"/>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FF3399"/>
                </a:solidFill>
                <a:effectLst/>
                <a:uLnTx/>
                <a:uFillTx/>
                <a:latin typeface="Corbel" panose="020B0503020204020204" pitchFamily="34" charset="0"/>
                <a:ea typeface="+mn-ea"/>
                <a:cs typeface="+mn-cs"/>
              </a:rPr>
              <a:t>Sexual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Forcing someone to do anything sexual that they are not comfortable with (this is rape or sexual assault)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Preventing someone from using birth control or contraception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Forcing someone to participate in prostitution or pornography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Video sexual acts and sharing it without someone's permission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Unwanted touching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Controlling a decision about abortion/ pregnancy</a:t>
            </a:r>
          </a:p>
          <a:p>
            <a:endParaRPr lang="en-GB" dirty="0"/>
          </a:p>
        </p:txBody>
      </p:sp>
      <p:sp>
        <p:nvSpPr>
          <p:cNvPr id="4" name="Slide Number Placeholder 3">
            <a:extLst>
              <a:ext uri="{FF2B5EF4-FFF2-40B4-BE49-F238E27FC236}">
                <a16:creationId xmlns:a16="http://schemas.microsoft.com/office/drawing/2014/main" id="{7D91D726-0FA4-2CD7-342C-C37A4084DA25}"/>
              </a:ext>
            </a:extLst>
          </p:cNvPr>
          <p:cNvSpPr>
            <a:spLocks noGrp="1"/>
          </p:cNvSpPr>
          <p:nvPr>
            <p:ph type="sldNum" sz="quarter" idx="11"/>
          </p:nvPr>
        </p:nvSpPr>
        <p:spPr/>
        <p:txBody>
          <a:bodyPr/>
          <a:lstStyle/>
          <a:p>
            <a:fld id="{CEC8780D-7CEE-420D-881A-81AFB51D8A36}" type="slidenum">
              <a:rPr lang="en-US" altLang="en-US" smtClean="0"/>
              <a:pPr/>
              <a:t>12</a:t>
            </a:fld>
            <a:endParaRPr lang="en-US" altLang="en-US" sz="2012" dirty="0"/>
          </a:p>
        </p:txBody>
      </p:sp>
    </p:spTree>
    <p:extLst>
      <p:ext uri="{BB962C8B-B14F-4D97-AF65-F5344CB8AC3E}">
        <p14:creationId xmlns:p14="http://schemas.microsoft.com/office/powerpoint/2010/main" val="1266291060"/>
      </p:ext>
    </p:extLst>
  </p:cSld>
  <p:clrMapOvr>
    <a:masterClrMapping/>
  </p:clrMapOvr>
  <p:transition spd="slow">
    <p:fade/>
  </p:transition>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B730-B107-83FA-9BF9-68B3780DED25}"/>
              </a:ext>
            </a:extLst>
          </p:cNvPr>
          <p:cNvSpPr>
            <a:spLocks noGrp="1"/>
          </p:cNvSpPr>
          <p:nvPr>
            <p:ph type="title"/>
          </p:nvPr>
        </p:nvSpPr>
        <p:spPr/>
        <p:txBody>
          <a:bodyPr/>
          <a:lstStyle/>
          <a:p>
            <a:r>
              <a:rPr lang="en-GB" dirty="0"/>
              <a:t>Types of Abuse </a:t>
            </a:r>
          </a:p>
        </p:txBody>
      </p:sp>
      <p:sp>
        <p:nvSpPr>
          <p:cNvPr id="3" name="Content Placeholder 2">
            <a:extLst>
              <a:ext uri="{FF2B5EF4-FFF2-40B4-BE49-F238E27FC236}">
                <a16:creationId xmlns:a16="http://schemas.microsoft.com/office/drawing/2014/main" id="{A6FAEACC-0AE7-1B10-F3F2-3A9E0598A993}"/>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3399"/>
                </a:solidFill>
                <a:effectLst/>
                <a:uLnTx/>
                <a:uFillTx/>
                <a:latin typeface="Corbel" panose="020B0503020204020204" pitchFamily="34" charset="0"/>
                <a:ea typeface="+mn-ea"/>
                <a:cs typeface="+mn-cs"/>
              </a:rPr>
              <a:t>Economic</a:t>
            </a:r>
            <a:endParaRPr kumimoji="0" lang="en-GB" altLang="en-US" sz="2400" b="1" i="0" u="none" strike="noStrike" kern="1200" cap="none" spc="0" normalizeH="0" baseline="0" noProof="0" dirty="0">
              <a:ln>
                <a:noFill/>
              </a:ln>
              <a:solidFill>
                <a:srgbClr val="FF3399"/>
              </a:solidFill>
              <a:effectLst/>
              <a:uLnTx/>
              <a:uFillTx/>
              <a:latin typeface="Corbel" panose="020B0503020204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Controlling or taking someone’s money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Not allowing someone to have a job</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Not including someone in the family financial decisions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Making fun of someone's financial contribution saying its not worth anything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Not allowing someone to talk to anyone about their finances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Demanding an account of everything someone buys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Obtaining credit in a person’s name accruing debt </a:t>
            </a:r>
            <a:endPar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endParaRPr>
          </a:p>
          <a:p>
            <a:endParaRPr lang="en-GB" dirty="0"/>
          </a:p>
        </p:txBody>
      </p:sp>
      <p:sp>
        <p:nvSpPr>
          <p:cNvPr id="4" name="Slide Number Placeholder 3">
            <a:extLst>
              <a:ext uri="{FF2B5EF4-FFF2-40B4-BE49-F238E27FC236}">
                <a16:creationId xmlns:a16="http://schemas.microsoft.com/office/drawing/2014/main" id="{AC0A82A2-FDF6-EC62-CA12-7E1D7CAE755B}"/>
              </a:ext>
            </a:extLst>
          </p:cNvPr>
          <p:cNvSpPr>
            <a:spLocks noGrp="1"/>
          </p:cNvSpPr>
          <p:nvPr>
            <p:ph type="sldNum" sz="quarter" idx="11"/>
          </p:nvPr>
        </p:nvSpPr>
        <p:spPr/>
        <p:txBody>
          <a:bodyPr/>
          <a:lstStyle/>
          <a:p>
            <a:fld id="{CEC8780D-7CEE-420D-881A-81AFB51D8A36}" type="slidenum">
              <a:rPr lang="en-US" altLang="en-US" smtClean="0"/>
              <a:pPr/>
              <a:t>13</a:t>
            </a:fld>
            <a:endParaRPr lang="en-US" altLang="en-US" sz="2012" dirty="0"/>
          </a:p>
        </p:txBody>
      </p:sp>
    </p:spTree>
    <p:extLst>
      <p:ext uri="{BB962C8B-B14F-4D97-AF65-F5344CB8AC3E}">
        <p14:creationId xmlns:p14="http://schemas.microsoft.com/office/powerpoint/2010/main" val="235023321"/>
      </p:ext>
    </p:extLst>
  </p:cSld>
  <p:clrMapOvr>
    <a:masterClrMapping/>
  </p:clrMapOvr>
  <p:transition spd="slow">
    <p:fade/>
  </p:transition>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145B-8EF3-B1A3-FD44-355D3E95744D}"/>
              </a:ext>
            </a:extLst>
          </p:cNvPr>
          <p:cNvSpPr>
            <a:spLocks noGrp="1"/>
          </p:cNvSpPr>
          <p:nvPr>
            <p:ph type="title"/>
          </p:nvPr>
        </p:nvSpPr>
        <p:spPr/>
        <p:txBody>
          <a:bodyPr/>
          <a:lstStyle/>
          <a:p>
            <a:r>
              <a:rPr lang="en-GB" dirty="0"/>
              <a:t>Intersectionality –Types of Abuse </a:t>
            </a:r>
          </a:p>
        </p:txBody>
      </p:sp>
      <p:sp>
        <p:nvSpPr>
          <p:cNvPr id="3" name="Content Placeholder 2">
            <a:extLst>
              <a:ext uri="{FF2B5EF4-FFF2-40B4-BE49-F238E27FC236}">
                <a16:creationId xmlns:a16="http://schemas.microsoft.com/office/drawing/2014/main" id="{4EFA065D-5BFE-31AE-66C5-A01B993D4529}"/>
              </a:ext>
            </a:extLst>
          </p:cNvPr>
          <p:cNvSpPr>
            <a:spLocks noGrp="1"/>
          </p:cNvSpPr>
          <p:nvPr>
            <p:ph idx="1"/>
          </p:nvPr>
        </p:nvSpPr>
        <p:spPr/>
        <p:txBody>
          <a:bodyPr/>
          <a:lstStyle/>
          <a:p>
            <a:r>
              <a:rPr lang="en-GB" dirty="0"/>
              <a:t>Cultural –Honour based, FGM</a:t>
            </a:r>
          </a:p>
          <a:p>
            <a:r>
              <a:rPr lang="en-GB" dirty="0"/>
              <a:t>Male victims</a:t>
            </a:r>
          </a:p>
          <a:p>
            <a:r>
              <a:rPr lang="en-GB" dirty="0"/>
              <a:t>LGBT+</a:t>
            </a:r>
          </a:p>
          <a:p>
            <a:r>
              <a:rPr lang="en-GB" dirty="0"/>
              <a:t>Men that have sex with Men</a:t>
            </a:r>
          </a:p>
          <a:p>
            <a:r>
              <a:rPr lang="en-GB" dirty="0"/>
              <a:t>Substance use </a:t>
            </a:r>
          </a:p>
          <a:p>
            <a:r>
              <a:rPr lang="en-GB" dirty="0"/>
              <a:t>Children and young people </a:t>
            </a:r>
          </a:p>
        </p:txBody>
      </p:sp>
      <p:sp>
        <p:nvSpPr>
          <p:cNvPr id="4" name="Slide Number Placeholder 3">
            <a:extLst>
              <a:ext uri="{FF2B5EF4-FFF2-40B4-BE49-F238E27FC236}">
                <a16:creationId xmlns:a16="http://schemas.microsoft.com/office/drawing/2014/main" id="{60FBF9D7-A4AC-9BF3-8357-58454E849801}"/>
              </a:ext>
            </a:extLst>
          </p:cNvPr>
          <p:cNvSpPr>
            <a:spLocks noGrp="1"/>
          </p:cNvSpPr>
          <p:nvPr>
            <p:ph type="sldNum" sz="quarter" idx="11"/>
          </p:nvPr>
        </p:nvSpPr>
        <p:spPr/>
        <p:txBody>
          <a:bodyPr/>
          <a:lstStyle/>
          <a:p>
            <a:fld id="{CEC8780D-7CEE-420D-881A-81AFB51D8A36}" type="slidenum">
              <a:rPr lang="en-US" altLang="en-US" smtClean="0"/>
              <a:pPr/>
              <a:t>14</a:t>
            </a:fld>
            <a:endParaRPr lang="en-US" altLang="en-US" sz="2012" dirty="0"/>
          </a:p>
        </p:txBody>
      </p:sp>
    </p:spTree>
    <p:extLst>
      <p:ext uri="{BB962C8B-B14F-4D97-AF65-F5344CB8AC3E}">
        <p14:creationId xmlns:p14="http://schemas.microsoft.com/office/powerpoint/2010/main" val="851603917"/>
      </p:ext>
    </p:extLst>
  </p:cSld>
  <p:clrMapOvr>
    <a:masterClrMapping/>
  </p:clrMapOvr>
  <p:transition spd="slow">
    <p:fade/>
  </p:transition>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DF3E-37ED-60BF-2007-2BE11EDDE710}"/>
              </a:ext>
            </a:extLst>
          </p:cNvPr>
          <p:cNvSpPr>
            <a:spLocks noGrp="1"/>
          </p:cNvSpPr>
          <p:nvPr>
            <p:ph type="title"/>
          </p:nvPr>
        </p:nvSpPr>
        <p:spPr/>
        <p:txBody>
          <a:bodyPr/>
          <a:lstStyle/>
          <a:p>
            <a:r>
              <a:rPr lang="en-GB" dirty="0"/>
              <a:t>Trauma informed practise </a:t>
            </a:r>
          </a:p>
        </p:txBody>
      </p:sp>
      <p:sp>
        <p:nvSpPr>
          <p:cNvPr id="3" name="Content Placeholder 2">
            <a:extLst>
              <a:ext uri="{FF2B5EF4-FFF2-40B4-BE49-F238E27FC236}">
                <a16:creationId xmlns:a16="http://schemas.microsoft.com/office/drawing/2014/main" id="{B7F1A5E1-168A-DC32-A74C-DCCA697F1777}"/>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Be aware that the survivor has probably already told their story to numerous professionals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How will this make them feel?</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What can you say to make them feel listened to?</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Is the environment suitable?</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Are the children present?</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Is it a confidential space?</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Consider what the barriers may be?</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Are they able to independently get documents together?</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Language barriers, understanding of what has been asked of them?</a:t>
            </a:r>
          </a:p>
          <a:p>
            <a:endParaRPr lang="en-GB" dirty="0"/>
          </a:p>
        </p:txBody>
      </p:sp>
      <p:sp>
        <p:nvSpPr>
          <p:cNvPr id="4" name="Slide Number Placeholder 3">
            <a:extLst>
              <a:ext uri="{FF2B5EF4-FFF2-40B4-BE49-F238E27FC236}">
                <a16:creationId xmlns:a16="http://schemas.microsoft.com/office/drawing/2014/main" id="{55DC8370-AA8B-5A40-5C4A-B94E5C633B90}"/>
              </a:ext>
            </a:extLst>
          </p:cNvPr>
          <p:cNvSpPr>
            <a:spLocks noGrp="1"/>
          </p:cNvSpPr>
          <p:nvPr>
            <p:ph type="sldNum" sz="quarter" idx="11"/>
          </p:nvPr>
        </p:nvSpPr>
        <p:spPr/>
        <p:txBody>
          <a:bodyPr/>
          <a:lstStyle/>
          <a:p>
            <a:fld id="{CEC8780D-7CEE-420D-881A-81AFB51D8A36}" type="slidenum">
              <a:rPr lang="en-US" altLang="en-US" smtClean="0"/>
              <a:pPr/>
              <a:t>15</a:t>
            </a:fld>
            <a:endParaRPr lang="en-US" altLang="en-US" sz="2012" dirty="0"/>
          </a:p>
        </p:txBody>
      </p:sp>
    </p:spTree>
    <p:extLst>
      <p:ext uri="{BB962C8B-B14F-4D97-AF65-F5344CB8AC3E}">
        <p14:creationId xmlns:p14="http://schemas.microsoft.com/office/powerpoint/2010/main" val="2025915540"/>
      </p:ext>
    </p:extLst>
  </p:cSld>
  <p:clrMapOvr>
    <a:masterClrMapping/>
  </p:clrMapOvr>
  <p:transition spd="slow">
    <p:fade/>
  </p:transition>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DD35-9349-478B-FA41-DB56A886E923}"/>
              </a:ext>
            </a:extLst>
          </p:cNvPr>
          <p:cNvSpPr>
            <a:spLocks noGrp="1"/>
          </p:cNvSpPr>
          <p:nvPr>
            <p:ph type="title"/>
          </p:nvPr>
        </p:nvSpPr>
        <p:spPr/>
        <p:txBody>
          <a:bodyPr/>
          <a:lstStyle/>
          <a:p>
            <a:r>
              <a:rPr kumimoji="0" lang="en-GB" sz="3200" b="1" i="0" u="none" strike="noStrike" kern="1200" cap="none" spc="0" normalizeH="0" baseline="0" noProof="0" dirty="0">
                <a:ln>
                  <a:noFill/>
                </a:ln>
                <a:solidFill>
                  <a:prstClr val="white"/>
                </a:solidFill>
                <a:effectLst/>
                <a:uLnTx/>
                <a:uFillTx/>
                <a:latin typeface="Corbel" panose="020B0503020204020204" pitchFamily="34" charset="0"/>
                <a:ea typeface="+mj-ea"/>
                <a:cs typeface="+mj-cs"/>
              </a:rPr>
              <a:t>Other information which may signal domestic abuse:</a:t>
            </a:r>
            <a:br>
              <a:rPr kumimoji="0" lang="en-GB" sz="3200" b="0" i="0" u="none" strike="noStrike" kern="1200" cap="none" spc="0" normalizeH="0" baseline="0" noProof="0" dirty="0">
                <a:ln>
                  <a:noFill/>
                </a:ln>
                <a:solidFill>
                  <a:prstClr val="white"/>
                </a:solidFill>
                <a:effectLst/>
                <a:uLnTx/>
                <a:uFillTx/>
                <a:latin typeface="Corbel" panose="020B0503020204020204" pitchFamily="34" charset="0"/>
                <a:ea typeface="+mj-ea"/>
                <a:cs typeface="+mj-cs"/>
              </a:rPr>
            </a:br>
            <a:endParaRPr lang="en-GB" dirty="0"/>
          </a:p>
        </p:txBody>
      </p:sp>
      <p:sp>
        <p:nvSpPr>
          <p:cNvPr id="3" name="Content Placeholder 2">
            <a:extLst>
              <a:ext uri="{FF2B5EF4-FFF2-40B4-BE49-F238E27FC236}">
                <a16:creationId xmlns:a16="http://schemas.microsoft.com/office/drawing/2014/main" id="{E4EFFEC1-3D16-AFAC-47AD-945C5010C67E}"/>
              </a:ext>
            </a:extLst>
          </p:cNvPr>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Injuries to the person who has been abusive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Substance misuse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Housing repairs at their property (broken windows and doors, etc.)</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They have previously sought treatment for ‘anger’ problems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They have previously sought couples counselling</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There are frequent separations and reconciliations</a:t>
            </a:r>
          </a:p>
          <a:p>
            <a:endParaRPr lang="en-GB" dirty="0"/>
          </a:p>
        </p:txBody>
      </p:sp>
      <p:sp>
        <p:nvSpPr>
          <p:cNvPr id="4" name="Slide Number Placeholder 3">
            <a:extLst>
              <a:ext uri="{FF2B5EF4-FFF2-40B4-BE49-F238E27FC236}">
                <a16:creationId xmlns:a16="http://schemas.microsoft.com/office/drawing/2014/main" id="{03DD3BF3-401F-21C8-CDAF-06A405D6FC40}"/>
              </a:ext>
            </a:extLst>
          </p:cNvPr>
          <p:cNvSpPr>
            <a:spLocks noGrp="1"/>
          </p:cNvSpPr>
          <p:nvPr>
            <p:ph type="sldNum" sz="quarter" idx="11"/>
          </p:nvPr>
        </p:nvSpPr>
        <p:spPr/>
        <p:txBody>
          <a:bodyPr/>
          <a:lstStyle/>
          <a:p>
            <a:fld id="{CEC8780D-7CEE-420D-881A-81AFB51D8A36}" type="slidenum">
              <a:rPr lang="en-US" altLang="en-US" smtClean="0"/>
              <a:pPr/>
              <a:t>16</a:t>
            </a:fld>
            <a:endParaRPr lang="en-US" altLang="en-US" sz="2012" dirty="0"/>
          </a:p>
        </p:txBody>
      </p:sp>
    </p:spTree>
    <p:extLst>
      <p:ext uri="{BB962C8B-B14F-4D97-AF65-F5344CB8AC3E}">
        <p14:creationId xmlns:p14="http://schemas.microsoft.com/office/powerpoint/2010/main" val="3311772980"/>
      </p:ext>
    </p:extLst>
  </p:cSld>
  <p:clrMapOvr>
    <a:masterClrMapping/>
  </p:clrMapOvr>
  <p:transition spd="slow">
    <p:fade/>
  </p:transition>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FAE4-7F73-BEE9-D86D-968F347FCD1E}"/>
              </a:ext>
            </a:extLst>
          </p:cNvPr>
          <p:cNvSpPr>
            <a:spLocks noGrp="1"/>
          </p:cNvSpPr>
          <p:nvPr>
            <p:ph type="title"/>
          </p:nvPr>
        </p:nvSpPr>
        <p:spPr/>
        <p:txBody>
          <a:bodyPr/>
          <a:lstStyle/>
          <a:p>
            <a:r>
              <a:rPr lang="en-GB" dirty="0">
                <a:solidFill>
                  <a:prstClr val="white"/>
                </a:solidFill>
              </a:rPr>
              <a:t>Questions    ??? </a:t>
            </a:r>
            <a:r>
              <a:rPr kumimoji="0" lang="en-GB" sz="4000" b="0" i="0" u="none" strike="noStrike" kern="0" cap="none" spc="0" normalizeH="0" baseline="0" noProof="0" dirty="0">
                <a:ln>
                  <a:noFill/>
                </a:ln>
                <a:solidFill>
                  <a:prstClr val="white"/>
                </a:solidFill>
                <a:effectLst/>
                <a:uLnTx/>
                <a:uFillTx/>
                <a:latin typeface="Corbel" panose="020B0503020204020204" pitchFamily="34" charset="0"/>
                <a:ea typeface="+mj-ea"/>
                <a:cs typeface="+mj-cs"/>
              </a:rPr>
              <a:t> </a:t>
            </a:r>
            <a:endParaRPr lang="en-GB" dirty="0"/>
          </a:p>
        </p:txBody>
      </p:sp>
      <p:sp>
        <p:nvSpPr>
          <p:cNvPr id="3" name="Content Placeholder 2">
            <a:extLst>
              <a:ext uri="{FF2B5EF4-FFF2-40B4-BE49-F238E27FC236}">
                <a16:creationId xmlns:a16="http://schemas.microsoft.com/office/drawing/2014/main" id="{68773B75-A809-B964-3246-133FBC5BC9E5}"/>
              </a:ext>
            </a:extLst>
          </p:cNvPr>
          <p:cNvSpPr>
            <a:spLocks noGrp="1"/>
          </p:cNvSpPr>
          <p:nvPr>
            <p:ph idx="1"/>
          </p:nvPr>
        </p:nvSpPr>
        <p:spPr>
          <a:xfrm>
            <a:off x="1065280" y="1906528"/>
            <a:ext cx="7900199" cy="3719696"/>
          </a:xfrm>
        </p:spPr>
        <p:txBody>
          <a:bodyPr/>
          <a:lstStyle/>
          <a:p>
            <a:r>
              <a:rPr lang="en-GB" sz="2800" dirty="0">
                <a:latin typeface="Calibri" panose="020F0502020204030204" pitchFamily="34" charset="0"/>
              </a:rPr>
              <a:t> Daniel Jones</a:t>
            </a:r>
          </a:p>
          <a:p>
            <a:r>
              <a:rPr lang="en-GB" sz="2800" dirty="0">
                <a:latin typeface="Calibri" panose="020F0502020204030204" pitchFamily="34" charset="0"/>
                <a:hlinkClick r:id="rId4"/>
              </a:rPr>
              <a:t> djones@cranstoun.org.uk</a:t>
            </a:r>
            <a:endParaRPr lang="en-GB" sz="2800" dirty="0">
              <a:latin typeface="Calibri" panose="020F0502020204030204" pitchFamily="34" charset="0"/>
            </a:endParaRPr>
          </a:p>
          <a:p>
            <a:r>
              <a:rPr lang="en-GB" sz="2800" dirty="0">
                <a:latin typeface="Calibri" panose="020F0502020204030204" pitchFamily="34" charset="0"/>
              </a:rPr>
              <a:t>Liz Bowden </a:t>
            </a:r>
          </a:p>
          <a:p>
            <a:r>
              <a:rPr lang="en-GB" sz="2800" dirty="0">
                <a:latin typeface="Calibri" panose="020F0502020204030204" pitchFamily="34" charset="0"/>
                <a:hlinkClick r:id="rId5"/>
              </a:rPr>
              <a:t>Ebowden@cranstoun.org.uk</a:t>
            </a:r>
            <a:r>
              <a:rPr lang="en-GB" sz="2800" dirty="0">
                <a:latin typeface="Calibri" panose="020F0502020204030204" pitchFamily="34" charset="0"/>
              </a:rPr>
              <a:t>  </a:t>
            </a:r>
          </a:p>
          <a:p>
            <a:pPr marL="0" indent="0">
              <a:buNone/>
            </a:pPr>
            <a:endParaRPr lang="en-GB" sz="2800" dirty="0">
              <a:latin typeface="Calibri" panose="020F0502020204030204" pitchFamily="34" charset="0"/>
            </a:endParaRPr>
          </a:p>
          <a:p>
            <a:pPr marL="0" indent="0">
              <a:buNone/>
            </a:pPr>
            <a:endParaRPr lang="en-GB" sz="2800" dirty="0"/>
          </a:p>
        </p:txBody>
      </p:sp>
      <p:sp>
        <p:nvSpPr>
          <p:cNvPr id="4" name="Slide Number Placeholder 3">
            <a:extLst>
              <a:ext uri="{FF2B5EF4-FFF2-40B4-BE49-F238E27FC236}">
                <a16:creationId xmlns:a16="http://schemas.microsoft.com/office/drawing/2014/main" id="{597AB92F-E03F-E34A-3361-974329554581}"/>
              </a:ext>
            </a:extLst>
          </p:cNvPr>
          <p:cNvSpPr>
            <a:spLocks noGrp="1"/>
          </p:cNvSpPr>
          <p:nvPr>
            <p:ph type="sldNum" sz="quarter" idx="11"/>
          </p:nvPr>
        </p:nvSpPr>
        <p:spPr>
          <a:xfrm>
            <a:off x="1054318" y="6445721"/>
            <a:ext cx="3354645" cy="109807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EC8780D-7CEE-420D-881A-81AFB51D8A36}" type="slidenum">
              <a:rPr kumimoji="0" lang="en-US" altLang="en-US" sz="1300" b="0" i="0" u="none" strike="noStrike" kern="1200" cap="none" spc="0" normalizeH="0" baseline="0" noProof="0" smtClean="0">
                <a:ln>
                  <a:noFill/>
                </a:ln>
                <a:solidFill>
                  <a:prstClr val="black"/>
                </a:solidFill>
                <a:effectLst/>
                <a:uLnTx/>
                <a:uFillTx/>
                <a:latin typeface="Corbel" panose="020B0503020204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en-US" altLang="en-US" sz="2012"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pic>
        <p:nvPicPr>
          <p:cNvPr id="3074" name="Picture 2">
            <a:extLst>
              <a:ext uri="{FF2B5EF4-FFF2-40B4-BE49-F238E27FC236}">
                <a16:creationId xmlns:a16="http://schemas.microsoft.com/office/drawing/2014/main" id="{9C436090-AE1E-CA1A-6ED1-D9DF39A9EB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549" y="612912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1F9FBE7-61AE-82C2-E6FD-3C43D71F89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549" y="6157689"/>
            <a:ext cx="2952328" cy="12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232866"/>
      </p:ext>
    </p:extLst>
  </p:cSld>
  <p:clrMapOvr>
    <a:masterClrMapping/>
  </p:clrMapOvr>
  <p:transition spd="slow">
    <p:fade/>
  </p:transition>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FAE4-7F73-BEE9-D86D-968F347FCD1E}"/>
              </a:ext>
            </a:extLst>
          </p:cNvPr>
          <p:cNvSpPr>
            <a:spLocks noGrp="1"/>
          </p:cNvSpPr>
          <p:nvPr>
            <p:ph type="title"/>
          </p:nvPr>
        </p:nvSpPr>
        <p:spPr/>
        <p:txBody>
          <a:bodyPr/>
          <a:lstStyle/>
          <a:p>
            <a:r>
              <a:rPr kumimoji="0" lang="en-GB" sz="4000" b="0" i="0" u="none" strike="noStrike" kern="0" cap="none" spc="0" normalizeH="0" baseline="0" noProof="0" dirty="0">
                <a:ln>
                  <a:noFill/>
                </a:ln>
                <a:solidFill>
                  <a:prstClr val="white"/>
                </a:solidFill>
                <a:effectLst/>
                <a:uLnTx/>
                <a:uFillTx/>
                <a:latin typeface="Corbel" panose="020B0503020204020204" pitchFamily="34" charset="0"/>
                <a:ea typeface="+mj-ea"/>
                <a:cs typeface="+mj-cs"/>
              </a:rPr>
              <a:t>Victim/Survivor offer </a:t>
            </a:r>
            <a:endParaRPr lang="en-GB" dirty="0"/>
          </a:p>
        </p:txBody>
      </p:sp>
      <p:sp>
        <p:nvSpPr>
          <p:cNvPr id="3" name="Content Placeholder 2">
            <a:extLst>
              <a:ext uri="{FF2B5EF4-FFF2-40B4-BE49-F238E27FC236}">
                <a16:creationId xmlns:a16="http://schemas.microsoft.com/office/drawing/2014/main" id="{68773B75-A809-B964-3246-133FBC5BC9E5}"/>
              </a:ext>
            </a:extLst>
          </p:cNvPr>
          <p:cNvSpPr>
            <a:spLocks noGrp="1"/>
          </p:cNvSpPr>
          <p:nvPr>
            <p:ph idx="1"/>
          </p:nvPr>
        </p:nvSpPr>
        <p:spPr>
          <a:xfrm>
            <a:off x="1065280" y="1906528"/>
            <a:ext cx="7900199" cy="3719696"/>
          </a:xfrm>
        </p:spPr>
        <p:txBody>
          <a:bodyPr/>
          <a:lstStyle/>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GB" sz="32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Single point of contact </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GB" sz="32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Outreach provision </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GB" sz="32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Programmes –Seeking safety, Freedom programme </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GB" sz="32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One Stop Shop /Coffee Morning</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lang="en-GB" dirty="0">
                <a:solidFill>
                  <a:prstClr val="black"/>
                </a:solidFill>
              </a:rPr>
              <a:t>Support to safe accommodation </a:t>
            </a:r>
            <a:endParaRPr kumimoji="0" lang="en-GB" sz="3200" b="0" i="0" u="none" strike="noStrike" kern="0" cap="none" spc="0" normalizeH="0" baseline="0" noProof="0" dirty="0">
              <a:ln>
                <a:noFill/>
              </a:ln>
              <a:solidFill>
                <a:prstClr val="black"/>
              </a:solidFill>
              <a:effectLst/>
              <a:uLnTx/>
              <a:uFillTx/>
              <a:latin typeface="Corbel" panose="020B0503020204020204" pitchFamily="34" charset="0"/>
              <a:ea typeface="+mn-ea"/>
              <a:cs typeface="+mn-cs"/>
            </a:endParaRPr>
          </a:p>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GB" sz="32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Fortis programme – Male victims </a:t>
            </a:r>
          </a:p>
          <a:p>
            <a:pPr marL="0" indent="0">
              <a:buNone/>
            </a:pPr>
            <a:endParaRPr lang="en-GB" sz="2800" dirty="0"/>
          </a:p>
        </p:txBody>
      </p:sp>
      <p:sp>
        <p:nvSpPr>
          <p:cNvPr id="4" name="Slide Number Placeholder 3">
            <a:extLst>
              <a:ext uri="{FF2B5EF4-FFF2-40B4-BE49-F238E27FC236}">
                <a16:creationId xmlns:a16="http://schemas.microsoft.com/office/drawing/2014/main" id="{597AB92F-E03F-E34A-3361-974329554581}"/>
              </a:ext>
            </a:extLst>
          </p:cNvPr>
          <p:cNvSpPr>
            <a:spLocks noGrp="1"/>
          </p:cNvSpPr>
          <p:nvPr>
            <p:ph type="sldNum" sz="quarter" idx="11"/>
          </p:nvPr>
        </p:nvSpPr>
        <p:spPr>
          <a:xfrm>
            <a:off x="1054318" y="6445721"/>
            <a:ext cx="3354645" cy="109807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EC8780D-7CEE-420D-881A-81AFB51D8A36}" type="slidenum">
              <a:rPr kumimoji="0" lang="en-US" altLang="en-US" sz="1300" b="0" i="0" u="none" strike="noStrike" kern="1200" cap="none" spc="0" normalizeH="0" baseline="0" noProof="0" smtClean="0">
                <a:ln>
                  <a:noFill/>
                </a:ln>
                <a:solidFill>
                  <a:prstClr val="black"/>
                </a:solidFill>
                <a:effectLst/>
                <a:uLnTx/>
                <a:uFillTx/>
                <a:latin typeface="Corbel" panose="020B0503020204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a:t>
            </a:fld>
            <a:endParaRPr kumimoji="0" lang="en-US" altLang="en-US" sz="2012"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pic>
        <p:nvPicPr>
          <p:cNvPr id="3074" name="Picture 2">
            <a:extLst>
              <a:ext uri="{FF2B5EF4-FFF2-40B4-BE49-F238E27FC236}">
                <a16:creationId xmlns:a16="http://schemas.microsoft.com/office/drawing/2014/main" id="{9C436090-AE1E-CA1A-6ED1-D9DF39A9E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49" y="612912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1F9FBE7-61AE-82C2-E6FD-3C43D71F89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49" y="6157689"/>
            <a:ext cx="2952328" cy="12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964562"/>
      </p:ext>
    </p:extLst>
  </p:cSld>
  <p:clrMapOvr>
    <a:masterClrMapping/>
  </p:clrMapOvr>
  <p:transition spd="slow">
    <p:fade/>
  </p:transition>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FAE4-7F73-BEE9-D86D-968F347FCD1E}"/>
              </a:ext>
            </a:extLst>
          </p:cNvPr>
          <p:cNvSpPr>
            <a:spLocks noGrp="1"/>
          </p:cNvSpPr>
          <p:nvPr>
            <p:ph type="title"/>
          </p:nvPr>
        </p:nvSpPr>
        <p:spPr/>
        <p:txBody>
          <a:bodyPr/>
          <a:lstStyle/>
          <a:p>
            <a:r>
              <a:rPr lang="en-GB" dirty="0">
                <a:solidFill>
                  <a:prstClr val="white"/>
                </a:solidFill>
              </a:rPr>
              <a:t>Children and Young People’s offer </a:t>
            </a:r>
            <a:r>
              <a:rPr kumimoji="0" lang="en-GB" sz="4000" b="0" i="0" u="none" strike="noStrike" kern="0" cap="none" spc="0" normalizeH="0" baseline="0" noProof="0" dirty="0">
                <a:ln>
                  <a:noFill/>
                </a:ln>
                <a:solidFill>
                  <a:prstClr val="white"/>
                </a:solidFill>
                <a:effectLst/>
                <a:uLnTx/>
                <a:uFillTx/>
                <a:latin typeface="Corbel" panose="020B0503020204020204" pitchFamily="34" charset="0"/>
                <a:ea typeface="+mj-ea"/>
                <a:cs typeface="+mj-cs"/>
              </a:rPr>
              <a:t> </a:t>
            </a:r>
            <a:endParaRPr lang="en-GB" dirty="0"/>
          </a:p>
        </p:txBody>
      </p:sp>
      <p:sp>
        <p:nvSpPr>
          <p:cNvPr id="3" name="Content Placeholder 2">
            <a:extLst>
              <a:ext uri="{FF2B5EF4-FFF2-40B4-BE49-F238E27FC236}">
                <a16:creationId xmlns:a16="http://schemas.microsoft.com/office/drawing/2014/main" id="{68773B75-A809-B964-3246-133FBC5BC9E5}"/>
              </a:ext>
            </a:extLst>
          </p:cNvPr>
          <p:cNvSpPr>
            <a:spLocks noGrp="1"/>
          </p:cNvSpPr>
          <p:nvPr>
            <p:ph idx="1"/>
          </p:nvPr>
        </p:nvSpPr>
        <p:spPr>
          <a:xfrm>
            <a:off x="1065280" y="1906528"/>
            <a:ext cx="7900199" cy="3719696"/>
          </a:xfrm>
        </p:spPr>
        <p:txBody>
          <a:bodyPr/>
          <a:lstStyle/>
          <a:p>
            <a:r>
              <a:rPr lang="en-GB" sz="2800" dirty="0"/>
              <a:t>Outreach </a:t>
            </a:r>
          </a:p>
          <a:p>
            <a:r>
              <a:rPr lang="en-GB" sz="2800" dirty="0"/>
              <a:t>Specialist 8 week victims programme </a:t>
            </a:r>
          </a:p>
          <a:p>
            <a:r>
              <a:rPr lang="en-GB" sz="2800" dirty="0"/>
              <a:t>Specialist intervention – resilience and impulse control </a:t>
            </a:r>
          </a:p>
          <a:p>
            <a:r>
              <a:rPr lang="en-GB" sz="2800" dirty="0"/>
              <a:t>Partnerships with education schools/colleges, youth centres  </a:t>
            </a:r>
          </a:p>
          <a:p>
            <a:r>
              <a:rPr lang="en-GB" sz="2800" dirty="0"/>
              <a:t>Preventative intervention – Inset teacher training </a:t>
            </a:r>
          </a:p>
        </p:txBody>
      </p:sp>
      <p:sp>
        <p:nvSpPr>
          <p:cNvPr id="4" name="Slide Number Placeholder 3">
            <a:extLst>
              <a:ext uri="{FF2B5EF4-FFF2-40B4-BE49-F238E27FC236}">
                <a16:creationId xmlns:a16="http://schemas.microsoft.com/office/drawing/2014/main" id="{597AB92F-E03F-E34A-3361-974329554581}"/>
              </a:ext>
            </a:extLst>
          </p:cNvPr>
          <p:cNvSpPr>
            <a:spLocks noGrp="1"/>
          </p:cNvSpPr>
          <p:nvPr>
            <p:ph type="sldNum" sz="quarter" idx="11"/>
          </p:nvPr>
        </p:nvSpPr>
        <p:spPr>
          <a:xfrm>
            <a:off x="1054318" y="6445721"/>
            <a:ext cx="3354645" cy="109807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EC8780D-7CEE-420D-881A-81AFB51D8A36}" type="slidenum">
              <a:rPr kumimoji="0" lang="en-US" altLang="en-US" sz="1300" b="0" i="0" u="none" strike="noStrike" kern="1200" cap="none" spc="0" normalizeH="0" baseline="0" noProof="0" smtClean="0">
                <a:ln>
                  <a:noFill/>
                </a:ln>
                <a:solidFill>
                  <a:prstClr val="black"/>
                </a:solidFill>
                <a:effectLst/>
                <a:uLnTx/>
                <a:uFillTx/>
                <a:latin typeface="Corbel" panose="020B0503020204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a:t>
            </a:fld>
            <a:endParaRPr kumimoji="0" lang="en-US" altLang="en-US" sz="2012"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pic>
        <p:nvPicPr>
          <p:cNvPr id="3074" name="Picture 2">
            <a:extLst>
              <a:ext uri="{FF2B5EF4-FFF2-40B4-BE49-F238E27FC236}">
                <a16:creationId xmlns:a16="http://schemas.microsoft.com/office/drawing/2014/main" id="{9C436090-AE1E-CA1A-6ED1-D9DF39A9E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49" y="612912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1F9FBE7-61AE-82C2-E6FD-3C43D71F89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49" y="6157689"/>
            <a:ext cx="2952328" cy="12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987557"/>
      </p:ext>
    </p:extLst>
  </p:cSld>
  <p:clrMapOvr>
    <a:masterClrMapping/>
  </p:clrMapOvr>
  <p:transition spd="slow">
    <p:fade/>
  </p:transition>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FAE4-7F73-BEE9-D86D-968F347FCD1E}"/>
              </a:ext>
            </a:extLst>
          </p:cNvPr>
          <p:cNvSpPr>
            <a:spLocks noGrp="1"/>
          </p:cNvSpPr>
          <p:nvPr>
            <p:ph type="title"/>
          </p:nvPr>
        </p:nvSpPr>
        <p:spPr/>
        <p:txBody>
          <a:bodyPr/>
          <a:lstStyle/>
          <a:p>
            <a:r>
              <a:rPr lang="en-GB" dirty="0">
                <a:solidFill>
                  <a:prstClr val="white"/>
                </a:solidFill>
              </a:rPr>
              <a:t>Perpetrator offer  </a:t>
            </a:r>
            <a:r>
              <a:rPr kumimoji="0" lang="en-GB" sz="4000" b="0" i="0" u="none" strike="noStrike" kern="0" cap="none" spc="0" normalizeH="0" baseline="0" noProof="0" dirty="0">
                <a:ln>
                  <a:noFill/>
                </a:ln>
                <a:solidFill>
                  <a:prstClr val="white"/>
                </a:solidFill>
                <a:effectLst/>
                <a:uLnTx/>
                <a:uFillTx/>
                <a:latin typeface="Corbel" panose="020B0503020204020204" pitchFamily="34" charset="0"/>
                <a:ea typeface="+mj-ea"/>
                <a:cs typeface="+mj-cs"/>
              </a:rPr>
              <a:t> </a:t>
            </a:r>
            <a:endParaRPr lang="en-GB" dirty="0"/>
          </a:p>
        </p:txBody>
      </p:sp>
      <p:sp>
        <p:nvSpPr>
          <p:cNvPr id="3" name="Content Placeholder 2">
            <a:extLst>
              <a:ext uri="{FF2B5EF4-FFF2-40B4-BE49-F238E27FC236}">
                <a16:creationId xmlns:a16="http://schemas.microsoft.com/office/drawing/2014/main" id="{68773B75-A809-B964-3246-133FBC5BC9E5}"/>
              </a:ext>
            </a:extLst>
          </p:cNvPr>
          <p:cNvSpPr>
            <a:spLocks noGrp="1"/>
          </p:cNvSpPr>
          <p:nvPr>
            <p:ph idx="1"/>
          </p:nvPr>
        </p:nvSpPr>
        <p:spPr>
          <a:xfrm>
            <a:off x="1065280" y="1906528"/>
            <a:ext cx="7900199" cy="3719696"/>
          </a:xfrm>
        </p:spPr>
        <p:txBody>
          <a:bodyPr/>
          <a:lstStyle/>
          <a:p>
            <a:r>
              <a:rPr lang="en-GB" sz="2800" dirty="0"/>
              <a:t>Men and Masculinities- 24 week groupwork programme  (heterosexual males)</a:t>
            </a:r>
          </a:p>
          <a:p>
            <a:r>
              <a:rPr lang="en-GB" sz="2800" dirty="0"/>
              <a:t>Embrace programme – specialist 16 week one to one work – neurodiversity, LGBT+, Female, English not first language  </a:t>
            </a:r>
          </a:p>
          <a:p>
            <a:r>
              <a:rPr lang="en-GB" sz="2800" dirty="0"/>
              <a:t>Consultations with referrers –CSC, ASC, etc </a:t>
            </a:r>
          </a:p>
          <a:p>
            <a:r>
              <a:rPr lang="en-GB" sz="2800" dirty="0"/>
              <a:t>Co-Location  </a:t>
            </a:r>
          </a:p>
        </p:txBody>
      </p:sp>
      <p:sp>
        <p:nvSpPr>
          <p:cNvPr id="4" name="Slide Number Placeholder 3">
            <a:extLst>
              <a:ext uri="{FF2B5EF4-FFF2-40B4-BE49-F238E27FC236}">
                <a16:creationId xmlns:a16="http://schemas.microsoft.com/office/drawing/2014/main" id="{597AB92F-E03F-E34A-3361-974329554581}"/>
              </a:ext>
            </a:extLst>
          </p:cNvPr>
          <p:cNvSpPr>
            <a:spLocks noGrp="1"/>
          </p:cNvSpPr>
          <p:nvPr>
            <p:ph type="sldNum" sz="quarter" idx="11"/>
          </p:nvPr>
        </p:nvSpPr>
        <p:spPr>
          <a:xfrm>
            <a:off x="1054318" y="6469167"/>
            <a:ext cx="3354645" cy="109807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EC8780D-7CEE-420D-881A-81AFB51D8A36}" type="slidenum">
              <a:rPr kumimoji="0" lang="en-US" altLang="en-US" sz="1300" b="0" i="0" u="none" strike="noStrike" kern="1200" cap="none" spc="0" normalizeH="0" baseline="0" noProof="0" smtClean="0">
                <a:ln>
                  <a:noFill/>
                </a:ln>
                <a:solidFill>
                  <a:prstClr val="black"/>
                </a:solidFill>
                <a:effectLst/>
                <a:uLnTx/>
                <a:uFillTx/>
                <a:latin typeface="Corbel" panose="020B0503020204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a:t>
            </a:fld>
            <a:endParaRPr kumimoji="0" lang="en-US" altLang="en-US" sz="2012"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pic>
        <p:nvPicPr>
          <p:cNvPr id="3074" name="Picture 2">
            <a:extLst>
              <a:ext uri="{FF2B5EF4-FFF2-40B4-BE49-F238E27FC236}">
                <a16:creationId xmlns:a16="http://schemas.microsoft.com/office/drawing/2014/main" id="{9C436090-AE1E-CA1A-6ED1-D9DF39A9E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49" y="612912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1F9FBE7-61AE-82C2-E6FD-3C43D71F89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49" y="6157689"/>
            <a:ext cx="2952328" cy="12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633817"/>
      </p:ext>
    </p:extLst>
  </p:cSld>
  <p:clrMapOvr>
    <a:masterClrMapping/>
  </p:clrMapOvr>
  <p:transition spd="slow">
    <p:fade/>
  </p:transition>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FAE4-7F73-BEE9-D86D-968F347FCD1E}"/>
              </a:ext>
            </a:extLst>
          </p:cNvPr>
          <p:cNvSpPr>
            <a:spLocks noGrp="1"/>
          </p:cNvSpPr>
          <p:nvPr>
            <p:ph type="title"/>
          </p:nvPr>
        </p:nvSpPr>
        <p:spPr/>
        <p:txBody>
          <a:bodyPr/>
          <a:lstStyle/>
          <a:p>
            <a:r>
              <a:rPr lang="en-GB" dirty="0">
                <a:solidFill>
                  <a:prstClr val="white"/>
                </a:solidFill>
              </a:rPr>
              <a:t>Added Value   </a:t>
            </a:r>
            <a:r>
              <a:rPr kumimoji="0" lang="en-GB" sz="4000" b="0" i="0" u="none" strike="noStrike" kern="0" cap="none" spc="0" normalizeH="0" baseline="0" noProof="0" dirty="0">
                <a:ln>
                  <a:noFill/>
                </a:ln>
                <a:solidFill>
                  <a:prstClr val="white"/>
                </a:solidFill>
                <a:effectLst/>
                <a:uLnTx/>
                <a:uFillTx/>
                <a:latin typeface="Corbel" panose="020B0503020204020204" pitchFamily="34" charset="0"/>
                <a:ea typeface="+mj-ea"/>
                <a:cs typeface="+mj-cs"/>
              </a:rPr>
              <a:t> </a:t>
            </a:r>
            <a:endParaRPr lang="en-GB" dirty="0"/>
          </a:p>
        </p:txBody>
      </p:sp>
      <p:sp>
        <p:nvSpPr>
          <p:cNvPr id="3" name="Content Placeholder 2">
            <a:extLst>
              <a:ext uri="{FF2B5EF4-FFF2-40B4-BE49-F238E27FC236}">
                <a16:creationId xmlns:a16="http://schemas.microsoft.com/office/drawing/2014/main" id="{68773B75-A809-B964-3246-133FBC5BC9E5}"/>
              </a:ext>
            </a:extLst>
          </p:cNvPr>
          <p:cNvSpPr>
            <a:spLocks noGrp="1"/>
          </p:cNvSpPr>
          <p:nvPr>
            <p:ph idx="1"/>
          </p:nvPr>
        </p:nvSpPr>
        <p:spPr>
          <a:xfrm>
            <a:off x="1065280" y="1906528"/>
            <a:ext cx="7900199" cy="3719696"/>
          </a:xfrm>
        </p:spPr>
        <p:txBody>
          <a:bodyPr/>
          <a:lstStyle/>
          <a:p>
            <a:r>
              <a:rPr lang="en-GB" sz="2800" dirty="0"/>
              <a:t>Robust developed partnership with </a:t>
            </a:r>
            <a:r>
              <a:rPr lang="en-GB" sz="2800" dirty="0" err="1"/>
              <a:t>wmwa</a:t>
            </a:r>
            <a:endParaRPr lang="en-GB" sz="2800" dirty="0"/>
          </a:p>
          <a:p>
            <a:r>
              <a:rPr lang="en-GB" sz="2800" dirty="0"/>
              <a:t>IDVA service (</a:t>
            </a:r>
            <a:r>
              <a:rPr lang="en-GB" sz="2800" dirty="0" err="1"/>
              <a:t>wmwa</a:t>
            </a:r>
            <a:r>
              <a:rPr lang="en-GB" sz="2800" dirty="0"/>
              <a:t>) </a:t>
            </a:r>
          </a:p>
          <a:p>
            <a:r>
              <a:rPr lang="en-GB" sz="2800" dirty="0"/>
              <a:t>CYP IDVA (</a:t>
            </a:r>
            <a:r>
              <a:rPr lang="en-GB" sz="2800" dirty="0" err="1"/>
              <a:t>wmwa</a:t>
            </a:r>
            <a:r>
              <a:rPr lang="en-GB" sz="2800" dirty="0"/>
              <a:t>) </a:t>
            </a:r>
          </a:p>
          <a:p>
            <a:r>
              <a:rPr lang="en-GB" sz="2800" dirty="0"/>
              <a:t>Training offer – 4 modules </a:t>
            </a:r>
          </a:p>
          <a:p>
            <a:r>
              <a:rPr lang="en-GB" sz="2800" dirty="0"/>
              <a:t>Co –Location</a:t>
            </a:r>
          </a:p>
          <a:p>
            <a:r>
              <a:rPr lang="en-GB" sz="2800" dirty="0"/>
              <a:t>Existing staff </a:t>
            </a:r>
            <a:r>
              <a:rPr lang="en-GB" sz="2800" dirty="0" err="1"/>
              <a:t>tupeing</a:t>
            </a:r>
            <a:r>
              <a:rPr lang="en-GB" sz="2800" dirty="0"/>
              <a:t> </a:t>
            </a:r>
          </a:p>
          <a:p>
            <a:r>
              <a:rPr lang="en-GB" sz="2800" dirty="0"/>
              <a:t>National leads in Domestic abuse sector </a:t>
            </a:r>
          </a:p>
          <a:p>
            <a:r>
              <a:rPr lang="en-GB" sz="2800" dirty="0"/>
              <a:t>Respect accredited</a:t>
            </a:r>
          </a:p>
          <a:p>
            <a:r>
              <a:rPr lang="en-GB" sz="2800" dirty="0"/>
              <a:t>Male IDVA  </a:t>
            </a:r>
          </a:p>
          <a:p>
            <a:endParaRPr lang="en-GB" sz="2800" dirty="0"/>
          </a:p>
        </p:txBody>
      </p:sp>
      <p:sp>
        <p:nvSpPr>
          <p:cNvPr id="4" name="Slide Number Placeholder 3">
            <a:extLst>
              <a:ext uri="{FF2B5EF4-FFF2-40B4-BE49-F238E27FC236}">
                <a16:creationId xmlns:a16="http://schemas.microsoft.com/office/drawing/2014/main" id="{597AB92F-E03F-E34A-3361-974329554581}"/>
              </a:ext>
            </a:extLst>
          </p:cNvPr>
          <p:cNvSpPr>
            <a:spLocks noGrp="1"/>
          </p:cNvSpPr>
          <p:nvPr>
            <p:ph type="sldNum" sz="quarter" idx="11"/>
          </p:nvPr>
        </p:nvSpPr>
        <p:spPr>
          <a:xfrm>
            <a:off x="1054318" y="6445721"/>
            <a:ext cx="3354645" cy="109807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EC8780D-7CEE-420D-881A-81AFB51D8A36}" type="slidenum">
              <a:rPr kumimoji="0" lang="en-US" altLang="en-US" sz="1300" b="0" i="0" u="none" strike="noStrike" kern="1200" cap="none" spc="0" normalizeH="0" baseline="0" noProof="0" smtClean="0">
                <a:ln>
                  <a:noFill/>
                </a:ln>
                <a:solidFill>
                  <a:prstClr val="black"/>
                </a:solidFill>
                <a:effectLst/>
                <a:uLnTx/>
                <a:uFillTx/>
                <a:latin typeface="Corbel" panose="020B0503020204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altLang="en-US" sz="2012"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pic>
        <p:nvPicPr>
          <p:cNvPr id="3074" name="Picture 2">
            <a:extLst>
              <a:ext uri="{FF2B5EF4-FFF2-40B4-BE49-F238E27FC236}">
                <a16:creationId xmlns:a16="http://schemas.microsoft.com/office/drawing/2014/main" id="{9C436090-AE1E-CA1A-6ED1-D9DF39A9E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49" y="612912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1F9FBE7-61AE-82C2-E6FD-3C43D71F89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49" y="6157689"/>
            <a:ext cx="2952328" cy="12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35568"/>
      </p:ext>
    </p:extLst>
  </p:cSld>
  <p:clrMapOvr>
    <a:masterClrMapping/>
  </p:clrMapOvr>
  <p:transition spd="slow">
    <p:fade/>
  </p:transition>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FAE4-7F73-BEE9-D86D-968F347FCD1E}"/>
              </a:ext>
            </a:extLst>
          </p:cNvPr>
          <p:cNvSpPr>
            <a:spLocks noGrp="1"/>
          </p:cNvSpPr>
          <p:nvPr>
            <p:ph type="title"/>
          </p:nvPr>
        </p:nvSpPr>
        <p:spPr/>
        <p:txBody>
          <a:bodyPr/>
          <a:lstStyle/>
          <a:p>
            <a:r>
              <a:rPr lang="en-GB" dirty="0">
                <a:solidFill>
                  <a:prstClr val="white"/>
                </a:solidFill>
              </a:rPr>
              <a:t>Contacts    </a:t>
            </a:r>
            <a:r>
              <a:rPr kumimoji="0" lang="en-GB" sz="4000" b="0" i="0" u="none" strike="noStrike" kern="0" cap="none" spc="0" normalizeH="0" baseline="0" noProof="0" dirty="0">
                <a:ln>
                  <a:noFill/>
                </a:ln>
                <a:solidFill>
                  <a:prstClr val="white"/>
                </a:solidFill>
                <a:effectLst/>
                <a:uLnTx/>
                <a:uFillTx/>
                <a:latin typeface="Corbel" panose="020B0503020204020204" pitchFamily="34" charset="0"/>
                <a:ea typeface="+mj-ea"/>
                <a:cs typeface="+mj-cs"/>
              </a:rPr>
              <a:t> </a:t>
            </a:r>
            <a:endParaRPr lang="en-GB" dirty="0"/>
          </a:p>
        </p:txBody>
      </p:sp>
      <p:sp>
        <p:nvSpPr>
          <p:cNvPr id="3" name="Content Placeholder 2">
            <a:extLst>
              <a:ext uri="{FF2B5EF4-FFF2-40B4-BE49-F238E27FC236}">
                <a16:creationId xmlns:a16="http://schemas.microsoft.com/office/drawing/2014/main" id="{68773B75-A809-B964-3246-133FBC5BC9E5}"/>
              </a:ext>
            </a:extLst>
          </p:cNvPr>
          <p:cNvSpPr>
            <a:spLocks noGrp="1"/>
          </p:cNvSpPr>
          <p:nvPr>
            <p:ph idx="1"/>
          </p:nvPr>
        </p:nvSpPr>
        <p:spPr>
          <a:xfrm>
            <a:off x="1065280" y="1906528"/>
            <a:ext cx="7900199" cy="3719696"/>
          </a:xfrm>
        </p:spPr>
        <p:txBody>
          <a:bodyPr/>
          <a:lstStyle/>
          <a:p>
            <a:r>
              <a:rPr lang="en-GB" sz="2800" dirty="0"/>
              <a:t>Single point of contact victims</a:t>
            </a:r>
          </a:p>
          <a:p>
            <a:pPr marL="0" indent="0">
              <a:buNone/>
            </a:pPr>
            <a:r>
              <a:rPr lang="en-GB" sz="2800" dirty="0">
                <a:latin typeface="Calibri" panose="020F0502020204030204" pitchFamily="34" charset="0"/>
                <a:ea typeface="Calibri" panose="020F0502020204030204" pitchFamily="34" charset="0"/>
              </a:rPr>
              <a:t>      </a:t>
            </a:r>
            <a:r>
              <a:rPr lang="en-GB" sz="2800" dirty="0">
                <a:effectLst/>
                <a:latin typeface="Calibri" panose="020F0502020204030204" pitchFamily="34" charset="0"/>
                <a:ea typeface="Calibri" panose="020F0502020204030204" pitchFamily="34" charset="0"/>
              </a:rPr>
              <a:t>0800 8403747</a:t>
            </a:r>
          </a:p>
          <a:p>
            <a:r>
              <a:rPr lang="en-GB" sz="2800" dirty="0">
                <a:latin typeface="Calibri" panose="020F0502020204030204" pitchFamily="34" charset="0"/>
              </a:rPr>
              <a:t>Single point of contact perpetrators</a:t>
            </a:r>
          </a:p>
          <a:p>
            <a:pPr marL="0" indent="0">
              <a:buNone/>
            </a:pPr>
            <a:r>
              <a:rPr lang="en-GB" sz="2800" dirty="0">
                <a:effectLst/>
                <a:latin typeface="Calibri" panose="020F0502020204030204" pitchFamily="34" charset="0"/>
                <a:ea typeface="Calibri" panose="020F0502020204030204" pitchFamily="34" charset="0"/>
              </a:rPr>
              <a:t>      01952 454 759</a:t>
            </a:r>
            <a:r>
              <a:rPr lang="en-GB" sz="2800" dirty="0">
                <a:latin typeface="Calibri" panose="020F0502020204030204" pitchFamily="34" charset="0"/>
              </a:rPr>
              <a:t> </a:t>
            </a:r>
          </a:p>
          <a:p>
            <a:r>
              <a:rPr lang="en-GB" sz="2800" dirty="0">
                <a:latin typeface="Calibri" panose="020F0502020204030204" pitchFamily="34" charset="0"/>
              </a:rPr>
              <a:t>Service e mail </a:t>
            </a:r>
          </a:p>
          <a:p>
            <a:r>
              <a:rPr lang="en-GB" sz="2800" dirty="0">
                <a:latin typeface="Calibri" panose="020F0502020204030204" pitchFamily="34" charset="0"/>
                <a:hlinkClick r:id="rId4"/>
              </a:rPr>
              <a:t>TW@cranstoun.org.uk</a:t>
            </a:r>
            <a:r>
              <a:rPr lang="en-GB" sz="2800" dirty="0">
                <a:latin typeface="Calibri" panose="020F0502020204030204" pitchFamily="34" charset="0"/>
              </a:rPr>
              <a:t> </a:t>
            </a:r>
          </a:p>
          <a:p>
            <a:endParaRPr lang="en-GB" sz="2800" dirty="0">
              <a:latin typeface="Calibri" panose="020F0502020204030204" pitchFamily="34" charset="0"/>
            </a:endParaRPr>
          </a:p>
          <a:p>
            <a:pPr marL="0" indent="0">
              <a:buNone/>
            </a:pPr>
            <a:endParaRPr lang="en-GB" sz="2800" dirty="0"/>
          </a:p>
        </p:txBody>
      </p:sp>
      <p:sp>
        <p:nvSpPr>
          <p:cNvPr id="4" name="Slide Number Placeholder 3">
            <a:extLst>
              <a:ext uri="{FF2B5EF4-FFF2-40B4-BE49-F238E27FC236}">
                <a16:creationId xmlns:a16="http://schemas.microsoft.com/office/drawing/2014/main" id="{597AB92F-E03F-E34A-3361-974329554581}"/>
              </a:ext>
            </a:extLst>
          </p:cNvPr>
          <p:cNvSpPr>
            <a:spLocks noGrp="1"/>
          </p:cNvSpPr>
          <p:nvPr>
            <p:ph type="sldNum" sz="quarter" idx="11"/>
          </p:nvPr>
        </p:nvSpPr>
        <p:spPr>
          <a:xfrm>
            <a:off x="1054318" y="6445721"/>
            <a:ext cx="3354645" cy="109807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EC8780D-7CEE-420D-881A-81AFB51D8A36}" type="slidenum">
              <a:rPr kumimoji="0" lang="en-US" altLang="en-US" sz="1300" b="0" i="0" u="none" strike="noStrike" kern="1200" cap="none" spc="0" normalizeH="0" baseline="0" noProof="0" smtClean="0">
                <a:ln>
                  <a:noFill/>
                </a:ln>
                <a:solidFill>
                  <a:prstClr val="black"/>
                </a:solidFill>
                <a:effectLst/>
                <a:uLnTx/>
                <a:uFillTx/>
                <a:latin typeface="Corbel" panose="020B0503020204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6</a:t>
            </a:fld>
            <a:endParaRPr kumimoji="0" lang="en-US" altLang="en-US" sz="2012"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pic>
        <p:nvPicPr>
          <p:cNvPr id="3074" name="Picture 2">
            <a:extLst>
              <a:ext uri="{FF2B5EF4-FFF2-40B4-BE49-F238E27FC236}">
                <a16:creationId xmlns:a16="http://schemas.microsoft.com/office/drawing/2014/main" id="{9C436090-AE1E-CA1A-6ED1-D9DF39A9E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549" y="612912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1F9FBE7-61AE-82C2-E6FD-3C43D71F89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549" y="615768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600913"/>
      </p:ext>
    </p:extLst>
  </p:cSld>
  <p:clrMapOvr>
    <a:masterClrMapping/>
  </p:clrMapOvr>
  <p:transition spd="slow">
    <p:fade/>
  </p:transition>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8C42-17CF-6E89-75EC-E8CB211BE6C3}"/>
              </a:ext>
            </a:extLst>
          </p:cNvPr>
          <p:cNvSpPr>
            <a:spLocks noGrp="1"/>
          </p:cNvSpPr>
          <p:nvPr>
            <p:ph type="title"/>
          </p:nvPr>
        </p:nvSpPr>
        <p:spPr/>
        <p:txBody>
          <a:bodyPr/>
          <a:lstStyle/>
          <a:p>
            <a:r>
              <a:rPr lang="en-GB" dirty="0"/>
              <a:t>Definition </a:t>
            </a:r>
          </a:p>
        </p:txBody>
      </p:sp>
      <p:sp>
        <p:nvSpPr>
          <p:cNvPr id="3" name="Content Placeholder 2">
            <a:extLst>
              <a:ext uri="{FF2B5EF4-FFF2-40B4-BE49-F238E27FC236}">
                <a16:creationId xmlns:a16="http://schemas.microsoft.com/office/drawing/2014/main" id="{0AB92648-0852-4572-2FE3-78896BFC08A8}"/>
              </a:ext>
            </a:extLst>
          </p:cNvPr>
          <p:cNvSpPr>
            <a:spLocks noGrp="1"/>
          </p:cNvSpPr>
          <p:nvPr>
            <p:ph idx="1"/>
          </p:nvPr>
        </p:nvSpPr>
        <p:spPr/>
        <p:txBody>
          <a:bodyPr/>
          <a:lstStyle/>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US" sz="24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Any incident or pattern of incidents of controlling, coercive or threatening </a:t>
            </a:r>
            <a:r>
              <a:rPr kumimoji="0" lang="en-US" sz="2400" b="0" i="0" u="none" strike="noStrike" kern="0" cap="none" spc="0" normalizeH="0" baseline="0" noProof="0" dirty="0" err="1">
                <a:ln>
                  <a:noFill/>
                </a:ln>
                <a:solidFill>
                  <a:srgbClr val="0B0C0C"/>
                </a:solidFill>
                <a:effectLst/>
                <a:uLnTx/>
                <a:uFillTx/>
                <a:latin typeface="Corbel" panose="020B0503020204020204" pitchFamily="34" charset="0"/>
                <a:ea typeface="+mn-ea"/>
                <a:cs typeface="+mn-cs"/>
              </a:rPr>
              <a:t>behaviour</a:t>
            </a:r>
            <a:r>
              <a:rPr kumimoji="0" lang="en-US" sz="24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  violence or abuse between those aged 16 or over who are or have been intimate partners or family members regardless of gender or sexuality. This can encompass but is not limited to the following types of abuse:</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Arial" panose="020B0604020202020204" pitchFamily="34" charset="0"/>
              <a:buChar char="•"/>
              <a:tabLst/>
              <a:defRPr/>
            </a:pPr>
            <a:r>
              <a:rPr kumimoji="0" lang="en-US" sz="24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psychological</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Arial" panose="020B0604020202020204" pitchFamily="34" charset="0"/>
              <a:buChar char="•"/>
              <a:tabLst/>
              <a:defRPr/>
            </a:pPr>
            <a:r>
              <a:rPr kumimoji="0" lang="en-US" sz="24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physical </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Arial" panose="020B0604020202020204" pitchFamily="34" charset="0"/>
              <a:buChar char="•"/>
              <a:tabLst/>
              <a:defRPr/>
            </a:pPr>
            <a:r>
              <a:rPr kumimoji="0" lang="en-US" sz="24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sexual</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Arial" panose="020B0604020202020204" pitchFamily="34" charset="0"/>
              <a:buChar char="•"/>
              <a:tabLst/>
              <a:defRPr/>
            </a:pPr>
            <a:r>
              <a:rPr kumimoji="0" lang="en-US" sz="24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Economic </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Arial" panose="020B0604020202020204" pitchFamily="34" charset="0"/>
              <a:buChar char="•"/>
              <a:tabLst/>
              <a:defRPr/>
            </a:pPr>
            <a:r>
              <a:rPr kumimoji="0" lang="en-US" sz="24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emotional</a:t>
            </a:r>
          </a:p>
          <a:p>
            <a:endParaRPr lang="en-GB" dirty="0"/>
          </a:p>
        </p:txBody>
      </p:sp>
      <p:sp>
        <p:nvSpPr>
          <p:cNvPr id="4" name="Slide Number Placeholder 3">
            <a:extLst>
              <a:ext uri="{FF2B5EF4-FFF2-40B4-BE49-F238E27FC236}">
                <a16:creationId xmlns:a16="http://schemas.microsoft.com/office/drawing/2014/main" id="{E9A0B670-61CA-6E18-CB6A-46988BD25BCF}"/>
              </a:ext>
            </a:extLst>
          </p:cNvPr>
          <p:cNvSpPr>
            <a:spLocks noGrp="1"/>
          </p:cNvSpPr>
          <p:nvPr>
            <p:ph type="sldNum" sz="quarter" idx="11"/>
          </p:nvPr>
        </p:nvSpPr>
        <p:spPr/>
        <p:txBody>
          <a:bodyPr/>
          <a:lstStyle/>
          <a:p>
            <a:fld id="{CEC8780D-7CEE-420D-881A-81AFB51D8A36}" type="slidenum">
              <a:rPr lang="en-US" altLang="en-US" smtClean="0"/>
              <a:pPr/>
              <a:t>7</a:t>
            </a:fld>
            <a:endParaRPr lang="en-US" altLang="en-US" sz="2012" dirty="0"/>
          </a:p>
        </p:txBody>
      </p:sp>
    </p:spTree>
    <p:extLst>
      <p:ext uri="{BB962C8B-B14F-4D97-AF65-F5344CB8AC3E}">
        <p14:creationId xmlns:p14="http://schemas.microsoft.com/office/powerpoint/2010/main" val="2375314804"/>
      </p:ext>
    </p:extLst>
  </p:cSld>
  <p:clrMapOvr>
    <a:masterClrMapping/>
  </p:clrMapOvr>
  <p:transition spd="slow">
    <p:fade/>
  </p:transition>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66B2-C09A-D6F0-DCDD-F9AC1618983E}"/>
              </a:ext>
            </a:extLst>
          </p:cNvPr>
          <p:cNvSpPr>
            <a:spLocks noGrp="1"/>
          </p:cNvSpPr>
          <p:nvPr>
            <p:ph type="title"/>
          </p:nvPr>
        </p:nvSpPr>
        <p:spPr/>
        <p:txBody>
          <a:bodyPr/>
          <a:lstStyle/>
          <a:p>
            <a:r>
              <a:rPr lang="en-GB" dirty="0"/>
              <a:t>Definition continued </a:t>
            </a:r>
          </a:p>
        </p:txBody>
      </p:sp>
      <p:sp>
        <p:nvSpPr>
          <p:cNvPr id="3" name="Content Placeholder 2">
            <a:extLst>
              <a:ext uri="{FF2B5EF4-FFF2-40B4-BE49-F238E27FC236}">
                <a16:creationId xmlns:a16="http://schemas.microsoft.com/office/drawing/2014/main" id="{B4755F1B-E2E6-7F7A-902C-0174C18E82DF}"/>
              </a:ext>
            </a:extLst>
          </p:cNvPr>
          <p:cNvSpPr>
            <a:spLocks noGrp="1"/>
          </p:cNvSpPr>
          <p:nvPr>
            <p:ph idx="1"/>
          </p:nvPr>
        </p:nvSpPr>
        <p:spPr/>
        <p:txBody>
          <a:bodyPr/>
          <a:lstStyle/>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US" sz="20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Controlling </a:t>
            </a:r>
            <a:r>
              <a:rPr kumimoji="0" lang="en-US" sz="2000" b="0" i="0" u="none" strike="noStrike" kern="0" cap="none" spc="0" normalizeH="0" baseline="0" noProof="0" dirty="0" err="1">
                <a:ln>
                  <a:noFill/>
                </a:ln>
                <a:solidFill>
                  <a:srgbClr val="0B0C0C"/>
                </a:solidFill>
                <a:effectLst/>
                <a:uLnTx/>
                <a:uFillTx/>
                <a:latin typeface="Corbel" panose="020B0503020204020204" pitchFamily="34" charset="0"/>
                <a:ea typeface="+mn-ea"/>
                <a:cs typeface="+mn-cs"/>
              </a:rPr>
              <a:t>behaviour</a:t>
            </a:r>
            <a:r>
              <a:rPr kumimoji="0" lang="en-US" sz="20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 is: a range of acts designed to make a person subordinate and/or dependent by isolating them from sources of support, exploiting their resources and capacities for personal gain, depriving them of the means needed for independence, resistance and escape and regulating their everyday </a:t>
            </a:r>
            <a:r>
              <a:rPr kumimoji="0" lang="en-US" sz="2000" b="0" i="0" u="none" strike="noStrike" kern="0" cap="none" spc="0" normalizeH="0" baseline="0" noProof="0" dirty="0" err="1">
                <a:ln>
                  <a:noFill/>
                </a:ln>
                <a:solidFill>
                  <a:srgbClr val="0B0C0C"/>
                </a:solidFill>
                <a:effectLst/>
                <a:uLnTx/>
                <a:uFillTx/>
                <a:latin typeface="Corbel" panose="020B0503020204020204" pitchFamily="34" charset="0"/>
                <a:ea typeface="+mn-ea"/>
                <a:cs typeface="+mn-cs"/>
              </a:rPr>
              <a:t>behaviour</a:t>
            </a:r>
            <a:r>
              <a:rPr kumimoji="0" lang="en-US" sz="20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US" sz="20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Coercive </a:t>
            </a:r>
            <a:r>
              <a:rPr kumimoji="0" lang="en-US" sz="2000" b="0" i="0" u="none" strike="noStrike" kern="0" cap="none" spc="0" normalizeH="0" baseline="0" noProof="0" dirty="0" err="1">
                <a:ln>
                  <a:noFill/>
                </a:ln>
                <a:solidFill>
                  <a:srgbClr val="0B0C0C"/>
                </a:solidFill>
                <a:effectLst/>
                <a:uLnTx/>
                <a:uFillTx/>
                <a:latin typeface="Corbel" panose="020B0503020204020204" pitchFamily="34" charset="0"/>
                <a:ea typeface="+mn-ea"/>
                <a:cs typeface="+mn-cs"/>
              </a:rPr>
              <a:t>behaviour</a:t>
            </a:r>
            <a:r>
              <a:rPr kumimoji="0" lang="en-US" sz="20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 is: an act or a pattern of acts of assault, threats, humiliation and intimidation or other abuse that is used to harm, punish, or frighten their victim.” *</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US" sz="20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This definition, which is not a legal definition,  includes so called ‘</a:t>
            </a:r>
            <a:r>
              <a:rPr kumimoji="0" lang="en-US" sz="2000" b="0" i="0" u="none" strike="noStrike" kern="0" cap="none" spc="0" normalizeH="0" baseline="0" noProof="0" dirty="0" err="1">
                <a:ln>
                  <a:noFill/>
                </a:ln>
                <a:solidFill>
                  <a:srgbClr val="0B0C0C"/>
                </a:solidFill>
                <a:effectLst/>
                <a:uLnTx/>
                <a:uFillTx/>
                <a:latin typeface="Corbel" panose="020B0503020204020204" pitchFamily="34" charset="0"/>
                <a:ea typeface="+mn-ea"/>
                <a:cs typeface="+mn-cs"/>
              </a:rPr>
              <a:t>honour</a:t>
            </a:r>
            <a:r>
              <a:rPr kumimoji="0" lang="en-US" sz="20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 based violence, female genital mutilation (FGM) and forced marriage, and is clear that victims are not confined to one gender or ethnic group.</a:t>
            </a:r>
          </a:p>
          <a:p>
            <a:endParaRPr lang="en-GB" dirty="0"/>
          </a:p>
        </p:txBody>
      </p:sp>
      <p:sp>
        <p:nvSpPr>
          <p:cNvPr id="4" name="Slide Number Placeholder 3">
            <a:extLst>
              <a:ext uri="{FF2B5EF4-FFF2-40B4-BE49-F238E27FC236}">
                <a16:creationId xmlns:a16="http://schemas.microsoft.com/office/drawing/2014/main" id="{69DC931C-F09C-E9F8-F49D-E4FFB9A77497}"/>
              </a:ext>
            </a:extLst>
          </p:cNvPr>
          <p:cNvSpPr>
            <a:spLocks noGrp="1"/>
          </p:cNvSpPr>
          <p:nvPr>
            <p:ph type="sldNum" sz="quarter" idx="11"/>
          </p:nvPr>
        </p:nvSpPr>
        <p:spPr/>
        <p:txBody>
          <a:bodyPr/>
          <a:lstStyle/>
          <a:p>
            <a:fld id="{CEC8780D-7CEE-420D-881A-81AFB51D8A36}" type="slidenum">
              <a:rPr lang="en-US" altLang="en-US" smtClean="0"/>
              <a:pPr/>
              <a:t>8</a:t>
            </a:fld>
            <a:endParaRPr lang="en-US" altLang="en-US" sz="2012" dirty="0"/>
          </a:p>
        </p:txBody>
      </p:sp>
    </p:spTree>
    <p:extLst>
      <p:ext uri="{BB962C8B-B14F-4D97-AF65-F5344CB8AC3E}">
        <p14:creationId xmlns:p14="http://schemas.microsoft.com/office/powerpoint/2010/main" val="2046670532"/>
      </p:ext>
    </p:extLst>
  </p:cSld>
  <p:clrMapOvr>
    <a:masterClrMapping/>
  </p:clrMapOvr>
  <p:transition spd="slow">
    <p:fade/>
  </p:transition>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04DB-D571-675E-F093-FD73001868BD}"/>
              </a:ext>
            </a:extLst>
          </p:cNvPr>
          <p:cNvSpPr>
            <a:spLocks noGrp="1"/>
          </p:cNvSpPr>
          <p:nvPr>
            <p:ph type="title"/>
          </p:nvPr>
        </p:nvSpPr>
        <p:spPr/>
        <p:txBody>
          <a:bodyPr/>
          <a:lstStyle/>
          <a:p>
            <a:r>
              <a:rPr lang="en-GB" dirty="0"/>
              <a:t>Gender based abuse </a:t>
            </a:r>
          </a:p>
        </p:txBody>
      </p:sp>
      <p:sp>
        <p:nvSpPr>
          <p:cNvPr id="3" name="Content Placeholder 2">
            <a:extLst>
              <a:ext uri="{FF2B5EF4-FFF2-40B4-BE49-F238E27FC236}">
                <a16:creationId xmlns:a16="http://schemas.microsoft.com/office/drawing/2014/main" id="{231715B0-FDE7-4C65-96D8-E8F0AA91E92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
                <a:srgbClr val="FF3399"/>
              </a:buClr>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Gender-based violence is violence that is directed against a person on the basis of their gender. Since gender-based violence is mostly inflicted by men on women and girls, it is often used interchangeably with the term ‘Violence against Women and Girls (VAWG)’.</a:t>
            </a:r>
          </a:p>
          <a:p>
            <a:pPr marL="0" marR="0" lvl="0" indent="0" algn="l" defTabSz="914400" rtl="0" eaLnBrk="1" fontAlgn="auto" latinLnBrk="0" hangingPunct="1">
              <a:lnSpc>
                <a:spcPct val="100000"/>
              </a:lnSpc>
              <a:spcBef>
                <a:spcPts val="0"/>
              </a:spcBef>
              <a:spcAft>
                <a:spcPts val="0"/>
              </a:spcAft>
              <a:buClr>
                <a:srgbClr val="FF3399"/>
              </a:buClr>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
                <a:srgbClr val="FF3399"/>
              </a:buClr>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This can include:</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Domestic violence (physical, sexual, financial, emotional or psychological abuse)</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Rape and sexual assault</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Stalking</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Prostitution</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Sexual exploitation</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Trafficking for sexual exploitation                                      </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Female genital mutilation (FGM)</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Forced marriage</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So-called ‘honour’-based violence</a:t>
            </a:r>
          </a:p>
          <a:p>
            <a:endParaRPr lang="en-GB" dirty="0"/>
          </a:p>
        </p:txBody>
      </p:sp>
      <p:sp>
        <p:nvSpPr>
          <p:cNvPr id="4" name="Slide Number Placeholder 3">
            <a:extLst>
              <a:ext uri="{FF2B5EF4-FFF2-40B4-BE49-F238E27FC236}">
                <a16:creationId xmlns:a16="http://schemas.microsoft.com/office/drawing/2014/main" id="{6857AFEE-5DD2-7BE8-6FB0-42B3099B3322}"/>
              </a:ext>
            </a:extLst>
          </p:cNvPr>
          <p:cNvSpPr>
            <a:spLocks noGrp="1"/>
          </p:cNvSpPr>
          <p:nvPr>
            <p:ph type="sldNum" sz="quarter" idx="11"/>
          </p:nvPr>
        </p:nvSpPr>
        <p:spPr/>
        <p:txBody>
          <a:bodyPr/>
          <a:lstStyle/>
          <a:p>
            <a:fld id="{CEC8780D-7CEE-420D-881A-81AFB51D8A36}" type="slidenum">
              <a:rPr lang="en-US" altLang="en-US" smtClean="0"/>
              <a:pPr/>
              <a:t>9</a:t>
            </a:fld>
            <a:endParaRPr lang="en-US" altLang="en-US" sz="2012" dirty="0"/>
          </a:p>
        </p:txBody>
      </p:sp>
      <p:sp>
        <p:nvSpPr>
          <p:cNvPr id="5" name="Rounded Rectangle 6">
            <a:extLst>
              <a:ext uri="{FF2B5EF4-FFF2-40B4-BE49-F238E27FC236}">
                <a16:creationId xmlns:a16="http://schemas.microsoft.com/office/drawing/2014/main" id="{355381FD-9C4E-811D-6A3E-1813F9943B67}"/>
              </a:ext>
            </a:extLst>
          </p:cNvPr>
          <p:cNvSpPr/>
          <p:nvPr/>
        </p:nvSpPr>
        <p:spPr bwMode="auto">
          <a:xfrm>
            <a:off x="5462016" y="4779265"/>
            <a:ext cx="2520728" cy="2377562"/>
          </a:xfrm>
          <a:prstGeom prst="roundRect">
            <a:avLst/>
          </a:prstGeom>
          <a:solidFill>
            <a:srgbClr val="EFC9EF"/>
          </a:solidFill>
          <a:ln w="38100" cap="flat" cmpd="sng" algn="ctr">
            <a:solidFill>
              <a:sysClr val="window" lastClr="FFFFFF"/>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Forms of gender-based violence can and do </a:t>
            </a:r>
            <a:r>
              <a:rPr kumimoji="0" lang="en-GB" sz="2200" b="1" i="0" u="none" strike="noStrike" kern="1200" cap="none" spc="0" normalizeH="0" baseline="0" noProof="0" dirty="0">
                <a:ln>
                  <a:noFill/>
                </a:ln>
                <a:solidFill>
                  <a:srgbClr val="EF529D"/>
                </a:solidFill>
                <a:effectLst/>
                <a:uLnTx/>
                <a:uFillTx/>
                <a:latin typeface="Arial Narrow" panose="020B0606020202030204" pitchFamily="34" charset="0"/>
                <a:ea typeface="+mn-ea"/>
                <a:cs typeface="+mn-cs"/>
              </a:rPr>
              <a:t>intersect</a:t>
            </a:r>
            <a:r>
              <a:rPr kumimoji="0" lang="en-GB" sz="2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and </a:t>
            </a:r>
            <a:r>
              <a:rPr kumimoji="0" lang="en-GB" sz="2200" b="1" i="0" u="none" strike="noStrike" kern="1200" cap="none" spc="0" normalizeH="0" baseline="0" noProof="0" dirty="0">
                <a:ln>
                  <a:noFill/>
                </a:ln>
                <a:solidFill>
                  <a:srgbClr val="EF529D"/>
                </a:solidFill>
                <a:effectLst/>
                <a:uLnTx/>
                <a:uFillTx/>
                <a:latin typeface="Arial Narrow" panose="020B0606020202030204" pitchFamily="34" charset="0"/>
                <a:ea typeface="+mn-ea"/>
                <a:cs typeface="+mn-cs"/>
              </a:rPr>
              <a:t>overlap</a:t>
            </a:r>
            <a:endParaRPr kumimoji="0" lang="en-GB" sz="2200" b="1" i="0" u="none" strike="noStrike" kern="1200" cap="none" spc="0" normalizeH="0" baseline="0" noProof="0" dirty="0">
              <a:ln>
                <a:noFill/>
              </a:ln>
              <a:solidFill>
                <a:srgbClr val="EF529D"/>
              </a:solidFill>
              <a:effectLst/>
              <a:uLnTx/>
              <a:uFillTx/>
              <a:latin typeface="Calibri"/>
              <a:ea typeface="+mn-ea"/>
              <a:cs typeface="+mn-cs"/>
            </a:endParaRPr>
          </a:p>
        </p:txBody>
      </p:sp>
    </p:spTree>
    <p:extLst>
      <p:ext uri="{BB962C8B-B14F-4D97-AF65-F5344CB8AC3E}">
        <p14:creationId xmlns:p14="http://schemas.microsoft.com/office/powerpoint/2010/main" val="1669133589"/>
      </p:ext>
    </p:extLst>
  </p:cSld>
  <p:clrMapOvr>
    <a:masterClrMapping/>
  </p:clrMapOvr>
  <p:transition spd="slow">
    <p:fade/>
  </p:transition>
  <p:extLst>
    <p:ext uri="{6950BFC3-D8DA-4A85-94F7-54DA5524770B}">
      <p188:commentRel xmlns:p188="http://schemas.microsoft.com/office/powerpoint/2018/8/main" r:id="rId3"/>
    </p:ext>
  </p:extLst>
</p:sld>
</file>

<file path=ppt/theme/theme1.xml><?xml version="1.0" encoding="utf-8"?>
<a:theme xmlns:a="http://schemas.openxmlformats.org/drawingml/2006/main" name="Presentation template">
  <a:themeElements>
    <a:clrScheme name="Cranstoun custom final with grey">
      <a:dk1>
        <a:sysClr val="windowText" lastClr="000000"/>
      </a:dk1>
      <a:lt1>
        <a:sysClr val="window" lastClr="FFFFFF"/>
      </a:lt1>
      <a:dk2>
        <a:srgbClr val="000000"/>
      </a:dk2>
      <a:lt2>
        <a:srgbClr val="D8D8D8"/>
      </a:lt2>
      <a:accent1>
        <a:srgbClr val="E64616"/>
      </a:accent1>
      <a:accent2>
        <a:srgbClr val="50B848"/>
      </a:accent2>
      <a:accent3>
        <a:srgbClr val="0089CF"/>
      </a:accent3>
      <a:accent4>
        <a:srgbClr val="92278F"/>
      </a:accent4>
      <a:accent5>
        <a:srgbClr val="7F7F7F"/>
      </a:accent5>
      <a:accent6>
        <a:srgbClr val="E971AC"/>
      </a:accent6>
      <a:hlink>
        <a:srgbClr val="0089CF"/>
      </a:hlink>
      <a:folHlink>
        <a:srgbClr val="7F7F7F"/>
      </a:folHlink>
    </a:clrScheme>
    <a:fontScheme name="Calibri Light - Cranstou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317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 DA (Jan 2023) Final" id="{23828DA1-12E6-43BD-8D5D-F259A2E1F3DF}" vid="{011DDB51-AB44-4937-87B0-1EB80941644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ab09cf1-7f2d-4f37-b23e-5072cbdee41e" xsi:nil="true"/>
    <lcf76f155ced4ddcb4097134ff3c332f xmlns="a0518aa5-d329-4729-9f17-cb5991ff84f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D0956C6C3A104B9DF6A2F2B78C9DE2" ma:contentTypeVersion="16" ma:contentTypeDescription="Create a new document." ma:contentTypeScope="" ma:versionID="91fdfcded9493e7c1213151913d2950c">
  <xsd:schema xmlns:xsd="http://www.w3.org/2001/XMLSchema" xmlns:xs="http://www.w3.org/2001/XMLSchema" xmlns:p="http://schemas.microsoft.com/office/2006/metadata/properties" xmlns:ns2="a0518aa5-d329-4729-9f17-cb5991ff84fd" xmlns:ns3="4ab09cf1-7f2d-4f37-b23e-5072cbdee41e" targetNamespace="http://schemas.microsoft.com/office/2006/metadata/properties" ma:root="true" ma:fieldsID="0c1cd5f662c2bdf04df5cbb8baa065d3" ns2:_="" ns3:_="">
    <xsd:import namespace="a0518aa5-d329-4729-9f17-cb5991ff84fd"/>
    <xsd:import namespace="4ab09cf1-7f2d-4f37-b23e-5072cbdee4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8aa5-d329-4729-9f17-cb5991ff84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df5adf-d458-49f6-a269-219092433c5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b09cf1-7f2d-4f37-b23e-5072cbdee41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5df73e-5d60-4a40-a7e8-2278cf3d5920}" ma:internalName="TaxCatchAll" ma:showField="CatchAllData" ma:web="4ab09cf1-7f2d-4f37-b23e-5072cbdee4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986BF7-2932-4F53-9C0F-C580B8BDE65C}">
  <ds:schemaRefs>
    <ds:schemaRef ds:uri="http://schemas.microsoft.com/sharepoint/v3/contenttype/forms"/>
  </ds:schemaRefs>
</ds:datastoreItem>
</file>

<file path=customXml/itemProps2.xml><?xml version="1.0" encoding="utf-8"?>
<ds:datastoreItem xmlns:ds="http://schemas.openxmlformats.org/officeDocument/2006/customXml" ds:itemID="{E1E25A3C-9D15-45E4-AEA5-B4CFC94978F1}">
  <ds:schemaRefs>
    <ds:schemaRef ds:uri="http://schemas.openxmlformats.org/package/2006/metadata/core-properties"/>
    <ds:schemaRef ds:uri="http://purl.org/dc/dcmitype/"/>
    <ds:schemaRef ds:uri="http://schemas.microsoft.com/office/2006/documentManagement/types"/>
    <ds:schemaRef ds:uri="http://purl.org/dc/terms/"/>
    <ds:schemaRef ds:uri="4ab09cf1-7f2d-4f37-b23e-5072cbdee41e"/>
    <ds:schemaRef ds:uri="http://purl.org/dc/elements/1.1/"/>
    <ds:schemaRef ds:uri="http://schemas.microsoft.com/office/2006/metadata/properties"/>
    <ds:schemaRef ds:uri="http://schemas.microsoft.com/office/infopath/2007/PartnerControls"/>
    <ds:schemaRef ds:uri="a0518aa5-d329-4729-9f17-cb5991ff84fd"/>
    <ds:schemaRef ds:uri="http://www.w3.org/XML/1998/namespace"/>
  </ds:schemaRefs>
</ds:datastoreItem>
</file>

<file path=customXml/itemProps3.xml><?xml version="1.0" encoding="utf-8"?>
<ds:datastoreItem xmlns:ds="http://schemas.openxmlformats.org/officeDocument/2006/customXml" ds:itemID="{8A616781-B187-49CE-96F0-96D461FD3C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18aa5-d329-4729-9f17-cb5991ff84fd"/>
    <ds:schemaRef ds:uri="4ab09cf1-7f2d-4f37-b23e-5072cbdee4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1022</Words>
  <Application>Microsoft Office PowerPoint</Application>
  <PresentationFormat>Custom</PresentationFormat>
  <Paragraphs>188</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Narrow</vt:lpstr>
      <vt:lpstr>Calibri</vt:lpstr>
      <vt:lpstr>Calibri Light</vt:lpstr>
      <vt:lpstr>Corbel</vt:lpstr>
      <vt:lpstr>foco</vt:lpstr>
      <vt:lpstr>Georgia</vt:lpstr>
      <vt:lpstr>Times</vt:lpstr>
      <vt:lpstr>Presentation template</vt:lpstr>
      <vt:lpstr>Telford &amp; Wrekin Domestic Abuse Service </vt:lpstr>
      <vt:lpstr>Victim/Survivor offer </vt:lpstr>
      <vt:lpstr>Children and Young People’s offer  </vt:lpstr>
      <vt:lpstr>Perpetrator offer   </vt:lpstr>
      <vt:lpstr>Added Value    </vt:lpstr>
      <vt:lpstr>Contacts     </vt:lpstr>
      <vt:lpstr>Definition </vt:lpstr>
      <vt:lpstr>Definition continued </vt:lpstr>
      <vt:lpstr>Gender based abuse </vt:lpstr>
      <vt:lpstr>Types of Abuse </vt:lpstr>
      <vt:lpstr>Types of Abuse </vt:lpstr>
      <vt:lpstr>Types of Abuse </vt:lpstr>
      <vt:lpstr>Types of Abuse </vt:lpstr>
      <vt:lpstr>Intersectionality –Types of Abuse </vt:lpstr>
      <vt:lpstr>Trauma informed practise </vt:lpstr>
      <vt:lpstr>Other information which may signal domestic abuse: </vt:lpstr>
      <vt:lpstr>Questions    ???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my presentation</dc:title>
  <dc:creator>Wendy Taylor</dc:creator>
  <cp:lastModifiedBy>Daniel Jones</cp:lastModifiedBy>
  <cp:revision>4</cp:revision>
  <cp:lastPrinted>2008-12-11T12:00:28Z</cp:lastPrinted>
  <dcterms:created xsi:type="dcterms:W3CDTF">2023-05-15T11:56:41Z</dcterms:created>
  <dcterms:modified xsi:type="dcterms:W3CDTF">2023-10-25T16:55:56Z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0x01010004D0956C6C3A104B9DF6A2F2B78C9DE2</vt:lpwstr>
  </property>
  <property fmtid="{D5CDD505-2E9C-101B-9397-08002B2CF9AE}" pid="3" name="MediaServiceImageTags">
    <vt:lpwstr/>
  </property>
</Properties>
</file>