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1018" r:id="rId3"/>
    <p:sldId id="1019" r:id="rId4"/>
    <p:sldId id="270" r:id="rId5"/>
    <p:sldId id="265" r:id="rId6"/>
    <p:sldId id="263" r:id="rId7"/>
    <p:sldId id="25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2FFBA-0EA7-4FF6-9FCE-C50ED56943EA}" v="2" dt="2023-11-13T12:20:13.2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snapToGrid="0">
      <p:cViewPr varScale="1">
        <p:scale>
          <a:sx n="108" d="100"/>
          <a:sy n="108" d="100"/>
        </p:scale>
        <p:origin x="7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Newey" userId="46506ade-5a8b-48c8-9d2f-407fd173a03b" providerId="ADAL" clId="{D132FFBA-0EA7-4FF6-9FCE-C50ED56943EA}"/>
    <pc:docChg chg="undo redo custSel addSld delSld modSld">
      <pc:chgData name="Craig Newey" userId="46506ade-5a8b-48c8-9d2f-407fd173a03b" providerId="ADAL" clId="{D132FFBA-0EA7-4FF6-9FCE-C50ED56943EA}" dt="2023-11-13T14:35:02.929" v="576" actId="20577"/>
      <pc:docMkLst>
        <pc:docMk/>
      </pc:docMkLst>
      <pc:sldChg chg="modSp mod">
        <pc:chgData name="Craig Newey" userId="46506ade-5a8b-48c8-9d2f-407fd173a03b" providerId="ADAL" clId="{D132FFBA-0EA7-4FF6-9FCE-C50ED56943EA}" dt="2023-11-13T14:24:03.669" v="575" actId="14100"/>
        <pc:sldMkLst>
          <pc:docMk/>
          <pc:sldMk cId="3748126798" sldId="259"/>
        </pc:sldMkLst>
        <pc:spChg chg="mod">
          <ac:chgData name="Craig Newey" userId="46506ade-5a8b-48c8-9d2f-407fd173a03b" providerId="ADAL" clId="{D132FFBA-0EA7-4FF6-9FCE-C50ED56943EA}" dt="2023-11-13T14:24:03.669" v="575" actId="14100"/>
          <ac:spMkLst>
            <pc:docMk/>
            <pc:sldMk cId="3748126798" sldId="259"/>
            <ac:spMk id="2" creationId="{00000000-0000-0000-0000-000000000000}"/>
          </ac:spMkLst>
        </pc:spChg>
      </pc:sldChg>
      <pc:sldChg chg="del">
        <pc:chgData name="Craig Newey" userId="46506ade-5a8b-48c8-9d2f-407fd173a03b" providerId="ADAL" clId="{D132FFBA-0EA7-4FF6-9FCE-C50ED56943EA}" dt="2023-11-13T12:23:47.583" v="353" actId="2696"/>
        <pc:sldMkLst>
          <pc:docMk/>
          <pc:sldMk cId="1531712712" sldId="260"/>
        </pc:sldMkLst>
      </pc:sldChg>
      <pc:sldChg chg="delSp modSp add del mod">
        <pc:chgData name="Craig Newey" userId="46506ade-5a8b-48c8-9d2f-407fd173a03b" providerId="ADAL" clId="{D132FFBA-0EA7-4FF6-9FCE-C50ED56943EA}" dt="2023-11-13T14:15:46.754" v="512" actId="20577"/>
        <pc:sldMkLst>
          <pc:docMk/>
          <pc:sldMk cId="3123636802" sldId="263"/>
        </pc:sldMkLst>
        <pc:spChg chg="mod">
          <ac:chgData name="Craig Newey" userId="46506ade-5a8b-48c8-9d2f-407fd173a03b" providerId="ADAL" clId="{D132FFBA-0EA7-4FF6-9FCE-C50ED56943EA}" dt="2023-11-13T14:15:23.909" v="493" actId="20577"/>
          <ac:spMkLst>
            <pc:docMk/>
            <pc:sldMk cId="3123636802" sldId="263"/>
            <ac:spMk id="5" creationId="{00000000-0000-0000-0000-000000000000}"/>
          </ac:spMkLst>
        </pc:spChg>
        <pc:spChg chg="mod">
          <ac:chgData name="Craig Newey" userId="46506ade-5a8b-48c8-9d2f-407fd173a03b" providerId="ADAL" clId="{D132FFBA-0EA7-4FF6-9FCE-C50ED56943EA}" dt="2023-11-13T14:15:46.754" v="512" actId="20577"/>
          <ac:spMkLst>
            <pc:docMk/>
            <pc:sldMk cId="3123636802" sldId="263"/>
            <ac:spMk id="6" creationId="{00000000-0000-0000-0000-000000000000}"/>
          </ac:spMkLst>
        </pc:spChg>
        <pc:spChg chg="del mod">
          <ac:chgData name="Craig Newey" userId="46506ade-5a8b-48c8-9d2f-407fd173a03b" providerId="ADAL" clId="{D132FFBA-0EA7-4FF6-9FCE-C50ED56943EA}" dt="2023-11-13T14:12:55.379" v="419" actId="478"/>
          <ac:spMkLst>
            <pc:docMk/>
            <pc:sldMk cId="3123636802" sldId="263"/>
            <ac:spMk id="7" creationId="{00000000-0000-0000-0000-000000000000}"/>
          </ac:spMkLst>
        </pc:spChg>
        <pc:spChg chg="del mod">
          <ac:chgData name="Craig Newey" userId="46506ade-5a8b-48c8-9d2f-407fd173a03b" providerId="ADAL" clId="{D132FFBA-0EA7-4FF6-9FCE-C50ED56943EA}" dt="2023-11-13T14:12:48.501" v="417" actId="478"/>
          <ac:spMkLst>
            <pc:docMk/>
            <pc:sldMk cId="3123636802" sldId="263"/>
            <ac:spMk id="9" creationId="{00000000-0000-0000-0000-000000000000}"/>
          </ac:spMkLst>
        </pc:spChg>
      </pc:sldChg>
      <pc:sldChg chg="delSp modSp mod">
        <pc:chgData name="Craig Newey" userId="46506ade-5a8b-48c8-9d2f-407fd173a03b" providerId="ADAL" clId="{D132FFBA-0EA7-4FF6-9FCE-C50ED56943EA}" dt="2023-11-13T14:22:38.718" v="572" actId="12"/>
        <pc:sldMkLst>
          <pc:docMk/>
          <pc:sldMk cId="1435525792" sldId="265"/>
        </pc:sldMkLst>
        <pc:spChg chg="mod">
          <ac:chgData name="Craig Newey" userId="46506ade-5a8b-48c8-9d2f-407fd173a03b" providerId="ADAL" clId="{D132FFBA-0EA7-4FF6-9FCE-C50ED56943EA}" dt="2023-11-13T12:13:56.947" v="273" actId="14100"/>
          <ac:spMkLst>
            <pc:docMk/>
            <pc:sldMk cId="1435525792" sldId="265"/>
            <ac:spMk id="2" creationId="{00000000-0000-0000-0000-000000000000}"/>
          </ac:spMkLst>
        </pc:spChg>
        <pc:spChg chg="mod">
          <ac:chgData name="Craig Newey" userId="46506ade-5a8b-48c8-9d2f-407fd173a03b" providerId="ADAL" clId="{D132FFBA-0EA7-4FF6-9FCE-C50ED56943EA}" dt="2023-11-13T14:22:38.718" v="572" actId="12"/>
          <ac:spMkLst>
            <pc:docMk/>
            <pc:sldMk cId="1435525792" sldId="265"/>
            <ac:spMk id="3" creationId="{00000000-0000-0000-0000-000000000000}"/>
          </ac:spMkLst>
        </pc:spChg>
        <pc:spChg chg="del mod">
          <ac:chgData name="Craig Newey" userId="46506ade-5a8b-48c8-9d2f-407fd173a03b" providerId="ADAL" clId="{D132FFBA-0EA7-4FF6-9FCE-C50ED56943EA}" dt="2023-11-13T12:13:28.387" v="265" actId="478"/>
          <ac:spMkLst>
            <pc:docMk/>
            <pc:sldMk cId="1435525792" sldId="265"/>
            <ac:spMk id="9" creationId="{00000000-0000-0000-0000-000000000000}"/>
          </ac:spMkLst>
        </pc:spChg>
      </pc:sldChg>
      <pc:sldChg chg="del">
        <pc:chgData name="Craig Newey" userId="46506ade-5a8b-48c8-9d2f-407fd173a03b" providerId="ADAL" clId="{D132FFBA-0EA7-4FF6-9FCE-C50ED56943EA}" dt="2023-11-13T12:23:06.262" v="349" actId="2696"/>
        <pc:sldMkLst>
          <pc:docMk/>
          <pc:sldMk cId="3050269845" sldId="266"/>
        </pc:sldMkLst>
      </pc:sldChg>
      <pc:sldChg chg="del">
        <pc:chgData name="Craig Newey" userId="46506ade-5a8b-48c8-9d2f-407fd173a03b" providerId="ADAL" clId="{D132FFBA-0EA7-4FF6-9FCE-C50ED56943EA}" dt="2023-11-13T12:22:31.791" v="343" actId="2696"/>
        <pc:sldMkLst>
          <pc:docMk/>
          <pc:sldMk cId="754137711" sldId="267"/>
        </pc:sldMkLst>
      </pc:sldChg>
      <pc:sldChg chg="del">
        <pc:chgData name="Craig Newey" userId="46506ade-5a8b-48c8-9d2f-407fd173a03b" providerId="ADAL" clId="{D132FFBA-0EA7-4FF6-9FCE-C50ED56943EA}" dt="2023-11-13T12:22:26.501" v="342" actId="2696"/>
        <pc:sldMkLst>
          <pc:docMk/>
          <pc:sldMk cId="2271182725" sldId="269"/>
        </pc:sldMkLst>
      </pc:sldChg>
      <pc:sldChg chg="modSp mod">
        <pc:chgData name="Craig Newey" userId="46506ade-5a8b-48c8-9d2f-407fd173a03b" providerId="ADAL" clId="{D132FFBA-0EA7-4FF6-9FCE-C50ED56943EA}" dt="2023-11-13T14:35:02.929" v="576" actId="20577"/>
        <pc:sldMkLst>
          <pc:docMk/>
          <pc:sldMk cId="3878563126" sldId="270"/>
        </pc:sldMkLst>
        <pc:spChg chg="mod">
          <ac:chgData name="Craig Newey" userId="46506ade-5a8b-48c8-9d2f-407fd173a03b" providerId="ADAL" clId="{D132FFBA-0EA7-4FF6-9FCE-C50ED56943EA}" dt="2023-11-13T12:05:34.721" v="140" actId="14100"/>
          <ac:spMkLst>
            <pc:docMk/>
            <pc:sldMk cId="3878563126" sldId="270"/>
            <ac:spMk id="2" creationId="{00000000-0000-0000-0000-000000000000}"/>
          </ac:spMkLst>
        </pc:spChg>
        <pc:spChg chg="mod">
          <ac:chgData name="Craig Newey" userId="46506ade-5a8b-48c8-9d2f-407fd173a03b" providerId="ADAL" clId="{D132FFBA-0EA7-4FF6-9FCE-C50ED56943EA}" dt="2023-11-13T14:35:02.929" v="576" actId="20577"/>
          <ac:spMkLst>
            <pc:docMk/>
            <pc:sldMk cId="3878563126" sldId="270"/>
            <ac:spMk id="3" creationId="{00000000-0000-0000-0000-000000000000}"/>
          </ac:spMkLst>
        </pc:spChg>
      </pc:sldChg>
      <pc:sldChg chg="del">
        <pc:chgData name="Craig Newey" userId="46506ade-5a8b-48c8-9d2f-407fd173a03b" providerId="ADAL" clId="{D132FFBA-0EA7-4FF6-9FCE-C50ED56943EA}" dt="2023-11-13T12:23:14.916" v="350" actId="2696"/>
        <pc:sldMkLst>
          <pc:docMk/>
          <pc:sldMk cId="2786150052" sldId="274"/>
        </pc:sldMkLst>
      </pc:sldChg>
      <pc:sldChg chg="del">
        <pc:chgData name="Craig Newey" userId="46506ade-5a8b-48c8-9d2f-407fd173a03b" providerId="ADAL" clId="{D132FFBA-0EA7-4FF6-9FCE-C50ED56943EA}" dt="2023-11-13T12:22:42.496" v="346" actId="2696"/>
        <pc:sldMkLst>
          <pc:docMk/>
          <pc:sldMk cId="1363910814" sldId="275"/>
        </pc:sldMkLst>
      </pc:sldChg>
      <pc:sldChg chg="del">
        <pc:chgData name="Craig Newey" userId="46506ade-5a8b-48c8-9d2f-407fd173a03b" providerId="ADAL" clId="{D132FFBA-0EA7-4FF6-9FCE-C50ED56943EA}" dt="2023-11-13T12:23:18.657" v="351" actId="2696"/>
        <pc:sldMkLst>
          <pc:docMk/>
          <pc:sldMk cId="313393288" sldId="276"/>
        </pc:sldMkLst>
      </pc:sldChg>
      <pc:sldChg chg="del">
        <pc:chgData name="Craig Newey" userId="46506ade-5a8b-48c8-9d2f-407fd173a03b" providerId="ADAL" clId="{D132FFBA-0EA7-4FF6-9FCE-C50ED56943EA}" dt="2023-11-13T12:22:35.146" v="344" actId="2696"/>
        <pc:sldMkLst>
          <pc:docMk/>
          <pc:sldMk cId="1290385085" sldId="277"/>
        </pc:sldMkLst>
      </pc:sldChg>
      <pc:sldChg chg="del">
        <pc:chgData name="Craig Newey" userId="46506ade-5a8b-48c8-9d2f-407fd173a03b" providerId="ADAL" clId="{D132FFBA-0EA7-4FF6-9FCE-C50ED56943EA}" dt="2023-11-13T12:22:38.060" v="345" actId="2696"/>
        <pc:sldMkLst>
          <pc:docMk/>
          <pc:sldMk cId="573970894" sldId="278"/>
        </pc:sldMkLst>
      </pc:sldChg>
      <pc:sldChg chg="del">
        <pc:chgData name="Craig Newey" userId="46506ade-5a8b-48c8-9d2f-407fd173a03b" providerId="ADAL" clId="{D132FFBA-0EA7-4FF6-9FCE-C50ED56943EA}" dt="2023-11-13T12:22:46.041" v="347" actId="2696"/>
        <pc:sldMkLst>
          <pc:docMk/>
          <pc:sldMk cId="1821711269" sldId="1013"/>
        </pc:sldMkLst>
      </pc:sldChg>
      <pc:sldChg chg="modSp mod">
        <pc:chgData name="Craig Newey" userId="46506ade-5a8b-48c8-9d2f-407fd173a03b" providerId="ADAL" clId="{D132FFBA-0EA7-4FF6-9FCE-C50ED56943EA}" dt="2023-11-13T14:23:03.762" v="574" actId="12"/>
        <pc:sldMkLst>
          <pc:docMk/>
          <pc:sldMk cId="2278835752" sldId="1018"/>
        </pc:sldMkLst>
        <pc:spChg chg="mod">
          <ac:chgData name="Craig Newey" userId="46506ade-5a8b-48c8-9d2f-407fd173a03b" providerId="ADAL" clId="{D132FFBA-0EA7-4FF6-9FCE-C50ED56943EA}" dt="2023-11-13T11:47:34.329" v="0" actId="14100"/>
          <ac:spMkLst>
            <pc:docMk/>
            <pc:sldMk cId="2278835752" sldId="1018"/>
            <ac:spMk id="2" creationId="{7B82CFD2-8131-A106-F5BF-CF5EF3B398C8}"/>
          </ac:spMkLst>
        </pc:spChg>
        <pc:spChg chg="mod">
          <ac:chgData name="Craig Newey" userId="46506ade-5a8b-48c8-9d2f-407fd173a03b" providerId="ADAL" clId="{D132FFBA-0EA7-4FF6-9FCE-C50ED56943EA}" dt="2023-11-13T14:23:03.762" v="574" actId="12"/>
          <ac:spMkLst>
            <pc:docMk/>
            <pc:sldMk cId="2278835752" sldId="1018"/>
            <ac:spMk id="3" creationId="{A5271620-1972-43E4-B44D-01E05586C15B}"/>
          </ac:spMkLst>
        </pc:spChg>
      </pc:sldChg>
      <pc:sldChg chg="modSp mod">
        <pc:chgData name="Craig Newey" userId="46506ade-5a8b-48c8-9d2f-407fd173a03b" providerId="ADAL" clId="{D132FFBA-0EA7-4FF6-9FCE-C50ED56943EA}" dt="2023-11-13T14:22:53.168" v="573" actId="12"/>
        <pc:sldMkLst>
          <pc:docMk/>
          <pc:sldMk cId="2991599741" sldId="1019"/>
        </pc:sldMkLst>
        <pc:spChg chg="mod">
          <ac:chgData name="Craig Newey" userId="46506ade-5a8b-48c8-9d2f-407fd173a03b" providerId="ADAL" clId="{D132FFBA-0EA7-4FF6-9FCE-C50ED56943EA}" dt="2023-11-13T11:50:18.531" v="56" actId="14100"/>
          <ac:spMkLst>
            <pc:docMk/>
            <pc:sldMk cId="2991599741" sldId="1019"/>
            <ac:spMk id="2" creationId="{9BFFE5C4-010F-9212-48AC-17DFDC9FA3AA}"/>
          </ac:spMkLst>
        </pc:spChg>
        <pc:spChg chg="mod">
          <ac:chgData name="Craig Newey" userId="46506ade-5a8b-48c8-9d2f-407fd173a03b" providerId="ADAL" clId="{D132FFBA-0EA7-4FF6-9FCE-C50ED56943EA}" dt="2023-11-13T14:22:53.168" v="573" actId="12"/>
          <ac:spMkLst>
            <pc:docMk/>
            <pc:sldMk cId="2991599741" sldId="1019"/>
            <ac:spMk id="3" creationId="{D34812F0-58D1-4E1E-D2B8-B5A8080BE052}"/>
          </ac:spMkLst>
        </pc:spChg>
      </pc:sldChg>
      <pc:sldChg chg="new del">
        <pc:chgData name="Craig Newey" userId="46506ade-5a8b-48c8-9d2f-407fd173a03b" providerId="ADAL" clId="{D132FFBA-0EA7-4FF6-9FCE-C50ED56943EA}" dt="2023-11-13T14:12:23.574" v="405" actId="680"/>
        <pc:sldMkLst>
          <pc:docMk/>
          <pc:sldMk cId="3913724075" sldId="1020"/>
        </pc:sldMkLst>
      </pc:sldChg>
      <pc:sldChg chg="del">
        <pc:chgData name="Craig Newey" userId="46506ade-5a8b-48c8-9d2f-407fd173a03b" providerId="ADAL" clId="{D132FFBA-0EA7-4FF6-9FCE-C50ED56943EA}" dt="2023-11-13T12:23:23.178" v="352" actId="2696"/>
        <pc:sldMkLst>
          <pc:docMk/>
          <pc:sldMk cId="2559420705" sldId="1027"/>
        </pc:sldMkLst>
      </pc:sldChg>
      <pc:sldChg chg="del">
        <pc:chgData name="Craig Newey" userId="46506ade-5a8b-48c8-9d2f-407fd173a03b" providerId="ADAL" clId="{D132FFBA-0EA7-4FF6-9FCE-C50ED56943EA}" dt="2023-11-13T12:23:00.958" v="348" actId="2696"/>
        <pc:sldMkLst>
          <pc:docMk/>
          <pc:sldMk cId="2417565499" sldId="10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417A3-2489-4E79-9C2F-A1C312AD5F6B}"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B4259-4AFC-4CA4-825C-85C9ADF4667B}" type="slidenum">
              <a:rPr lang="en-GB" smtClean="0"/>
              <a:t>‹#›</a:t>
            </a:fld>
            <a:endParaRPr lang="en-GB"/>
          </a:p>
        </p:txBody>
      </p:sp>
    </p:spTree>
    <p:extLst>
      <p:ext uri="{BB962C8B-B14F-4D97-AF65-F5344CB8AC3E}">
        <p14:creationId xmlns:p14="http://schemas.microsoft.com/office/powerpoint/2010/main" val="13597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1</a:t>
            </a:fld>
            <a:endParaRPr lang="en-GB"/>
          </a:p>
        </p:txBody>
      </p:sp>
    </p:spTree>
    <p:extLst>
      <p:ext uri="{BB962C8B-B14F-4D97-AF65-F5344CB8AC3E}">
        <p14:creationId xmlns:p14="http://schemas.microsoft.com/office/powerpoint/2010/main" val="159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4</a:t>
            </a:fld>
            <a:endParaRPr lang="en-GB"/>
          </a:p>
        </p:txBody>
      </p:sp>
    </p:spTree>
    <p:extLst>
      <p:ext uri="{BB962C8B-B14F-4D97-AF65-F5344CB8AC3E}">
        <p14:creationId xmlns:p14="http://schemas.microsoft.com/office/powerpoint/2010/main" val="428311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5</a:t>
            </a:fld>
            <a:endParaRPr lang="en-GB"/>
          </a:p>
        </p:txBody>
      </p:sp>
    </p:spTree>
    <p:extLst>
      <p:ext uri="{BB962C8B-B14F-4D97-AF65-F5344CB8AC3E}">
        <p14:creationId xmlns:p14="http://schemas.microsoft.com/office/powerpoint/2010/main" val="377579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6</a:t>
            </a:fld>
            <a:endParaRPr lang="en-GB"/>
          </a:p>
        </p:txBody>
      </p:sp>
    </p:spTree>
    <p:extLst>
      <p:ext uri="{BB962C8B-B14F-4D97-AF65-F5344CB8AC3E}">
        <p14:creationId xmlns:p14="http://schemas.microsoft.com/office/powerpoint/2010/main" val="3310278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CB4259-4AFC-4CA4-825C-85C9ADF4667B}" type="slidenum">
              <a:rPr lang="en-GB" smtClean="0"/>
              <a:t>7</a:t>
            </a:fld>
            <a:endParaRPr lang="en-GB"/>
          </a:p>
        </p:txBody>
      </p:sp>
    </p:spTree>
    <p:extLst>
      <p:ext uri="{BB962C8B-B14F-4D97-AF65-F5344CB8AC3E}">
        <p14:creationId xmlns:p14="http://schemas.microsoft.com/office/powerpoint/2010/main" val="135194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newey@westmercia.police.uk?Subject=*Replace%20with%20Subject*%20[NOT%20PROTECTIVELY%20MARKE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8740" y="2632364"/>
            <a:ext cx="7766936" cy="1495498"/>
          </a:xfrm>
        </p:spPr>
        <p:txBody>
          <a:bodyPr/>
          <a:lstStyle/>
          <a:p>
            <a:pPr algn="ctr"/>
            <a:r>
              <a:rPr lang="en-GB" sz="4400" dirty="0">
                <a:solidFill>
                  <a:srgbClr val="002060"/>
                </a:solidFill>
                <a:latin typeface="Century Gothic" panose="020B0502020202020204" pitchFamily="34" charset="0"/>
                <a:ea typeface="Segoe UI" panose="020B0502040204020203" pitchFamily="34" charset="0"/>
                <a:cs typeface="Segoe UI" panose="020B0502040204020203" pitchFamily="34" charset="0"/>
              </a:rPr>
              <a:t>The Role of a Domestic Abuse Risk Officer (DARO)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126" y="537616"/>
            <a:ext cx="5876817" cy="1540044"/>
          </a:xfrm>
          <a:prstGeom prst="rect">
            <a:avLst/>
          </a:prstGeom>
        </p:spPr>
      </p:pic>
      <p:sp>
        <p:nvSpPr>
          <p:cNvPr id="5" name="TextBox 4"/>
          <p:cNvSpPr txBox="1"/>
          <p:nvPr/>
        </p:nvSpPr>
        <p:spPr>
          <a:xfrm>
            <a:off x="2141644" y="4682566"/>
            <a:ext cx="6941127" cy="646331"/>
          </a:xfrm>
          <a:prstGeom prst="rect">
            <a:avLst/>
          </a:prstGeom>
          <a:noFill/>
        </p:spPr>
        <p:txBody>
          <a:bodyPr wrap="square" rtlCol="0">
            <a:spAutoFit/>
          </a:bodyPr>
          <a:lstStyle/>
          <a:p>
            <a:pPr algn="ctr"/>
            <a:r>
              <a:rPr lang="en-GB" b="1" dirty="0">
                <a:solidFill>
                  <a:srgbClr val="002060"/>
                </a:solidFill>
                <a:latin typeface="Century Gothic" panose="020B0502020202020204" pitchFamily="34" charset="0"/>
              </a:rPr>
              <a:t>Domestic Abuse Focus – Lunch &amp; Learn Seminar – </a:t>
            </a:r>
          </a:p>
          <a:p>
            <a:pPr algn="ctr"/>
            <a:r>
              <a:rPr lang="en-GB" b="1" dirty="0">
                <a:solidFill>
                  <a:srgbClr val="002060"/>
                </a:solidFill>
                <a:latin typeface="Century Gothic" panose="020B0502020202020204" pitchFamily="34" charset="0"/>
              </a:rPr>
              <a:t>20</a:t>
            </a:r>
            <a:r>
              <a:rPr lang="en-GB" b="1" baseline="30000" dirty="0">
                <a:solidFill>
                  <a:srgbClr val="002060"/>
                </a:solidFill>
                <a:latin typeface="Century Gothic" panose="020B0502020202020204" pitchFamily="34" charset="0"/>
              </a:rPr>
              <a:t>th</a:t>
            </a:r>
            <a:r>
              <a:rPr lang="en-GB" b="1" dirty="0">
                <a:solidFill>
                  <a:srgbClr val="002060"/>
                </a:solidFill>
                <a:latin typeface="Century Gothic" panose="020B0502020202020204" pitchFamily="34" charset="0"/>
              </a:rPr>
              <a:t> November 2023</a:t>
            </a:r>
          </a:p>
        </p:txBody>
      </p:sp>
    </p:spTree>
    <p:extLst>
      <p:ext uri="{BB962C8B-B14F-4D97-AF65-F5344CB8AC3E}">
        <p14:creationId xmlns:p14="http://schemas.microsoft.com/office/powerpoint/2010/main" val="394585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CFD2-8131-A106-F5BF-CF5EF3B398C8}"/>
              </a:ext>
            </a:extLst>
          </p:cNvPr>
          <p:cNvSpPr>
            <a:spLocks noGrp="1"/>
          </p:cNvSpPr>
          <p:nvPr>
            <p:ph type="title"/>
          </p:nvPr>
        </p:nvSpPr>
        <p:spPr>
          <a:xfrm>
            <a:off x="677334" y="609600"/>
            <a:ext cx="8596668" cy="988381"/>
          </a:xfrm>
        </p:spPr>
        <p:txBody>
          <a:bodyPr>
            <a:normAutofit/>
          </a:bodyPr>
          <a:lstStyle/>
          <a:p>
            <a:pPr algn="ctr"/>
            <a:r>
              <a:rPr lang="en-GB" b="1" dirty="0">
                <a:solidFill>
                  <a:srgbClr val="002060"/>
                </a:solidFill>
                <a:latin typeface="Century Gothic" panose="020B0502020202020204" pitchFamily="34" charset="0"/>
              </a:rPr>
              <a:t>Telford &amp; Wrekin LPA DARO’s</a:t>
            </a:r>
          </a:p>
        </p:txBody>
      </p:sp>
      <p:sp>
        <p:nvSpPr>
          <p:cNvPr id="3" name="Content Placeholder 2">
            <a:extLst>
              <a:ext uri="{FF2B5EF4-FFF2-40B4-BE49-F238E27FC236}">
                <a16:creationId xmlns:a16="http://schemas.microsoft.com/office/drawing/2014/main" id="{A5271620-1972-43E4-B44D-01E05586C15B}"/>
              </a:ext>
            </a:extLst>
          </p:cNvPr>
          <p:cNvSpPr>
            <a:spLocks noGrp="1"/>
          </p:cNvSpPr>
          <p:nvPr>
            <p:ph idx="1"/>
          </p:nvPr>
        </p:nvSpPr>
        <p:spPr>
          <a:xfrm>
            <a:off x="1156728" y="1855433"/>
            <a:ext cx="8596668" cy="4181383"/>
          </a:xfrm>
        </p:spPr>
        <p:txBody>
          <a:bodyPr>
            <a:normAutofit/>
          </a:bodyPr>
          <a:lstStyle/>
          <a:p>
            <a:pPr>
              <a:buFont typeface="Arial" panose="020B0604020202020204" pitchFamily="34" charset="0"/>
              <a:buChar char="•"/>
            </a:pPr>
            <a:r>
              <a:rPr lang="en-GB" sz="3200" b="1" dirty="0">
                <a:solidFill>
                  <a:srgbClr val="002060"/>
                </a:solidFill>
                <a:latin typeface="Century Gothic" panose="020B0502020202020204" pitchFamily="34" charset="0"/>
              </a:rPr>
              <a:t>Louise Armstrong – 01952 214768</a:t>
            </a:r>
          </a:p>
          <a:p>
            <a:pPr>
              <a:buFont typeface="Arial" panose="020B0604020202020204" pitchFamily="34" charset="0"/>
              <a:buChar char="•"/>
            </a:pPr>
            <a:r>
              <a:rPr lang="en-GB" sz="3200" b="1" dirty="0">
                <a:solidFill>
                  <a:srgbClr val="002060"/>
                </a:solidFill>
                <a:latin typeface="Century Gothic" panose="020B0502020202020204" pitchFamily="34" charset="0"/>
              </a:rPr>
              <a:t>Natasha Davies – 01952 214710</a:t>
            </a:r>
          </a:p>
          <a:p>
            <a:pPr>
              <a:buFont typeface="Arial" panose="020B0604020202020204" pitchFamily="34" charset="0"/>
              <a:buChar char="•"/>
            </a:pPr>
            <a:r>
              <a:rPr lang="en-GB" sz="3200" b="1" dirty="0">
                <a:solidFill>
                  <a:srgbClr val="002060"/>
                </a:solidFill>
                <a:latin typeface="Century Gothic" panose="020B0502020202020204" pitchFamily="34" charset="0"/>
              </a:rPr>
              <a:t>Jess Willets – 01952 214945</a:t>
            </a:r>
          </a:p>
          <a:p>
            <a:pPr>
              <a:buFont typeface="Arial" panose="020B0604020202020204" pitchFamily="34" charset="0"/>
              <a:buChar char="•"/>
            </a:pPr>
            <a:r>
              <a:rPr lang="en-GB" sz="3200" b="1" dirty="0">
                <a:solidFill>
                  <a:srgbClr val="002060"/>
                </a:solidFill>
                <a:latin typeface="Century Gothic" panose="020B0502020202020204" pitchFamily="34" charset="0"/>
              </a:rPr>
              <a:t>*Stu Platt – TBC!*</a:t>
            </a:r>
          </a:p>
          <a:p>
            <a:pPr algn="ctr">
              <a:buFont typeface="Arial" panose="020B0604020202020204" pitchFamily="34" charset="0"/>
              <a:buChar char="•"/>
            </a:pPr>
            <a:r>
              <a:rPr lang="en-GB" sz="3200" b="1" dirty="0">
                <a:solidFill>
                  <a:srgbClr val="002060"/>
                </a:solidFill>
                <a:latin typeface="Century Gothic" panose="020B0502020202020204" pitchFamily="34" charset="0"/>
              </a:rPr>
              <a:t>C/O Protecting Vulnerable People (PVP)</a:t>
            </a:r>
          </a:p>
          <a:p>
            <a:pPr algn="ctr">
              <a:buFont typeface="Arial" panose="020B0604020202020204" pitchFamily="34" charset="0"/>
              <a:buChar char="•"/>
            </a:pPr>
            <a:r>
              <a:rPr lang="en-GB" sz="3200" b="1" dirty="0">
                <a:solidFill>
                  <a:srgbClr val="002060"/>
                </a:solidFill>
                <a:latin typeface="Century Gothic" panose="020B0502020202020204" pitchFamily="34" charset="0"/>
              </a:rPr>
              <a:t>West Mercia Police, </a:t>
            </a:r>
            <a:r>
              <a:rPr lang="en-GB" sz="3200" b="1" dirty="0" err="1">
                <a:solidFill>
                  <a:srgbClr val="002060"/>
                </a:solidFill>
                <a:latin typeface="Century Gothic" panose="020B0502020202020204" pitchFamily="34" charset="0"/>
              </a:rPr>
              <a:t>Malinsgate</a:t>
            </a:r>
            <a:r>
              <a:rPr lang="en-GB" sz="3200" b="1" dirty="0">
                <a:solidFill>
                  <a:srgbClr val="002060"/>
                </a:solidFill>
                <a:latin typeface="Century Gothic" panose="020B0502020202020204" pitchFamily="34" charset="0"/>
              </a:rPr>
              <a:t> Police Station, Telford TF3 4HW</a:t>
            </a:r>
          </a:p>
        </p:txBody>
      </p:sp>
    </p:spTree>
    <p:extLst>
      <p:ext uri="{BB962C8B-B14F-4D97-AF65-F5344CB8AC3E}">
        <p14:creationId xmlns:p14="http://schemas.microsoft.com/office/powerpoint/2010/main" val="227883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E5C4-010F-9212-48AC-17DFDC9FA3AA}"/>
              </a:ext>
            </a:extLst>
          </p:cNvPr>
          <p:cNvSpPr>
            <a:spLocks noGrp="1"/>
          </p:cNvSpPr>
          <p:nvPr>
            <p:ph type="title"/>
          </p:nvPr>
        </p:nvSpPr>
        <p:spPr>
          <a:xfrm>
            <a:off x="677334" y="609600"/>
            <a:ext cx="11041190" cy="642151"/>
          </a:xfrm>
        </p:spPr>
        <p:txBody>
          <a:bodyPr/>
          <a:lstStyle/>
          <a:p>
            <a:pPr algn="ctr"/>
            <a:r>
              <a:rPr lang="en-GB" b="1" dirty="0">
                <a:solidFill>
                  <a:srgbClr val="002060"/>
                </a:solidFill>
                <a:latin typeface="Century Gothic" panose="020B0502020202020204" pitchFamily="34" charset="0"/>
              </a:rPr>
              <a:t>Role &amp; Responsibilities…..</a:t>
            </a:r>
          </a:p>
        </p:txBody>
      </p:sp>
      <p:sp>
        <p:nvSpPr>
          <p:cNvPr id="3" name="Content Placeholder 2">
            <a:extLst>
              <a:ext uri="{FF2B5EF4-FFF2-40B4-BE49-F238E27FC236}">
                <a16:creationId xmlns:a16="http://schemas.microsoft.com/office/drawing/2014/main" id="{D34812F0-58D1-4E1E-D2B8-B5A8080BE052}"/>
              </a:ext>
            </a:extLst>
          </p:cNvPr>
          <p:cNvSpPr>
            <a:spLocks noGrp="1"/>
          </p:cNvSpPr>
          <p:nvPr>
            <p:ph idx="1"/>
          </p:nvPr>
        </p:nvSpPr>
        <p:spPr>
          <a:xfrm>
            <a:off x="958788" y="1565786"/>
            <a:ext cx="9481352" cy="4204699"/>
          </a:xfrm>
        </p:spPr>
        <p:txBody>
          <a:bodyPr>
            <a:normAutofit fontScale="92500" lnSpcReduction="10000"/>
          </a:bodyPr>
          <a:lstStyle/>
          <a:p>
            <a:pPr marL="0" indent="0">
              <a:buNone/>
            </a:pPr>
            <a:endParaRPr lang="en-GB" dirty="0">
              <a:solidFill>
                <a:srgbClr val="002060"/>
              </a:solidFill>
              <a:latin typeface="Century Gothic" panose="020B0502020202020204" pitchFamily="34" charset="0"/>
            </a:endParaRPr>
          </a:p>
          <a:p>
            <a:pPr fontAlgn="base">
              <a:buFont typeface="Arial" panose="020B0604020202020204" pitchFamily="34" charset="0"/>
              <a:buChar char="•"/>
            </a:pPr>
            <a:r>
              <a:rPr lang="en-US" sz="1900" b="1" i="0" dirty="0">
                <a:solidFill>
                  <a:srgbClr val="000000"/>
                </a:solidFill>
                <a:effectLst/>
                <a:latin typeface="Century Gothic" panose="020B0502020202020204" pitchFamily="34" charset="0"/>
              </a:rPr>
              <a:t>The DARO role is to safeguard and support High </a:t>
            </a:r>
            <a:r>
              <a:rPr lang="en-US" sz="1900" b="1" dirty="0">
                <a:solidFill>
                  <a:srgbClr val="000000"/>
                </a:solidFill>
                <a:latin typeface="Century Gothic" panose="020B0502020202020204" pitchFamily="34" charset="0"/>
              </a:rPr>
              <a:t>R</a:t>
            </a:r>
            <a:r>
              <a:rPr lang="en-US" sz="1900" b="1" i="0" dirty="0">
                <a:solidFill>
                  <a:srgbClr val="000000"/>
                </a:solidFill>
                <a:effectLst/>
                <a:latin typeface="Century Gothic" panose="020B0502020202020204" pitchFamily="34" charset="0"/>
              </a:rPr>
              <a:t>isk victims of domestic abuse and their children/family. </a:t>
            </a:r>
          </a:p>
          <a:p>
            <a:pPr fontAlgn="base">
              <a:buFont typeface="Arial" panose="020B0604020202020204" pitchFamily="34" charset="0"/>
              <a:buChar char="•"/>
            </a:pPr>
            <a:endParaRPr lang="en-US" sz="1900" b="1" i="0" dirty="0">
              <a:solidFill>
                <a:srgbClr val="000000"/>
              </a:solidFill>
              <a:latin typeface="Century Gothic" panose="020B0502020202020204" pitchFamily="34" charset="0"/>
            </a:endParaRPr>
          </a:p>
          <a:p>
            <a:pPr fontAlgn="base">
              <a:buFont typeface="Arial" panose="020B0604020202020204" pitchFamily="34" charset="0"/>
              <a:buChar char="•"/>
            </a:pPr>
            <a:r>
              <a:rPr lang="en-US" sz="1900" b="1" i="0" dirty="0">
                <a:solidFill>
                  <a:srgbClr val="000000"/>
                </a:solidFill>
                <a:effectLst/>
                <a:latin typeface="Century Gothic" panose="020B0502020202020204" pitchFamily="34" charset="0"/>
              </a:rPr>
              <a:t>Each domestic incident where a Police </a:t>
            </a:r>
            <a:r>
              <a:rPr lang="en-US" sz="1900" b="1" dirty="0">
                <a:solidFill>
                  <a:srgbClr val="000000"/>
                </a:solidFill>
                <a:latin typeface="Century Gothic" panose="020B0502020202020204" pitchFamily="34" charset="0"/>
              </a:rPr>
              <a:t>O</a:t>
            </a:r>
            <a:r>
              <a:rPr lang="en-US" sz="1900" b="1" i="0" dirty="0">
                <a:solidFill>
                  <a:srgbClr val="000000"/>
                </a:solidFill>
                <a:effectLst/>
                <a:latin typeface="Century Gothic" panose="020B0502020202020204" pitchFamily="34" charset="0"/>
              </a:rPr>
              <a:t>fficer has attended will be graded Standard, Medium or High depending on information provided within the DARA, their professional judgement and information held on Police systems.  </a:t>
            </a:r>
          </a:p>
          <a:p>
            <a:pPr fontAlgn="base">
              <a:buFont typeface="Arial" panose="020B0604020202020204" pitchFamily="34" charset="0"/>
              <a:buChar char="•"/>
            </a:pPr>
            <a:endParaRPr lang="en-US" sz="1900" b="1" i="0" dirty="0">
              <a:solidFill>
                <a:srgbClr val="000000"/>
              </a:solidFill>
              <a:effectLst/>
              <a:latin typeface="Century Gothic" panose="020B0502020202020204" pitchFamily="34" charset="0"/>
            </a:endParaRPr>
          </a:p>
          <a:p>
            <a:pPr fontAlgn="base">
              <a:buFont typeface="Arial" panose="020B0604020202020204" pitchFamily="34" charset="0"/>
              <a:buChar char="•"/>
            </a:pPr>
            <a:r>
              <a:rPr lang="en-US" sz="1900" b="1" i="0" dirty="0">
                <a:solidFill>
                  <a:srgbClr val="000000"/>
                </a:solidFill>
                <a:effectLst/>
                <a:latin typeface="Century Gothic" panose="020B0502020202020204" pitchFamily="34" charset="0"/>
              </a:rPr>
              <a:t>It is then the job of the DARO to complete a further risk assessment for the High-Risk victims.  Police systems will be fully checked, and contact will be made with the victim / visited, where more information will be gathered re their situations and the incident and then relevant safeguarding measures will be implemented to try and prevent further incidents / keep them safe.   </a:t>
            </a:r>
          </a:p>
          <a:p>
            <a:pPr>
              <a:buFont typeface="Arial" panose="020B0604020202020204" pitchFamily="34" charset="0"/>
              <a:buChar char="•"/>
            </a:pPr>
            <a:endParaRPr lang="en-GB" dirty="0">
              <a:solidFill>
                <a:srgbClr val="002060"/>
              </a:solidFill>
              <a:latin typeface="Century Gothic" panose="020B0502020202020204" pitchFamily="34" charset="0"/>
            </a:endParaRPr>
          </a:p>
          <a:p>
            <a:pPr marL="0" indent="0">
              <a:buNone/>
            </a:pPr>
            <a:endParaRPr lang="en-GB"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99159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08" y="506027"/>
            <a:ext cx="8596668" cy="772357"/>
          </a:xfrm>
        </p:spPr>
        <p:txBody>
          <a:bodyPr/>
          <a:lstStyle/>
          <a:p>
            <a:pPr algn="ctr"/>
            <a:r>
              <a:rPr lang="en-GB" b="1" dirty="0">
                <a:solidFill>
                  <a:srgbClr val="002060"/>
                </a:solidFill>
                <a:latin typeface="Century Gothic" panose="020B0502020202020204" pitchFamily="34" charset="0"/>
              </a:rPr>
              <a:t>Safeguarding Measures       </a:t>
            </a:r>
          </a:p>
        </p:txBody>
      </p:sp>
      <p:sp>
        <p:nvSpPr>
          <p:cNvPr id="3" name="Content Placeholder 2"/>
          <p:cNvSpPr>
            <a:spLocks noGrp="1"/>
          </p:cNvSpPr>
          <p:nvPr>
            <p:ph idx="1"/>
          </p:nvPr>
        </p:nvSpPr>
        <p:spPr>
          <a:xfrm>
            <a:off x="677334" y="1402673"/>
            <a:ext cx="8596668" cy="4638690"/>
          </a:xfrm>
        </p:spPr>
        <p:txBody>
          <a:bodyPr>
            <a:noAutofit/>
          </a:bodyPr>
          <a:lstStyle/>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Gaz Warning on Police systems.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Non-Molestation Order referral.</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Creation of a Risk </a:t>
            </a:r>
            <a:r>
              <a:rPr lang="en-US" sz="1400" b="1" i="0">
                <a:solidFill>
                  <a:srgbClr val="000000"/>
                </a:solidFill>
                <a:effectLst/>
                <a:latin typeface="Century Gothic" panose="020B0502020202020204" pitchFamily="34" charset="0"/>
              </a:rPr>
              <a:t>Management Plans </a:t>
            </a:r>
            <a:r>
              <a:rPr lang="en-US" sz="1400" b="1" i="0" dirty="0">
                <a:solidFill>
                  <a:srgbClr val="000000"/>
                </a:solidFill>
                <a:effectLst/>
                <a:latin typeface="Century Gothic" panose="020B0502020202020204" pitchFamily="34" charset="0"/>
              </a:rPr>
              <a:t>(RMP).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Referral to MARAC.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Advice to the victim around safeguarding Apps such as Hollie Guard and Bright Sky.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Advice to the victim around their personal safety.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Referrals to partner agencies such as Women’s Aid, DAPP, Counselling Services, STARS, ISVAs, Housing support groups.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To seek refuge accommodation for the victim and her children (on occasion DARO have transported victims with officers to the refuge).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Arranging installation of national monitoring alarms, DOCO security referral, fire service referral.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On occasions mobile phones are purchased with victims to enable them to have means to contact supporting agencies. </a:t>
            </a:r>
          </a:p>
          <a:p>
            <a:pPr algn="l" rtl="0" fontAlgn="base">
              <a:buFont typeface="Arial" panose="020B0604020202020204" pitchFamily="34" charset="0"/>
              <a:buChar char="•"/>
            </a:pPr>
            <a:r>
              <a:rPr lang="en-US" sz="1400" b="1" i="0" dirty="0">
                <a:solidFill>
                  <a:srgbClr val="000000"/>
                </a:solidFill>
                <a:effectLst/>
                <a:latin typeface="Century Gothic" panose="020B0502020202020204" pitchFamily="34" charset="0"/>
              </a:rPr>
              <a:t>Signposting victims and families to food banks and crisis support.  </a:t>
            </a:r>
          </a:p>
          <a:p>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87856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62" y="801355"/>
            <a:ext cx="9608088" cy="716727"/>
          </a:xfrm>
        </p:spPr>
        <p:txBody>
          <a:bodyPr>
            <a:normAutofit/>
          </a:bodyPr>
          <a:lstStyle/>
          <a:p>
            <a:pPr algn="ctr"/>
            <a:r>
              <a:rPr lang="en-GB" sz="3200" b="1" dirty="0">
                <a:solidFill>
                  <a:srgbClr val="002060"/>
                </a:solidFill>
                <a:latin typeface="Century Gothic" panose="020B0502020202020204" pitchFamily="34" charset="0"/>
              </a:rPr>
              <a:t>Role continued…..</a:t>
            </a:r>
          </a:p>
        </p:txBody>
      </p:sp>
      <p:sp>
        <p:nvSpPr>
          <p:cNvPr id="3" name="TextBox 2"/>
          <p:cNvSpPr txBox="1"/>
          <p:nvPr/>
        </p:nvSpPr>
        <p:spPr>
          <a:xfrm>
            <a:off x="872712" y="1867583"/>
            <a:ext cx="8910479" cy="427809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l" rtl="0" fontAlgn="base">
              <a:buClr>
                <a:schemeClr val="accent1"/>
              </a:buClr>
              <a:buFont typeface="Arial" panose="020B0604020202020204" pitchFamily="34" charset="0"/>
              <a:buChar char="•"/>
            </a:pPr>
            <a:r>
              <a:rPr lang="en-US" sz="1600" b="1" i="0" dirty="0">
                <a:solidFill>
                  <a:srgbClr val="000000"/>
                </a:solidFill>
                <a:effectLst/>
                <a:latin typeface="Century Gothic" panose="020B0502020202020204" pitchFamily="34" charset="0"/>
              </a:rPr>
              <a:t>Although we mainly focus on High-Risk victims, we do also provide support for victims that have been assessed as Medium when officers will ask DARO to speak with the Victim to provide support and options available to them, which could also mean opening / reinstating Risk </a:t>
            </a:r>
            <a:r>
              <a:rPr lang="en-US" sz="1600" b="1" dirty="0">
                <a:solidFill>
                  <a:srgbClr val="000000"/>
                </a:solidFill>
                <a:latin typeface="Century Gothic" panose="020B0502020202020204" pitchFamily="34" charset="0"/>
              </a:rPr>
              <a:t>M</a:t>
            </a:r>
            <a:r>
              <a:rPr lang="en-US" sz="1600" b="1" i="0" dirty="0">
                <a:solidFill>
                  <a:srgbClr val="000000"/>
                </a:solidFill>
                <a:effectLst/>
                <a:latin typeface="Century Gothic" panose="020B0502020202020204" pitchFamily="34" charset="0"/>
              </a:rPr>
              <a:t>anagement </a:t>
            </a:r>
            <a:r>
              <a:rPr lang="en-US" sz="1600" b="1" dirty="0">
                <a:solidFill>
                  <a:srgbClr val="000000"/>
                </a:solidFill>
                <a:latin typeface="Century Gothic" panose="020B0502020202020204" pitchFamily="34" charset="0"/>
              </a:rPr>
              <a:t>P</a:t>
            </a:r>
            <a:r>
              <a:rPr lang="en-US" sz="1600" b="1" i="0" dirty="0">
                <a:solidFill>
                  <a:srgbClr val="000000"/>
                </a:solidFill>
                <a:effectLst/>
                <a:latin typeface="Century Gothic" panose="020B0502020202020204" pitchFamily="34" charset="0"/>
              </a:rPr>
              <a:t>lans.  </a:t>
            </a:r>
          </a:p>
          <a:p>
            <a:pPr marL="285750" indent="-285750" algn="l" rtl="0" fontAlgn="base">
              <a:buClr>
                <a:schemeClr val="accent1"/>
              </a:buClr>
              <a:buFont typeface="Arial" panose="020B0604020202020204" pitchFamily="34" charset="0"/>
              <a:buChar char="•"/>
            </a:pPr>
            <a:endParaRPr lang="en-US" sz="1600" b="1" i="0" dirty="0">
              <a:solidFill>
                <a:srgbClr val="000000"/>
              </a:solidFill>
              <a:effectLst/>
              <a:latin typeface="Century Gothic" panose="020B0502020202020204" pitchFamily="34" charset="0"/>
            </a:endParaRPr>
          </a:p>
          <a:p>
            <a:pPr marL="285750" indent="-285750" algn="l" rtl="0" fontAlgn="base">
              <a:buClr>
                <a:schemeClr val="accent1"/>
              </a:buClr>
              <a:buFont typeface="Arial" panose="020B0604020202020204" pitchFamily="34" charset="0"/>
              <a:buChar char="•"/>
            </a:pPr>
            <a:r>
              <a:rPr lang="en-US" sz="1600" b="1" i="0" dirty="0">
                <a:solidFill>
                  <a:srgbClr val="000000"/>
                </a:solidFill>
                <a:effectLst/>
                <a:latin typeface="Century Gothic" panose="020B0502020202020204" pitchFamily="34" charset="0"/>
              </a:rPr>
              <a:t>Ongoing support will also be provided to victims who are in the MARAC process and on Risk Management Plans.  This will be provided via telephone conversations and on occasion, visits to their address.  SNT Officers and DARO’ will liaise to ensure that the RMP is fully serviced.   The victim will be updated by DARO’ with any Court outcomes and further safeguarding options will be considered if required. Victims may also ask DARO about court process, pre court visits etc. Officers may ask DARO’ to seek the victims views on restraining orders.</a:t>
            </a:r>
          </a:p>
          <a:p>
            <a:pPr marL="285750" indent="-285750" algn="l" rtl="0" fontAlgn="base">
              <a:buClr>
                <a:schemeClr val="accent1"/>
              </a:buClr>
              <a:buFont typeface="Arial" panose="020B0604020202020204" pitchFamily="34" charset="0"/>
              <a:buChar char="•"/>
            </a:pPr>
            <a:endParaRPr lang="en-US" sz="1600" b="1" i="0" dirty="0">
              <a:solidFill>
                <a:srgbClr val="000000"/>
              </a:solidFill>
              <a:effectLst/>
              <a:latin typeface="Century Gothic" panose="020B0502020202020204" pitchFamily="34" charset="0"/>
            </a:endParaRPr>
          </a:p>
          <a:p>
            <a:pPr marL="285750" indent="-285750" algn="l" rtl="0" fontAlgn="base">
              <a:buClr>
                <a:schemeClr val="accent1"/>
              </a:buClr>
              <a:buFont typeface="Arial" panose="020B0604020202020204" pitchFamily="34" charset="0"/>
              <a:buChar char="•"/>
            </a:pPr>
            <a:r>
              <a:rPr lang="en-US" sz="1600" b="1" i="0" dirty="0">
                <a:solidFill>
                  <a:srgbClr val="000000"/>
                </a:solidFill>
                <a:effectLst/>
                <a:latin typeface="Century Gothic" panose="020B0502020202020204" pitchFamily="34" charset="0"/>
              </a:rPr>
              <a:t>The DARO works closely with partner agencies such as Social Services, Family Connect, Probation, Women’s Aid, </a:t>
            </a:r>
            <a:r>
              <a:rPr lang="en-US" sz="1600" b="1" i="0" dirty="0" err="1">
                <a:solidFill>
                  <a:srgbClr val="000000"/>
                </a:solidFill>
                <a:effectLst/>
                <a:latin typeface="Century Gothic" panose="020B0502020202020204" pitchFamily="34" charset="0"/>
              </a:rPr>
              <a:t>Cranstoun</a:t>
            </a:r>
            <a:r>
              <a:rPr lang="en-US" sz="1600" b="1" i="0" dirty="0">
                <a:solidFill>
                  <a:srgbClr val="000000"/>
                </a:solidFill>
                <a:effectLst/>
                <a:latin typeface="Century Gothic" panose="020B0502020202020204" pitchFamily="34" charset="0"/>
              </a:rPr>
              <a:t> and any other agency, charity or third sector </a:t>
            </a:r>
            <a:r>
              <a:rPr lang="en-US" sz="1600" b="1" i="0" dirty="0" err="1">
                <a:solidFill>
                  <a:srgbClr val="000000"/>
                </a:solidFill>
                <a:effectLst/>
                <a:latin typeface="Century Gothic" panose="020B0502020202020204" pitchFamily="34" charset="0"/>
              </a:rPr>
              <a:t>organisation</a:t>
            </a:r>
            <a:r>
              <a:rPr lang="en-US" sz="1600" b="1" i="0" dirty="0">
                <a:solidFill>
                  <a:srgbClr val="000000"/>
                </a:solidFill>
                <a:effectLst/>
                <a:latin typeface="Century Gothic" panose="020B0502020202020204" pitchFamily="34" charset="0"/>
              </a:rPr>
              <a:t> relevant to the victim that is being supported. This is done via emails and regular telephone calls. </a:t>
            </a:r>
          </a:p>
        </p:txBody>
      </p:sp>
    </p:spTree>
    <p:extLst>
      <p:ext uri="{BB962C8B-B14F-4D97-AF65-F5344CB8AC3E}">
        <p14:creationId xmlns:p14="http://schemas.microsoft.com/office/powerpoint/2010/main" val="143552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7334" y="825623"/>
            <a:ext cx="9327800" cy="8256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b="1" dirty="0">
                <a:solidFill>
                  <a:srgbClr val="002060"/>
                </a:solidFill>
                <a:latin typeface="Century Gothic" panose="020B0502020202020204" pitchFamily="34" charset="0"/>
              </a:rPr>
              <a:t>            Role</a:t>
            </a:r>
            <a:r>
              <a:rPr lang="en-GB" b="1" dirty="0">
                <a:solidFill>
                  <a:srgbClr val="002060"/>
                </a:solidFill>
                <a:latin typeface="Century Gothic" panose="020B0502020202020204" pitchFamily="34" charset="0"/>
              </a:rPr>
              <a:t> </a:t>
            </a:r>
            <a:r>
              <a:rPr lang="en-GB" sz="3200" b="1" dirty="0">
                <a:solidFill>
                  <a:srgbClr val="002060"/>
                </a:solidFill>
                <a:latin typeface="Century Gothic" panose="020B0502020202020204" pitchFamily="34" charset="0"/>
              </a:rPr>
              <a:t>continued</a:t>
            </a:r>
            <a:r>
              <a:rPr lang="en-GB" b="1" dirty="0">
                <a:solidFill>
                  <a:srgbClr val="002060"/>
                </a:solidFill>
                <a:latin typeface="Century Gothic" panose="020B0502020202020204" pitchFamily="34" charset="0"/>
              </a:rPr>
              <a:t>…...</a:t>
            </a:r>
          </a:p>
        </p:txBody>
      </p:sp>
      <p:sp>
        <p:nvSpPr>
          <p:cNvPr id="6" name="TextBox 5"/>
          <p:cNvSpPr txBox="1"/>
          <p:nvPr/>
        </p:nvSpPr>
        <p:spPr>
          <a:xfrm>
            <a:off x="398422" y="1828801"/>
            <a:ext cx="10308047" cy="2862322"/>
          </a:xfrm>
          <a:prstGeom prst="rect">
            <a:avLst/>
          </a:prstGeom>
          <a:noFill/>
        </p:spPr>
        <p:txBody>
          <a:bodyPr wrap="square" rtlCol="0">
            <a:spAutoFit/>
          </a:bodyPr>
          <a:lstStyle/>
          <a:p>
            <a:pPr marL="285750" indent="-285750" algn="l" rtl="0" fontAlgn="base">
              <a:buClr>
                <a:schemeClr val="accent1"/>
              </a:buClr>
              <a:buFont typeface="Arial" panose="020B0604020202020204" pitchFamily="34" charset="0"/>
              <a:buChar char="•"/>
            </a:pPr>
            <a:r>
              <a:rPr lang="en-US" sz="1800" b="1" i="0" dirty="0">
                <a:solidFill>
                  <a:srgbClr val="000000"/>
                </a:solidFill>
                <a:effectLst/>
                <a:latin typeface="Century Gothic" panose="020B0502020202020204" pitchFamily="34" charset="0"/>
              </a:rPr>
              <a:t>The DARO is often asked by Patrol officers to visit victims of domestic abuse who have failed to provide statements to try and encourage them to do so and to offer them support / safeguarding. Where possible DARO will also attempt to visit High Risk DV victim with the PVP officer dealing with arrest/investigation. </a:t>
            </a:r>
          </a:p>
          <a:p>
            <a:pPr algn="l" rtl="0" fontAlgn="base">
              <a:buClr>
                <a:schemeClr val="accent1"/>
              </a:buClr>
            </a:pPr>
            <a:endParaRPr lang="en-US" b="1" i="0" dirty="0">
              <a:solidFill>
                <a:srgbClr val="000000"/>
              </a:solidFill>
              <a:effectLst/>
              <a:latin typeface="Century Gothic" panose="020B0502020202020204" pitchFamily="34" charset="0"/>
            </a:endParaRPr>
          </a:p>
          <a:p>
            <a:pPr marL="285750" indent="-285750" algn="l" rtl="0" fontAlgn="base">
              <a:buClr>
                <a:schemeClr val="accent1"/>
              </a:buClr>
              <a:buFont typeface="Arial" panose="020B0604020202020204" pitchFamily="34" charset="0"/>
              <a:buChar char="•"/>
            </a:pPr>
            <a:r>
              <a:rPr lang="en-US" sz="1800" b="1" i="0" dirty="0">
                <a:solidFill>
                  <a:srgbClr val="000000"/>
                </a:solidFill>
                <a:effectLst/>
                <a:latin typeface="Century Gothic" panose="020B0502020202020204" pitchFamily="34" charset="0"/>
              </a:rPr>
              <a:t>The DARO will administer Claire’s Law applications and complete disclosures. </a:t>
            </a:r>
          </a:p>
          <a:p>
            <a:pPr algn="l" rtl="0" fontAlgn="base">
              <a:buClr>
                <a:schemeClr val="accent1"/>
              </a:buClr>
            </a:pPr>
            <a:endParaRPr lang="en-US" b="1" i="0" dirty="0">
              <a:solidFill>
                <a:srgbClr val="000000"/>
              </a:solidFill>
              <a:effectLst/>
              <a:latin typeface="Century Gothic" panose="020B0502020202020204" pitchFamily="34" charset="0"/>
            </a:endParaRPr>
          </a:p>
          <a:p>
            <a:pPr marL="285750" indent="-285750" algn="l" rtl="0" fontAlgn="base">
              <a:buClr>
                <a:schemeClr val="accent1"/>
              </a:buClr>
              <a:buFont typeface="Arial" panose="020B0604020202020204" pitchFamily="34" charset="0"/>
              <a:buChar char="•"/>
            </a:pPr>
            <a:r>
              <a:rPr lang="en-US" sz="1800" b="1" i="0" dirty="0">
                <a:solidFill>
                  <a:srgbClr val="000000"/>
                </a:solidFill>
                <a:effectLst/>
                <a:latin typeface="Century Gothic" panose="020B0502020202020204" pitchFamily="34" charset="0"/>
              </a:rPr>
              <a:t>The DARO provides Officers within the PVP department and other departments any information that may assist with their investigation / contact with the victim. </a:t>
            </a:r>
            <a:endParaRPr lang="en-US" b="1" i="0" dirty="0">
              <a:solidFill>
                <a:srgbClr val="000000"/>
              </a:solidFill>
              <a:effectLst/>
              <a:latin typeface="Century Gothic" panose="020B0502020202020204" pitchFamily="34" charset="0"/>
            </a:endParaRPr>
          </a:p>
          <a:p>
            <a:endParaRPr lang="en-GB" dirty="0">
              <a:solidFill>
                <a:srgbClr val="002060"/>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12363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89" y="2396971"/>
            <a:ext cx="8596668" cy="2716567"/>
          </a:xfrm>
        </p:spPr>
        <p:txBody>
          <a:bodyPr>
            <a:normAutofit fontScale="90000"/>
          </a:bodyPr>
          <a:lstStyle/>
          <a:p>
            <a:pPr algn="ctr"/>
            <a: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t>Thank you for listening. Any questions?</a:t>
            </a:r>
            <a:b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br>
            <a:b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br>
            <a: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t>Detective Inspector 22712 Craig Newey</a:t>
            </a:r>
            <a:br>
              <a:rPr lang="en-GB" b="1" dirty="0">
                <a:solidFill>
                  <a:schemeClr val="tx1"/>
                </a:solidFill>
                <a:latin typeface="Century Gothic" panose="020B0502020202020204" pitchFamily="34" charset="0"/>
                <a:ea typeface="Segoe UI" panose="020B0502040204020203" pitchFamily="34" charset="0"/>
                <a:cs typeface="Segoe UI" panose="020B0502040204020203" pitchFamily="34" charset="0"/>
              </a:rPr>
            </a:br>
            <a:r>
              <a:rPr lang="en-GB" b="1" i="0" u="sng" strike="noStrike" baseline="0" dirty="0">
                <a:solidFill>
                  <a:srgbClr val="0000FF"/>
                </a:solidFill>
                <a:latin typeface="Century Gothic" panose="020B0502020202020204" pitchFamily="34" charset="0"/>
                <a:hlinkClick r:id="rId3"/>
              </a:rPr>
              <a:t>craig.newey@westmercia.police.uk</a:t>
            </a:r>
            <a:r>
              <a:rPr lang="en-GB" b="1" i="0" u="none" strike="noStrike" baseline="0" dirty="0">
                <a:solidFill>
                  <a:srgbClr val="0000FF"/>
                </a:solidFill>
                <a:latin typeface="Century Gothic" panose="020B0502020202020204" pitchFamily="34" charset="0"/>
                <a:hlinkClick r:id="rId3"/>
              </a:rPr>
              <a:t> </a:t>
            </a:r>
            <a:br>
              <a:rPr lang="en-GB" b="1" i="0" u="none" strike="noStrike" baseline="0" dirty="0">
                <a:solidFill>
                  <a:srgbClr val="0000FF"/>
                </a:solidFill>
                <a:latin typeface="Century Gothic" panose="020B0502020202020204" pitchFamily="34" charset="0"/>
              </a:rPr>
            </a:br>
            <a:br>
              <a:rPr lang="en-GB" dirty="0">
                <a:solidFill>
                  <a:schemeClr val="tx1"/>
                </a:solidFill>
                <a:latin typeface="Trebuchet MS" panose="020B0603020202020204" pitchFamily="34" charset="0"/>
                <a:ea typeface="Segoe UI" panose="020B0502040204020203" pitchFamily="34" charset="0"/>
                <a:cs typeface="Segoe UI" panose="020B0502040204020203" pitchFamily="34" charset="0"/>
              </a:rPr>
            </a:br>
            <a:endParaRPr lang="en-GB" dirty="0">
              <a:solidFill>
                <a:schemeClr val="tx1"/>
              </a:solidFill>
              <a:latin typeface="Trebuchet MS" panose="020B0603020202020204" pitchFamily="34" charset="0"/>
              <a:ea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4"/>
          <a:stretch>
            <a:fillRect/>
          </a:stretch>
        </p:blipFill>
        <p:spPr>
          <a:xfrm>
            <a:off x="3052532" y="351701"/>
            <a:ext cx="4505976" cy="1075317"/>
          </a:xfrm>
          <a:prstGeom prst="rect">
            <a:avLst/>
          </a:prstGeom>
        </p:spPr>
      </p:pic>
    </p:spTree>
    <p:extLst>
      <p:ext uri="{BB962C8B-B14F-4D97-AF65-F5344CB8AC3E}">
        <p14:creationId xmlns:p14="http://schemas.microsoft.com/office/powerpoint/2010/main" val="37481267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1919</TotalTime>
  <Words>671</Words>
  <Application>Microsoft Office PowerPoint</Application>
  <PresentationFormat>Widescreen</PresentationFormat>
  <Paragraphs>47</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Trebuchet MS</vt:lpstr>
      <vt:lpstr>Wingdings 3</vt:lpstr>
      <vt:lpstr>Facet</vt:lpstr>
      <vt:lpstr>The Role of a Domestic Abuse Risk Officer (DARO)</vt:lpstr>
      <vt:lpstr>Telford &amp; Wrekin LPA DARO’s</vt:lpstr>
      <vt:lpstr>Role &amp; Responsibilities…..</vt:lpstr>
      <vt:lpstr>Safeguarding Measures       </vt:lpstr>
      <vt:lpstr>Role continued…..</vt:lpstr>
      <vt:lpstr>PowerPoint Presentation</vt:lpstr>
      <vt:lpstr>Thank you for listening. Any questions?  Detective Inspector 22712 Craig Newey craig.newey@westmercia.police.uk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Women and Girls – West Meria Police VAWG Officers</dc:title>
  <dc:creator>Kitosi-Isanga,Amy   (nee Corbett)</dc:creator>
  <cp:lastModifiedBy>Craig Newey</cp:lastModifiedBy>
  <cp:revision>73</cp:revision>
  <cp:lastPrinted>2023-05-16T12:21:02Z</cp:lastPrinted>
  <dcterms:created xsi:type="dcterms:W3CDTF">2023-02-15T12:48:11Z</dcterms:created>
  <dcterms:modified xsi:type="dcterms:W3CDTF">2023-11-13T14:35:04Z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7b36c5-01da-48bc-918f-ba2815177b49_Enabled">
    <vt:lpwstr>true</vt:lpwstr>
  </property>
  <property fmtid="{D5CDD505-2E9C-101B-9397-08002B2CF9AE}" pid="3" name="MSIP_Label_ee7b36c5-01da-48bc-918f-ba2815177b49_SetDate">
    <vt:lpwstr>2023-11-13T11:46:59Z</vt:lpwstr>
  </property>
  <property fmtid="{D5CDD505-2E9C-101B-9397-08002B2CF9AE}" pid="4" name="MSIP_Label_ee7b36c5-01da-48bc-918f-ba2815177b49_Method">
    <vt:lpwstr>Standard</vt:lpwstr>
  </property>
  <property fmtid="{D5CDD505-2E9C-101B-9397-08002B2CF9AE}" pid="5" name="MSIP_Label_ee7b36c5-01da-48bc-918f-ba2815177b49_Name">
    <vt:lpwstr>OFFICIAL</vt:lpwstr>
  </property>
  <property fmtid="{D5CDD505-2E9C-101B-9397-08002B2CF9AE}" pid="6" name="MSIP_Label_ee7b36c5-01da-48bc-918f-ba2815177b49_SiteId">
    <vt:lpwstr>dd7d99f4-65c4-4822-bf7b-75d61ebc8f4a</vt:lpwstr>
  </property>
  <property fmtid="{D5CDD505-2E9C-101B-9397-08002B2CF9AE}" pid="7" name="MSIP_Label_ee7b36c5-01da-48bc-918f-ba2815177b49_ActionId">
    <vt:lpwstr>c7196dd6-5b57-4617-8bb2-2ec6c6664aa1</vt:lpwstr>
  </property>
  <property fmtid="{D5CDD505-2E9C-101B-9397-08002B2CF9AE}" pid="8" name="MSIP_Label_ee7b36c5-01da-48bc-918f-ba2815177b49_ContentBits">
    <vt:lpwstr>0</vt:lpwstr>
  </property>
</Properties>
</file>