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1"/>
    <p:restoredTop sz="94691"/>
  </p:normalViewPr>
  <p:slideViewPr>
    <p:cSldViewPr snapToGrid="0" snapToObjects="1">
      <p:cViewPr varScale="1">
        <p:scale>
          <a:sx n="56" d="100"/>
          <a:sy n="56"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9/4/2025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9/4/2025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9/4/2025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9/4/2025</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B7177352-5193-364C-8817-E19A14E27921}"/>
              </a:ext>
            </a:extLst>
          </p:cNvPr>
          <p:cNvSpPr/>
          <p:nvPr/>
        </p:nvSpPr>
        <p:spPr>
          <a:xfrm>
            <a:off x="10052527" y="1545761"/>
            <a:ext cx="4721144" cy="4074953"/>
          </a:xfrm>
          <a:prstGeom prst="roundRect">
            <a:avLst>
              <a:gd name="adj" fmla="val 4442"/>
            </a:avLst>
          </a:prstGeom>
          <a:solidFill>
            <a:schemeClr val="bg1"/>
          </a:solidFill>
          <a:ln w="63500">
            <a:solidFill>
              <a:srgbClr val="90E4E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ounded Rectangle 34">
            <a:extLst>
              <a:ext uri="{FF2B5EF4-FFF2-40B4-BE49-F238E27FC236}">
                <a16:creationId xmlns:a16="http://schemas.microsoft.com/office/drawing/2014/main" id="{EAC4BFA6-A7B7-D546-A8AF-5857BD8894E4}"/>
              </a:ext>
            </a:extLst>
          </p:cNvPr>
          <p:cNvSpPr/>
          <p:nvPr/>
        </p:nvSpPr>
        <p:spPr>
          <a:xfrm>
            <a:off x="324959" y="4797434"/>
            <a:ext cx="4721144" cy="2323796"/>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ounded Rectangle 35">
            <a:extLst>
              <a:ext uri="{FF2B5EF4-FFF2-40B4-BE49-F238E27FC236}">
                <a16:creationId xmlns:a16="http://schemas.microsoft.com/office/drawing/2014/main" id="{6ECB551B-6C00-EC44-87DE-ECEE39377E75}"/>
              </a:ext>
            </a:extLst>
          </p:cNvPr>
          <p:cNvSpPr/>
          <p:nvPr/>
        </p:nvSpPr>
        <p:spPr>
          <a:xfrm>
            <a:off x="10052527" y="5778398"/>
            <a:ext cx="4721144" cy="4538829"/>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8ACE1DD9-79DA-B240-8D64-3489F6ED1A84}"/>
              </a:ext>
            </a:extLst>
          </p:cNvPr>
          <p:cNvSpPr/>
          <p:nvPr/>
        </p:nvSpPr>
        <p:spPr>
          <a:xfrm>
            <a:off x="5223433" y="7591245"/>
            <a:ext cx="4721144" cy="2725981"/>
          </a:xfrm>
          <a:prstGeom prst="roundRect">
            <a:avLst>
              <a:gd name="adj" fmla="val 4442"/>
            </a:avLst>
          </a:prstGeom>
          <a:solidFill>
            <a:schemeClr val="bg1"/>
          </a:solidFill>
          <a:ln w="63500">
            <a:solidFill>
              <a:srgbClr val="CFEC7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website.</a:t>
            </a:r>
            <a:endParaRPr lang="en-US" dirty="0"/>
          </a:p>
        </p:txBody>
      </p:sp>
      <p:sp>
        <p:nvSpPr>
          <p:cNvPr id="38" name="Rounded Rectangle 37">
            <a:extLst>
              <a:ext uri="{FF2B5EF4-FFF2-40B4-BE49-F238E27FC236}">
                <a16:creationId xmlns:a16="http://schemas.microsoft.com/office/drawing/2014/main" id="{42D950A7-32B1-2147-B747-E8FA968E50E2}"/>
              </a:ext>
            </a:extLst>
          </p:cNvPr>
          <p:cNvSpPr/>
          <p:nvPr/>
        </p:nvSpPr>
        <p:spPr>
          <a:xfrm>
            <a:off x="274623" y="7308326"/>
            <a:ext cx="4779344" cy="3008901"/>
          </a:xfrm>
          <a:prstGeom prst="roundRect">
            <a:avLst>
              <a:gd name="adj" fmla="val 4442"/>
            </a:avLst>
          </a:prstGeom>
          <a:solidFill>
            <a:schemeClr val="bg1"/>
          </a:solidFill>
          <a:ln w="63500">
            <a:solidFill>
              <a:srgbClr val="E9B88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274623" y="1545760"/>
            <a:ext cx="4721144" cy="2972790"/>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39">
            <a:extLst>
              <a:ext uri="{FF2B5EF4-FFF2-40B4-BE49-F238E27FC236}">
                <a16:creationId xmlns:a16="http://schemas.microsoft.com/office/drawing/2014/main" id="{64736013-0354-EF40-B5DA-C923D3CA9B61}"/>
              </a:ext>
            </a:extLst>
          </p:cNvPr>
          <p:cNvSpPr/>
          <p:nvPr/>
        </p:nvSpPr>
        <p:spPr>
          <a:xfrm>
            <a:off x="5199102" y="1545760"/>
            <a:ext cx="4721144" cy="2960873"/>
          </a:xfrm>
          <a:prstGeom prst="roundRect">
            <a:avLst>
              <a:gd name="adj" fmla="val 4442"/>
            </a:avLst>
          </a:prstGeom>
          <a:solidFill>
            <a:schemeClr val="bg1"/>
          </a:solidFill>
          <a:ln w="63500">
            <a:solidFill>
              <a:srgbClr val="786BD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2A35B9BF-CF0E-9C4D-B48E-B76AFD363614}"/>
              </a:ext>
            </a:extLst>
          </p:cNvPr>
          <p:cNvPicPr>
            <a:picLocks noChangeAspect="1"/>
          </p:cNvPicPr>
          <p:nvPr/>
        </p:nvPicPr>
        <p:blipFill>
          <a:blip r:embed="rId2"/>
          <a:stretch>
            <a:fillRect/>
          </a:stretch>
        </p:blipFill>
        <p:spPr>
          <a:xfrm>
            <a:off x="7305878" y="6811455"/>
            <a:ext cx="431800" cy="520700"/>
          </a:xfrm>
          <a:prstGeom prst="rect">
            <a:avLst/>
          </a:prstGeom>
        </p:spPr>
      </p:pic>
      <p:sp>
        <p:nvSpPr>
          <p:cNvPr id="32" name="TextBox 31">
            <a:extLst>
              <a:ext uri="{FF2B5EF4-FFF2-40B4-BE49-F238E27FC236}">
                <a16:creationId xmlns:a16="http://schemas.microsoft.com/office/drawing/2014/main" id="{39C983F3-39D0-554B-9F9E-55B91B9093FC}"/>
              </a:ext>
            </a:extLst>
          </p:cNvPr>
          <p:cNvSpPr txBox="1"/>
          <p:nvPr/>
        </p:nvSpPr>
        <p:spPr>
          <a:xfrm>
            <a:off x="286788" y="1570525"/>
            <a:ext cx="4627183" cy="2954655"/>
          </a:xfrm>
          <a:prstGeom prst="rect">
            <a:avLst/>
          </a:prstGeom>
          <a:noFill/>
        </p:spPr>
        <p:txBody>
          <a:bodyPr wrap="square" rtlCol="0">
            <a:spAutoFit/>
          </a:bodyPr>
          <a:lstStyle/>
          <a:p>
            <a:pPr marL="342900" indent="-342900">
              <a:buAutoNum type="arabicPeriod"/>
            </a:pPr>
            <a:r>
              <a:rPr lang="en-GB" sz="1600" b="1" dirty="0">
                <a:latin typeface="Arial" panose="020B0604020202020204" pitchFamily="34" charset="0"/>
                <a:cs typeface="Arial" panose="020B0604020202020204" pitchFamily="34" charset="0"/>
              </a:rPr>
              <a:t>What is </a:t>
            </a:r>
            <a:r>
              <a:rPr lang="en-GB" sz="1600" b="1" dirty="0" smtClean="0">
                <a:latin typeface="Arial" panose="020B0604020202020204" pitchFamily="34" charset="0"/>
                <a:cs typeface="Arial" panose="020B0604020202020204" pitchFamily="34" charset="0"/>
              </a:rPr>
              <a:t>professional curiosity? </a:t>
            </a:r>
            <a:endParaRPr lang="en-GB" sz="1600" b="1" dirty="0">
              <a:latin typeface="Arial" panose="020B0604020202020204" pitchFamily="34" charset="0"/>
              <a:cs typeface="Arial" panose="020B0604020202020204" pitchFamily="34" charset="0"/>
            </a:endParaRPr>
          </a:p>
          <a:p>
            <a:pPr marL="342900" indent="-342900">
              <a:buAutoNum type="arabicPeriod"/>
            </a:pPr>
            <a:endParaRPr lang="en-GB" sz="1600" dirty="0">
              <a:latin typeface="Arial" panose="020B0604020202020204" pitchFamily="34" charset="0"/>
              <a:cs typeface="Arial" panose="020B0604020202020204" pitchFamily="34" charset="0"/>
            </a:endParaRPr>
          </a:p>
          <a:p>
            <a:pPr algn="just"/>
            <a:r>
              <a:rPr lang="en-GB" sz="1400" dirty="0" smtClean="0">
                <a:latin typeface="Arial" panose="020B0604020202020204" pitchFamily="34" charset="0"/>
                <a:cs typeface="Arial" panose="020B0604020202020204" pitchFamily="34" charset="0"/>
              </a:rPr>
              <a:t>“</a:t>
            </a:r>
            <a:r>
              <a:rPr lang="en-GB" sz="1400" dirty="0">
                <a:latin typeface="Arial" panose="020B0604020202020204" pitchFamily="34" charset="0"/>
                <a:cs typeface="Arial" panose="020B0604020202020204" pitchFamily="34" charset="0"/>
              </a:rPr>
              <a:t>Professional Curiosity is a combination if looking, listening, asking direct questions, and reflecting on information received”. (Quote: Worcestershire Childrens Safeguarding </a:t>
            </a:r>
            <a:r>
              <a:rPr lang="en-GB" sz="1400" dirty="0" smtClean="0">
                <a:latin typeface="Arial" panose="020B0604020202020204" pitchFamily="34" charset="0"/>
                <a:cs typeface="Arial" panose="020B0604020202020204" pitchFamily="34" charset="0"/>
              </a:rPr>
              <a:t>Board). </a:t>
            </a:r>
            <a:r>
              <a:rPr lang="en-GB" sz="1400" dirty="0">
                <a:latin typeface="Arial" panose="020B0604020202020204" pitchFamily="34" charset="0"/>
                <a:cs typeface="Arial" panose="020B0604020202020204" pitchFamily="34" charset="0"/>
              </a:rPr>
              <a:t>It is </a:t>
            </a:r>
            <a:r>
              <a:rPr lang="en-GB" sz="1400" dirty="0">
                <a:latin typeface="Arial" panose="020B0604020202020204" pitchFamily="34" charset="0"/>
                <a:cs typeface="Arial" panose="020B0604020202020204" pitchFamily="34" charset="0"/>
              </a:rPr>
              <a:t>a golden thread through all Safeguarding Partnership learning reviews and audits and is an essential </a:t>
            </a:r>
            <a:r>
              <a:rPr lang="en-GB" sz="1400" dirty="0">
                <a:latin typeface="Arial" panose="020B0604020202020204" pitchFamily="34" charset="0"/>
                <a:cs typeface="Arial" panose="020B0604020202020204" pitchFamily="34" charset="0"/>
              </a:rPr>
              <a:t>part of safeguarding. Nurturing professional curiosity is a fundamental aspect of working together to keep children, young people and adults safe</a:t>
            </a:r>
            <a:r>
              <a:rPr lang="en-GB" sz="1400" dirty="0" smtClean="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A lack of professional curiosity can lead to missed opportunities to identify less obvious indicators of vulnerability/significant harm.</a:t>
            </a:r>
            <a:r>
              <a:rPr lang="en-GB" sz="1400" dirty="0" smtClean="0">
                <a:latin typeface="Arial" panose="020B0604020202020204" pitchFamily="34" charset="0"/>
                <a:cs typeface="Arial" panose="020B0604020202020204" pitchFamily="34" charset="0"/>
              </a:rPr>
              <a:t> </a:t>
            </a:r>
            <a:endParaRPr lang="en-GB" sz="1400" dirty="0">
              <a:latin typeface="Arial" panose="020B0604020202020204" pitchFamily="34" charset="0"/>
              <a:cs typeface="Arial" panose="020B0604020202020204" pitchFamily="34" charset="0"/>
            </a:endParaRPr>
          </a:p>
        </p:txBody>
      </p:sp>
      <p:sp>
        <p:nvSpPr>
          <p:cNvPr id="42" name="TextBox 41">
            <a:extLst>
              <a:ext uri="{FF2B5EF4-FFF2-40B4-BE49-F238E27FC236}">
                <a16:creationId xmlns:a16="http://schemas.microsoft.com/office/drawing/2014/main" id="{E6A2FF2E-8536-B344-802F-A1F7C3B73486}"/>
              </a:ext>
            </a:extLst>
          </p:cNvPr>
          <p:cNvSpPr txBox="1"/>
          <p:nvPr/>
        </p:nvSpPr>
        <p:spPr>
          <a:xfrm>
            <a:off x="337453" y="4779748"/>
            <a:ext cx="4633404" cy="3077766"/>
          </a:xfrm>
          <a:prstGeom prst="rect">
            <a:avLst/>
          </a:prstGeom>
          <a:noFill/>
        </p:spPr>
        <p:txBody>
          <a:bodyPr wrap="square" rtlCol="0">
            <a:spAutoFit/>
          </a:bodyPr>
          <a:lstStyle/>
          <a:p>
            <a:pPr marL="342900" indent="-342900">
              <a:buAutoNum type="arabicPeriod" startAt="7"/>
            </a:pPr>
            <a:r>
              <a:rPr lang="en-GB" sz="1600" b="1" dirty="0" smtClean="0">
                <a:latin typeface="Arial" panose="020B0604020202020204" pitchFamily="34" charset="0"/>
                <a:cs typeface="Arial" panose="020B0604020202020204" pitchFamily="34" charset="0"/>
              </a:rPr>
              <a:t>Top tips</a:t>
            </a:r>
            <a:endParaRPr lang="en-GB" sz="1600" b="1" dirty="0">
              <a:latin typeface="Arial" panose="020B0604020202020204" pitchFamily="34" charset="0"/>
              <a:cs typeface="Arial" panose="020B0604020202020204" pitchFamily="34" charset="0"/>
            </a:endParaRPr>
          </a:p>
          <a:p>
            <a:pPr marL="342900" indent="-342900">
              <a:buAutoNum type="arabicPeriod" startAt="7"/>
            </a:pPr>
            <a:endParaRPr lang="en-GB" sz="14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sz="1400" dirty="0" smtClean="0">
                <a:latin typeface="Arial" panose="020B0604020202020204" pitchFamily="34" charset="0"/>
                <a:cs typeface="Arial" panose="020B0604020202020204" pitchFamily="34" charset="0"/>
              </a:rPr>
              <a:t>Be watchful for disguised compliance</a:t>
            </a:r>
          </a:p>
          <a:p>
            <a:pPr marL="285750" indent="-285750" algn="just">
              <a:buFont typeface="Arial" panose="020B0604020202020204" pitchFamily="34" charset="0"/>
              <a:buChar char="•"/>
            </a:pPr>
            <a:r>
              <a:rPr lang="en-GB" sz="1400" dirty="0" smtClean="0">
                <a:latin typeface="Arial" panose="020B0604020202020204" pitchFamily="34" charset="0"/>
                <a:cs typeface="Arial" panose="020B0604020202020204" pitchFamily="34" charset="0"/>
              </a:rPr>
              <a:t>Using motivation interviewing techniques</a:t>
            </a:r>
          </a:p>
          <a:p>
            <a:pPr marL="285750" indent="-285750" algn="just">
              <a:buFont typeface="Arial" panose="020B0604020202020204" pitchFamily="34" charset="0"/>
              <a:buChar char="•"/>
            </a:pPr>
            <a:r>
              <a:rPr lang="en-GB" sz="1400" dirty="0" smtClean="0">
                <a:latin typeface="Arial" panose="020B0604020202020204" pitchFamily="34" charset="0"/>
                <a:cs typeface="Arial" panose="020B0604020202020204" pitchFamily="34" charset="0"/>
              </a:rPr>
              <a:t>Appreciate the impact of lived experiences on someone’s ability to be open and honest</a:t>
            </a:r>
          </a:p>
          <a:p>
            <a:pPr marL="285750"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Think outside of the box </a:t>
            </a:r>
          </a:p>
          <a:p>
            <a:pPr marL="285750"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Actively listen</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Use all </a:t>
            </a:r>
            <a:r>
              <a:rPr lang="en-GB" sz="1400" dirty="0">
                <a:latin typeface="Arial" panose="020B0604020202020204" pitchFamily="34" charset="0"/>
                <a:cs typeface="Arial" panose="020B0604020202020204" pitchFamily="34" charset="0"/>
              </a:rPr>
              <a:t>of your senses (sight/hearing/smell/touch)</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Think the </a:t>
            </a:r>
            <a:r>
              <a:rPr lang="en-GB" sz="1400" dirty="0">
                <a:latin typeface="Arial" panose="020B0604020202020204" pitchFamily="34" charset="0"/>
                <a:cs typeface="Arial" panose="020B0604020202020204" pitchFamily="34" charset="0"/>
              </a:rPr>
              <a:t>unthinkable</a:t>
            </a:r>
          </a:p>
          <a:p>
            <a:pPr marL="285750" indent="-285750" algn="just">
              <a:buFont typeface="Arial" panose="020B0604020202020204" pitchFamily="34" charset="0"/>
              <a:buChar char="•"/>
            </a:pPr>
            <a:endParaRPr lang="en-GB" sz="1400" dirty="0" smtClean="0">
              <a:latin typeface="Arial" panose="020B0604020202020204" pitchFamily="34" charset="0"/>
              <a:cs typeface="Arial" panose="020B0604020202020204" pitchFamily="34" charset="0"/>
            </a:endParaRPr>
          </a:p>
          <a:p>
            <a:pPr algn="just"/>
            <a:endParaRPr lang="en-GB" sz="1600" dirty="0">
              <a:latin typeface="Arial" panose="020B0604020202020204" pitchFamily="34" charset="0"/>
              <a:cs typeface="Arial" panose="020B0604020202020204" pitchFamily="34" charset="0"/>
            </a:endParaRPr>
          </a:p>
          <a:p>
            <a:endParaRPr lang="en-GB" sz="1600" b="1" dirty="0" smtClean="0">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id="{35D5080D-642F-C048-9653-850984CA86A5}"/>
              </a:ext>
            </a:extLst>
          </p:cNvPr>
          <p:cNvSpPr txBox="1"/>
          <p:nvPr/>
        </p:nvSpPr>
        <p:spPr>
          <a:xfrm>
            <a:off x="5249312" y="7736919"/>
            <a:ext cx="4635481" cy="2308324"/>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5.	Think family </a:t>
            </a:r>
            <a:endParaRPr lang="en-GB" sz="1600" b="1" dirty="0">
              <a:latin typeface="Arial" panose="020B0604020202020204" pitchFamily="34" charset="0"/>
              <a:cs typeface="Arial" panose="020B0604020202020204" pitchFamily="34" charset="0"/>
            </a:endParaRPr>
          </a:p>
          <a:p>
            <a:pPr marL="342900" indent="-342900" algn="just">
              <a:buAutoNum type="arabicPeriod" startAt="6"/>
            </a:pPr>
            <a:endParaRPr lang="en-GB" sz="1600" dirty="0">
              <a:latin typeface="Arial" panose="020B0604020202020204" pitchFamily="34" charset="0"/>
              <a:cs typeface="Arial" panose="020B0604020202020204" pitchFamily="34" charset="0"/>
            </a:endParaRPr>
          </a:p>
          <a:p>
            <a:pPr algn="just"/>
            <a:r>
              <a:rPr lang="en-GB" sz="1400" dirty="0">
                <a:latin typeface="Arial" panose="020B0604020202020204" pitchFamily="34" charset="0"/>
                <a:cs typeface="Arial" panose="020B0604020202020204" pitchFamily="34" charset="0"/>
              </a:rPr>
              <a:t>A Think Family approach to safeguarding work with children and adults and their families is essential. When completing assessments we need to take opportunities to see, feel and recognise risk and enquire deeper. Being open minded and curious will help to make an informed decision about the child’s, adult’s or families’ lived experiences. Analyse all available information and record all concerns and considerations.</a:t>
            </a:r>
          </a:p>
        </p:txBody>
      </p:sp>
      <p:sp>
        <p:nvSpPr>
          <p:cNvPr id="48" name="TextBox 47">
            <a:extLst>
              <a:ext uri="{FF2B5EF4-FFF2-40B4-BE49-F238E27FC236}">
                <a16:creationId xmlns:a16="http://schemas.microsoft.com/office/drawing/2014/main" id="{650E5B87-2D2B-9042-899A-E439688525B5}"/>
              </a:ext>
            </a:extLst>
          </p:cNvPr>
          <p:cNvSpPr txBox="1"/>
          <p:nvPr/>
        </p:nvSpPr>
        <p:spPr>
          <a:xfrm>
            <a:off x="10071824" y="5828705"/>
            <a:ext cx="4650090" cy="3816429"/>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4</a:t>
            </a:r>
            <a:r>
              <a:rPr lang="en-GB" sz="1600" b="1" dirty="0" smtClean="0">
                <a:latin typeface="Arial" panose="020B0604020202020204" pitchFamily="34" charset="0"/>
                <a:cs typeface="Arial" panose="020B0604020202020204" pitchFamily="34" charset="0"/>
              </a:rPr>
              <a:t>.</a:t>
            </a:r>
            <a:r>
              <a:rPr lang="en-GB" sz="1600" b="1" dirty="0">
                <a:latin typeface="Arial" panose="020B0604020202020204" pitchFamily="34" charset="0"/>
                <a:cs typeface="Arial" panose="020B0604020202020204" pitchFamily="34" charset="0"/>
              </a:rPr>
              <a:t>	What to </a:t>
            </a:r>
            <a:r>
              <a:rPr lang="en-GB" sz="1600" b="1" dirty="0" smtClean="0">
                <a:latin typeface="Arial" panose="020B0604020202020204" pitchFamily="34" charset="0"/>
                <a:cs typeface="Arial" panose="020B0604020202020204" pitchFamily="34" charset="0"/>
              </a:rPr>
              <a:t>ask </a:t>
            </a:r>
            <a:endParaRPr lang="en-GB" sz="1600" b="1"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Ask: Are there direct questions you could ask when you meet this adult/family which will provide more information about the vulnerability of individual family members. Here are some examples:</a:t>
            </a:r>
          </a:p>
          <a:p>
            <a:pPr indent="-285750" algn="just">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How do you spend a typical day? Who do you live with? When were you last happy? What do you look forward to? How did you get that injury? Who is this with you? When do you feel safe? </a:t>
            </a:r>
          </a:p>
          <a:p>
            <a:pPr indent="-285750" algn="just">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Check out: Are other professionals involved? Have other professionals seen the same as you? Are professionals being told the same or different things? Are others concerned? If so, what action has been taken and by whom? </a:t>
            </a: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3"/>
          <a:stretch>
            <a:fillRect/>
          </a:stretch>
        </p:blipFill>
        <p:spPr>
          <a:xfrm>
            <a:off x="11496516" y="93688"/>
            <a:ext cx="2944103" cy="1294389"/>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393390" y="168960"/>
            <a:ext cx="10700180" cy="1080789"/>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393390" y="416867"/>
            <a:ext cx="10780047" cy="553998"/>
          </a:xfrm>
          <a:prstGeom prst="rect">
            <a:avLst/>
          </a:prstGeom>
          <a:noFill/>
        </p:spPr>
        <p:txBody>
          <a:bodyPr wrap="square" rtlCol="0">
            <a:spAutoFit/>
          </a:bodyPr>
          <a:lstStyle/>
          <a:p>
            <a:pPr algn="ctr"/>
            <a:r>
              <a:rPr lang="en-GB" sz="3000" b="1" dirty="0" smtClean="0">
                <a:latin typeface="Arial" panose="020B0604020202020204" pitchFamily="34" charset="0"/>
                <a:cs typeface="Arial" panose="020B0604020202020204" pitchFamily="34" charset="0"/>
              </a:rPr>
              <a:t>Professional Curiosity</a:t>
            </a:r>
            <a:endParaRPr lang="en-GB" sz="3000" dirty="0">
              <a:latin typeface="Arial" panose="020B0604020202020204" pitchFamily="34" charset="0"/>
              <a:cs typeface="Arial" panose="020B0604020202020204" pitchFamily="34" charset="0"/>
            </a:endParaRPr>
          </a:p>
        </p:txBody>
      </p:sp>
      <p:pic>
        <p:nvPicPr>
          <p:cNvPr id="1026" name="Picture 2" descr="What is a Seven Minute Brief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6122" y="4778616"/>
            <a:ext cx="2568359" cy="256835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071823" y="1588841"/>
            <a:ext cx="4650090" cy="3662541"/>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3.	Use your senses!</a:t>
            </a:r>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 </a:t>
            </a: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Look: Is </a:t>
            </a:r>
            <a:r>
              <a:rPr lang="en-GB" sz="1400" dirty="0">
                <a:latin typeface="Arial" panose="020B0604020202020204" pitchFamily="34" charset="0"/>
                <a:cs typeface="Arial" panose="020B0604020202020204" pitchFamily="34" charset="0"/>
              </a:rPr>
              <a:t>there anything about what you see when you meet with this adult/ family which prompts questions/makes you feel uneasy? </a:t>
            </a:r>
            <a:endParaRPr lang="en-GB" sz="1400" dirty="0">
              <a:latin typeface="Arial" panose="020B0604020202020204" pitchFamily="34" charset="0"/>
              <a:cs typeface="Arial" panose="020B0604020202020204" pitchFamily="34" charset="0"/>
            </a:endParaRP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Looking beyond prejudice</a:t>
            </a: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Are </a:t>
            </a:r>
            <a:r>
              <a:rPr lang="en-GB" sz="1400" dirty="0">
                <a:latin typeface="Arial" panose="020B0604020202020204" pitchFamily="34" charset="0"/>
                <a:cs typeface="Arial" panose="020B0604020202020204" pitchFamily="34" charset="0"/>
              </a:rPr>
              <a:t>you observing any behaviour which is indicative of abuse or neglect? </a:t>
            </a: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Does what you see support or contradict what you’re being told? </a:t>
            </a: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Listen: Are you being told </a:t>
            </a:r>
            <a:r>
              <a:rPr lang="en-GB" sz="1400" dirty="0">
                <a:latin typeface="Arial" panose="020B0604020202020204" pitchFamily="34" charset="0"/>
                <a:cs typeface="Arial" panose="020B0604020202020204" pitchFamily="34" charset="0"/>
              </a:rPr>
              <a:t>anything which needs further clarification? </a:t>
            </a: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Are you concerned about what you hear family members say to each other?</a:t>
            </a:r>
          </a:p>
          <a:p>
            <a:pPr indent="-285750" algn="just">
              <a:buFont typeface="Arial" panose="020B0604020202020204" pitchFamily="34" charset="0"/>
              <a:buChar char="•"/>
            </a:pPr>
            <a:r>
              <a:rPr lang="en-GB" sz="1400" dirty="0">
                <a:latin typeface="Arial" panose="020B0604020202020204" pitchFamily="34" charset="0"/>
                <a:cs typeface="Arial" panose="020B0604020202020204" pitchFamily="34" charset="0"/>
              </a:rPr>
              <a:t> Is someone in this family trying to tell you something but is finding it difficult to express themselves?</a:t>
            </a:r>
          </a:p>
        </p:txBody>
      </p:sp>
      <p:sp>
        <p:nvSpPr>
          <p:cNvPr id="6" name="TextBox 5"/>
          <p:cNvSpPr txBox="1"/>
          <p:nvPr/>
        </p:nvSpPr>
        <p:spPr>
          <a:xfrm>
            <a:off x="5199102" y="1645774"/>
            <a:ext cx="4685691" cy="2708434"/>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2.</a:t>
            </a:r>
            <a:r>
              <a:rPr lang="en-GB" sz="1600" b="1" dirty="0">
                <a:latin typeface="Arial" panose="020B0604020202020204" pitchFamily="34" charset="0"/>
                <a:cs typeface="Arial" panose="020B0604020202020204" pitchFamily="34" charset="0"/>
              </a:rPr>
              <a:t>	Why </a:t>
            </a:r>
            <a:r>
              <a:rPr lang="en-GB" sz="1600" b="1" dirty="0" smtClean="0">
                <a:latin typeface="Arial" panose="020B0604020202020204" pitchFamily="34" charset="0"/>
                <a:cs typeface="Arial" panose="020B0604020202020204" pitchFamily="34" charset="0"/>
              </a:rPr>
              <a:t>it matters?</a:t>
            </a:r>
            <a:endParaRPr lang="en-GB" sz="1600" b="1"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pPr algn="just"/>
            <a:r>
              <a:rPr lang="en-GB" sz="1400" dirty="0">
                <a:latin typeface="Arial" panose="020B0604020202020204" pitchFamily="34" charset="0"/>
                <a:cs typeface="Arial" panose="020B0604020202020204" pitchFamily="34" charset="0"/>
              </a:rPr>
              <a:t>Incorrect </a:t>
            </a:r>
            <a:r>
              <a:rPr lang="en-GB" sz="1400" dirty="0">
                <a:latin typeface="Arial" panose="020B0604020202020204" pitchFamily="34" charset="0"/>
                <a:cs typeface="Arial" panose="020B0604020202020204" pitchFamily="34" charset="0"/>
              </a:rPr>
              <a:t>assumptions </a:t>
            </a:r>
            <a:r>
              <a:rPr lang="en-GB" sz="1400" dirty="0">
                <a:latin typeface="Arial" panose="020B0604020202020204" pitchFamily="34" charset="0"/>
                <a:cs typeface="Arial" panose="020B0604020202020204" pitchFamily="34" charset="0"/>
              </a:rPr>
              <a:t>can be made </a:t>
            </a:r>
            <a:r>
              <a:rPr lang="en-GB" sz="1400" dirty="0">
                <a:latin typeface="Arial" panose="020B0604020202020204" pitchFamily="34" charset="0"/>
                <a:cs typeface="Arial" panose="020B0604020202020204" pitchFamily="34" charset="0"/>
              </a:rPr>
              <a:t>in assessments of needs and risk </a:t>
            </a:r>
            <a:r>
              <a:rPr lang="en-GB" sz="1400" dirty="0">
                <a:latin typeface="Arial" panose="020B0604020202020204" pitchFamily="34" charset="0"/>
                <a:cs typeface="Arial" panose="020B0604020202020204" pitchFamily="34" charset="0"/>
              </a:rPr>
              <a:t>which could lead </a:t>
            </a:r>
            <a:r>
              <a:rPr lang="en-GB" sz="1400" dirty="0">
                <a:latin typeface="Arial" panose="020B0604020202020204" pitchFamily="34" charset="0"/>
                <a:cs typeface="Arial" panose="020B0604020202020204" pitchFamily="34" charset="0"/>
              </a:rPr>
              <a:t>to wrong interventions for individuals and families. It is natural to want to believe the best of a family, thinking the unthinkable does not mean assuming the worst. It means keeping an open mind, thinking objectively about the evidence presented</a:t>
            </a:r>
            <a:r>
              <a:rPr lang="en-GB" sz="1400" dirty="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Professional curiosity involves using more than one source of information, </a:t>
            </a:r>
            <a:r>
              <a:rPr lang="en-GB" sz="1400" dirty="0">
                <a:latin typeface="Arial" panose="020B0604020202020204" pitchFamily="34" charset="0"/>
                <a:cs typeface="Arial" panose="020B0604020202020204" pitchFamily="34" charset="0"/>
              </a:rPr>
              <a:t>using </a:t>
            </a:r>
            <a:r>
              <a:rPr lang="en-GB" sz="1400" dirty="0">
                <a:latin typeface="Arial" panose="020B0604020202020204" pitchFamily="34" charset="0"/>
                <a:cs typeface="Arial" panose="020B0604020202020204" pitchFamily="34" charset="0"/>
              </a:rPr>
              <a:t>appropriate language, tools, and settings</a:t>
            </a:r>
            <a:r>
              <a:rPr lang="en-GB" sz="1400" dirty="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Information sharing comes up as an issue in 98% of statutory case </a:t>
            </a:r>
            <a:r>
              <a:rPr lang="en-GB" sz="1400" dirty="0" smtClean="0">
                <a:latin typeface="Arial" panose="020B0604020202020204" pitchFamily="34" charset="0"/>
                <a:cs typeface="Arial" panose="020B0604020202020204" pitchFamily="34" charset="0"/>
              </a:rPr>
              <a:t>reviews!</a:t>
            </a:r>
            <a:endParaRPr lang="en-GB" sz="1600" dirty="0">
              <a:latin typeface="Arial" panose="020B0604020202020204" pitchFamily="34" charset="0"/>
              <a:cs typeface="Arial" panose="020B0604020202020204" pitchFamily="34" charset="0"/>
            </a:endParaRPr>
          </a:p>
        </p:txBody>
      </p:sp>
      <p:sp>
        <p:nvSpPr>
          <p:cNvPr id="7" name="TextBox 6"/>
          <p:cNvSpPr txBox="1"/>
          <p:nvPr/>
        </p:nvSpPr>
        <p:spPr>
          <a:xfrm>
            <a:off x="324029" y="7332155"/>
            <a:ext cx="4589942" cy="2954655"/>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6.	Be self aware in your practice</a:t>
            </a:r>
          </a:p>
          <a:p>
            <a:endParaRPr lang="en-GB" sz="1600" dirty="0">
              <a:latin typeface="Arial" panose="020B0604020202020204" pitchFamily="34" charset="0"/>
              <a:cs typeface="Arial" panose="020B0604020202020204" pitchFamily="34" charset="0"/>
            </a:endParaRPr>
          </a:p>
          <a:p>
            <a:pPr algn="just"/>
            <a:r>
              <a:rPr lang="en-GB" sz="1400" dirty="0">
                <a:latin typeface="Arial" panose="020B0604020202020204" pitchFamily="34" charset="0"/>
                <a:cs typeface="Arial" panose="020B0604020202020204" pitchFamily="34" charset="0"/>
              </a:rPr>
              <a:t>Professionals need to have a degree of caution in their judgements and triangulate information. This means seeking independent confirmation of individuals’ accounts and weighing up details from a range of sources or practitioners, particularly when there appear to be discrepancies. Professionals need to be aware of their own values without letting them influence their decision making and practice in a way that is non-judgemental and anti-discriminatory</a:t>
            </a:r>
            <a:r>
              <a:rPr lang="en-GB" sz="1400" dirty="0" smtClean="0">
                <a:latin typeface="Arial" panose="020B0604020202020204" pitchFamily="34" charset="0"/>
                <a:cs typeface="Arial" panose="020B0604020202020204" pitchFamily="34" charset="0"/>
              </a:rPr>
              <a:t>. </a:t>
            </a:r>
            <a:r>
              <a:rPr lang="en-GB" sz="1400" dirty="0" smtClean="0">
                <a:latin typeface="Arial" panose="020B0604020202020204" pitchFamily="34" charset="0"/>
                <a:cs typeface="Arial" panose="020B0604020202020204" pitchFamily="34" charset="0"/>
              </a:rPr>
              <a:t>People can be </a:t>
            </a:r>
            <a:r>
              <a:rPr lang="en-GB" sz="1400" dirty="0">
                <a:latin typeface="Arial" panose="020B0604020202020204" pitchFamily="34" charset="0"/>
                <a:cs typeface="Arial" panose="020B0604020202020204" pitchFamily="34" charset="0"/>
              </a:rPr>
              <a:t>convincing and it’s really easy to take them at face value. </a:t>
            </a:r>
          </a:p>
        </p:txBody>
      </p:sp>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6E2D25-D9D3-4CE3-AD57-53DB797AD1DF}">
  <ds:schemaRefs>
    <ds:schemaRef ds:uri="http://purl.org/dc/elements/1.1/"/>
    <ds:schemaRef ds:uri="http://schemas.microsoft.com/office/2006/metadata/properties"/>
    <ds:schemaRef ds:uri="0ba1dc7b-d825-410b-8076-85f10e5c34b6"/>
    <ds:schemaRef ds:uri="http://schemas.microsoft.com/office/2006/documentManagement/types"/>
    <ds:schemaRef ds:uri="http://purl.org/dc/terms/"/>
    <ds:schemaRef ds:uri="http://schemas.openxmlformats.org/package/2006/metadata/core-properties"/>
    <ds:schemaRef ds:uri="http://purl.org/dc/dcmitype/"/>
    <ds:schemaRef ds:uri="71ce49bb-cf0a-4122-9119-2fd8f82facb0"/>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6C601DA-C711-4C17-BA0E-EF18F3E550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321</TotalTime>
  <Words>645</Words>
  <Application>Microsoft Office PowerPoint</Application>
  <PresentationFormat>Custom</PresentationFormat>
  <Paragraphs>40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Jones, Lisa</cp:lastModifiedBy>
  <cp:revision>53</cp:revision>
  <dcterms:created xsi:type="dcterms:W3CDTF">2021-06-18T13:41:22Z</dcterms:created>
  <dcterms:modified xsi:type="dcterms:W3CDTF">2025-09-04T14:23:21Z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