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 id="2147483671" r:id="rId2"/>
  </p:sldMasterIdLst>
  <p:notesMasterIdLst>
    <p:notesMasterId r:id="rId93"/>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24" r:id="rId71"/>
    <p:sldId id="325" r:id="rId72"/>
    <p:sldId id="326" r:id="rId73"/>
    <p:sldId id="327" r:id="rId74"/>
    <p:sldId id="328" r:id="rId75"/>
    <p:sldId id="329" r:id="rId76"/>
    <p:sldId id="346" r:id="rId77"/>
    <p:sldId id="347" r:id="rId78"/>
    <p:sldId id="348" r:id="rId79"/>
    <p:sldId id="349" r:id="rId80"/>
    <p:sldId id="350" r:id="rId81"/>
    <p:sldId id="351" r:id="rId82"/>
    <p:sldId id="352" r:id="rId83"/>
    <p:sldId id="353" r:id="rId84"/>
    <p:sldId id="354" r:id="rId85"/>
    <p:sldId id="355" r:id="rId86"/>
    <p:sldId id="356" r:id="rId87"/>
    <p:sldId id="357" r:id="rId88"/>
    <p:sldId id="358" r:id="rId89"/>
    <p:sldId id="359" r:id="rId90"/>
    <p:sldId id="360" r:id="rId91"/>
    <p:sldId id="361" r:id="rId9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2880">
          <p15:clr>
            <a:srgbClr val="A4A3A4"/>
          </p15:clr>
        </p15:guide>
        <p15:guide id="2" orient="horz" pos="16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063E583-1A0E-4503-BA6F-C61FF652AAE0}">
  <a:tblStyle styleId="{8063E583-1A0E-4503-BA6F-C61FF652AAE0}" styleName="Table_0">
    <a:wholeTbl>
      <a:tcTxStyle b="off" i="off">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 styleId="{5A0B4395-1419-4274-B0C6-0A083A06CD38}" styleName="Table_1">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 styleId="{CDAF0A2F-694E-4451-A72A-EAA5DC194FDC}" styleName="Table_2">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1" d="100"/>
          <a:sy n="91" d="100"/>
        </p:scale>
        <p:origin x="786" y="84"/>
      </p:cViewPr>
      <p:guideLst>
        <p:guide pos="2880"/>
        <p:guide orient="horz" pos="16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slide" Target="slides/slide74.xml"/><Relationship Id="rId84" Type="http://schemas.openxmlformats.org/officeDocument/2006/relationships/slide" Target="slides/slide82.xml"/><Relationship Id="rId89" Type="http://schemas.openxmlformats.org/officeDocument/2006/relationships/slide" Target="slides/slide87.xml"/><Relationship Id="rId97" Type="http://schemas.openxmlformats.org/officeDocument/2006/relationships/tableStyles" Target="tableStyles.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87" Type="http://schemas.openxmlformats.org/officeDocument/2006/relationships/slide" Target="slides/slide85.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viewProps" Target="viewProps.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notesMaster" Target="notesMasters/notesMaster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8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7" name="Google Shape;97;p8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64" name="Google Shape;164;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71" name="Google Shape;171;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80" name="Google Shape;180;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87" name="Google Shape;187;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95" name="Google Shape;195;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01" name="Google Shape;201;p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g8b94ad81b1_0_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8" name="Google Shape;208;g8b94ad81b1_0_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g8a73664132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15" name="Google Shape;215;g8a73664132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21" name="Google Shape;221;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Google Shape;227;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28" name="Google Shape;228;p1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9" name="Google Shape;109;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35" name="Google Shape;235;p1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p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41" name="Google Shape;241;p1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1000"/>
              </a:spcBef>
              <a:spcAft>
                <a:spcPts val="0"/>
              </a:spcAft>
              <a:buClr>
                <a:srgbClr val="000000"/>
              </a:buClr>
              <a:buSzPts val="1100"/>
              <a:buFont typeface="Arial"/>
              <a:buNone/>
            </a:pPr>
            <a:endParaRPr dirty="0"/>
          </a:p>
          <a:p>
            <a:pPr marL="0" lvl="0" indent="0" algn="l" rtl="0">
              <a:lnSpc>
                <a:spcPct val="100000"/>
              </a:lnSpc>
              <a:spcBef>
                <a:spcPts val="1000"/>
              </a:spcBef>
              <a:spcAft>
                <a:spcPts val="0"/>
              </a:spcAft>
              <a:buSzPts val="1100"/>
              <a:buNone/>
            </a:pPr>
            <a:endParaRPr b="1" dirty="0"/>
          </a:p>
          <a:p>
            <a:pPr marL="139700" marR="0" lvl="0" indent="0" algn="l" rtl="0">
              <a:lnSpc>
                <a:spcPct val="100000"/>
              </a:lnSpc>
              <a:spcBef>
                <a:spcPts val="0"/>
              </a:spcBef>
              <a:spcAft>
                <a:spcPts val="0"/>
              </a:spcAft>
              <a:buClr>
                <a:srgbClr val="000000"/>
              </a:buClr>
              <a:buSzPts val="1400"/>
              <a:buFont typeface="Arial"/>
              <a:buNone/>
            </a:pPr>
            <a:endParaRPr dirty="0"/>
          </a:p>
          <a:p>
            <a:pPr marL="0" lvl="0" indent="0" algn="l" rtl="0">
              <a:lnSpc>
                <a:spcPct val="100000"/>
              </a:lnSpc>
              <a:spcBef>
                <a:spcPts val="1000"/>
              </a:spcBef>
              <a:spcAft>
                <a:spcPts val="0"/>
              </a:spcAft>
              <a:buSzPts val="1100"/>
              <a:buNone/>
            </a:pPr>
            <a:endParaRP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Google Shape;249;p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50" name="Google Shape;250;p1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1000"/>
              </a:spcBef>
              <a:spcAft>
                <a:spcPts val="0"/>
              </a:spcAft>
              <a:buSzPts val="1100"/>
              <a:buNone/>
            </a:pPr>
            <a:endParaRPr b="1" dirty="0"/>
          </a:p>
          <a:p>
            <a:pPr marL="0" lvl="0" indent="0" algn="l" rtl="0">
              <a:lnSpc>
                <a:spcPct val="100000"/>
              </a:lnSpc>
              <a:spcBef>
                <a:spcPts val="1600"/>
              </a:spcBef>
              <a:spcAft>
                <a:spcPts val="0"/>
              </a:spcAft>
              <a:buSzPts val="1100"/>
              <a:buNone/>
            </a:pPr>
            <a:endParaRPr dirty="0"/>
          </a:p>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p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59" name="Google Shape;259;p1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b="1"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p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68" name="Google Shape;268;p2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
        <p:cNvGrpSpPr/>
        <p:nvPr/>
      </p:nvGrpSpPr>
      <p:grpSpPr>
        <a:xfrm>
          <a:off x="0" y="0"/>
          <a:ext cx="0" cy="0"/>
          <a:chOff x="0" y="0"/>
          <a:chExt cx="0" cy="0"/>
        </a:xfrm>
      </p:grpSpPr>
      <p:sp>
        <p:nvSpPr>
          <p:cNvPr id="276" name="Google Shape;276;p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77" name="Google Shape;277;p2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p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86" name="Google Shape;286;p2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b="0"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p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95" name="Google Shape;295;p2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1000"/>
              </a:spcBef>
              <a:spcAft>
                <a:spcPts val="0"/>
              </a:spcAft>
              <a:buSzPts val="1100"/>
              <a:buNone/>
            </a:pPr>
            <a:endParaRPr b="1" dirty="0"/>
          </a:p>
          <a:p>
            <a:pPr marL="0" lvl="0" indent="0" algn="l" rtl="0">
              <a:lnSpc>
                <a:spcPct val="100000"/>
              </a:lnSpc>
              <a:spcBef>
                <a:spcPts val="1600"/>
              </a:spcBef>
              <a:spcAft>
                <a:spcPts val="0"/>
              </a:spcAft>
              <a:buSzPts val="1100"/>
              <a:buNone/>
            </a:pPr>
            <a:endParaRPr dirty="0"/>
          </a:p>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
        <p:cNvGrpSpPr/>
        <p:nvPr/>
      </p:nvGrpSpPr>
      <p:grpSpPr>
        <a:xfrm>
          <a:off x="0" y="0"/>
          <a:ext cx="0" cy="0"/>
          <a:chOff x="0" y="0"/>
          <a:chExt cx="0" cy="0"/>
        </a:xfrm>
      </p:grpSpPr>
      <p:sp>
        <p:nvSpPr>
          <p:cNvPr id="303" name="Google Shape;303;p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04" name="Google Shape;304;p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a:p>
            <a:pPr marL="457200" lvl="0" indent="-228600" algn="l" rtl="0">
              <a:lnSpc>
                <a:spcPct val="100000"/>
              </a:lnSpc>
              <a:spcBef>
                <a:spcPts val="0"/>
              </a:spcBef>
              <a:spcAft>
                <a:spcPts val="0"/>
              </a:spcAft>
              <a:buSzPts val="1400"/>
              <a:buNone/>
            </a:pPr>
            <a:endParaRPr dirty="0"/>
          </a:p>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1"/>
        <p:cNvGrpSpPr/>
        <p:nvPr/>
      </p:nvGrpSpPr>
      <p:grpSpPr>
        <a:xfrm>
          <a:off x="0" y="0"/>
          <a:ext cx="0" cy="0"/>
          <a:chOff x="0" y="0"/>
          <a:chExt cx="0" cy="0"/>
        </a:xfrm>
      </p:grpSpPr>
      <p:sp>
        <p:nvSpPr>
          <p:cNvPr id="312" name="Google Shape;312;p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13" name="Google Shape;313;p2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1000"/>
              </a:spcBef>
              <a:spcAft>
                <a:spcPts val="0"/>
              </a:spcAft>
              <a:buSzPts val="1100"/>
              <a:buNone/>
            </a:pPr>
            <a:endParaRPr dirty="0"/>
          </a:p>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6" name="Google Shape;11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0"/>
        <p:cNvGrpSpPr/>
        <p:nvPr/>
      </p:nvGrpSpPr>
      <p:grpSpPr>
        <a:xfrm>
          <a:off x="0" y="0"/>
          <a:ext cx="0" cy="0"/>
          <a:chOff x="0" y="0"/>
          <a:chExt cx="0" cy="0"/>
        </a:xfrm>
      </p:grpSpPr>
      <p:sp>
        <p:nvSpPr>
          <p:cNvPr id="321" name="Google Shape;321;g89ac2f3a0d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22" name="Google Shape;322;g89ac2f3a0d_0_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1000"/>
              </a:spcBef>
              <a:spcAft>
                <a:spcPts val="0"/>
              </a:spcAft>
              <a:buSzPts val="1100"/>
              <a:buNone/>
            </a:pPr>
            <a:endParaRPr dirty="0"/>
          </a:p>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9"/>
        <p:cNvGrpSpPr/>
        <p:nvPr/>
      </p:nvGrpSpPr>
      <p:grpSpPr>
        <a:xfrm>
          <a:off x="0" y="0"/>
          <a:ext cx="0" cy="0"/>
          <a:chOff x="0" y="0"/>
          <a:chExt cx="0" cy="0"/>
        </a:xfrm>
      </p:grpSpPr>
      <p:sp>
        <p:nvSpPr>
          <p:cNvPr id="330" name="Google Shape;330;p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31" name="Google Shape;331;p2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1000"/>
              </a:spcBef>
              <a:spcAft>
                <a:spcPts val="0"/>
              </a:spcAft>
              <a:buSzPts val="1400"/>
              <a:buNone/>
            </a:pPr>
            <a:endParaRPr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p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40" name="Google Shape;340;p2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7"/>
        <p:cNvGrpSpPr/>
        <p:nvPr/>
      </p:nvGrpSpPr>
      <p:grpSpPr>
        <a:xfrm>
          <a:off x="0" y="0"/>
          <a:ext cx="0" cy="0"/>
          <a:chOff x="0" y="0"/>
          <a:chExt cx="0" cy="0"/>
        </a:xfrm>
      </p:grpSpPr>
      <p:sp>
        <p:nvSpPr>
          <p:cNvPr id="348" name="Google Shape;348;p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49" name="Google Shape;349;p2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6"/>
        <p:cNvGrpSpPr/>
        <p:nvPr/>
      </p:nvGrpSpPr>
      <p:grpSpPr>
        <a:xfrm>
          <a:off x="0" y="0"/>
          <a:ext cx="0" cy="0"/>
          <a:chOff x="0" y="0"/>
          <a:chExt cx="0" cy="0"/>
        </a:xfrm>
      </p:grpSpPr>
      <p:sp>
        <p:nvSpPr>
          <p:cNvPr id="357" name="Google Shape;357;p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58" name="Google Shape;358;p2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b="1" dirty="0"/>
          </a:p>
          <a:p>
            <a:pPr marL="114300" lvl="0" indent="0" algn="l" rtl="0">
              <a:lnSpc>
                <a:spcPct val="100000"/>
              </a:lnSpc>
              <a:spcBef>
                <a:spcPts val="0"/>
              </a:spcBef>
              <a:spcAft>
                <a:spcPts val="0"/>
              </a:spcAft>
              <a:buSzPts val="1800"/>
              <a:buNone/>
            </a:pPr>
            <a:endParaRPr sz="1100"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5"/>
        <p:cNvGrpSpPr/>
        <p:nvPr/>
      </p:nvGrpSpPr>
      <p:grpSpPr>
        <a:xfrm>
          <a:off x="0" y="0"/>
          <a:ext cx="0" cy="0"/>
          <a:chOff x="0" y="0"/>
          <a:chExt cx="0" cy="0"/>
        </a:xfrm>
      </p:grpSpPr>
      <p:sp>
        <p:nvSpPr>
          <p:cNvPr id="366" name="Google Shape;366;p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67" name="Google Shape;367;p3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4"/>
        <p:cNvGrpSpPr/>
        <p:nvPr/>
      </p:nvGrpSpPr>
      <p:grpSpPr>
        <a:xfrm>
          <a:off x="0" y="0"/>
          <a:ext cx="0" cy="0"/>
          <a:chOff x="0" y="0"/>
          <a:chExt cx="0" cy="0"/>
        </a:xfrm>
      </p:grpSpPr>
      <p:sp>
        <p:nvSpPr>
          <p:cNvPr id="375" name="Google Shape;375;p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76" name="Google Shape;376;p3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3"/>
        <p:cNvGrpSpPr/>
        <p:nvPr/>
      </p:nvGrpSpPr>
      <p:grpSpPr>
        <a:xfrm>
          <a:off x="0" y="0"/>
          <a:ext cx="0" cy="0"/>
          <a:chOff x="0" y="0"/>
          <a:chExt cx="0" cy="0"/>
        </a:xfrm>
      </p:grpSpPr>
      <p:sp>
        <p:nvSpPr>
          <p:cNvPr id="384" name="Google Shape;384;p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85" name="Google Shape;385;p3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2"/>
        <p:cNvGrpSpPr/>
        <p:nvPr/>
      </p:nvGrpSpPr>
      <p:grpSpPr>
        <a:xfrm>
          <a:off x="0" y="0"/>
          <a:ext cx="0" cy="0"/>
          <a:chOff x="0" y="0"/>
          <a:chExt cx="0" cy="0"/>
        </a:xfrm>
      </p:grpSpPr>
      <p:sp>
        <p:nvSpPr>
          <p:cNvPr id="393" name="Google Shape;393;p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94" name="Google Shape;394;p3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1"/>
        <p:cNvGrpSpPr/>
        <p:nvPr/>
      </p:nvGrpSpPr>
      <p:grpSpPr>
        <a:xfrm>
          <a:off x="0" y="0"/>
          <a:ext cx="0" cy="0"/>
          <a:chOff x="0" y="0"/>
          <a:chExt cx="0" cy="0"/>
        </a:xfrm>
      </p:grpSpPr>
      <p:sp>
        <p:nvSpPr>
          <p:cNvPr id="402" name="Google Shape;402;p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03" name="Google Shape;403;p3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3" name="Google Shape;123;p8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0"/>
        <p:cNvGrpSpPr/>
        <p:nvPr/>
      </p:nvGrpSpPr>
      <p:grpSpPr>
        <a:xfrm>
          <a:off x="0" y="0"/>
          <a:ext cx="0" cy="0"/>
          <a:chOff x="0" y="0"/>
          <a:chExt cx="0" cy="0"/>
        </a:xfrm>
      </p:grpSpPr>
      <p:sp>
        <p:nvSpPr>
          <p:cNvPr id="411" name="Google Shape;411;p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12" name="Google Shape;412;p3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9"/>
        <p:cNvGrpSpPr/>
        <p:nvPr/>
      </p:nvGrpSpPr>
      <p:grpSpPr>
        <a:xfrm>
          <a:off x="0" y="0"/>
          <a:ext cx="0" cy="0"/>
          <a:chOff x="0" y="0"/>
          <a:chExt cx="0" cy="0"/>
        </a:xfrm>
      </p:grpSpPr>
      <p:sp>
        <p:nvSpPr>
          <p:cNvPr id="420" name="Google Shape;420;p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21" name="Google Shape;421;p3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6"/>
        <p:cNvGrpSpPr/>
        <p:nvPr/>
      </p:nvGrpSpPr>
      <p:grpSpPr>
        <a:xfrm>
          <a:off x="0" y="0"/>
          <a:ext cx="0" cy="0"/>
          <a:chOff x="0" y="0"/>
          <a:chExt cx="0" cy="0"/>
        </a:xfrm>
      </p:grpSpPr>
      <p:sp>
        <p:nvSpPr>
          <p:cNvPr id="427" name="Google Shape;427;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28" name="Google Shape;428;p3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5"/>
        <p:cNvGrpSpPr/>
        <p:nvPr/>
      </p:nvGrpSpPr>
      <p:grpSpPr>
        <a:xfrm>
          <a:off x="0" y="0"/>
          <a:ext cx="0" cy="0"/>
          <a:chOff x="0" y="0"/>
          <a:chExt cx="0" cy="0"/>
        </a:xfrm>
      </p:grpSpPr>
      <p:sp>
        <p:nvSpPr>
          <p:cNvPr id="436" name="Google Shape;436;p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37" name="Google Shape;437;p3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4"/>
        <p:cNvGrpSpPr/>
        <p:nvPr/>
      </p:nvGrpSpPr>
      <p:grpSpPr>
        <a:xfrm>
          <a:off x="0" y="0"/>
          <a:ext cx="0" cy="0"/>
          <a:chOff x="0" y="0"/>
          <a:chExt cx="0" cy="0"/>
        </a:xfrm>
      </p:grpSpPr>
      <p:sp>
        <p:nvSpPr>
          <p:cNvPr id="445" name="Google Shape;445;g8c7d9655d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46" name="Google Shape;446;g8c7d9655da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3"/>
        <p:cNvGrpSpPr/>
        <p:nvPr/>
      </p:nvGrpSpPr>
      <p:grpSpPr>
        <a:xfrm>
          <a:off x="0" y="0"/>
          <a:ext cx="0" cy="0"/>
          <a:chOff x="0" y="0"/>
          <a:chExt cx="0" cy="0"/>
        </a:xfrm>
      </p:grpSpPr>
      <p:sp>
        <p:nvSpPr>
          <p:cNvPr id="454" name="Google Shape;454;p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55" name="Google Shape;455;p3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2"/>
        <p:cNvGrpSpPr/>
        <p:nvPr/>
      </p:nvGrpSpPr>
      <p:grpSpPr>
        <a:xfrm>
          <a:off x="0" y="0"/>
          <a:ext cx="0" cy="0"/>
          <a:chOff x="0" y="0"/>
          <a:chExt cx="0" cy="0"/>
        </a:xfrm>
      </p:grpSpPr>
      <p:sp>
        <p:nvSpPr>
          <p:cNvPr id="463" name="Google Shape;463;p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64" name="Google Shape;464;p4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1"/>
        <p:cNvGrpSpPr/>
        <p:nvPr/>
      </p:nvGrpSpPr>
      <p:grpSpPr>
        <a:xfrm>
          <a:off x="0" y="0"/>
          <a:ext cx="0" cy="0"/>
          <a:chOff x="0" y="0"/>
          <a:chExt cx="0" cy="0"/>
        </a:xfrm>
      </p:grpSpPr>
      <p:sp>
        <p:nvSpPr>
          <p:cNvPr id="472" name="Google Shape;472;p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73" name="Google Shape;473;p4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0"/>
        <p:cNvGrpSpPr/>
        <p:nvPr/>
      </p:nvGrpSpPr>
      <p:grpSpPr>
        <a:xfrm>
          <a:off x="0" y="0"/>
          <a:ext cx="0" cy="0"/>
          <a:chOff x="0" y="0"/>
          <a:chExt cx="0" cy="0"/>
        </a:xfrm>
      </p:grpSpPr>
      <p:sp>
        <p:nvSpPr>
          <p:cNvPr id="481" name="Google Shape;481;p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82" name="Google Shape;482;p4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9"/>
        <p:cNvGrpSpPr/>
        <p:nvPr/>
      </p:nvGrpSpPr>
      <p:grpSpPr>
        <a:xfrm>
          <a:off x="0" y="0"/>
          <a:ext cx="0" cy="0"/>
          <a:chOff x="0" y="0"/>
          <a:chExt cx="0" cy="0"/>
        </a:xfrm>
      </p:grpSpPr>
      <p:sp>
        <p:nvSpPr>
          <p:cNvPr id="490" name="Google Shape;490;p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91" name="Google Shape;491;p4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0" name="Google Shape;130;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8"/>
        <p:cNvGrpSpPr/>
        <p:nvPr/>
      </p:nvGrpSpPr>
      <p:grpSpPr>
        <a:xfrm>
          <a:off x="0" y="0"/>
          <a:ext cx="0" cy="0"/>
          <a:chOff x="0" y="0"/>
          <a:chExt cx="0" cy="0"/>
        </a:xfrm>
      </p:grpSpPr>
      <p:sp>
        <p:nvSpPr>
          <p:cNvPr id="499" name="Google Shape;499;p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00" name="Google Shape;500;p4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7"/>
        <p:cNvGrpSpPr/>
        <p:nvPr/>
      </p:nvGrpSpPr>
      <p:grpSpPr>
        <a:xfrm>
          <a:off x="0" y="0"/>
          <a:ext cx="0" cy="0"/>
          <a:chOff x="0" y="0"/>
          <a:chExt cx="0" cy="0"/>
        </a:xfrm>
      </p:grpSpPr>
      <p:sp>
        <p:nvSpPr>
          <p:cNvPr id="508" name="Google Shape;508;p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09" name="Google Shape;509;p4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6"/>
        <p:cNvGrpSpPr/>
        <p:nvPr/>
      </p:nvGrpSpPr>
      <p:grpSpPr>
        <a:xfrm>
          <a:off x="0" y="0"/>
          <a:ext cx="0" cy="0"/>
          <a:chOff x="0" y="0"/>
          <a:chExt cx="0" cy="0"/>
        </a:xfrm>
      </p:grpSpPr>
      <p:sp>
        <p:nvSpPr>
          <p:cNvPr id="517" name="Google Shape;517;p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18" name="Google Shape;518;p4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5"/>
        <p:cNvGrpSpPr/>
        <p:nvPr/>
      </p:nvGrpSpPr>
      <p:grpSpPr>
        <a:xfrm>
          <a:off x="0" y="0"/>
          <a:ext cx="0" cy="0"/>
          <a:chOff x="0" y="0"/>
          <a:chExt cx="0" cy="0"/>
        </a:xfrm>
      </p:grpSpPr>
      <p:sp>
        <p:nvSpPr>
          <p:cNvPr id="526" name="Google Shape;526;p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7" name="Google Shape;527;p4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4"/>
        <p:cNvGrpSpPr/>
        <p:nvPr/>
      </p:nvGrpSpPr>
      <p:grpSpPr>
        <a:xfrm>
          <a:off x="0" y="0"/>
          <a:ext cx="0" cy="0"/>
          <a:chOff x="0" y="0"/>
          <a:chExt cx="0" cy="0"/>
        </a:xfrm>
      </p:grpSpPr>
      <p:sp>
        <p:nvSpPr>
          <p:cNvPr id="535" name="Google Shape;535;p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36" name="Google Shape;536;p4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3"/>
        <p:cNvGrpSpPr/>
        <p:nvPr/>
      </p:nvGrpSpPr>
      <p:grpSpPr>
        <a:xfrm>
          <a:off x="0" y="0"/>
          <a:ext cx="0" cy="0"/>
          <a:chOff x="0" y="0"/>
          <a:chExt cx="0" cy="0"/>
        </a:xfrm>
      </p:grpSpPr>
      <p:sp>
        <p:nvSpPr>
          <p:cNvPr id="544" name="Google Shape;544;p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45" name="Google Shape;545;p4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2"/>
        <p:cNvGrpSpPr/>
        <p:nvPr/>
      </p:nvGrpSpPr>
      <p:grpSpPr>
        <a:xfrm>
          <a:off x="0" y="0"/>
          <a:ext cx="0" cy="0"/>
          <a:chOff x="0" y="0"/>
          <a:chExt cx="0" cy="0"/>
        </a:xfrm>
      </p:grpSpPr>
      <p:sp>
        <p:nvSpPr>
          <p:cNvPr id="553" name="Google Shape;553;p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54" name="Google Shape;554;p5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1"/>
        <p:cNvGrpSpPr/>
        <p:nvPr/>
      </p:nvGrpSpPr>
      <p:grpSpPr>
        <a:xfrm>
          <a:off x="0" y="0"/>
          <a:ext cx="0" cy="0"/>
          <a:chOff x="0" y="0"/>
          <a:chExt cx="0" cy="0"/>
        </a:xfrm>
      </p:grpSpPr>
      <p:sp>
        <p:nvSpPr>
          <p:cNvPr id="562" name="Google Shape;562;p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63" name="Google Shape;563;p5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0"/>
        <p:cNvGrpSpPr/>
        <p:nvPr/>
      </p:nvGrpSpPr>
      <p:grpSpPr>
        <a:xfrm>
          <a:off x="0" y="0"/>
          <a:ext cx="0" cy="0"/>
          <a:chOff x="0" y="0"/>
          <a:chExt cx="0" cy="0"/>
        </a:xfrm>
      </p:grpSpPr>
      <p:sp>
        <p:nvSpPr>
          <p:cNvPr id="571" name="Google Shape;571;p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72" name="Google Shape;572;p5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9"/>
        <p:cNvGrpSpPr/>
        <p:nvPr/>
      </p:nvGrpSpPr>
      <p:grpSpPr>
        <a:xfrm>
          <a:off x="0" y="0"/>
          <a:ext cx="0" cy="0"/>
          <a:chOff x="0" y="0"/>
          <a:chExt cx="0" cy="0"/>
        </a:xfrm>
      </p:grpSpPr>
      <p:sp>
        <p:nvSpPr>
          <p:cNvPr id="580" name="Google Shape;580;p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81" name="Google Shape;581;p5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6" name="Google Shape;136;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8"/>
        <p:cNvGrpSpPr/>
        <p:nvPr/>
      </p:nvGrpSpPr>
      <p:grpSpPr>
        <a:xfrm>
          <a:off x="0" y="0"/>
          <a:ext cx="0" cy="0"/>
          <a:chOff x="0" y="0"/>
          <a:chExt cx="0" cy="0"/>
        </a:xfrm>
      </p:grpSpPr>
      <p:sp>
        <p:nvSpPr>
          <p:cNvPr id="589" name="Google Shape;589;p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90" name="Google Shape;590;p5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7"/>
        <p:cNvGrpSpPr/>
        <p:nvPr/>
      </p:nvGrpSpPr>
      <p:grpSpPr>
        <a:xfrm>
          <a:off x="0" y="0"/>
          <a:ext cx="0" cy="0"/>
          <a:chOff x="0" y="0"/>
          <a:chExt cx="0" cy="0"/>
        </a:xfrm>
      </p:grpSpPr>
      <p:sp>
        <p:nvSpPr>
          <p:cNvPr id="598" name="Google Shape;598;p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99" name="Google Shape;599;p5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6"/>
        <p:cNvGrpSpPr/>
        <p:nvPr/>
      </p:nvGrpSpPr>
      <p:grpSpPr>
        <a:xfrm>
          <a:off x="0" y="0"/>
          <a:ext cx="0" cy="0"/>
          <a:chOff x="0" y="0"/>
          <a:chExt cx="0" cy="0"/>
        </a:xfrm>
      </p:grpSpPr>
      <p:sp>
        <p:nvSpPr>
          <p:cNvPr id="607" name="Google Shape;607;p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8" name="Google Shape;608;p5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5"/>
        <p:cNvGrpSpPr/>
        <p:nvPr/>
      </p:nvGrpSpPr>
      <p:grpSpPr>
        <a:xfrm>
          <a:off x="0" y="0"/>
          <a:ext cx="0" cy="0"/>
          <a:chOff x="0" y="0"/>
          <a:chExt cx="0" cy="0"/>
        </a:xfrm>
      </p:grpSpPr>
      <p:sp>
        <p:nvSpPr>
          <p:cNvPr id="616" name="Google Shape;616;p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17" name="Google Shape;617;p5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4"/>
        <p:cNvGrpSpPr/>
        <p:nvPr/>
      </p:nvGrpSpPr>
      <p:grpSpPr>
        <a:xfrm>
          <a:off x="0" y="0"/>
          <a:ext cx="0" cy="0"/>
          <a:chOff x="0" y="0"/>
          <a:chExt cx="0" cy="0"/>
        </a:xfrm>
      </p:grpSpPr>
      <p:sp>
        <p:nvSpPr>
          <p:cNvPr id="625" name="Google Shape;625;p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26" name="Google Shape;626;p5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3"/>
        <p:cNvGrpSpPr/>
        <p:nvPr/>
      </p:nvGrpSpPr>
      <p:grpSpPr>
        <a:xfrm>
          <a:off x="0" y="0"/>
          <a:ext cx="0" cy="0"/>
          <a:chOff x="0" y="0"/>
          <a:chExt cx="0" cy="0"/>
        </a:xfrm>
      </p:grpSpPr>
      <p:sp>
        <p:nvSpPr>
          <p:cNvPr id="634" name="Google Shape;634;p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35" name="Google Shape;635;p5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2"/>
        <p:cNvGrpSpPr/>
        <p:nvPr/>
      </p:nvGrpSpPr>
      <p:grpSpPr>
        <a:xfrm>
          <a:off x="0" y="0"/>
          <a:ext cx="0" cy="0"/>
          <a:chOff x="0" y="0"/>
          <a:chExt cx="0" cy="0"/>
        </a:xfrm>
      </p:grpSpPr>
      <p:sp>
        <p:nvSpPr>
          <p:cNvPr id="643" name="Google Shape;643;p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44" name="Google Shape;644;p6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1"/>
        <p:cNvGrpSpPr/>
        <p:nvPr/>
      </p:nvGrpSpPr>
      <p:grpSpPr>
        <a:xfrm>
          <a:off x="0" y="0"/>
          <a:ext cx="0" cy="0"/>
          <a:chOff x="0" y="0"/>
          <a:chExt cx="0" cy="0"/>
        </a:xfrm>
      </p:grpSpPr>
      <p:sp>
        <p:nvSpPr>
          <p:cNvPr id="652" name="Google Shape;652;p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53" name="Google Shape;653;p6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0"/>
        <p:cNvGrpSpPr/>
        <p:nvPr/>
      </p:nvGrpSpPr>
      <p:grpSpPr>
        <a:xfrm>
          <a:off x="0" y="0"/>
          <a:ext cx="0" cy="0"/>
          <a:chOff x="0" y="0"/>
          <a:chExt cx="0" cy="0"/>
        </a:xfrm>
      </p:grpSpPr>
      <p:sp>
        <p:nvSpPr>
          <p:cNvPr id="661" name="Google Shape;661;p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62" name="Google Shape;662;p6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9"/>
        <p:cNvGrpSpPr/>
        <p:nvPr/>
      </p:nvGrpSpPr>
      <p:grpSpPr>
        <a:xfrm>
          <a:off x="0" y="0"/>
          <a:ext cx="0" cy="0"/>
          <a:chOff x="0" y="0"/>
          <a:chExt cx="0" cy="0"/>
        </a:xfrm>
      </p:grpSpPr>
      <p:sp>
        <p:nvSpPr>
          <p:cNvPr id="670" name="Google Shape;670;p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71" name="Google Shape;671;p6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3" name="Google Shape;143;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5"/>
        <p:cNvGrpSpPr/>
        <p:nvPr/>
      </p:nvGrpSpPr>
      <p:grpSpPr>
        <a:xfrm>
          <a:off x="0" y="0"/>
          <a:ext cx="0" cy="0"/>
          <a:chOff x="0" y="0"/>
          <a:chExt cx="0" cy="0"/>
        </a:xfrm>
      </p:grpSpPr>
      <p:sp>
        <p:nvSpPr>
          <p:cNvPr id="676" name="Google Shape;676;p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77" name="Google Shape;677;p6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3"/>
        <p:cNvGrpSpPr/>
        <p:nvPr/>
      </p:nvGrpSpPr>
      <p:grpSpPr>
        <a:xfrm>
          <a:off x="0" y="0"/>
          <a:ext cx="0" cy="0"/>
          <a:chOff x="0" y="0"/>
          <a:chExt cx="0" cy="0"/>
        </a:xfrm>
      </p:grpSpPr>
      <p:sp>
        <p:nvSpPr>
          <p:cNvPr id="684" name="Google Shape;684;p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85" name="Google Shape;685;p6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1"/>
        <p:cNvGrpSpPr/>
        <p:nvPr/>
      </p:nvGrpSpPr>
      <p:grpSpPr>
        <a:xfrm>
          <a:off x="0" y="0"/>
          <a:ext cx="0" cy="0"/>
          <a:chOff x="0" y="0"/>
          <a:chExt cx="0" cy="0"/>
        </a:xfrm>
      </p:grpSpPr>
      <p:sp>
        <p:nvSpPr>
          <p:cNvPr id="692" name="Google Shape;692;p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93" name="Google Shape;693;p6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9"/>
        <p:cNvGrpSpPr/>
        <p:nvPr/>
      </p:nvGrpSpPr>
      <p:grpSpPr>
        <a:xfrm>
          <a:off x="0" y="0"/>
          <a:ext cx="0" cy="0"/>
          <a:chOff x="0" y="0"/>
          <a:chExt cx="0" cy="0"/>
        </a:xfrm>
      </p:grpSpPr>
      <p:sp>
        <p:nvSpPr>
          <p:cNvPr id="700" name="Google Shape;700;p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01" name="Google Shape;701;p6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7"/>
        <p:cNvGrpSpPr/>
        <p:nvPr/>
      </p:nvGrpSpPr>
      <p:grpSpPr>
        <a:xfrm>
          <a:off x="0" y="0"/>
          <a:ext cx="0" cy="0"/>
          <a:chOff x="0" y="0"/>
          <a:chExt cx="0" cy="0"/>
        </a:xfrm>
      </p:grpSpPr>
      <p:sp>
        <p:nvSpPr>
          <p:cNvPr id="708" name="Google Shape;708;p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09" name="Google Shape;709;p6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9"/>
        <p:cNvGrpSpPr/>
        <p:nvPr/>
      </p:nvGrpSpPr>
      <p:grpSpPr>
        <a:xfrm>
          <a:off x="0" y="0"/>
          <a:ext cx="0" cy="0"/>
          <a:chOff x="0" y="0"/>
          <a:chExt cx="0" cy="0"/>
        </a:xfrm>
      </p:grpSpPr>
      <p:sp>
        <p:nvSpPr>
          <p:cNvPr id="690" name="Google Shape;690;g8a8ba0e59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1" name="Google Shape;691;g8a8ba0e59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5"/>
        <p:cNvGrpSpPr/>
        <p:nvPr/>
      </p:nvGrpSpPr>
      <p:grpSpPr>
        <a:xfrm>
          <a:off x="0" y="0"/>
          <a:ext cx="0" cy="0"/>
          <a:chOff x="0" y="0"/>
          <a:chExt cx="0" cy="0"/>
        </a:xfrm>
      </p:grpSpPr>
      <p:sp>
        <p:nvSpPr>
          <p:cNvPr id="696" name="Google Shape;696;g7e18c8cc55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7" name="Google Shape;697;g7e18c8cc55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2"/>
        <p:cNvGrpSpPr/>
        <p:nvPr/>
      </p:nvGrpSpPr>
      <p:grpSpPr>
        <a:xfrm>
          <a:off x="0" y="0"/>
          <a:ext cx="0" cy="0"/>
          <a:chOff x="0" y="0"/>
          <a:chExt cx="0" cy="0"/>
        </a:xfrm>
      </p:grpSpPr>
      <p:sp>
        <p:nvSpPr>
          <p:cNvPr id="703" name="Google Shape;703;g76c7af7548_0_1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4" name="Google Shape;704;g76c7af7548_0_1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8"/>
        <p:cNvGrpSpPr/>
        <p:nvPr/>
      </p:nvGrpSpPr>
      <p:grpSpPr>
        <a:xfrm>
          <a:off x="0" y="0"/>
          <a:ext cx="0" cy="0"/>
          <a:chOff x="0" y="0"/>
          <a:chExt cx="0" cy="0"/>
        </a:xfrm>
      </p:grpSpPr>
      <p:sp>
        <p:nvSpPr>
          <p:cNvPr id="709" name="Google Shape;709;g76b178712f_0_4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0" name="Google Shape;710;g76b178712f_0_4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5"/>
        <p:cNvGrpSpPr/>
        <p:nvPr/>
      </p:nvGrpSpPr>
      <p:grpSpPr>
        <a:xfrm>
          <a:off x="0" y="0"/>
          <a:ext cx="0" cy="0"/>
          <a:chOff x="0" y="0"/>
          <a:chExt cx="0" cy="0"/>
        </a:xfrm>
      </p:grpSpPr>
      <p:sp>
        <p:nvSpPr>
          <p:cNvPr id="716" name="Google Shape;716;g76b178712f_0_4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7" name="Google Shape;717;g76b178712f_0_4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0" name="Google Shape;150;p7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6"/>
        <p:cNvGrpSpPr/>
        <p:nvPr/>
      </p:nvGrpSpPr>
      <p:grpSpPr>
        <a:xfrm>
          <a:off x="0" y="0"/>
          <a:ext cx="0" cy="0"/>
          <a:chOff x="0" y="0"/>
          <a:chExt cx="0" cy="0"/>
        </a:xfrm>
      </p:grpSpPr>
      <p:sp>
        <p:nvSpPr>
          <p:cNvPr id="727" name="Google Shape;727;g76b178712f_0_4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8" name="Google Shape;728;g76b178712f_0_4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7"/>
        <p:cNvGrpSpPr/>
        <p:nvPr/>
      </p:nvGrpSpPr>
      <p:grpSpPr>
        <a:xfrm>
          <a:off x="0" y="0"/>
          <a:ext cx="0" cy="0"/>
          <a:chOff x="0" y="0"/>
          <a:chExt cx="0" cy="0"/>
        </a:xfrm>
      </p:grpSpPr>
      <p:sp>
        <p:nvSpPr>
          <p:cNvPr id="738" name="Google Shape;738;g76c7af7548_0_1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9" name="Google Shape;739;g76c7af7548_0_1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3"/>
        <p:cNvGrpSpPr/>
        <p:nvPr/>
      </p:nvGrpSpPr>
      <p:grpSpPr>
        <a:xfrm>
          <a:off x="0" y="0"/>
          <a:ext cx="0" cy="0"/>
          <a:chOff x="0" y="0"/>
          <a:chExt cx="0" cy="0"/>
        </a:xfrm>
      </p:grpSpPr>
      <p:sp>
        <p:nvSpPr>
          <p:cNvPr id="744" name="Google Shape;744;g76b178712f_0_4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5" name="Google Shape;745;g76b178712f_0_4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0"/>
        <p:cNvGrpSpPr/>
        <p:nvPr/>
      </p:nvGrpSpPr>
      <p:grpSpPr>
        <a:xfrm>
          <a:off x="0" y="0"/>
          <a:ext cx="0" cy="0"/>
          <a:chOff x="0" y="0"/>
          <a:chExt cx="0" cy="0"/>
        </a:xfrm>
      </p:grpSpPr>
      <p:sp>
        <p:nvSpPr>
          <p:cNvPr id="751" name="Google Shape;751;g7de3345185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52" name="Google Shape;752;g7de3345185_0_1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0"/>
        <p:cNvGrpSpPr/>
        <p:nvPr/>
      </p:nvGrpSpPr>
      <p:grpSpPr>
        <a:xfrm>
          <a:off x="0" y="0"/>
          <a:ext cx="0" cy="0"/>
          <a:chOff x="0" y="0"/>
          <a:chExt cx="0" cy="0"/>
        </a:xfrm>
      </p:grpSpPr>
      <p:sp>
        <p:nvSpPr>
          <p:cNvPr id="761" name="Google Shape;761;g7de3345185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2" name="Google Shape;762;g7de3345185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7"/>
        <p:cNvGrpSpPr/>
        <p:nvPr/>
      </p:nvGrpSpPr>
      <p:grpSpPr>
        <a:xfrm>
          <a:off x="0" y="0"/>
          <a:ext cx="0" cy="0"/>
          <a:chOff x="0" y="0"/>
          <a:chExt cx="0" cy="0"/>
        </a:xfrm>
      </p:grpSpPr>
      <p:sp>
        <p:nvSpPr>
          <p:cNvPr id="768" name="Google Shape;768;g7fbd0450ae_1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9" name="Google Shape;769;g7fbd0450ae_1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3"/>
        <p:cNvGrpSpPr/>
        <p:nvPr/>
      </p:nvGrpSpPr>
      <p:grpSpPr>
        <a:xfrm>
          <a:off x="0" y="0"/>
          <a:ext cx="0" cy="0"/>
          <a:chOff x="0" y="0"/>
          <a:chExt cx="0" cy="0"/>
        </a:xfrm>
      </p:grpSpPr>
      <p:sp>
        <p:nvSpPr>
          <p:cNvPr id="774" name="Google Shape;774;g7fbd0450ae_1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5" name="Google Shape;775;g7fbd0450ae_1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0"/>
        <p:cNvGrpSpPr/>
        <p:nvPr/>
      </p:nvGrpSpPr>
      <p:grpSpPr>
        <a:xfrm>
          <a:off x="0" y="0"/>
          <a:ext cx="0" cy="0"/>
          <a:chOff x="0" y="0"/>
          <a:chExt cx="0" cy="0"/>
        </a:xfrm>
      </p:grpSpPr>
      <p:sp>
        <p:nvSpPr>
          <p:cNvPr id="781" name="Google Shape;781;g7fbd0450ae_1_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2" name="Google Shape;782;g7fbd0450ae_1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7"/>
        <p:cNvGrpSpPr/>
        <p:nvPr/>
      </p:nvGrpSpPr>
      <p:grpSpPr>
        <a:xfrm>
          <a:off x="0" y="0"/>
          <a:ext cx="0" cy="0"/>
          <a:chOff x="0" y="0"/>
          <a:chExt cx="0" cy="0"/>
        </a:xfrm>
      </p:grpSpPr>
      <p:sp>
        <p:nvSpPr>
          <p:cNvPr id="788" name="Google Shape;788;g76c7af7548_0_1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9" name="Google Shape;789;g76c7af7548_0_1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3"/>
        <p:cNvGrpSpPr/>
        <p:nvPr/>
      </p:nvGrpSpPr>
      <p:grpSpPr>
        <a:xfrm>
          <a:off x="0" y="0"/>
          <a:ext cx="0" cy="0"/>
          <a:chOff x="0" y="0"/>
          <a:chExt cx="0" cy="0"/>
        </a:xfrm>
      </p:grpSpPr>
      <p:sp>
        <p:nvSpPr>
          <p:cNvPr id="794" name="Google Shape;794;g76c7af7548_0_1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5" name="Google Shape;795;g76c7af7548_0_1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7" name="Google Shape;157;p7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2"/>
        <p:cNvGrpSpPr/>
        <p:nvPr/>
      </p:nvGrpSpPr>
      <p:grpSpPr>
        <a:xfrm>
          <a:off x="0" y="0"/>
          <a:ext cx="0" cy="0"/>
          <a:chOff x="0" y="0"/>
          <a:chExt cx="0" cy="0"/>
        </a:xfrm>
      </p:grpSpPr>
      <p:sp>
        <p:nvSpPr>
          <p:cNvPr id="803" name="Google Shape;803;g7e18c8cc55_0_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4" name="Google Shape;804;g7e18c8cc55_0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5"/>
        <p:cNvGrpSpPr/>
        <p:nvPr/>
      </p:nvGrpSpPr>
      <p:grpSpPr>
        <a:xfrm>
          <a:off x="0" y="0"/>
          <a:ext cx="0" cy="0"/>
          <a:chOff x="0" y="0"/>
          <a:chExt cx="0" cy="0"/>
        </a:xfrm>
      </p:grpSpPr>
      <p:sp>
        <p:nvSpPr>
          <p:cNvPr id="46" name="Google Shape;46;p11"/>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7" name="Google Shape;47;p11"/>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54"/>
        <p:cNvGrpSpPr/>
        <p:nvPr/>
      </p:nvGrpSpPr>
      <p:grpSpPr>
        <a:xfrm>
          <a:off x="0" y="0"/>
          <a:ext cx="0" cy="0"/>
          <a:chOff x="0" y="0"/>
          <a:chExt cx="0" cy="0"/>
        </a:xfrm>
      </p:grpSpPr>
      <p:sp>
        <p:nvSpPr>
          <p:cNvPr id="55" name="Google Shape;55;p14"/>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52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56" name="Google Shape;56;p14"/>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28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dirty="0"/>
          </a:p>
        </p:txBody>
      </p:sp>
      <p:sp>
        <p:nvSpPr>
          <p:cNvPr id="57" name="Google Shape;57;p14"/>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58"/>
        <p:cNvGrpSpPr/>
        <p:nvPr/>
      </p:nvGrpSpPr>
      <p:grpSpPr>
        <a:xfrm>
          <a:off x="0" y="0"/>
          <a:ext cx="0" cy="0"/>
          <a:chOff x="0" y="0"/>
          <a:chExt cx="0" cy="0"/>
        </a:xfrm>
      </p:grpSpPr>
      <p:sp>
        <p:nvSpPr>
          <p:cNvPr id="59" name="Google Shape;59;p15"/>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60" name="Google Shape;60;p15"/>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61"/>
        <p:cNvGrpSpPr/>
        <p:nvPr/>
      </p:nvGrpSpPr>
      <p:grpSpPr>
        <a:xfrm>
          <a:off x="0" y="0"/>
          <a:ext cx="0" cy="0"/>
          <a:chOff x="0" y="0"/>
          <a:chExt cx="0" cy="0"/>
        </a:xfrm>
      </p:grpSpPr>
      <p:sp>
        <p:nvSpPr>
          <p:cNvPr id="62" name="Google Shape;62;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solidFill>
                  <a:schemeClr val="accent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dirty="0"/>
          </a:p>
        </p:txBody>
      </p:sp>
      <p:sp>
        <p:nvSpPr>
          <p:cNvPr id="63" name="Google Shape;63;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rtl="0">
              <a:spcBef>
                <a:spcPts val="0"/>
              </a:spcBef>
              <a:spcAft>
                <a:spcPts val="0"/>
              </a:spcAft>
              <a:buSzPts val="1800"/>
              <a:buChar char="●"/>
              <a:defRPr>
                <a:solidFill>
                  <a:schemeClr val="tx1"/>
                </a:solidFill>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dirty="0"/>
          </a:p>
        </p:txBody>
      </p:sp>
      <p:sp>
        <p:nvSpPr>
          <p:cNvPr id="64" name="Google Shape;64;p16"/>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65"/>
        <p:cNvGrpSpPr/>
        <p:nvPr/>
      </p:nvGrpSpPr>
      <p:grpSpPr>
        <a:xfrm>
          <a:off x="0" y="0"/>
          <a:ext cx="0" cy="0"/>
          <a:chOff x="0" y="0"/>
          <a:chExt cx="0" cy="0"/>
        </a:xfrm>
      </p:grpSpPr>
      <p:sp>
        <p:nvSpPr>
          <p:cNvPr id="66" name="Google Shape;66;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solidFill>
                  <a:schemeClr val="accent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dirty="0"/>
          </a:p>
        </p:txBody>
      </p:sp>
      <p:sp>
        <p:nvSpPr>
          <p:cNvPr id="67" name="Google Shape;67;p17"/>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solidFill>
                  <a:schemeClr val="tx1"/>
                </a:solidFill>
              </a:defRPr>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dirty="0"/>
          </a:p>
        </p:txBody>
      </p:sp>
      <p:sp>
        <p:nvSpPr>
          <p:cNvPr id="68" name="Google Shape;68;p17"/>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solidFill>
                  <a:schemeClr val="tx1"/>
                </a:solidFill>
              </a:defRPr>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dirty="0"/>
          </a:p>
        </p:txBody>
      </p:sp>
      <p:sp>
        <p:nvSpPr>
          <p:cNvPr id="69" name="Google Shape;69;p17"/>
          <p:cNvSpPr txBox="1">
            <a:spLocks noGrp="1"/>
          </p:cNvSpPr>
          <p:nvPr>
            <p:ph type="sldNum" idx="12"/>
          </p:nvPr>
        </p:nvSpPr>
        <p:spPr>
          <a:xfrm>
            <a:off x="8595300" y="4735773"/>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70"/>
        <p:cNvGrpSpPr/>
        <p:nvPr/>
      </p:nvGrpSpPr>
      <p:grpSpPr>
        <a:xfrm>
          <a:off x="0" y="0"/>
          <a:ext cx="0" cy="0"/>
          <a:chOff x="0" y="0"/>
          <a:chExt cx="0" cy="0"/>
        </a:xfrm>
      </p:grpSpPr>
      <p:sp>
        <p:nvSpPr>
          <p:cNvPr id="71" name="Google Shape;71;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solidFill>
                  <a:schemeClr val="accent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dirty="0"/>
          </a:p>
        </p:txBody>
      </p:sp>
      <p:sp>
        <p:nvSpPr>
          <p:cNvPr id="72" name="Google Shape;72;p18"/>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73"/>
        <p:cNvGrpSpPr/>
        <p:nvPr/>
      </p:nvGrpSpPr>
      <p:grpSpPr>
        <a:xfrm>
          <a:off x="0" y="0"/>
          <a:ext cx="0" cy="0"/>
          <a:chOff x="0" y="0"/>
          <a:chExt cx="0" cy="0"/>
        </a:xfrm>
      </p:grpSpPr>
      <p:sp>
        <p:nvSpPr>
          <p:cNvPr id="74" name="Google Shape;74;p19"/>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None/>
              <a:defRPr sz="2400">
                <a:solidFill>
                  <a:schemeClr val="accent1"/>
                </a:solidFill>
              </a:defRPr>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dirty="0"/>
          </a:p>
        </p:txBody>
      </p:sp>
      <p:sp>
        <p:nvSpPr>
          <p:cNvPr id="75" name="Google Shape;75;p19"/>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SzPts val="1200"/>
              <a:buChar char="●"/>
              <a:defRPr sz="1200">
                <a:solidFill>
                  <a:schemeClr val="tx1"/>
                </a:solidFill>
              </a:defRPr>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dirty="0"/>
          </a:p>
        </p:txBody>
      </p:sp>
      <p:sp>
        <p:nvSpPr>
          <p:cNvPr id="76" name="Google Shape;76;p19"/>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77"/>
        <p:cNvGrpSpPr/>
        <p:nvPr/>
      </p:nvGrpSpPr>
      <p:grpSpPr>
        <a:xfrm>
          <a:off x="0" y="0"/>
          <a:ext cx="0" cy="0"/>
          <a:chOff x="0" y="0"/>
          <a:chExt cx="0" cy="0"/>
        </a:xfrm>
      </p:grpSpPr>
      <p:sp>
        <p:nvSpPr>
          <p:cNvPr id="78" name="Google Shape;78;p20"/>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79" name="Google Shape;79;p20"/>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80"/>
        <p:cNvGrpSpPr/>
        <p:nvPr/>
      </p:nvGrpSpPr>
      <p:grpSpPr>
        <a:xfrm>
          <a:off x="0" y="0"/>
          <a:ext cx="0" cy="0"/>
          <a:chOff x="0" y="0"/>
          <a:chExt cx="0" cy="0"/>
        </a:xfrm>
      </p:grpSpPr>
      <p:sp>
        <p:nvSpPr>
          <p:cNvPr id="81" name="Google Shape;81;p21"/>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2" name="Google Shape;82;p21"/>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4200"/>
              <a:buNone/>
              <a:defRPr sz="42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83" name="Google Shape;83;p21"/>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84" name="Google Shape;84;p21"/>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rtl="0">
              <a:spcBef>
                <a:spcPts val="0"/>
              </a:spcBef>
              <a:spcAft>
                <a:spcPts val="0"/>
              </a:spcAft>
              <a:buSzPts val="1800"/>
              <a:buChar char="●"/>
              <a:defRPr>
                <a:solidFill>
                  <a:schemeClr val="tx1"/>
                </a:solidFill>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dirty="0"/>
          </a:p>
        </p:txBody>
      </p:sp>
      <p:sp>
        <p:nvSpPr>
          <p:cNvPr id="85" name="Google Shape;85;p21"/>
          <p:cNvSpPr txBox="1">
            <a:spLocks noGrp="1"/>
          </p:cNvSpPr>
          <p:nvPr>
            <p:ph type="sldNum" idx="12"/>
          </p:nvPr>
        </p:nvSpPr>
        <p:spPr>
          <a:xfrm>
            <a:off x="8595300" y="4749775"/>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solidFill>
                  <a:schemeClr val="accent1"/>
                </a:solidFill>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dirty="0"/>
          </a:p>
        </p:txBody>
      </p:sp>
      <p:sp>
        <p:nvSpPr>
          <p:cNvPr id="15" name="Google Shape;15;p3"/>
          <p:cNvSpPr txBox="1">
            <a:spLocks noGrp="1"/>
          </p:cNvSpPr>
          <p:nvPr>
            <p:ph type="body" idx="1"/>
          </p:nvPr>
        </p:nvSpPr>
        <p:spPr>
          <a:xfrm>
            <a:off x="311700" y="1152475"/>
            <a:ext cx="6030600" cy="3830491"/>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a:solidFill>
                  <a:schemeClr val="tx1"/>
                </a:solidFill>
              </a:defRPr>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dirty="0"/>
          </a:p>
        </p:txBody>
      </p:sp>
      <p:sp>
        <p:nvSpPr>
          <p:cNvPr id="16" name="Google Shape;16;p3"/>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solidFill>
                  <a:schemeClr val="tx1"/>
                </a:solidFill>
              </a:defRPr>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dirty="0"/>
          </a:p>
        </p:txBody>
      </p:sp>
      <p:sp>
        <p:nvSpPr>
          <p:cNvPr id="17" name="Google Shape;17;p3"/>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86"/>
        <p:cNvGrpSpPr/>
        <p:nvPr/>
      </p:nvGrpSpPr>
      <p:grpSpPr>
        <a:xfrm>
          <a:off x="0" y="0"/>
          <a:ext cx="0" cy="0"/>
          <a:chOff x="0" y="0"/>
          <a:chExt cx="0" cy="0"/>
        </a:xfrm>
      </p:grpSpPr>
      <p:sp>
        <p:nvSpPr>
          <p:cNvPr id="87" name="Google Shape;87;p22"/>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rtl="0">
              <a:lnSpc>
                <a:spcPct val="100000"/>
              </a:lnSpc>
              <a:spcBef>
                <a:spcPts val="0"/>
              </a:spcBef>
              <a:spcAft>
                <a:spcPts val="0"/>
              </a:spcAft>
              <a:buSzPts val="1800"/>
              <a:buNone/>
              <a:defRPr/>
            </a:lvl1pPr>
          </a:lstStyle>
          <a:p>
            <a:endParaRPr/>
          </a:p>
        </p:txBody>
      </p:sp>
      <p:sp>
        <p:nvSpPr>
          <p:cNvPr id="88" name="Google Shape;88;p22"/>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89"/>
        <p:cNvGrpSpPr/>
        <p:nvPr/>
      </p:nvGrpSpPr>
      <p:grpSpPr>
        <a:xfrm>
          <a:off x="0" y="0"/>
          <a:ext cx="0" cy="0"/>
          <a:chOff x="0" y="0"/>
          <a:chExt cx="0" cy="0"/>
        </a:xfrm>
      </p:grpSpPr>
      <p:sp>
        <p:nvSpPr>
          <p:cNvPr id="90" name="Google Shape;90;p23"/>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2000"/>
              <a:buNone/>
              <a:defRPr sz="12000">
                <a:solidFill>
                  <a:schemeClr val="accent1"/>
                </a:solidFill>
              </a:defRPr>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rPr dirty="0"/>
              <a:t>xx%</a:t>
            </a:r>
          </a:p>
        </p:txBody>
      </p:sp>
      <p:sp>
        <p:nvSpPr>
          <p:cNvPr id="91" name="Google Shape;91;p23"/>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rtl="0">
              <a:spcBef>
                <a:spcPts val="0"/>
              </a:spcBef>
              <a:spcAft>
                <a:spcPts val="0"/>
              </a:spcAft>
              <a:buSzPts val="1800"/>
              <a:buChar char="●"/>
              <a:defRPr>
                <a:solidFill>
                  <a:schemeClr val="tx1"/>
                </a:solidFill>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dirty="0"/>
          </a:p>
        </p:txBody>
      </p:sp>
      <p:sp>
        <p:nvSpPr>
          <p:cNvPr id="92" name="Google Shape;92;p23"/>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3"/>
        <p:cNvGrpSpPr/>
        <p:nvPr/>
      </p:nvGrpSpPr>
      <p:grpSpPr>
        <a:xfrm>
          <a:off x="0" y="0"/>
          <a:ext cx="0" cy="0"/>
          <a:chOff x="0" y="0"/>
          <a:chExt cx="0" cy="0"/>
        </a:xfrm>
      </p:grpSpPr>
      <p:sp>
        <p:nvSpPr>
          <p:cNvPr id="94" name="Google Shape;94;p24"/>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8"/>
        <p:cNvGrpSpPr/>
        <p:nvPr/>
      </p:nvGrpSpPr>
      <p:grpSpPr>
        <a:xfrm>
          <a:off x="0" y="0"/>
          <a:ext cx="0" cy="0"/>
          <a:chOff x="0" y="0"/>
          <a:chExt cx="0" cy="0"/>
        </a:xfrm>
      </p:grpSpPr>
      <p:sp>
        <p:nvSpPr>
          <p:cNvPr id="19" name="Google Shape;19;p4"/>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20" name="Google Shape;20;p4"/>
          <p:cNvSpPr txBox="1">
            <a:spLocks noGrp="1"/>
          </p:cNvSpPr>
          <p:nvPr>
            <p:ph type="sldNum" idx="12"/>
          </p:nvPr>
        </p:nvSpPr>
        <p:spPr>
          <a:xfrm>
            <a:off x="8591578" y="4749900"/>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1"/>
        <p:cNvGrpSpPr/>
        <p:nvPr/>
      </p:nvGrpSpPr>
      <p:grpSpPr>
        <a:xfrm>
          <a:off x="0" y="0"/>
          <a:ext cx="0" cy="0"/>
          <a:chOff x="0" y="0"/>
          <a:chExt cx="0" cy="0"/>
        </a:xfrm>
      </p:grpSpPr>
      <p:sp>
        <p:nvSpPr>
          <p:cNvPr id="22" name="Google Shape;22;p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solidFill>
                  <a:schemeClr val="accent1"/>
                </a:solidFill>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dirty="0"/>
          </a:p>
        </p:txBody>
      </p:sp>
      <p:sp>
        <p:nvSpPr>
          <p:cNvPr id="23" name="Google Shape;23;p5"/>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solidFill>
                  <a:schemeClr val="tx1"/>
                </a:solidFill>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dirty="0"/>
          </a:p>
        </p:txBody>
      </p:sp>
      <p:sp>
        <p:nvSpPr>
          <p:cNvPr id="24" name="Google Shape;24;p5"/>
          <p:cNvSpPr txBox="1">
            <a:spLocks noGrp="1"/>
          </p:cNvSpPr>
          <p:nvPr>
            <p:ph type="sldNum" idx="12"/>
          </p:nvPr>
        </p:nvSpPr>
        <p:spPr>
          <a:xfrm>
            <a:off x="8595300" y="4746695"/>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25"/>
        <p:cNvGrpSpPr/>
        <p:nvPr/>
      </p:nvGrpSpPr>
      <p:grpSpPr>
        <a:xfrm>
          <a:off x="0" y="0"/>
          <a:ext cx="0" cy="0"/>
          <a:chOff x="0" y="0"/>
          <a:chExt cx="0" cy="0"/>
        </a:xfrm>
      </p:grpSpPr>
      <p:sp>
        <p:nvSpPr>
          <p:cNvPr id="26" name="Google Shape;26;p6"/>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solidFill>
                  <a:schemeClr val="accent1"/>
                </a:solidFill>
              </a:defRPr>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rPr dirty="0"/>
              <a:t>xx%</a:t>
            </a:r>
          </a:p>
        </p:txBody>
      </p:sp>
      <p:sp>
        <p:nvSpPr>
          <p:cNvPr id="27" name="Google Shape;27;p6"/>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solidFill>
                  <a:schemeClr val="tx1"/>
                </a:solidFill>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dirty="0"/>
          </a:p>
        </p:txBody>
      </p:sp>
      <p:sp>
        <p:nvSpPr>
          <p:cNvPr id="28" name="Google Shape;28;p6"/>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9"/>
        <p:cNvGrpSpPr/>
        <p:nvPr/>
      </p:nvGrpSpPr>
      <p:grpSpPr>
        <a:xfrm>
          <a:off x="0" y="0"/>
          <a:ext cx="0" cy="0"/>
          <a:chOff x="0" y="0"/>
          <a:chExt cx="0" cy="0"/>
        </a:xfrm>
      </p:grpSpPr>
      <p:sp>
        <p:nvSpPr>
          <p:cNvPr id="30" name="Google Shape;30;p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solidFill>
                  <a:schemeClr val="accent1"/>
                </a:solidFill>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dirty="0"/>
          </a:p>
        </p:txBody>
      </p:sp>
      <p:sp>
        <p:nvSpPr>
          <p:cNvPr id="31" name="Google Shape;31;p7"/>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solidFill>
                  <a:schemeClr val="accent1"/>
                </a:solidFill>
              </a:defRPr>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dirty="0"/>
          </a:p>
        </p:txBody>
      </p:sp>
      <p:sp>
        <p:nvSpPr>
          <p:cNvPr id="34" name="Google Shape;34;p8"/>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solidFill>
                  <a:schemeClr val="tx1"/>
                </a:solidFill>
              </a:defRPr>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dirty="0"/>
          </a:p>
        </p:txBody>
      </p:sp>
      <p:sp>
        <p:nvSpPr>
          <p:cNvPr id="35" name="Google Shape;35;p8"/>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6"/>
        <p:cNvGrpSpPr/>
        <p:nvPr/>
      </p:nvGrpSpPr>
      <p:grpSpPr>
        <a:xfrm>
          <a:off x="0" y="0"/>
          <a:ext cx="0" cy="0"/>
          <a:chOff x="0" y="0"/>
          <a:chExt cx="0" cy="0"/>
        </a:xfrm>
      </p:grpSpPr>
      <p:sp>
        <p:nvSpPr>
          <p:cNvPr id="37" name="Google Shape;37;p9"/>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8" name="Google Shape;38;p9"/>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9"/>
        <p:cNvGrpSpPr/>
        <p:nvPr/>
      </p:nvGrpSpPr>
      <p:grpSpPr>
        <a:xfrm>
          <a:off x="0" y="0"/>
          <a:ext cx="0" cy="0"/>
          <a:chOff x="0" y="0"/>
          <a:chExt cx="0" cy="0"/>
        </a:xfrm>
      </p:grpSpPr>
      <p:sp>
        <p:nvSpPr>
          <p:cNvPr id="40" name="Google Shape;40;p10"/>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41" name="Google Shape;41;p10"/>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42" name="Google Shape;42;p10"/>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3" name="Google Shape;43;p10"/>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solidFill>
                  <a:schemeClr val="tx1"/>
                </a:solidFill>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dirty="0"/>
          </a:p>
        </p:txBody>
      </p:sp>
      <p:sp>
        <p:nvSpPr>
          <p:cNvPr id="44" name="Google Shape;44;p10"/>
          <p:cNvSpPr txBox="1">
            <a:spLocks noGrp="1"/>
          </p:cNvSpPr>
          <p:nvPr>
            <p:ph type="sldNum" idx="12"/>
          </p:nvPr>
        </p:nvSpPr>
        <p:spPr>
          <a:xfrm>
            <a:off x="8595300" y="4749775"/>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dirty="0"/>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dirty="0"/>
          </a:p>
        </p:txBody>
      </p:sp>
      <p:sp>
        <p:nvSpPr>
          <p:cNvPr id="8" name="Google Shape;8;p1"/>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accent1"/>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tx1"/>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dirty="0"/>
          </a:p>
        </p:txBody>
      </p:sp>
      <p:sp>
        <p:nvSpPr>
          <p:cNvPr id="52" name="Google Shape;52;p1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rtl="0">
              <a:lnSpc>
                <a:spcPct val="115000"/>
              </a:lnSpc>
              <a:spcBef>
                <a:spcPts val="0"/>
              </a:spcBef>
              <a:spcAft>
                <a:spcPts val="0"/>
              </a:spcAft>
              <a:buClr>
                <a:schemeClr val="dk2"/>
              </a:buClr>
              <a:buSzPts val="1800"/>
              <a:buChar char="●"/>
              <a:defRPr sz="1800">
                <a:solidFill>
                  <a:schemeClr val="dk2"/>
                </a:solidFill>
              </a:defRPr>
            </a:lvl1pPr>
            <a:lvl2pPr marL="914400" lvl="1" indent="-317500" rtl="0">
              <a:lnSpc>
                <a:spcPct val="115000"/>
              </a:lnSpc>
              <a:spcBef>
                <a:spcPts val="1600"/>
              </a:spcBef>
              <a:spcAft>
                <a:spcPts val="0"/>
              </a:spcAft>
              <a:buClr>
                <a:schemeClr val="dk2"/>
              </a:buClr>
              <a:buSzPts val="1400"/>
              <a:buChar char="○"/>
              <a:defRPr>
                <a:solidFill>
                  <a:schemeClr val="dk2"/>
                </a:solidFill>
              </a:defRPr>
            </a:lvl2pPr>
            <a:lvl3pPr marL="1371600" lvl="2" indent="-317500" rtl="0">
              <a:lnSpc>
                <a:spcPct val="115000"/>
              </a:lnSpc>
              <a:spcBef>
                <a:spcPts val="1600"/>
              </a:spcBef>
              <a:spcAft>
                <a:spcPts val="0"/>
              </a:spcAft>
              <a:buClr>
                <a:schemeClr val="dk2"/>
              </a:buClr>
              <a:buSzPts val="1400"/>
              <a:buChar char="■"/>
              <a:defRPr>
                <a:solidFill>
                  <a:schemeClr val="dk2"/>
                </a:solidFill>
              </a:defRPr>
            </a:lvl3pPr>
            <a:lvl4pPr marL="1828800" lvl="3" indent="-317500" rtl="0">
              <a:lnSpc>
                <a:spcPct val="115000"/>
              </a:lnSpc>
              <a:spcBef>
                <a:spcPts val="1600"/>
              </a:spcBef>
              <a:spcAft>
                <a:spcPts val="0"/>
              </a:spcAft>
              <a:buClr>
                <a:schemeClr val="dk2"/>
              </a:buClr>
              <a:buSzPts val="1400"/>
              <a:buChar char="●"/>
              <a:defRPr>
                <a:solidFill>
                  <a:schemeClr val="dk2"/>
                </a:solidFill>
              </a:defRPr>
            </a:lvl4pPr>
            <a:lvl5pPr marL="2286000" lvl="4" indent="-317500" rtl="0">
              <a:lnSpc>
                <a:spcPct val="115000"/>
              </a:lnSpc>
              <a:spcBef>
                <a:spcPts val="1600"/>
              </a:spcBef>
              <a:spcAft>
                <a:spcPts val="0"/>
              </a:spcAft>
              <a:buClr>
                <a:schemeClr val="dk2"/>
              </a:buClr>
              <a:buSzPts val="1400"/>
              <a:buChar char="○"/>
              <a:defRPr>
                <a:solidFill>
                  <a:schemeClr val="dk2"/>
                </a:solidFill>
              </a:defRPr>
            </a:lvl5pPr>
            <a:lvl6pPr marL="2743200" lvl="5" indent="-317500" rtl="0">
              <a:lnSpc>
                <a:spcPct val="115000"/>
              </a:lnSpc>
              <a:spcBef>
                <a:spcPts val="1600"/>
              </a:spcBef>
              <a:spcAft>
                <a:spcPts val="0"/>
              </a:spcAft>
              <a:buClr>
                <a:schemeClr val="dk2"/>
              </a:buClr>
              <a:buSzPts val="1400"/>
              <a:buChar char="■"/>
              <a:defRPr>
                <a:solidFill>
                  <a:schemeClr val="dk2"/>
                </a:solidFill>
              </a:defRPr>
            </a:lvl6pPr>
            <a:lvl7pPr marL="3200400" lvl="6" indent="-317500" rtl="0">
              <a:lnSpc>
                <a:spcPct val="115000"/>
              </a:lnSpc>
              <a:spcBef>
                <a:spcPts val="1600"/>
              </a:spcBef>
              <a:spcAft>
                <a:spcPts val="0"/>
              </a:spcAft>
              <a:buClr>
                <a:schemeClr val="dk2"/>
              </a:buClr>
              <a:buSzPts val="1400"/>
              <a:buChar char="●"/>
              <a:defRPr>
                <a:solidFill>
                  <a:schemeClr val="dk2"/>
                </a:solidFill>
              </a:defRPr>
            </a:lvl7pPr>
            <a:lvl8pPr marL="3657600" lvl="7" indent="-317500" rtl="0">
              <a:lnSpc>
                <a:spcPct val="115000"/>
              </a:lnSpc>
              <a:spcBef>
                <a:spcPts val="1600"/>
              </a:spcBef>
              <a:spcAft>
                <a:spcPts val="0"/>
              </a:spcAft>
              <a:buClr>
                <a:schemeClr val="dk2"/>
              </a:buClr>
              <a:buSzPts val="1400"/>
              <a:buChar char="○"/>
              <a:defRPr>
                <a:solidFill>
                  <a:schemeClr val="dk2"/>
                </a:solidFill>
              </a:defRPr>
            </a:lvl8pPr>
            <a:lvl9pPr marL="4114800" lvl="8" indent="-317500" rtl="0">
              <a:lnSpc>
                <a:spcPct val="115000"/>
              </a:lnSpc>
              <a:spcBef>
                <a:spcPts val="1600"/>
              </a:spcBef>
              <a:spcAft>
                <a:spcPts val="1600"/>
              </a:spcAft>
              <a:buClr>
                <a:schemeClr val="dk2"/>
              </a:buClr>
              <a:buSzPts val="1400"/>
              <a:buChar char="■"/>
              <a:defRPr>
                <a:solidFill>
                  <a:schemeClr val="dk2"/>
                </a:solidFill>
              </a:defRPr>
            </a:lvl9pPr>
          </a:lstStyle>
          <a:p>
            <a:endParaRPr dirty="0"/>
          </a:p>
        </p:txBody>
      </p:sp>
      <p:sp>
        <p:nvSpPr>
          <p:cNvPr id="53" name="Google Shape;53;p13"/>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lvl1pPr lvl="0" algn="r" rtl="0">
              <a:buNone/>
              <a:defRPr sz="1000">
                <a:solidFill>
                  <a:schemeClr val="tx1"/>
                </a:solidFill>
              </a:defRPr>
            </a:lvl1pPr>
            <a:lvl2pPr lvl="1" algn="r" rtl="0">
              <a:buNone/>
              <a:defRPr sz="1000">
                <a:solidFill>
                  <a:schemeClr val="dk2"/>
                </a:solidFill>
              </a:defRPr>
            </a:lvl2pPr>
            <a:lvl3pPr lvl="2" algn="r" rtl="0">
              <a:buNone/>
              <a:defRPr sz="1000">
                <a:solidFill>
                  <a:schemeClr val="dk2"/>
                </a:solidFill>
              </a:defRPr>
            </a:lvl3pPr>
            <a:lvl4pPr lvl="3" algn="r" rtl="0">
              <a:buNone/>
              <a:defRPr sz="1000">
                <a:solidFill>
                  <a:schemeClr val="dk2"/>
                </a:solidFill>
              </a:defRPr>
            </a:lvl4pPr>
            <a:lvl5pPr lvl="4" algn="r" rtl="0">
              <a:buNone/>
              <a:defRPr sz="1000">
                <a:solidFill>
                  <a:schemeClr val="dk2"/>
                </a:solidFill>
              </a:defRPr>
            </a:lvl5pPr>
            <a:lvl6pPr lvl="5" algn="r" rtl="0">
              <a:buNone/>
              <a:defRPr sz="1000">
                <a:solidFill>
                  <a:schemeClr val="dk2"/>
                </a:solidFill>
              </a:defRPr>
            </a:lvl6pPr>
            <a:lvl7pPr lvl="6" algn="r" rtl="0">
              <a:buNone/>
              <a:defRPr sz="1000">
                <a:solidFill>
                  <a:schemeClr val="dk2"/>
                </a:solidFill>
              </a:defRPr>
            </a:lvl7pPr>
            <a:lvl8pPr lvl="7" algn="r" rtl="0">
              <a:buNone/>
              <a:defRPr sz="1000">
                <a:solidFill>
                  <a:schemeClr val="dk2"/>
                </a:solidFill>
              </a:defRPr>
            </a:lvl8pPr>
            <a:lvl9pPr lvl="8" algn="r" rtl="0">
              <a:buNone/>
              <a:defRPr sz="1000">
                <a:solidFill>
                  <a:schemeClr val="dk2"/>
                </a:solidFill>
              </a:defRPr>
            </a:lvl9pPr>
          </a:lstStyle>
          <a:p>
            <a:fld id="{00000000-1234-1234-1234-123412341234}" type="slidenum">
              <a:rPr lang="en-GB" smtClean="0"/>
              <a:pPr/>
              <a:t>‹#›</a:t>
            </a:fld>
            <a:endParaRPr lang="en-GB" dirty="0"/>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accent1"/>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tx1"/>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gov.uk/government/publications/send-code-of-practice-0-to-25"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gov.uk/government/publications/relationships-education-relationships-and-sex-education-rse-and-health-education"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gov.uk/government/publications/supporting-early-career-teachers"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gov.uk/government/publications/preventing-and-tackling-bullying"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www.childline.org.uk/"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www.childline.org.uk/"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hyperlink" Target="https://www.ceop.police.uk/safety-centre/" TargetMode="Externa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www.childline.org.uk/" TargetMode="External"/><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www.childline.org.uk/" TargetMode="External"/><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s://www.equalityhumanrights.com/" TargetMode="External"/><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www.gov.uk/government/publications/preventing-and-tackling-bullyin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assets.publishing.service.gov.uk/government/uploads/system/uploads/attachment_data/file/811796/Teaching_online_safety_in_school.pdf" TargetMode="Externa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8" Type="http://schemas.openxmlformats.org/officeDocument/2006/relationships/hyperlink" Target="https://www.childline.org.uk/" TargetMode="External"/><Relationship Id="rId3" Type="http://schemas.openxmlformats.org/officeDocument/2006/relationships/hyperlink" Target="http://www.rapecrisis.org.uk/" TargetMode="External"/><Relationship Id="rId7" Type="http://schemas.openxmlformats.org/officeDocument/2006/relationships/hyperlink" Target="https://respectphoneline.org.uk/" TargetMode="External"/><Relationship Id="rId2" Type="http://schemas.openxmlformats.org/officeDocument/2006/relationships/notesSlide" Target="../notesSlides/notesSlide72.xml"/><Relationship Id="rId1" Type="http://schemas.openxmlformats.org/officeDocument/2006/relationships/slideLayout" Target="../slideLayouts/slideLayout2.xml"/><Relationship Id="rId6" Type="http://schemas.openxmlformats.org/officeDocument/2006/relationships/hyperlink" Target="http://www.galop.org.uk/" TargetMode="External"/><Relationship Id="rId11" Type="http://schemas.openxmlformats.org/officeDocument/2006/relationships/hyperlink" Target="https://www.gov.uk/bullying-at-school/reporting-bullying" TargetMode="External"/><Relationship Id="rId5" Type="http://schemas.openxmlformats.org/officeDocument/2006/relationships/hyperlink" Target="http://www.survivorsuk.org/" TargetMode="External"/><Relationship Id="rId10" Type="http://schemas.openxmlformats.org/officeDocument/2006/relationships/hyperlink" Target="https://www.ceop.police.uk/safety-centre/" TargetMode="External"/><Relationship Id="rId4" Type="http://schemas.openxmlformats.org/officeDocument/2006/relationships/hyperlink" Target="http://www.nationaldahelpline.org.uk/" TargetMode="External"/><Relationship Id="rId9" Type="http://schemas.openxmlformats.org/officeDocument/2006/relationships/hyperlink" Target="https://www.childnet.com/resources/cyberbullying-guidance-for-schools" TargetMode="Externa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hyperlink" Target="https://www.minded.org.uk/Catalogue/Index?HierarchyId=0_42929&amp;programmeId=42929" TargetMode="External"/><Relationship Id="rId2" Type="http://schemas.openxmlformats.org/officeDocument/2006/relationships/notesSlide" Target="../notesSlides/notesSlide74.xml"/><Relationship Id="rId1" Type="http://schemas.openxmlformats.org/officeDocument/2006/relationships/slideLayout" Target="../slideLayouts/slideLayout2.xml"/><Relationship Id="rId4" Type="http://schemas.openxmlformats.org/officeDocument/2006/relationships/hyperlink" Target="https://papyrus-uk.org/save-the-class/" TargetMode="Externa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4.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25"/>
          <p:cNvSpPr txBox="1">
            <a:spLocks noGrp="1"/>
          </p:cNvSpPr>
          <p:nvPr>
            <p:ph type="ctrTitle"/>
          </p:nvPr>
        </p:nvSpPr>
        <p:spPr>
          <a:xfrm>
            <a:off x="117900" y="1974725"/>
            <a:ext cx="9026100" cy="975000"/>
          </a:xfrm>
          <a:prstGeom prst="rect">
            <a:avLst/>
          </a:prstGeom>
          <a:noFill/>
          <a:ln>
            <a:noFill/>
          </a:ln>
        </p:spPr>
        <p:txBody>
          <a:bodyPr spcFirstLastPara="1" wrap="square" lIns="91425" tIns="91425" rIns="91425" bIns="91425" anchor="b" anchorCtr="0">
            <a:noAutofit/>
          </a:bodyPr>
          <a:lstStyle/>
          <a:p>
            <a:pPr marL="0" lvl="0" indent="0" algn="ctr" rtl="0">
              <a:spcBef>
                <a:spcPts val="0"/>
              </a:spcBef>
              <a:spcAft>
                <a:spcPts val="0"/>
              </a:spcAft>
              <a:buClr>
                <a:schemeClr val="dk1"/>
              </a:buClr>
              <a:buSzPts val="5200"/>
              <a:buFont typeface="Arial"/>
              <a:buNone/>
            </a:pPr>
            <a:r>
              <a:rPr lang="en-GB" sz="3200" dirty="0">
                <a:solidFill>
                  <a:schemeClr val="accent1"/>
                </a:solidFill>
              </a:rPr>
              <a:t>Teaching</a:t>
            </a:r>
            <a:r>
              <a:rPr lang="en-GB" sz="3200" b="1" dirty="0">
                <a:solidFill>
                  <a:schemeClr val="accent1"/>
                </a:solidFill>
              </a:rPr>
              <a:t> respectful relationships</a:t>
            </a:r>
            <a:r>
              <a:rPr lang="en-GB" sz="3200" dirty="0">
                <a:solidFill>
                  <a:schemeClr val="accent1"/>
                </a:solidFill>
              </a:rPr>
              <a:t> (primary), </a:t>
            </a:r>
            <a:r>
              <a:rPr lang="en-GB" sz="3200" b="1" dirty="0">
                <a:solidFill>
                  <a:schemeClr val="accent1"/>
                </a:solidFill>
              </a:rPr>
              <a:t>respectful relationships including friendships</a:t>
            </a:r>
            <a:r>
              <a:rPr lang="en-GB" sz="3200" dirty="0">
                <a:solidFill>
                  <a:schemeClr val="accent1"/>
                </a:solidFill>
              </a:rPr>
              <a:t> (secondary)</a:t>
            </a:r>
            <a:endParaRPr sz="3200" dirty="0">
              <a:solidFill>
                <a:schemeClr val="accent1"/>
              </a:solidFill>
            </a:endParaRPr>
          </a:p>
        </p:txBody>
      </p:sp>
      <p:sp>
        <p:nvSpPr>
          <p:cNvPr id="100" name="Google Shape;100;p25"/>
          <p:cNvSpPr txBox="1">
            <a:spLocks noGrp="1"/>
          </p:cNvSpPr>
          <p:nvPr>
            <p:ph type="subTitle" idx="1"/>
          </p:nvPr>
        </p:nvSpPr>
        <p:spPr>
          <a:xfrm>
            <a:off x="6792686" y="4497250"/>
            <a:ext cx="2090764" cy="4980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SzPts val="2800"/>
              <a:buNone/>
            </a:pPr>
            <a:r>
              <a:rPr lang="en-GB" sz="2000" dirty="0">
                <a:solidFill>
                  <a:schemeClr val="accent1"/>
                </a:solidFill>
              </a:rPr>
              <a:t>September 2020</a:t>
            </a:r>
            <a:endParaRPr sz="2000" dirty="0">
              <a:solidFill>
                <a:schemeClr val="accent1"/>
              </a:solidFill>
            </a:endParaRPr>
          </a:p>
        </p:txBody>
      </p:sp>
      <p:sp>
        <p:nvSpPr>
          <p:cNvPr id="103" name="Google Shape;103;p25"/>
          <p:cNvSpPr txBox="1"/>
          <p:nvPr/>
        </p:nvSpPr>
        <p:spPr>
          <a:xfrm>
            <a:off x="117900" y="112975"/>
            <a:ext cx="7056300" cy="569100"/>
          </a:xfrm>
          <a:prstGeom prst="rect">
            <a:avLst/>
          </a:prstGeom>
          <a:noFill/>
          <a:ln w="19050" cap="flat" cmpd="sng">
            <a:solidFill>
              <a:srgbClr val="8A2529"/>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GB" sz="2400" dirty="0">
                <a:solidFill>
                  <a:srgbClr val="8A2529"/>
                </a:solidFill>
              </a:rPr>
              <a:t>ADAPT THIS FOR YOUR OWN PRESENTATION </a:t>
            </a:r>
            <a:endParaRPr sz="2400" dirty="0">
              <a:solidFill>
                <a:srgbClr val="8A2529"/>
              </a:solidFill>
            </a:endParaRPr>
          </a:p>
        </p:txBody>
      </p:sp>
      <p:sp>
        <p:nvSpPr>
          <p:cNvPr id="101" name="Google Shape;101;p25"/>
          <p:cNvSpPr txBox="1">
            <a:spLocks noGrp="1"/>
          </p:cNvSpPr>
          <p:nvPr>
            <p:ph type="ctrTitle"/>
          </p:nvPr>
        </p:nvSpPr>
        <p:spPr>
          <a:xfrm>
            <a:off x="311700" y="780425"/>
            <a:ext cx="8520600" cy="5691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1000"/>
              </a:spcAft>
              <a:buSzPts val="5200"/>
              <a:buNone/>
            </a:pPr>
            <a:r>
              <a:rPr lang="en-GB" sz="3000" dirty="0">
                <a:solidFill>
                  <a:schemeClr val="accent1"/>
                </a:solidFill>
              </a:rPr>
              <a:t>Training module</a:t>
            </a:r>
            <a:endParaRPr sz="3000" dirty="0">
              <a:solidFill>
                <a:schemeClr val="accent1"/>
              </a:solidFill>
            </a:endParaRPr>
          </a:p>
        </p:txBody>
      </p:sp>
      <p:sp>
        <p:nvSpPr>
          <p:cNvPr id="106" name="Google Shape;106;p25"/>
          <p:cNvSpPr txBox="1"/>
          <p:nvPr/>
        </p:nvSpPr>
        <p:spPr>
          <a:xfrm>
            <a:off x="1387950" y="2928075"/>
            <a:ext cx="6368100" cy="930300"/>
          </a:xfrm>
          <a:prstGeom prst="rect">
            <a:avLst/>
          </a:prstGeom>
          <a:noFill/>
          <a:ln w="1905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2400" dirty="0">
                <a:solidFill>
                  <a:schemeClr val="accent1"/>
                </a:solidFill>
              </a:rPr>
              <a:t>Part of: Relationships education (primary)</a:t>
            </a:r>
            <a:br>
              <a:rPr lang="en-GB" sz="2400" dirty="0">
                <a:solidFill>
                  <a:schemeClr val="accent1"/>
                </a:solidFill>
              </a:rPr>
            </a:br>
            <a:r>
              <a:rPr lang="en-GB" sz="2400" dirty="0">
                <a:solidFill>
                  <a:schemeClr val="accent1"/>
                </a:solidFill>
              </a:rPr>
              <a:t>Relationships and sex education (secondary) </a:t>
            </a:r>
            <a:endParaRPr sz="2400" dirty="0">
              <a:solidFill>
                <a:schemeClr val="accent1"/>
              </a:solidFill>
            </a:endParaRPr>
          </a:p>
        </p:txBody>
      </p:sp>
      <p:sp>
        <p:nvSpPr>
          <p:cNvPr id="102" name="Google Shape;102;p25"/>
          <p:cNvSpPr txBox="1">
            <a:spLocks noGrp="1"/>
          </p:cNvSpPr>
          <p:nvPr>
            <p:ph type="subTitle" idx="1"/>
          </p:nvPr>
        </p:nvSpPr>
        <p:spPr>
          <a:xfrm>
            <a:off x="1337100" y="3900925"/>
            <a:ext cx="6545400" cy="5691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SzPts val="2800"/>
              <a:buNone/>
            </a:pPr>
            <a:r>
              <a:rPr lang="en-GB" sz="1800" dirty="0">
                <a:solidFill>
                  <a:srgbClr val="8A2529"/>
                </a:solidFill>
              </a:rPr>
              <a:t>[YOUR NAME, YOUR SCHOOL]</a:t>
            </a:r>
            <a:endParaRPr sz="1800" dirty="0">
              <a:solidFill>
                <a:srgbClr val="8A2529"/>
              </a:solidFill>
            </a:endParaRPr>
          </a:p>
        </p:txBody>
      </p:sp>
      <p:sp>
        <p:nvSpPr>
          <p:cNvPr id="104" name="Google Shape;104;p25"/>
          <p:cNvSpPr txBox="1"/>
          <p:nvPr/>
        </p:nvSpPr>
        <p:spPr>
          <a:xfrm>
            <a:off x="3242100" y="4421050"/>
            <a:ext cx="1257900" cy="4980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2000" dirty="0">
                <a:solidFill>
                  <a:srgbClr val="260859"/>
                </a:solidFill>
              </a:rPr>
              <a:t>Primary</a:t>
            </a:r>
            <a:endParaRPr sz="2000" dirty="0">
              <a:solidFill>
                <a:srgbClr val="260859"/>
              </a:solidFill>
            </a:endParaRPr>
          </a:p>
        </p:txBody>
      </p:sp>
      <p:sp>
        <p:nvSpPr>
          <p:cNvPr id="105" name="Google Shape;105;p25"/>
          <p:cNvSpPr txBox="1"/>
          <p:nvPr/>
        </p:nvSpPr>
        <p:spPr>
          <a:xfrm>
            <a:off x="4643875" y="4421050"/>
            <a:ext cx="1608600" cy="4980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2000" dirty="0">
                <a:solidFill>
                  <a:srgbClr val="004712"/>
                </a:solidFill>
              </a:rPr>
              <a:t>Secondary</a:t>
            </a:r>
            <a:endParaRPr sz="2000" dirty="0">
              <a:solidFill>
                <a:srgbClr val="00471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34"/>
          <p:cNvSpPr txBox="1">
            <a:spLocks noGrp="1"/>
          </p:cNvSpPr>
          <p:nvPr>
            <p:ph type="title"/>
          </p:nvPr>
        </p:nvSpPr>
        <p:spPr>
          <a:xfrm>
            <a:off x="270000" y="216425"/>
            <a:ext cx="86868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Taking a whole school approach</a:t>
            </a: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167" name="Google Shape;167;p34"/>
          <p:cNvSpPr txBox="1">
            <a:spLocks noGrp="1"/>
          </p:cNvSpPr>
          <p:nvPr>
            <p:ph type="body" idx="1"/>
          </p:nvPr>
        </p:nvSpPr>
        <p:spPr>
          <a:xfrm>
            <a:off x="270000" y="914400"/>
            <a:ext cx="7189800" cy="3771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dirty="0">
                <a:solidFill>
                  <a:srgbClr val="000000"/>
                </a:solidFill>
              </a:rPr>
              <a:t>The importance of respectful relationships should be:</a:t>
            </a:r>
            <a:endParaRPr dirty="0">
              <a:solidFill>
                <a:srgbClr val="000000"/>
              </a:solidFill>
            </a:endParaRPr>
          </a:p>
          <a:p>
            <a:pPr marL="0" lvl="0" indent="0" algn="l" rtl="0">
              <a:lnSpc>
                <a:spcPct val="115000"/>
              </a:lnSpc>
              <a:spcBef>
                <a:spcPts val="0"/>
              </a:spcBef>
              <a:spcAft>
                <a:spcPts val="0"/>
              </a:spcAft>
              <a:buSzPts val="1400"/>
              <a:buNone/>
            </a:pP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i</a:t>
            </a:r>
            <a:r>
              <a:rPr lang="en-GB" sz="1800" b="1" dirty="0">
                <a:solidFill>
                  <a:srgbClr val="000000"/>
                </a:solidFill>
              </a:rPr>
              <a:t>ncorporated</a:t>
            </a:r>
            <a:r>
              <a:rPr lang="en-GB" sz="1800" dirty="0">
                <a:solidFill>
                  <a:srgbClr val="000000"/>
                </a:solidFill>
              </a:rPr>
              <a:t> within the school</a:t>
            </a:r>
            <a:r>
              <a:rPr lang="en-GB" dirty="0">
                <a:solidFill>
                  <a:srgbClr val="000000"/>
                </a:solidFill>
              </a:rPr>
              <a:t>’</a:t>
            </a:r>
            <a:r>
              <a:rPr lang="en-GB" sz="1800" dirty="0">
                <a:solidFill>
                  <a:srgbClr val="000000"/>
                </a:solidFill>
              </a:rPr>
              <a:t>s behaviour policy</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championed</a:t>
            </a:r>
            <a:r>
              <a:rPr lang="en-GB" dirty="0">
                <a:solidFill>
                  <a:srgbClr val="000000"/>
                </a:solidFill>
              </a:rPr>
              <a:t> by teachers and everyone at the school</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a central part of the school's culture, ethos and expectations</a:t>
            </a:r>
            <a:endParaRPr b="1"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modelled</a:t>
            </a:r>
            <a:r>
              <a:rPr lang="en-GB" dirty="0">
                <a:solidFill>
                  <a:srgbClr val="000000"/>
                </a:solidFill>
              </a:rPr>
              <a:t> in all interactions and reflected in relevant policy documents</a:t>
            </a:r>
            <a:endParaRPr dirty="0">
              <a:solidFill>
                <a:srgbClr val="000000"/>
              </a:solidFill>
            </a:endParaRPr>
          </a:p>
          <a:p>
            <a:pPr marL="0" lvl="0" indent="0" algn="l" rtl="0">
              <a:lnSpc>
                <a:spcPct val="115000"/>
              </a:lnSpc>
              <a:spcBef>
                <a:spcPts val="0"/>
              </a:spcBef>
              <a:spcAft>
                <a:spcPts val="0"/>
              </a:spcAft>
              <a:buSzPts val="1400"/>
              <a:buNone/>
            </a:pPr>
            <a:endParaRPr dirty="0">
              <a:solidFill>
                <a:srgbClr val="000000"/>
              </a:solidFill>
            </a:endParaRPr>
          </a:p>
          <a:p>
            <a:pPr marL="0" lvl="0" indent="0" algn="l" rtl="0">
              <a:lnSpc>
                <a:spcPct val="115000"/>
              </a:lnSpc>
              <a:spcBef>
                <a:spcPts val="0"/>
              </a:spcBef>
              <a:spcAft>
                <a:spcPts val="0"/>
              </a:spcAft>
              <a:buSzPts val="1400"/>
              <a:buNone/>
            </a:pPr>
            <a:r>
              <a:rPr lang="en-GB" dirty="0">
                <a:solidFill>
                  <a:srgbClr val="000000"/>
                </a:solidFill>
              </a:rPr>
              <a:t>Many of the points within this module can be illustrated and discussed in class using case studies or examples from film or literature. </a:t>
            </a:r>
            <a:endParaRPr dirty="0">
              <a:solidFill>
                <a:srgbClr val="000000"/>
              </a:solidFill>
            </a:endParaRPr>
          </a:p>
        </p:txBody>
      </p:sp>
      <p:sp>
        <p:nvSpPr>
          <p:cNvPr id="168" name="Google Shape;168;p34"/>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10</a:t>
            </a:fld>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35"/>
          <p:cNvSpPr txBox="1">
            <a:spLocks noGrp="1"/>
          </p:cNvSpPr>
          <p:nvPr>
            <p:ph type="title"/>
          </p:nvPr>
        </p:nvSpPr>
        <p:spPr>
          <a:xfrm>
            <a:off x="311700" y="196800"/>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rgbClr val="073763"/>
                </a:solidFill>
              </a:rPr>
              <a:t>Primary and secondary teaching </a:t>
            </a: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174" name="Google Shape;174;p35"/>
          <p:cNvSpPr txBox="1">
            <a:spLocks noGrp="1"/>
          </p:cNvSpPr>
          <p:nvPr>
            <p:ph type="body" idx="4294967295"/>
          </p:nvPr>
        </p:nvSpPr>
        <p:spPr>
          <a:xfrm>
            <a:off x="311700" y="856034"/>
            <a:ext cx="7458075" cy="862013"/>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sz="1800" dirty="0">
                <a:solidFill>
                  <a:srgbClr val="000000"/>
                </a:solidFill>
              </a:rPr>
              <a:t>Some slides in this training have a </a:t>
            </a:r>
            <a:r>
              <a:rPr lang="en-GB" sz="1800" b="1" dirty="0">
                <a:solidFill>
                  <a:srgbClr val="260859"/>
                </a:solidFill>
              </a:rPr>
              <a:t>Primary</a:t>
            </a:r>
            <a:r>
              <a:rPr lang="en-GB" sz="1800" dirty="0"/>
              <a:t> </a:t>
            </a:r>
            <a:r>
              <a:rPr lang="en-GB" sz="1800" dirty="0">
                <a:solidFill>
                  <a:srgbClr val="000000"/>
                </a:solidFill>
              </a:rPr>
              <a:t>or</a:t>
            </a:r>
            <a:r>
              <a:rPr lang="en-GB" sz="1800" dirty="0"/>
              <a:t> </a:t>
            </a:r>
            <a:r>
              <a:rPr lang="en-GB" sz="1800" b="1" dirty="0">
                <a:solidFill>
                  <a:srgbClr val="004712"/>
                </a:solidFill>
              </a:rPr>
              <a:t>Secondary</a:t>
            </a:r>
            <a:r>
              <a:rPr lang="en-GB" sz="1800" dirty="0"/>
              <a:t> l</a:t>
            </a:r>
            <a:r>
              <a:rPr lang="en-GB" sz="1800" dirty="0">
                <a:solidFill>
                  <a:srgbClr val="000000"/>
                </a:solidFill>
              </a:rPr>
              <a:t>abel to indicate that the material is usually first introduced in that phase. </a:t>
            </a:r>
            <a:endParaRPr sz="1800" dirty="0">
              <a:solidFill>
                <a:srgbClr val="000000"/>
              </a:solidFill>
            </a:endParaRPr>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1600"/>
              </a:spcBef>
              <a:spcAft>
                <a:spcPts val="1600"/>
              </a:spcAft>
              <a:buSzPts val="1400"/>
              <a:buNone/>
            </a:pPr>
            <a:endParaRPr sz="1800" dirty="0"/>
          </a:p>
        </p:txBody>
      </p:sp>
      <p:sp>
        <p:nvSpPr>
          <p:cNvPr id="177" name="Google Shape;177;p35"/>
          <p:cNvSpPr txBox="1">
            <a:spLocks noGrp="1"/>
          </p:cNvSpPr>
          <p:nvPr>
            <p:ph type="body" idx="4294967295"/>
          </p:nvPr>
        </p:nvSpPr>
        <p:spPr>
          <a:xfrm>
            <a:off x="396910" y="1794669"/>
            <a:ext cx="7458075" cy="1049338"/>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400"/>
              <a:buFont typeface="Arial"/>
              <a:buNone/>
            </a:pPr>
            <a:r>
              <a:rPr lang="en-GB" sz="1600" b="1" dirty="0">
                <a:solidFill>
                  <a:srgbClr val="000000"/>
                </a:solidFill>
              </a:rPr>
              <a:t>STATUTORY GUIDANCE</a:t>
            </a:r>
            <a:br>
              <a:rPr lang="en-GB" sz="1600" b="1" dirty="0">
                <a:solidFill>
                  <a:srgbClr val="000000"/>
                </a:solidFill>
              </a:rPr>
            </a:br>
            <a:r>
              <a:rPr lang="en-GB" sz="1800" dirty="0">
                <a:solidFill>
                  <a:srgbClr val="000000"/>
                </a:solidFill>
              </a:rPr>
              <a:t>Schools have flexibility to design and plan age-appropriate subject content. (p31)</a:t>
            </a:r>
            <a:endParaRPr sz="1800" dirty="0">
              <a:solidFill>
                <a:srgbClr val="000000"/>
              </a:solidFill>
            </a:endParaRPr>
          </a:p>
          <a:p>
            <a:pPr marL="0" lvl="0" indent="0" algn="l" rtl="0">
              <a:lnSpc>
                <a:spcPct val="115000"/>
              </a:lnSpc>
              <a:spcBef>
                <a:spcPts val="1600"/>
              </a:spcBef>
              <a:spcAft>
                <a:spcPts val="1600"/>
              </a:spcAft>
              <a:buSzPts val="1400"/>
              <a:buNone/>
            </a:pPr>
            <a:endParaRPr sz="1800" dirty="0"/>
          </a:p>
        </p:txBody>
      </p:sp>
      <p:sp>
        <p:nvSpPr>
          <p:cNvPr id="176" name="Google Shape;176;p35"/>
          <p:cNvSpPr txBox="1">
            <a:spLocks noGrp="1"/>
          </p:cNvSpPr>
          <p:nvPr>
            <p:ph type="body" idx="4294967295"/>
          </p:nvPr>
        </p:nvSpPr>
        <p:spPr>
          <a:xfrm>
            <a:off x="396909" y="2997250"/>
            <a:ext cx="7458075" cy="194945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solidFill>
                  <a:srgbClr val="000000"/>
                </a:solidFill>
              </a:rPr>
              <a:t>Using your knowledge of your pupils and school community you can:</a:t>
            </a:r>
            <a:endParaRPr dirty="0">
              <a:solidFill>
                <a:srgbClr val="000000"/>
              </a:solidFill>
            </a:endParaRPr>
          </a:p>
          <a:p>
            <a:pPr marL="457200" lvl="0" indent="-342900" algn="l" rtl="0">
              <a:lnSpc>
                <a:spcPct val="115000"/>
              </a:lnSpc>
              <a:spcBef>
                <a:spcPts val="1000"/>
              </a:spcBef>
              <a:spcAft>
                <a:spcPts val="0"/>
              </a:spcAft>
              <a:buClr>
                <a:schemeClr val="accent1"/>
              </a:buClr>
              <a:buSzPts val="1800"/>
              <a:buChar char="●"/>
            </a:pPr>
            <a:r>
              <a:rPr lang="en-GB" dirty="0">
                <a:solidFill>
                  <a:srgbClr val="000000"/>
                </a:solidFill>
              </a:rPr>
              <a:t>introduce secondary content in primary with pupils who need it and are ready</a:t>
            </a:r>
            <a:endParaRPr dirty="0">
              <a:solidFill>
                <a:srgbClr val="000000"/>
              </a:solidFill>
            </a:endParaRPr>
          </a:p>
          <a:p>
            <a:pPr marL="457200" lvl="0" indent="-342900" algn="l" rtl="0">
              <a:lnSpc>
                <a:spcPct val="115000"/>
              </a:lnSpc>
              <a:spcBef>
                <a:spcPts val="0"/>
              </a:spcBef>
              <a:spcAft>
                <a:spcPts val="0"/>
              </a:spcAft>
              <a:buClr>
                <a:schemeClr val="accent1"/>
              </a:buClr>
              <a:buSzPts val="1800"/>
              <a:buChar char="●"/>
            </a:pPr>
            <a:r>
              <a:rPr lang="en-GB" dirty="0">
                <a:solidFill>
                  <a:srgbClr val="000000"/>
                </a:solidFill>
              </a:rPr>
              <a:t>teach the primary content in early secondary lessons to pupils who need to build knowledge before secondary content is taught</a:t>
            </a:r>
            <a:endParaRPr dirty="0">
              <a:solidFill>
                <a:srgbClr val="000000"/>
              </a:solidFill>
            </a:endParaRPr>
          </a:p>
          <a:p>
            <a:pPr marL="0" lvl="0" indent="0" algn="l" rtl="0">
              <a:lnSpc>
                <a:spcPct val="115000"/>
              </a:lnSpc>
              <a:spcBef>
                <a:spcPts val="1600"/>
              </a:spcBef>
              <a:spcAft>
                <a:spcPts val="0"/>
              </a:spcAft>
              <a:buClr>
                <a:schemeClr val="dk1"/>
              </a:buClr>
              <a:buSzPts val="1400"/>
              <a:buFont typeface="Arial"/>
              <a:buNone/>
            </a:pPr>
            <a:endParaRPr dirty="0"/>
          </a:p>
          <a:p>
            <a:pPr marL="0" lvl="0" indent="0" algn="l" rtl="0">
              <a:lnSpc>
                <a:spcPct val="115000"/>
              </a:lnSpc>
              <a:spcBef>
                <a:spcPts val="1600"/>
              </a:spcBef>
              <a:spcAft>
                <a:spcPts val="0"/>
              </a:spcAft>
              <a:buSzPts val="1400"/>
              <a:buNone/>
            </a:pPr>
            <a:endParaRPr dirty="0"/>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1600"/>
              </a:spcBef>
              <a:spcAft>
                <a:spcPts val="1600"/>
              </a:spcAft>
              <a:buSzPts val="1400"/>
              <a:buNone/>
            </a:pPr>
            <a:endParaRPr sz="1800" dirty="0"/>
          </a:p>
        </p:txBody>
      </p:sp>
      <p:sp>
        <p:nvSpPr>
          <p:cNvPr id="175" name="Google Shape;175;p35"/>
          <p:cNvSpPr txBox="1">
            <a:spLocks noGrp="1"/>
          </p:cNvSpPr>
          <p:nvPr>
            <p:ph type="sldNum" idx="12"/>
          </p:nvPr>
        </p:nvSpPr>
        <p:spPr>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11</a:t>
            </a:fld>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36"/>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LGBT needs and inclusion</a:t>
            </a:r>
            <a:endParaRPr dirty="0"/>
          </a:p>
          <a:p>
            <a:pPr marL="0" lvl="0" indent="0" algn="l" rtl="0">
              <a:lnSpc>
                <a:spcPct val="100000"/>
              </a:lnSpc>
              <a:spcBef>
                <a:spcPts val="0"/>
              </a:spcBef>
              <a:spcAft>
                <a:spcPts val="0"/>
              </a:spcAft>
              <a:buSzPts val="2800"/>
              <a:buNone/>
            </a:pPr>
            <a:endParaRPr dirty="0">
              <a:solidFill>
                <a:srgbClr val="073763"/>
              </a:solidFill>
            </a:endParaRPr>
          </a:p>
        </p:txBody>
      </p:sp>
      <p:sp>
        <p:nvSpPr>
          <p:cNvPr id="183" name="Google Shape;183;p36"/>
          <p:cNvSpPr txBox="1">
            <a:spLocks noGrp="1"/>
          </p:cNvSpPr>
          <p:nvPr>
            <p:ph type="body" idx="1"/>
          </p:nvPr>
        </p:nvSpPr>
        <p:spPr>
          <a:xfrm>
            <a:off x="270000" y="789125"/>
            <a:ext cx="7189800" cy="4017900"/>
          </a:xfrm>
          <a:prstGeom prst="rect">
            <a:avLst/>
          </a:prstGeom>
          <a:noFill/>
          <a:ln>
            <a:noFill/>
          </a:ln>
        </p:spPr>
        <p:txBody>
          <a:bodyPr spcFirstLastPara="1" wrap="square" lIns="91425" tIns="91425" rIns="91425" bIns="91425" anchor="t" anchorCtr="0">
            <a:noAutofit/>
          </a:bodyPr>
          <a:lstStyle/>
          <a:p>
            <a:pPr marL="0" lvl="0" indent="0" algn="l" rtl="0">
              <a:spcBef>
                <a:spcPts val="1000"/>
              </a:spcBef>
              <a:spcAft>
                <a:spcPts val="0"/>
              </a:spcAft>
              <a:buNone/>
            </a:pPr>
            <a:r>
              <a:rPr lang="en-GB" dirty="0">
                <a:solidFill>
                  <a:schemeClr val="dk1"/>
                </a:solidFill>
              </a:rPr>
              <a:t>Primary schools are enabled and encouraged to cover LGBT (lesbian, gay, bisexual and transgender) content if they consider it age appropriate to do so. Secondary schools should include LGBT content.</a:t>
            </a:r>
            <a:endParaRPr dirty="0">
              <a:solidFill>
                <a:schemeClr val="dk1"/>
              </a:solidFill>
            </a:endParaRPr>
          </a:p>
          <a:p>
            <a:pPr marL="0" lvl="0" indent="0" algn="l" rtl="0">
              <a:spcBef>
                <a:spcPts val="1000"/>
              </a:spcBef>
              <a:spcAft>
                <a:spcPts val="0"/>
              </a:spcAft>
              <a:buNone/>
            </a:pPr>
            <a:r>
              <a:rPr lang="en-GB" dirty="0">
                <a:solidFill>
                  <a:schemeClr val="dk1"/>
                </a:solidFill>
              </a:rPr>
              <a:t>When doing so, schools should ensure:</a:t>
            </a:r>
            <a:endParaRPr dirty="0">
              <a:solidFill>
                <a:schemeClr val="dk1"/>
              </a:solidFill>
            </a:endParaRPr>
          </a:p>
          <a:p>
            <a:pPr marL="457200" lvl="0" indent="-342900" algn="l" rtl="0">
              <a:spcBef>
                <a:spcPts val="1000"/>
              </a:spcBef>
              <a:spcAft>
                <a:spcPts val="0"/>
              </a:spcAft>
              <a:buClr>
                <a:schemeClr val="accent1"/>
              </a:buClr>
              <a:buSzPts val="1800"/>
              <a:buChar char="●"/>
            </a:pPr>
            <a:r>
              <a:rPr lang="en-GB" dirty="0">
                <a:solidFill>
                  <a:schemeClr val="dk1"/>
                </a:solidFill>
              </a:rPr>
              <a:t>LGBT-relevant knowledge and examples are included throughout programmes of study (not one-off teaching)</a:t>
            </a:r>
            <a:endParaRPr dirty="0">
              <a:solidFill>
                <a:schemeClr val="dk1"/>
              </a:solidFill>
            </a:endParaRPr>
          </a:p>
          <a:p>
            <a:pPr marL="457200" lvl="0" indent="-342900" algn="l" rtl="0">
              <a:spcBef>
                <a:spcPts val="1000"/>
              </a:spcBef>
              <a:spcAft>
                <a:spcPts val="0"/>
              </a:spcAft>
              <a:buClr>
                <a:schemeClr val="accent1"/>
              </a:buClr>
              <a:buSzPts val="1800"/>
              <a:buChar char="●"/>
            </a:pPr>
            <a:r>
              <a:rPr lang="en-GB" dirty="0">
                <a:solidFill>
                  <a:schemeClr val="dk1"/>
                </a:solidFill>
              </a:rPr>
              <a:t>inclusive language is used, considering how individual pupils may relate to particular topics</a:t>
            </a:r>
            <a:endParaRPr dirty="0">
              <a:solidFill>
                <a:schemeClr val="dk1"/>
              </a:solidFill>
            </a:endParaRPr>
          </a:p>
        </p:txBody>
      </p:sp>
      <p:sp>
        <p:nvSpPr>
          <p:cNvPr id="184" name="Google Shape;184;p36"/>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Clr>
                <a:srgbClr val="000000"/>
              </a:buClr>
              <a:buSzPts val="1000"/>
              <a:buFont typeface="Arial"/>
              <a:buNone/>
            </a:pPr>
            <a:fld id="{00000000-1234-1234-1234-123412341234}" type="slidenum">
              <a:rPr lang="en-GB"/>
              <a:t>12</a:t>
            </a:fld>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37"/>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Pupils with SEND</a:t>
            </a:r>
            <a:endParaRPr dirty="0"/>
          </a:p>
        </p:txBody>
      </p:sp>
      <p:sp>
        <p:nvSpPr>
          <p:cNvPr id="190" name="Google Shape;190;p37"/>
          <p:cNvSpPr txBox="1">
            <a:spLocks noGrp="1"/>
          </p:cNvSpPr>
          <p:nvPr>
            <p:ph type="body" idx="1"/>
          </p:nvPr>
        </p:nvSpPr>
        <p:spPr>
          <a:xfrm>
            <a:off x="270000" y="914400"/>
            <a:ext cx="7851300" cy="3437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sz="1800" dirty="0">
                <a:solidFill>
                  <a:srgbClr val="000000"/>
                </a:solidFill>
              </a:rPr>
              <a:t>You will need to </a:t>
            </a:r>
            <a:r>
              <a:rPr lang="en-GB" sz="1800" b="1" dirty="0">
                <a:solidFill>
                  <a:srgbClr val="000000"/>
                </a:solidFill>
              </a:rPr>
              <a:t>plan lessons to allow all pupils to access and practise the core knowledge</a:t>
            </a:r>
            <a:r>
              <a:rPr lang="en-GB" sz="1800" dirty="0">
                <a:solidFill>
                  <a:srgbClr val="000000"/>
                </a:solidFill>
              </a:rPr>
              <a:t>, using your expertise as you normally would.</a:t>
            </a:r>
            <a:endParaRPr sz="1800" dirty="0">
              <a:solidFill>
                <a:srgbClr val="000000"/>
              </a:solidFill>
            </a:endParaRPr>
          </a:p>
          <a:p>
            <a:pPr marL="0" lvl="0" indent="0" algn="l" rtl="0">
              <a:lnSpc>
                <a:spcPct val="115000"/>
              </a:lnSpc>
              <a:spcBef>
                <a:spcPts val="1600"/>
              </a:spcBef>
              <a:spcAft>
                <a:spcPts val="1600"/>
              </a:spcAft>
              <a:buSzPts val="1400"/>
              <a:buNone/>
            </a:pPr>
            <a:r>
              <a:rPr lang="en-GB" sz="1800" dirty="0">
                <a:solidFill>
                  <a:srgbClr val="000000"/>
                </a:solidFill>
              </a:rPr>
              <a:t>You might want to link lesson outcomes with statutory ‘preparing for adulthood’ outcomes for those with an education, health and care (EHC) plan. (See</a:t>
            </a:r>
            <a:r>
              <a:rPr lang="en-GB" sz="1800" dirty="0"/>
              <a:t> </a:t>
            </a:r>
            <a:r>
              <a:rPr lang="en-GB" sz="1800" u="sng" dirty="0">
                <a:solidFill>
                  <a:srgbClr val="0000FF"/>
                </a:solidFill>
                <a:hlinkClick r:id="rId3">
                  <a:extLst>
                    <a:ext uri="{A12FA001-AC4F-418D-AE19-62706E023703}">
                      <ahyp:hlinkClr xmlns:ahyp="http://schemas.microsoft.com/office/drawing/2018/hyperlinkcolor" xmlns="" val="tx"/>
                    </a:ext>
                  </a:extLst>
                </a:hlinkClick>
              </a:rPr>
              <a:t>SEND code of practice</a:t>
            </a:r>
            <a:r>
              <a:rPr lang="en-GB" sz="1800" dirty="0">
                <a:solidFill>
                  <a:srgbClr val="000000"/>
                </a:solidFill>
              </a:rPr>
              <a:t>, section 8.)</a:t>
            </a:r>
            <a:endParaRPr sz="1800" b="1" dirty="0">
              <a:solidFill>
                <a:srgbClr val="000000"/>
              </a:solidFill>
            </a:endParaRPr>
          </a:p>
        </p:txBody>
      </p:sp>
      <p:sp>
        <p:nvSpPr>
          <p:cNvPr id="191" name="Google Shape;191;p37"/>
          <p:cNvSpPr txBox="1"/>
          <p:nvPr/>
        </p:nvSpPr>
        <p:spPr>
          <a:xfrm>
            <a:off x="270000" y="3015475"/>
            <a:ext cx="8410800" cy="17955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600"/>
              <a:buFont typeface="Arial"/>
              <a:buNone/>
            </a:pPr>
            <a:r>
              <a:rPr lang="en-GB" sz="1600" b="1" i="0" u="none" strike="noStrike" cap="none" dirty="0">
                <a:latin typeface="Arial"/>
                <a:ea typeface="Arial"/>
                <a:cs typeface="Arial"/>
                <a:sym typeface="Arial"/>
              </a:rPr>
              <a:t>STATUTORY GUIDANCE</a:t>
            </a:r>
            <a:endParaRPr sz="1600" b="1" i="0" u="none" strike="noStrike" cap="none" dirty="0">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r>
              <a:rPr lang="en-GB" sz="1800" dirty="0"/>
              <a:t>In special schools and for some SEND pupils in mainstream schools there may be a need to tailor content and teaching to meet the specific needs of pupils at different developmental stages. As with all teaching for these subjects, schools should ensure that their teaching is sensitive, age-appropriate, developmentally appropriate and delivered with reference to the law. (p15)</a:t>
            </a:r>
            <a:endParaRPr sz="1800" b="0" i="0" u="none" strike="noStrike" cap="none" dirty="0">
              <a:latin typeface="Arial"/>
              <a:ea typeface="Arial"/>
              <a:cs typeface="Arial"/>
              <a:sym typeface="Arial"/>
            </a:endParaRPr>
          </a:p>
        </p:txBody>
      </p:sp>
      <p:sp>
        <p:nvSpPr>
          <p:cNvPr id="192" name="Google Shape;192;p37"/>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13</a:t>
            </a:fld>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38"/>
          <p:cNvSpPr txBox="1">
            <a:spLocks noGrp="1"/>
          </p:cNvSpPr>
          <p:nvPr>
            <p:ph type="title"/>
          </p:nvPr>
        </p:nvSpPr>
        <p:spPr>
          <a:xfrm>
            <a:off x="2702250" y="2150850"/>
            <a:ext cx="3739500" cy="841800"/>
          </a:xfrm>
          <a:prstGeom prst="rect">
            <a:avLst/>
          </a:prstGeom>
          <a:solidFill>
            <a:schemeClr val="accent1"/>
          </a:solidFill>
          <a:ln>
            <a:solidFill>
              <a:schemeClr val="accent1"/>
            </a:solid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3600"/>
              <a:buNone/>
            </a:pPr>
            <a:r>
              <a:rPr lang="en-GB" dirty="0">
                <a:solidFill>
                  <a:srgbClr val="FFFFFF"/>
                </a:solidFill>
              </a:rPr>
              <a:t>Safeguarding</a:t>
            </a:r>
            <a:endParaRPr dirty="0">
              <a:solidFill>
                <a:srgbClr val="FFFFFF"/>
              </a:solidFill>
            </a:endParaRPr>
          </a:p>
        </p:txBody>
      </p:sp>
      <p:sp>
        <p:nvSpPr>
          <p:cNvPr id="198" name="Google Shape;198;p38"/>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14</a:t>
            </a:fld>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Google Shape;203;p39"/>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Safeguarding (1)</a:t>
            </a:r>
            <a:endParaRPr dirty="0"/>
          </a:p>
        </p:txBody>
      </p:sp>
      <p:sp>
        <p:nvSpPr>
          <p:cNvPr id="204" name="Google Shape;204;p39"/>
          <p:cNvSpPr txBox="1">
            <a:spLocks noGrp="1"/>
          </p:cNvSpPr>
          <p:nvPr>
            <p:ph type="body" idx="1"/>
          </p:nvPr>
        </p:nvSpPr>
        <p:spPr>
          <a:xfrm>
            <a:off x="270000" y="914400"/>
            <a:ext cx="7947300" cy="3771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solidFill>
                  <a:srgbClr val="000000"/>
                </a:solidFill>
              </a:rPr>
              <a:t>Pupils may be affected by issues discussed in lessons. </a:t>
            </a:r>
            <a:endParaRPr dirty="0">
              <a:solidFill>
                <a:srgbClr val="000000"/>
              </a:solidFill>
            </a:endParaRPr>
          </a:p>
          <a:p>
            <a:pPr marL="0" lvl="0" indent="0" algn="l" rtl="0">
              <a:lnSpc>
                <a:spcPct val="115000"/>
              </a:lnSpc>
              <a:spcBef>
                <a:spcPts val="1000"/>
              </a:spcBef>
              <a:spcAft>
                <a:spcPts val="0"/>
              </a:spcAft>
              <a:buNone/>
            </a:pPr>
            <a:r>
              <a:rPr lang="en-GB" dirty="0">
                <a:solidFill>
                  <a:srgbClr val="000000"/>
                </a:solidFill>
              </a:rPr>
              <a:t>Let your designated safeguarding lead or deputy and any other relevant staff, such as pastoral leads, know what you are teaching. This will enable them to identify and speak to relevant pupils, especially those who they know may have been directly impacted by issues covered in the lessons and those with adverse childhood experiences. </a:t>
            </a:r>
            <a:endParaRPr dirty="0">
              <a:solidFill>
                <a:srgbClr val="000000"/>
              </a:solidFill>
            </a:endParaRPr>
          </a:p>
          <a:p>
            <a:pPr marL="0" lvl="0" indent="0" algn="l" rtl="0">
              <a:lnSpc>
                <a:spcPct val="115000"/>
              </a:lnSpc>
              <a:spcBef>
                <a:spcPts val="1000"/>
              </a:spcBef>
              <a:spcAft>
                <a:spcPts val="0"/>
              </a:spcAft>
              <a:buNone/>
            </a:pPr>
            <a:r>
              <a:rPr lang="en-GB" dirty="0">
                <a:solidFill>
                  <a:srgbClr val="000000"/>
                </a:solidFill>
              </a:rPr>
              <a:t>Teachers may need to deal with disclosures/concerns (e.g. of abuse or offending behaviour) in a way that safeguards pupils in line with school policies, especially the child protection policy.</a:t>
            </a:r>
            <a:endParaRPr dirty="0">
              <a:solidFill>
                <a:srgbClr val="000000"/>
              </a:solidFill>
            </a:endParaRPr>
          </a:p>
          <a:p>
            <a:pPr marL="0" lvl="0" indent="0" algn="l" rtl="0">
              <a:lnSpc>
                <a:spcPct val="115000"/>
              </a:lnSpc>
              <a:spcBef>
                <a:spcPts val="0"/>
              </a:spcBef>
              <a:spcAft>
                <a:spcPts val="0"/>
              </a:spcAft>
              <a:buNone/>
            </a:pPr>
            <a:endParaRPr dirty="0"/>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0"/>
              </a:spcBef>
              <a:spcAft>
                <a:spcPts val="0"/>
              </a:spcAft>
              <a:buSzPts val="1400"/>
              <a:buNone/>
            </a:pPr>
            <a:endParaRPr sz="1800" dirty="0"/>
          </a:p>
        </p:txBody>
      </p:sp>
      <p:sp>
        <p:nvSpPr>
          <p:cNvPr id="205" name="Google Shape;205;p39"/>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15</a:t>
            </a:fld>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p40"/>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Trusted adults</a:t>
            </a:r>
            <a:endParaRPr dirty="0"/>
          </a:p>
        </p:txBody>
      </p:sp>
      <p:sp>
        <p:nvSpPr>
          <p:cNvPr id="211" name="Google Shape;211;p40"/>
          <p:cNvSpPr txBox="1">
            <a:spLocks noGrp="1"/>
          </p:cNvSpPr>
          <p:nvPr>
            <p:ph type="body" idx="1"/>
          </p:nvPr>
        </p:nvSpPr>
        <p:spPr>
          <a:xfrm>
            <a:off x="270000" y="914400"/>
            <a:ext cx="79473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800" dirty="0">
                <a:solidFill>
                  <a:srgbClr val="000000"/>
                </a:solidFill>
              </a:rPr>
              <a:t>Within this module we have used the term </a:t>
            </a:r>
            <a:r>
              <a:rPr lang="en-GB" sz="1800" b="1" dirty="0">
                <a:solidFill>
                  <a:srgbClr val="000000"/>
                </a:solidFill>
              </a:rPr>
              <a:t>trusted adult</a:t>
            </a:r>
            <a:r>
              <a:rPr lang="en-GB" sz="1800" dirty="0">
                <a:solidFill>
                  <a:srgbClr val="000000"/>
                </a:solidFill>
              </a:rPr>
              <a:t>.</a:t>
            </a:r>
            <a:endParaRPr sz="1800" dirty="0">
              <a:solidFill>
                <a:srgbClr val="000000"/>
              </a:solidFill>
            </a:endParaRPr>
          </a:p>
          <a:p>
            <a:pPr marL="0" lvl="0" indent="0" algn="l" rtl="0">
              <a:spcBef>
                <a:spcPts val="1000"/>
              </a:spcBef>
              <a:spcAft>
                <a:spcPts val="0"/>
              </a:spcAft>
              <a:buClr>
                <a:schemeClr val="dk1"/>
              </a:buClr>
              <a:buSzPts val="1100"/>
              <a:buFont typeface="Arial"/>
              <a:buNone/>
            </a:pPr>
            <a:r>
              <a:rPr lang="en-GB" sz="1800" dirty="0">
                <a:solidFill>
                  <a:srgbClr val="000000"/>
                </a:solidFill>
              </a:rPr>
              <a:t>A trusted adult will generally be someone who children feel comfortable to turn to for help. Obvious examples include family members, teachers and doctors.</a:t>
            </a:r>
            <a:endParaRPr sz="1800" dirty="0">
              <a:solidFill>
                <a:srgbClr val="000000"/>
              </a:solidFill>
            </a:endParaRPr>
          </a:p>
          <a:p>
            <a:pPr marL="0" lvl="0" indent="0" algn="l" rtl="0">
              <a:spcBef>
                <a:spcPts val="1000"/>
              </a:spcBef>
              <a:spcAft>
                <a:spcPts val="0"/>
              </a:spcAft>
              <a:buNone/>
            </a:pPr>
            <a:r>
              <a:rPr lang="en-GB" sz="1800" dirty="0">
                <a:solidFill>
                  <a:srgbClr val="000000"/>
                </a:solidFill>
              </a:rPr>
              <a:t>It will be important when teaching this topic, and any other relevant topics, that teachers explore this concept. Pupils should be comfortable and capable of identifying who their trusted adults could be, both within their families and wider circles. </a:t>
            </a:r>
            <a:endParaRPr sz="1800" dirty="0">
              <a:solidFill>
                <a:srgbClr val="000000"/>
              </a:solidFill>
            </a:endParaRPr>
          </a:p>
          <a:p>
            <a:pPr marL="0" lvl="0" indent="0" algn="l" rtl="0">
              <a:spcBef>
                <a:spcPts val="0"/>
              </a:spcBef>
              <a:spcAft>
                <a:spcPts val="0"/>
              </a:spcAft>
              <a:buNone/>
            </a:pPr>
            <a:endParaRPr sz="1800" dirty="0">
              <a:solidFill>
                <a:srgbClr val="000000"/>
              </a:solidFill>
            </a:endParaRPr>
          </a:p>
          <a:p>
            <a:pPr marL="0" lvl="0" indent="0" algn="l" rtl="0">
              <a:spcBef>
                <a:spcPts val="0"/>
              </a:spcBef>
              <a:spcAft>
                <a:spcPts val="0"/>
              </a:spcAft>
              <a:buNone/>
            </a:pPr>
            <a:endParaRPr sz="1800" dirty="0"/>
          </a:p>
        </p:txBody>
      </p:sp>
      <p:sp>
        <p:nvSpPr>
          <p:cNvPr id="212" name="Google Shape;212;p40"/>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16</a:t>
            </a:fld>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41"/>
          <p:cNvSpPr txBox="1">
            <a:spLocks noGrp="1"/>
          </p:cNvSpPr>
          <p:nvPr>
            <p:ph type="title"/>
          </p:nvPr>
        </p:nvSpPr>
        <p:spPr>
          <a:xfrm>
            <a:off x="2877750" y="2150850"/>
            <a:ext cx="3388500" cy="841800"/>
          </a:xfrm>
          <a:prstGeom prst="rect">
            <a:avLst/>
          </a:prstGeom>
          <a:solidFill>
            <a:schemeClr val="accent1"/>
          </a:solidFill>
          <a:ln>
            <a:solidFill>
              <a:schemeClr val="accent1"/>
            </a:solid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3600"/>
              <a:buNone/>
            </a:pPr>
            <a:r>
              <a:rPr lang="en-GB" dirty="0">
                <a:solidFill>
                  <a:srgbClr val="FFFFFF"/>
                </a:solidFill>
              </a:rPr>
              <a:t>Ground rules</a:t>
            </a:r>
            <a:endParaRPr dirty="0">
              <a:solidFill>
                <a:srgbClr val="FFFFFF"/>
              </a:solidFill>
            </a:endParaRPr>
          </a:p>
        </p:txBody>
      </p:sp>
      <p:sp>
        <p:nvSpPr>
          <p:cNvPr id="218" name="Google Shape;218;p41"/>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17</a:t>
            </a:fld>
            <a:endParaRP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Google Shape;223;p42"/>
          <p:cNvSpPr txBox="1">
            <a:spLocks noGrp="1"/>
          </p:cNvSpPr>
          <p:nvPr>
            <p:ph type="title"/>
          </p:nvPr>
        </p:nvSpPr>
        <p:spPr>
          <a:xfrm>
            <a:off x="270000" y="216425"/>
            <a:ext cx="86868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Create class ground rules</a:t>
            </a: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224" name="Google Shape;224;p42"/>
          <p:cNvSpPr txBox="1">
            <a:spLocks noGrp="1"/>
          </p:cNvSpPr>
          <p:nvPr>
            <p:ph type="body" idx="1"/>
          </p:nvPr>
        </p:nvSpPr>
        <p:spPr>
          <a:xfrm>
            <a:off x="270000" y="914400"/>
            <a:ext cx="7380000" cy="3771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sz="1800" dirty="0">
                <a:solidFill>
                  <a:srgbClr val="000000"/>
                </a:solidFill>
              </a:rPr>
              <a:t>Clear class ground rules can help when teaching about sensitive topics. They also support confidentiality and safeguarding of pupils. </a:t>
            </a:r>
            <a:endParaRPr sz="1800" dirty="0">
              <a:solidFill>
                <a:srgbClr val="000000"/>
              </a:solidFill>
            </a:endParaRPr>
          </a:p>
          <a:p>
            <a:pPr marL="0" lvl="0" indent="0" algn="l" rtl="0">
              <a:lnSpc>
                <a:spcPct val="115000"/>
              </a:lnSpc>
              <a:spcBef>
                <a:spcPts val="1600"/>
              </a:spcBef>
              <a:spcAft>
                <a:spcPts val="0"/>
              </a:spcAft>
              <a:buSzPts val="1400"/>
              <a:buNone/>
            </a:pPr>
            <a:r>
              <a:rPr lang="en-GB" sz="1800" dirty="0">
                <a:solidFill>
                  <a:srgbClr val="000000"/>
                </a:solidFill>
              </a:rPr>
              <a:t>Good practice is for ground rules to be: </a:t>
            </a:r>
            <a:endParaRPr sz="1800" dirty="0">
              <a:solidFill>
                <a:srgbClr val="000000"/>
              </a:solidFill>
            </a:endParaRPr>
          </a:p>
          <a:p>
            <a:pPr marL="457200" lvl="0" indent="-342900" algn="l" rtl="0">
              <a:lnSpc>
                <a:spcPct val="115000"/>
              </a:lnSpc>
              <a:spcBef>
                <a:spcPts val="1600"/>
              </a:spcBef>
              <a:spcAft>
                <a:spcPts val="0"/>
              </a:spcAft>
              <a:buClr>
                <a:schemeClr val="accent1"/>
              </a:buClr>
              <a:buSzPts val="1800"/>
              <a:buChar char="●"/>
            </a:pPr>
            <a:r>
              <a:rPr lang="en-GB" sz="1800" b="1" dirty="0">
                <a:solidFill>
                  <a:srgbClr val="000000"/>
                </a:solidFill>
              </a:rPr>
              <a:t>discussed</a:t>
            </a:r>
            <a:r>
              <a:rPr lang="en-GB" sz="1800" dirty="0">
                <a:solidFill>
                  <a:srgbClr val="000000"/>
                </a:solidFill>
              </a:rPr>
              <a:t> and understood by all</a:t>
            </a:r>
            <a:endParaRPr sz="1800" dirty="0">
              <a:solidFill>
                <a:srgbClr val="000000"/>
              </a:solidFill>
            </a:endParaRPr>
          </a:p>
          <a:p>
            <a:pPr marL="457200" lvl="0" indent="-342900" algn="l" rtl="0">
              <a:lnSpc>
                <a:spcPct val="115000"/>
              </a:lnSpc>
              <a:spcBef>
                <a:spcPts val="0"/>
              </a:spcBef>
              <a:spcAft>
                <a:spcPts val="0"/>
              </a:spcAft>
              <a:buClr>
                <a:schemeClr val="accent1"/>
              </a:buClr>
              <a:buSzPts val="1800"/>
              <a:buChar char="●"/>
            </a:pPr>
            <a:r>
              <a:rPr lang="en-GB" sz="1800" b="1" dirty="0">
                <a:solidFill>
                  <a:srgbClr val="000000"/>
                </a:solidFill>
              </a:rPr>
              <a:t>clear</a:t>
            </a:r>
            <a:r>
              <a:rPr lang="en-GB" sz="1800" dirty="0">
                <a:solidFill>
                  <a:srgbClr val="000000"/>
                </a:solidFill>
              </a:rPr>
              <a:t> and practical</a:t>
            </a:r>
            <a:endParaRPr sz="1800" dirty="0">
              <a:solidFill>
                <a:srgbClr val="000000"/>
              </a:solidFill>
            </a:endParaRPr>
          </a:p>
          <a:p>
            <a:pPr marL="457200" lvl="0" indent="-342900" algn="l" rtl="0">
              <a:lnSpc>
                <a:spcPct val="115000"/>
              </a:lnSpc>
              <a:spcBef>
                <a:spcPts val="0"/>
              </a:spcBef>
              <a:spcAft>
                <a:spcPts val="0"/>
              </a:spcAft>
              <a:buClr>
                <a:schemeClr val="accent1"/>
              </a:buClr>
              <a:buSzPts val="1800"/>
              <a:buChar char="●"/>
            </a:pPr>
            <a:r>
              <a:rPr lang="en-GB" sz="1800" b="1" dirty="0">
                <a:solidFill>
                  <a:srgbClr val="000000"/>
                </a:solidFill>
              </a:rPr>
              <a:t>modelled</a:t>
            </a:r>
            <a:r>
              <a:rPr lang="en-GB" sz="1800" dirty="0">
                <a:solidFill>
                  <a:srgbClr val="000000"/>
                </a:solidFill>
              </a:rPr>
              <a:t> by the teacher</a:t>
            </a:r>
            <a:endParaRPr sz="1800" dirty="0">
              <a:solidFill>
                <a:srgbClr val="000000"/>
              </a:solidFill>
            </a:endParaRPr>
          </a:p>
          <a:p>
            <a:pPr marL="457200" lvl="0" indent="-342900" algn="l" rtl="0">
              <a:lnSpc>
                <a:spcPct val="115000"/>
              </a:lnSpc>
              <a:spcBef>
                <a:spcPts val="0"/>
              </a:spcBef>
              <a:spcAft>
                <a:spcPts val="0"/>
              </a:spcAft>
              <a:buClr>
                <a:schemeClr val="accent1"/>
              </a:buClr>
              <a:buSzPts val="1800"/>
              <a:buChar char="●"/>
            </a:pPr>
            <a:r>
              <a:rPr lang="en-GB" sz="1800" b="1" dirty="0">
                <a:solidFill>
                  <a:srgbClr val="000000"/>
                </a:solidFill>
              </a:rPr>
              <a:t>followed</a:t>
            </a:r>
            <a:r>
              <a:rPr lang="en-GB" sz="1800" dirty="0">
                <a:solidFill>
                  <a:srgbClr val="000000"/>
                </a:solidFill>
              </a:rPr>
              <a:t> consistently and enforced </a:t>
            </a:r>
            <a:endParaRPr sz="1800" dirty="0">
              <a:solidFill>
                <a:srgbClr val="000000"/>
              </a:solidFill>
            </a:endParaRPr>
          </a:p>
          <a:p>
            <a:pPr marL="457200" lvl="0" indent="-342900" algn="l" rtl="0">
              <a:lnSpc>
                <a:spcPct val="115000"/>
              </a:lnSpc>
              <a:spcBef>
                <a:spcPts val="0"/>
              </a:spcBef>
              <a:spcAft>
                <a:spcPts val="0"/>
              </a:spcAft>
              <a:buClr>
                <a:schemeClr val="accent1"/>
              </a:buClr>
              <a:buSzPts val="1800"/>
              <a:buChar char="●"/>
            </a:pPr>
            <a:r>
              <a:rPr lang="en-GB" sz="1800" b="1" dirty="0">
                <a:solidFill>
                  <a:srgbClr val="000000"/>
                </a:solidFill>
              </a:rPr>
              <a:t>updated</a:t>
            </a:r>
            <a:r>
              <a:rPr lang="en-GB" sz="1800" dirty="0">
                <a:solidFill>
                  <a:srgbClr val="000000"/>
                </a:solidFill>
              </a:rPr>
              <a:t> when needed</a:t>
            </a:r>
            <a:endParaRPr sz="1800" dirty="0">
              <a:solidFill>
                <a:srgbClr val="000000"/>
              </a:solidFill>
            </a:endParaRPr>
          </a:p>
          <a:p>
            <a:pPr marL="457200" lvl="0" indent="-342900" algn="l" rtl="0">
              <a:lnSpc>
                <a:spcPct val="115000"/>
              </a:lnSpc>
              <a:spcBef>
                <a:spcPts val="0"/>
              </a:spcBef>
              <a:spcAft>
                <a:spcPts val="0"/>
              </a:spcAft>
              <a:buClr>
                <a:schemeClr val="accent1"/>
              </a:buClr>
              <a:buSzPts val="1800"/>
              <a:buChar char="●"/>
            </a:pPr>
            <a:r>
              <a:rPr lang="en-GB" sz="1800" b="1" dirty="0">
                <a:solidFill>
                  <a:srgbClr val="000000"/>
                </a:solidFill>
              </a:rPr>
              <a:t>visible</a:t>
            </a:r>
            <a:r>
              <a:rPr lang="en-GB" sz="1800" dirty="0">
                <a:solidFill>
                  <a:srgbClr val="000000"/>
                </a:solidFill>
              </a:rPr>
              <a:t> in lessons (for example, posters)</a:t>
            </a:r>
            <a:endParaRPr sz="1800" dirty="0">
              <a:solidFill>
                <a:srgbClr val="000000"/>
              </a:solidFill>
            </a:endParaRPr>
          </a:p>
          <a:p>
            <a:pPr marL="0" lvl="0" indent="0" algn="l" rtl="0">
              <a:lnSpc>
                <a:spcPct val="115000"/>
              </a:lnSpc>
              <a:spcBef>
                <a:spcPts val="1600"/>
              </a:spcBef>
              <a:spcAft>
                <a:spcPts val="1600"/>
              </a:spcAft>
              <a:buSzPts val="1400"/>
              <a:buNone/>
            </a:pPr>
            <a:endParaRPr sz="1800" dirty="0"/>
          </a:p>
        </p:txBody>
      </p:sp>
      <p:sp>
        <p:nvSpPr>
          <p:cNvPr id="225" name="Google Shape;225;p42"/>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18</a:t>
            </a:fld>
            <a:endParaRP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Google Shape;230;p43"/>
          <p:cNvSpPr txBox="1">
            <a:spLocks noGrp="1"/>
          </p:cNvSpPr>
          <p:nvPr>
            <p:ph type="title"/>
          </p:nvPr>
        </p:nvSpPr>
        <p:spPr>
          <a:xfrm>
            <a:off x="270000" y="216425"/>
            <a:ext cx="86868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Example ground rules</a:t>
            </a: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231" name="Google Shape;231;p43"/>
          <p:cNvSpPr txBox="1">
            <a:spLocks noGrp="1"/>
          </p:cNvSpPr>
          <p:nvPr>
            <p:ph type="body" idx="1"/>
          </p:nvPr>
        </p:nvSpPr>
        <p:spPr>
          <a:xfrm>
            <a:off x="270000" y="914400"/>
            <a:ext cx="7380000" cy="3771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GB" b="1" dirty="0">
                <a:solidFill>
                  <a:srgbClr val="000000"/>
                </a:solidFill>
              </a:rPr>
              <a:t>Respect privacy. </a:t>
            </a:r>
            <a:r>
              <a:rPr lang="en-GB" dirty="0">
                <a:solidFill>
                  <a:srgbClr val="000000"/>
                </a:solidFill>
              </a:rPr>
              <a:t>We can discuss examples but do not use names or descriptions that identify anyone, including ourselves. </a:t>
            </a:r>
            <a:endParaRPr dirty="0">
              <a:solidFill>
                <a:srgbClr val="000000"/>
              </a:solidFill>
            </a:endParaRPr>
          </a:p>
          <a:p>
            <a:pPr marL="0" lvl="0" indent="0" algn="l" rtl="0">
              <a:lnSpc>
                <a:spcPct val="115000"/>
              </a:lnSpc>
              <a:spcBef>
                <a:spcPts val="1600"/>
              </a:spcBef>
              <a:spcAft>
                <a:spcPts val="0"/>
              </a:spcAft>
              <a:buClr>
                <a:schemeClr val="dk1"/>
              </a:buClr>
              <a:buSzPts val="1100"/>
              <a:buFont typeface="Arial"/>
              <a:buNone/>
            </a:pPr>
            <a:r>
              <a:rPr lang="en-GB" b="1" dirty="0">
                <a:solidFill>
                  <a:srgbClr val="000000"/>
                </a:solidFill>
              </a:rPr>
              <a:t>Listen to others.</a:t>
            </a:r>
            <a:r>
              <a:rPr lang="en-GB" dirty="0">
                <a:solidFill>
                  <a:srgbClr val="000000"/>
                </a:solidFill>
              </a:rPr>
              <a:t> It is okay to disagree with each other, but we should listen properly before making assumptions or deciding how to respond. When disagreeing, challenge the statement not the person.</a:t>
            </a:r>
            <a:endParaRPr dirty="0">
              <a:solidFill>
                <a:srgbClr val="000000"/>
              </a:solidFill>
            </a:endParaRPr>
          </a:p>
          <a:p>
            <a:pPr marL="0" lvl="0" indent="0" algn="l" rtl="0">
              <a:lnSpc>
                <a:spcPct val="115000"/>
              </a:lnSpc>
              <a:spcBef>
                <a:spcPts val="1600"/>
              </a:spcBef>
              <a:spcAft>
                <a:spcPts val="0"/>
              </a:spcAft>
              <a:buClr>
                <a:schemeClr val="dk1"/>
              </a:buClr>
              <a:buSzPts val="1100"/>
              <a:buFont typeface="Arial"/>
              <a:buNone/>
            </a:pPr>
            <a:r>
              <a:rPr lang="en-GB" b="1" dirty="0">
                <a:solidFill>
                  <a:srgbClr val="000000"/>
                </a:solidFill>
              </a:rPr>
              <a:t>No judgement. </a:t>
            </a:r>
            <a:r>
              <a:rPr lang="en-GB" dirty="0">
                <a:solidFill>
                  <a:srgbClr val="000000"/>
                </a:solidFill>
              </a:rPr>
              <a:t>We can explore beliefs and misunderstandings about a topic without fear of being judged. </a:t>
            </a:r>
            <a:endParaRPr dirty="0">
              <a:solidFill>
                <a:srgbClr val="000000"/>
              </a:solidFill>
            </a:endParaRPr>
          </a:p>
          <a:p>
            <a:pPr marL="0" lvl="0" indent="0" algn="l" rtl="0">
              <a:lnSpc>
                <a:spcPct val="115000"/>
              </a:lnSpc>
              <a:spcBef>
                <a:spcPts val="1600"/>
              </a:spcBef>
              <a:spcAft>
                <a:spcPts val="1600"/>
              </a:spcAft>
              <a:buClr>
                <a:schemeClr val="dk1"/>
              </a:buClr>
              <a:buSzPts val="1100"/>
              <a:buFont typeface="Arial"/>
              <a:buNone/>
            </a:pPr>
            <a:r>
              <a:rPr lang="en-GB" b="1" dirty="0">
                <a:solidFill>
                  <a:srgbClr val="000000"/>
                </a:solidFill>
              </a:rPr>
              <a:t>Choose level of participation.</a:t>
            </a:r>
            <a:r>
              <a:rPr lang="en-GB" dirty="0">
                <a:solidFill>
                  <a:srgbClr val="000000"/>
                </a:solidFill>
              </a:rPr>
              <a:t> Everyone has the right to choose not to answer a question or join discussion. We never put anyone ‘on the spot’ (no personal questions or pressure to answer).</a:t>
            </a:r>
            <a:endParaRPr dirty="0">
              <a:solidFill>
                <a:srgbClr val="000000"/>
              </a:solidFill>
            </a:endParaRPr>
          </a:p>
        </p:txBody>
      </p:sp>
      <p:sp>
        <p:nvSpPr>
          <p:cNvPr id="232" name="Google Shape;232;p43"/>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19</a:t>
            </a:fld>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26"/>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Contents</a:t>
            </a:r>
            <a:endParaRPr dirty="0"/>
          </a:p>
        </p:txBody>
      </p:sp>
      <p:sp>
        <p:nvSpPr>
          <p:cNvPr id="113" name="Google Shape;113;p26"/>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2</a:t>
            </a:fld>
            <a:endParaRPr dirty="0"/>
          </a:p>
        </p:txBody>
      </p:sp>
      <p:sp>
        <p:nvSpPr>
          <p:cNvPr id="2" name="TextBox 1">
            <a:extLst>
              <a:ext uri="{FF2B5EF4-FFF2-40B4-BE49-F238E27FC236}">
                <a16:creationId xmlns:a16="http://schemas.microsoft.com/office/drawing/2014/main" id="{4A341792-206C-420D-BAA6-1B6025E602C9}"/>
              </a:ext>
            </a:extLst>
          </p:cNvPr>
          <p:cNvSpPr txBox="1"/>
          <p:nvPr/>
        </p:nvSpPr>
        <p:spPr>
          <a:xfrm>
            <a:off x="318736" y="889353"/>
            <a:ext cx="8606414" cy="3785652"/>
          </a:xfrm>
          <a:prstGeom prst="rect">
            <a:avLst/>
          </a:prstGeom>
          <a:noFill/>
        </p:spPr>
        <p:txBody>
          <a:bodyPr wrap="square" rtlCol="0">
            <a:spAutoFit/>
          </a:bodyPr>
          <a:lstStyle/>
          <a:p>
            <a:pPr marL="0" marR="0" indent="0" algn="l" rtl="0" fontAlgn="t">
              <a:lnSpc>
                <a:spcPct val="150000"/>
              </a:lnSpc>
              <a:spcBef>
                <a:spcPts val="0"/>
              </a:spcBef>
              <a:spcAft>
                <a:spcPts val="0"/>
              </a:spcAft>
            </a:pPr>
            <a:r>
              <a:rPr lang="en-GB" sz="2000" b="0" i="0" u="none" strike="noStrike" dirty="0">
                <a:solidFill>
                  <a:schemeClr val="accent1"/>
                </a:solidFill>
                <a:effectLst/>
                <a:latin typeface="Arial" panose="020B0604020202020204" pitchFamily="34" charset="0"/>
                <a:ea typeface="Arial" panose="020B0604020202020204" pitchFamily="34" charset="0"/>
                <a:cs typeface="Arial" panose="020B0604020202020204" pitchFamily="34" charset="0"/>
              </a:rPr>
              <a:t> 3</a:t>
            </a:r>
            <a:r>
              <a:rPr lang="en-GB" sz="2000" dirty="0">
                <a:solidFill>
                  <a:schemeClr val="accent1"/>
                </a:solidFill>
                <a:latin typeface="Arial" panose="020B0604020202020204" pitchFamily="34" charset="0"/>
                <a:ea typeface="Arial" panose="020B0604020202020204" pitchFamily="34" charset="0"/>
              </a:rPr>
              <a:t>	</a:t>
            </a:r>
            <a:r>
              <a:rPr lang="en-GB" sz="2000" b="0" i="0" u="none" strike="noStrike" dirty="0">
                <a:solidFill>
                  <a:schemeClr val="accent1"/>
                </a:solidFill>
                <a:effectLst/>
                <a:latin typeface="Arial" panose="020B0604020202020204" pitchFamily="34" charset="0"/>
                <a:ea typeface="Arial" panose="020B0604020202020204" pitchFamily="34" charset="0"/>
                <a:cs typeface="Arial" panose="020B0604020202020204" pitchFamily="34" charset="0"/>
              </a:rPr>
              <a:t>About this training module </a:t>
            </a:r>
            <a:endParaRPr lang="en-GB" sz="2000" b="0" i="0" u="none" strike="noStrike" dirty="0">
              <a:solidFill>
                <a:schemeClr val="accent1"/>
              </a:solidFill>
              <a:effectLst/>
              <a:latin typeface="Arial" panose="020B0604020202020204" pitchFamily="34" charset="0"/>
            </a:endParaRPr>
          </a:p>
          <a:p>
            <a:pPr marL="0" marR="0" indent="0" algn="l" rtl="0" fontAlgn="t">
              <a:lnSpc>
                <a:spcPct val="150000"/>
              </a:lnSpc>
              <a:spcBef>
                <a:spcPts val="0"/>
              </a:spcBef>
              <a:spcAft>
                <a:spcPts val="0"/>
              </a:spcAft>
            </a:pPr>
            <a:r>
              <a:rPr lang="en-GB" sz="2000" b="0" i="0" u="none" strike="noStrike" dirty="0">
                <a:solidFill>
                  <a:schemeClr val="accent1"/>
                </a:solidFill>
                <a:effectLst/>
                <a:latin typeface="Arial" panose="020B0604020202020204" pitchFamily="34" charset="0"/>
                <a:ea typeface="Arial" panose="020B0604020202020204" pitchFamily="34" charset="0"/>
                <a:cs typeface="Arial" panose="020B0604020202020204" pitchFamily="34" charset="0"/>
              </a:rPr>
              <a:t> 5</a:t>
            </a:r>
            <a:r>
              <a:rPr lang="en-GB" sz="2000" dirty="0">
                <a:solidFill>
                  <a:schemeClr val="accent1"/>
                </a:solidFill>
                <a:latin typeface="Arial" panose="020B0604020202020204" pitchFamily="34" charset="0"/>
                <a:ea typeface="Arial" panose="020B0604020202020204" pitchFamily="34" charset="0"/>
              </a:rPr>
              <a:t>	</a:t>
            </a:r>
            <a:r>
              <a:rPr lang="en-GB" sz="2000" b="0" i="0" u="none" strike="noStrike" dirty="0">
                <a:solidFill>
                  <a:schemeClr val="accent1"/>
                </a:solidFill>
                <a:effectLst/>
                <a:latin typeface="Arial" panose="020B0604020202020204" pitchFamily="34" charset="0"/>
                <a:ea typeface="Arial" panose="020B0604020202020204" pitchFamily="34" charset="0"/>
                <a:cs typeface="Arial" panose="020B0604020202020204" pitchFamily="34" charset="0"/>
              </a:rPr>
              <a:t>Teaching the new curriculum</a:t>
            </a:r>
            <a:endParaRPr lang="en-GB" sz="2000" b="0" i="0" u="none" strike="noStrike" dirty="0">
              <a:solidFill>
                <a:schemeClr val="accent1"/>
              </a:solidFill>
              <a:effectLst/>
              <a:latin typeface="Arial" panose="020B0604020202020204" pitchFamily="34" charset="0"/>
            </a:endParaRPr>
          </a:p>
          <a:p>
            <a:pPr marL="0" marR="0" indent="0" algn="l" rtl="0" fontAlgn="t">
              <a:lnSpc>
                <a:spcPct val="150000"/>
              </a:lnSpc>
              <a:spcBef>
                <a:spcPts val="0"/>
              </a:spcBef>
              <a:spcAft>
                <a:spcPts val="0"/>
              </a:spcAft>
            </a:pPr>
            <a:r>
              <a:rPr lang="en-GB" sz="2000" b="0" i="0" u="none" strike="noStrike" dirty="0">
                <a:solidFill>
                  <a:schemeClr val="accent1"/>
                </a:solidFill>
                <a:effectLst/>
                <a:latin typeface="Arial" panose="020B0604020202020204" pitchFamily="34" charset="0"/>
                <a:ea typeface="Arial" panose="020B0604020202020204" pitchFamily="34" charset="0"/>
                <a:cs typeface="Arial" panose="020B0604020202020204" pitchFamily="34" charset="0"/>
              </a:rPr>
              <a:t>14</a:t>
            </a:r>
            <a:r>
              <a:rPr lang="en-GB" sz="2000" dirty="0">
                <a:solidFill>
                  <a:schemeClr val="accent1"/>
                </a:solidFill>
                <a:latin typeface="Arial" panose="020B0604020202020204" pitchFamily="34" charset="0"/>
                <a:ea typeface="Arial" panose="020B0604020202020204" pitchFamily="34" charset="0"/>
              </a:rPr>
              <a:t>	</a:t>
            </a:r>
            <a:r>
              <a:rPr lang="en-GB" sz="2000" b="0" i="0" u="none" strike="noStrike" dirty="0">
                <a:solidFill>
                  <a:schemeClr val="accent1"/>
                </a:solidFill>
                <a:effectLst/>
                <a:latin typeface="Arial" panose="020B0604020202020204" pitchFamily="34" charset="0"/>
                <a:ea typeface="Arial" panose="020B0604020202020204" pitchFamily="34" charset="0"/>
                <a:cs typeface="Arial" panose="020B0604020202020204" pitchFamily="34" charset="0"/>
              </a:rPr>
              <a:t>Safeguarding </a:t>
            </a:r>
            <a:endParaRPr lang="en-GB" sz="2000" b="0" i="0" u="none" strike="noStrike" dirty="0">
              <a:solidFill>
                <a:schemeClr val="accent1"/>
              </a:solidFill>
              <a:effectLst/>
              <a:latin typeface="Arial" panose="020B0604020202020204" pitchFamily="34" charset="0"/>
            </a:endParaRPr>
          </a:p>
          <a:p>
            <a:pPr marL="0" marR="0" indent="0" algn="l" rtl="0" fontAlgn="t">
              <a:lnSpc>
                <a:spcPct val="150000"/>
              </a:lnSpc>
              <a:spcBef>
                <a:spcPts val="0"/>
              </a:spcBef>
              <a:spcAft>
                <a:spcPts val="0"/>
              </a:spcAft>
            </a:pPr>
            <a:r>
              <a:rPr lang="en-GB" sz="2000" b="0" i="0" u="none" strike="noStrike" dirty="0">
                <a:solidFill>
                  <a:schemeClr val="accent1"/>
                </a:solidFill>
                <a:effectLst/>
                <a:latin typeface="Arial" panose="020B0604020202020204" pitchFamily="34" charset="0"/>
                <a:ea typeface="Arial" panose="020B0604020202020204" pitchFamily="34" charset="0"/>
                <a:cs typeface="Arial" panose="020B0604020202020204" pitchFamily="34" charset="0"/>
              </a:rPr>
              <a:t>17</a:t>
            </a:r>
            <a:r>
              <a:rPr lang="en-GB" sz="2000" dirty="0">
                <a:solidFill>
                  <a:schemeClr val="accent1"/>
                </a:solidFill>
                <a:latin typeface="Arial" panose="020B0604020202020204" pitchFamily="34" charset="0"/>
                <a:ea typeface="Arial" panose="020B0604020202020204" pitchFamily="34" charset="0"/>
              </a:rPr>
              <a:t>	</a:t>
            </a:r>
            <a:r>
              <a:rPr lang="en-GB" sz="2000" b="0" i="0" u="none" strike="noStrike" dirty="0">
                <a:solidFill>
                  <a:schemeClr val="accent1"/>
                </a:solidFill>
                <a:effectLst/>
                <a:latin typeface="Arial" panose="020B0604020202020204" pitchFamily="34" charset="0"/>
                <a:ea typeface="Arial" panose="020B0604020202020204" pitchFamily="34" charset="0"/>
                <a:cs typeface="Arial" panose="020B0604020202020204" pitchFamily="34" charset="0"/>
              </a:rPr>
              <a:t>Ground rules</a:t>
            </a:r>
            <a:endParaRPr lang="en-GB" sz="2000" b="0" i="0" u="none" strike="noStrike" dirty="0">
              <a:solidFill>
                <a:schemeClr val="accent1"/>
              </a:solidFill>
              <a:effectLst/>
              <a:latin typeface="Arial" panose="020B0604020202020204" pitchFamily="34" charset="0"/>
            </a:endParaRPr>
          </a:p>
          <a:p>
            <a:pPr marL="0" marR="0" indent="0" algn="l" rtl="0" fontAlgn="t">
              <a:lnSpc>
                <a:spcPct val="150000"/>
              </a:lnSpc>
              <a:spcBef>
                <a:spcPts val="0"/>
              </a:spcBef>
              <a:spcAft>
                <a:spcPts val="0"/>
              </a:spcAft>
            </a:pPr>
            <a:r>
              <a:rPr lang="en-GB" sz="2000" b="0" i="0" u="none" strike="noStrike" dirty="0">
                <a:solidFill>
                  <a:schemeClr val="accent1"/>
                </a:solidFill>
                <a:effectLst/>
                <a:latin typeface="Arial" panose="020B0604020202020204" pitchFamily="34" charset="0"/>
                <a:ea typeface="Arial" panose="020B0604020202020204" pitchFamily="34" charset="0"/>
                <a:cs typeface="Arial" panose="020B0604020202020204" pitchFamily="34" charset="0"/>
              </a:rPr>
              <a:t>20	</a:t>
            </a:r>
            <a:r>
              <a:rPr lang="en-GB" sz="2000" b="1" i="0" u="none" strike="noStrike" dirty="0">
                <a:solidFill>
                  <a:schemeClr val="accent1"/>
                </a:solidFill>
                <a:effectLst/>
                <a:latin typeface="Arial" panose="020B0604020202020204" pitchFamily="34" charset="0"/>
                <a:ea typeface="Arial" panose="020B0604020202020204" pitchFamily="34" charset="0"/>
                <a:cs typeface="Arial" panose="020B0604020202020204" pitchFamily="34" charset="0"/>
              </a:rPr>
              <a:t>Primary curriculum</a:t>
            </a:r>
            <a:endParaRPr lang="en-GB" sz="2000" b="0" i="0" u="none" strike="noStrike" dirty="0">
              <a:solidFill>
                <a:schemeClr val="accent1"/>
              </a:solidFill>
              <a:effectLst/>
              <a:latin typeface="Arial" panose="020B0604020202020204" pitchFamily="34" charset="0"/>
            </a:endParaRPr>
          </a:p>
          <a:p>
            <a:pPr marL="0" marR="0" indent="0" algn="l" rtl="0" fontAlgn="t">
              <a:lnSpc>
                <a:spcPct val="150000"/>
              </a:lnSpc>
              <a:spcBef>
                <a:spcPts val="0"/>
              </a:spcBef>
              <a:spcAft>
                <a:spcPts val="0"/>
              </a:spcAft>
            </a:pPr>
            <a:r>
              <a:rPr lang="en-GB" sz="2000" b="0" i="0" u="none" strike="noStrike" dirty="0">
                <a:solidFill>
                  <a:schemeClr val="accent1"/>
                </a:solidFill>
                <a:effectLst/>
                <a:latin typeface="Arial" panose="020B0604020202020204" pitchFamily="34" charset="0"/>
                <a:ea typeface="Arial" panose="020B0604020202020204" pitchFamily="34" charset="0"/>
                <a:cs typeface="Arial" panose="020B0604020202020204" pitchFamily="34" charset="0"/>
              </a:rPr>
              <a:t>41</a:t>
            </a:r>
            <a:r>
              <a:rPr lang="en-GB" sz="2000" dirty="0">
                <a:solidFill>
                  <a:schemeClr val="accent1"/>
                </a:solidFill>
                <a:latin typeface="Arial" panose="020B0604020202020204" pitchFamily="34" charset="0"/>
                <a:ea typeface="Arial" panose="020B0604020202020204" pitchFamily="34" charset="0"/>
              </a:rPr>
              <a:t>	</a:t>
            </a:r>
            <a:r>
              <a:rPr lang="en-GB" sz="2000" b="1" i="0" u="none" strike="noStrike" dirty="0">
                <a:solidFill>
                  <a:schemeClr val="accent1"/>
                </a:solidFill>
                <a:effectLst/>
                <a:latin typeface="Arial" panose="020B0604020202020204" pitchFamily="34" charset="0"/>
                <a:ea typeface="Arial" panose="020B0604020202020204" pitchFamily="34" charset="0"/>
                <a:cs typeface="Arial" panose="020B0604020202020204" pitchFamily="34" charset="0"/>
              </a:rPr>
              <a:t>Secondary curriculum</a:t>
            </a:r>
            <a:endParaRPr lang="en-GB" sz="2000" b="0" i="0" u="none" strike="noStrike" dirty="0">
              <a:solidFill>
                <a:schemeClr val="accent1"/>
              </a:solidFill>
              <a:effectLst/>
              <a:latin typeface="Arial" panose="020B0604020202020204" pitchFamily="34" charset="0"/>
            </a:endParaRPr>
          </a:p>
          <a:p>
            <a:pPr marL="0" marR="0" indent="0" algn="l" rtl="0" fontAlgn="t">
              <a:lnSpc>
                <a:spcPct val="150000"/>
              </a:lnSpc>
              <a:spcBef>
                <a:spcPts val="0"/>
              </a:spcBef>
              <a:spcAft>
                <a:spcPts val="0"/>
              </a:spcAft>
            </a:pPr>
            <a:r>
              <a:rPr lang="en-GB" sz="2000" b="0" i="0" u="none" strike="noStrike" dirty="0">
                <a:solidFill>
                  <a:schemeClr val="accent1"/>
                </a:solidFill>
                <a:effectLst/>
                <a:latin typeface="Arial" panose="020B0604020202020204" pitchFamily="34" charset="0"/>
                <a:ea typeface="Arial" panose="020B0604020202020204" pitchFamily="34" charset="0"/>
                <a:cs typeface="Arial" panose="020B0604020202020204" pitchFamily="34" charset="0"/>
              </a:rPr>
              <a:t>69</a:t>
            </a:r>
            <a:r>
              <a:rPr lang="en-GB" sz="2000" dirty="0">
                <a:solidFill>
                  <a:schemeClr val="accent1"/>
                </a:solidFill>
                <a:latin typeface="Arial" panose="020B0604020202020204" pitchFamily="34" charset="0"/>
                <a:ea typeface="Arial" panose="020B0604020202020204" pitchFamily="34" charset="0"/>
              </a:rPr>
              <a:t>	</a:t>
            </a:r>
            <a:r>
              <a:rPr lang="en-GB" sz="2000" b="0" i="0" u="none" strike="noStrike" dirty="0">
                <a:solidFill>
                  <a:schemeClr val="accent1"/>
                </a:solidFill>
                <a:effectLst/>
                <a:latin typeface="Arial" panose="020B0604020202020204" pitchFamily="34" charset="0"/>
                <a:ea typeface="Arial" panose="020B0604020202020204" pitchFamily="34" charset="0"/>
                <a:cs typeface="Arial" panose="020B0604020202020204" pitchFamily="34" charset="0"/>
              </a:rPr>
              <a:t>Examples of good practice </a:t>
            </a:r>
            <a:endParaRPr lang="en-GB" sz="2000" b="0" i="0" u="none" strike="noStrike" dirty="0">
              <a:solidFill>
                <a:schemeClr val="accent1"/>
              </a:solidFill>
              <a:effectLst/>
              <a:latin typeface="Arial" panose="020B0604020202020204" pitchFamily="34" charset="0"/>
            </a:endParaRPr>
          </a:p>
          <a:p>
            <a:pPr marL="0" marR="0" indent="0" algn="l" rtl="0" fontAlgn="t">
              <a:lnSpc>
                <a:spcPct val="150000"/>
              </a:lnSpc>
              <a:spcBef>
                <a:spcPts val="0"/>
              </a:spcBef>
              <a:spcAft>
                <a:spcPts val="0"/>
              </a:spcAft>
            </a:pPr>
            <a:r>
              <a:rPr lang="en-GB" sz="2000" b="0" i="0" u="none" strike="noStrike" dirty="0">
                <a:solidFill>
                  <a:schemeClr val="accent1"/>
                </a:solidFill>
                <a:effectLst/>
                <a:latin typeface="Arial" panose="020B0604020202020204" pitchFamily="34" charset="0"/>
                <a:ea typeface="Arial" panose="020B0604020202020204" pitchFamily="34" charset="0"/>
                <a:cs typeface="Arial" panose="020B0604020202020204" pitchFamily="34" charset="0"/>
              </a:rPr>
              <a:t>75</a:t>
            </a:r>
            <a:r>
              <a:rPr lang="en-GB" sz="2000" dirty="0">
                <a:solidFill>
                  <a:schemeClr val="accent1"/>
                </a:solidFill>
                <a:latin typeface="Arial" panose="020B0604020202020204" pitchFamily="34" charset="0"/>
                <a:ea typeface="Arial" panose="020B0604020202020204" pitchFamily="34" charset="0"/>
              </a:rPr>
              <a:t>	</a:t>
            </a:r>
            <a:r>
              <a:rPr lang="en-GB" sz="2000" b="0" i="0" u="none" strike="noStrike" dirty="0">
                <a:solidFill>
                  <a:schemeClr val="accent1"/>
                </a:solidFill>
                <a:effectLst/>
                <a:latin typeface="Arial" panose="020B0604020202020204" pitchFamily="34" charset="0"/>
                <a:ea typeface="Arial" panose="020B0604020202020204" pitchFamily="34" charset="0"/>
                <a:cs typeface="Arial" panose="020B0604020202020204" pitchFamily="34" charset="0"/>
              </a:rPr>
              <a:t>Activities and templates for trainers</a:t>
            </a:r>
            <a:endParaRPr lang="en-GB" sz="2000" dirty="0">
              <a:solidFill>
                <a:schemeClr val="accent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7" name="Google Shape;237;p44"/>
          <p:cNvSpPr txBox="1">
            <a:spLocks noGrp="1"/>
          </p:cNvSpPr>
          <p:nvPr>
            <p:ph type="title"/>
          </p:nvPr>
        </p:nvSpPr>
        <p:spPr>
          <a:xfrm>
            <a:off x="2327550" y="2150850"/>
            <a:ext cx="4488900" cy="841800"/>
          </a:xfrm>
          <a:prstGeom prst="rect">
            <a:avLst/>
          </a:prstGeom>
          <a:solidFill>
            <a:schemeClr val="accent1"/>
          </a:solidFill>
          <a:ln>
            <a:solidFill>
              <a:schemeClr val="accent1"/>
            </a:solid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3600"/>
              <a:buNone/>
            </a:pPr>
            <a:r>
              <a:rPr lang="en-GB" dirty="0">
                <a:solidFill>
                  <a:srgbClr val="FFFFFF"/>
                </a:solidFill>
              </a:rPr>
              <a:t>Primary curriculum</a:t>
            </a:r>
            <a:endParaRPr dirty="0">
              <a:solidFill>
                <a:srgbClr val="FFFFFF"/>
              </a:solidFill>
            </a:endParaRPr>
          </a:p>
        </p:txBody>
      </p:sp>
      <p:sp>
        <p:nvSpPr>
          <p:cNvPr id="238" name="Google Shape;238;p44"/>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20</a:t>
            </a:fld>
            <a:endParaRP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Google Shape;243;p45"/>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The importance of respect </a:t>
            </a:r>
            <a:endParaRPr dirty="0"/>
          </a:p>
        </p:txBody>
      </p:sp>
      <p:sp>
        <p:nvSpPr>
          <p:cNvPr id="247" name="Google Shape;247;p45"/>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244" name="Google Shape;244;p45"/>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000"/>
              </a:spcBef>
              <a:spcAft>
                <a:spcPts val="0"/>
              </a:spcAft>
              <a:buClr>
                <a:srgbClr val="000000"/>
              </a:buClr>
              <a:buSzPts val="1100"/>
              <a:buNone/>
            </a:pPr>
            <a:r>
              <a:rPr lang="en-GB" dirty="0">
                <a:solidFill>
                  <a:srgbClr val="000000"/>
                </a:solidFill>
              </a:rPr>
              <a:t>Explain that respect means being considerate of the wishes, feelings and needs of another person.</a:t>
            </a:r>
            <a:endParaRPr dirty="0">
              <a:solidFill>
                <a:srgbClr val="000000"/>
              </a:solidFill>
            </a:endParaRPr>
          </a:p>
          <a:p>
            <a:pPr marL="0" lvl="0" indent="0" algn="l" rtl="0">
              <a:lnSpc>
                <a:spcPct val="115000"/>
              </a:lnSpc>
              <a:spcBef>
                <a:spcPts val="1000"/>
              </a:spcBef>
              <a:spcAft>
                <a:spcPts val="0"/>
              </a:spcAft>
              <a:buClr>
                <a:srgbClr val="000000"/>
              </a:buClr>
              <a:buSzPts val="1100"/>
              <a:buNone/>
            </a:pPr>
            <a:r>
              <a:rPr lang="en-GB" dirty="0">
                <a:solidFill>
                  <a:srgbClr val="000000"/>
                </a:solidFill>
              </a:rPr>
              <a:t>Teach that </a:t>
            </a:r>
            <a:r>
              <a:rPr lang="en-GB" b="1" dirty="0">
                <a:solidFill>
                  <a:srgbClr val="000000"/>
                </a:solidFill>
              </a:rPr>
              <a:t>mutual respect is fundamental</a:t>
            </a:r>
            <a:r>
              <a:rPr lang="en-GB" dirty="0">
                <a:solidFill>
                  <a:srgbClr val="000000"/>
                </a:solidFill>
              </a:rPr>
              <a:t> to building all healthy friendships and relationships.</a:t>
            </a:r>
            <a:endParaRPr dirty="0">
              <a:solidFill>
                <a:srgbClr val="000000"/>
              </a:solidFill>
            </a:endParaRPr>
          </a:p>
          <a:p>
            <a:pPr marL="0" lvl="0" indent="0" algn="l" rtl="0">
              <a:lnSpc>
                <a:spcPct val="115000"/>
              </a:lnSpc>
              <a:spcBef>
                <a:spcPts val="1000"/>
              </a:spcBef>
              <a:spcAft>
                <a:spcPts val="0"/>
              </a:spcAft>
              <a:buClr>
                <a:srgbClr val="000000"/>
              </a:buClr>
              <a:buSzPts val="1100"/>
              <a:buNone/>
            </a:pPr>
            <a:r>
              <a:rPr lang="en-GB" dirty="0">
                <a:solidFill>
                  <a:srgbClr val="000000"/>
                </a:solidFill>
              </a:rPr>
              <a:t>Discuss some characteristics of a positive:</a:t>
            </a:r>
            <a:endParaRPr b="1" dirty="0">
              <a:solidFill>
                <a:srgbClr val="000000"/>
              </a:solidFill>
            </a:endParaRPr>
          </a:p>
          <a:p>
            <a:pPr marL="457200" lvl="0" indent="-317500" algn="l" rtl="0">
              <a:lnSpc>
                <a:spcPct val="115000"/>
              </a:lnSpc>
              <a:spcBef>
                <a:spcPts val="1000"/>
              </a:spcBef>
              <a:spcAft>
                <a:spcPts val="0"/>
              </a:spcAft>
              <a:buClr>
                <a:schemeClr val="accent1"/>
              </a:buClr>
              <a:buSzPts val="1400"/>
              <a:buChar char="●"/>
            </a:pPr>
            <a:r>
              <a:rPr lang="en-GB" b="1" dirty="0">
                <a:solidFill>
                  <a:srgbClr val="000000"/>
                </a:solidFill>
              </a:rPr>
              <a:t>friendship</a:t>
            </a:r>
            <a:r>
              <a:rPr lang="en-GB" dirty="0">
                <a:solidFill>
                  <a:srgbClr val="000000"/>
                </a:solidFill>
              </a:rPr>
              <a:t>, e.g. enjoying time together</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family relationship</a:t>
            </a:r>
            <a:r>
              <a:rPr lang="en-GB" dirty="0">
                <a:solidFill>
                  <a:srgbClr val="000000"/>
                </a:solidFill>
              </a:rPr>
              <a:t>, e.g. love and trust</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relationship with someone else</a:t>
            </a:r>
            <a:r>
              <a:rPr lang="en-GB" dirty="0">
                <a:solidFill>
                  <a:srgbClr val="000000"/>
                </a:solidFill>
              </a:rPr>
              <a:t>, e.g. feeling supported by a teacher</a:t>
            </a:r>
            <a:endParaRPr dirty="0">
              <a:solidFill>
                <a:srgbClr val="000000"/>
              </a:solidFill>
            </a:endParaRPr>
          </a:p>
          <a:p>
            <a:pPr marL="0" lvl="0" indent="0" algn="l" rtl="0">
              <a:lnSpc>
                <a:spcPct val="115000"/>
              </a:lnSpc>
              <a:spcBef>
                <a:spcPts val="1000"/>
              </a:spcBef>
              <a:spcAft>
                <a:spcPts val="0"/>
              </a:spcAft>
              <a:buSzPts val="1400"/>
              <a:buNone/>
            </a:pPr>
            <a:r>
              <a:rPr lang="en-GB" dirty="0">
                <a:solidFill>
                  <a:srgbClr val="000000"/>
                </a:solidFill>
              </a:rPr>
              <a:t>Explain to pupils that in school and in wider society it is important to show respect and feel respected by others.</a:t>
            </a:r>
            <a:endParaRPr dirty="0">
              <a:solidFill>
                <a:srgbClr val="000000"/>
              </a:solidFill>
            </a:endParaRPr>
          </a:p>
        </p:txBody>
      </p:sp>
      <p:sp>
        <p:nvSpPr>
          <p:cNvPr id="246" name="Google Shape;246;p45"/>
          <p:cNvSpPr txBox="1">
            <a:spLocks noGrp="1"/>
          </p:cNvSpPr>
          <p:nvPr>
            <p:ph type="body" idx="2"/>
          </p:nvPr>
        </p:nvSpPr>
        <p:spPr>
          <a:xfrm>
            <a:off x="6178800" y="216425"/>
            <a:ext cx="2695200" cy="31308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the importance of respecting others, even when they are very different from them (for example, physically, in character, personality or backgrounds), or make different choices or have different preferences or beliefs.</a:t>
            </a:r>
            <a:endParaRPr sz="1600" dirty="0">
              <a:solidFill>
                <a:srgbClr val="000000"/>
              </a:solidFill>
            </a:endParaRPr>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245" name="Google Shape;245;p45"/>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21</a:t>
            </a:fld>
            <a:endParaRP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p46"/>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Boundaries and personal space</a:t>
            </a:r>
            <a:endParaRPr dirty="0"/>
          </a:p>
        </p:txBody>
      </p:sp>
      <p:sp>
        <p:nvSpPr>
          <p:cNvPr id="256" name="Google Shape;256;p46"/>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253" name="Google Shape;253;p46"/>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000"/>
              </a:spcBef>
              <a:spcAft>
                <a:spcPts val="0"/>
              </a:spcAft>
              <a:buClr>
                <a:schemeClr val="dk1"/>
              </a:buClr>
              <a:buSzPts val="1400"/>
              <a:buNone/>
            </a:pPr>
            <a:r>
              <a:rPr lang="en-GB" dirty="0">
                <a:solidFill>
                  <a:srgbClr val="000000"/>
                </a:solidFill>
              </a:rPr>
              <a:t>Teach that a key part of a healthy relationship is to respect each other’s </a:t>
            </a:r>
            <a:r>
              <a:rPr lang="en-GB" b="1" dirty="0">
                <a:solidFill>
                  <a:srgbClr val="000000"/>
                </a:solidFill>
              </a:rPr>
              <a:t>personal space and boundaries</a:t>
            </a:r>
            <a:r>
              <a:rPr lang="en-GB" dirty="0">
                <a:solidFill>
                  <a:srgbClr val="000000"/>
                </a:solidFill>
              </a:rPr>
              <a:t>. </a:t>
            </a:r>
            <a:endParaRPr dirty="0">
              <a:solidFill>
                <a:srgbClr val="000000"/>
              </a:solidFill>
            </a:endParaRPr>
          </a:p>
          <a:p>
            <a:pPr marL="0" lvl="0" indent="0" algn="l" rtl="0">
              <a:lnSpc>
                <a:spcPct val="115000"/>
              </a:lnSpc>
              <a:spcBef>
                <a:spcPts val="1000"/>
              </a:spcBef>
              <a:spcAft>
                <a:spcPts val="0"/>
              </a:spcAft>
              <a:buClr>
                <a:schemeClr val="dk1"/>
              </a:buClr>
              <a:buSzPts val="1400"/>
              <a:buNone/>
            </a:pPr>
            <a:r>
              <a:rPr lang="en-GB" dirty="0">
                <a:solidFill>
                  <a:srgbClr val="000000"/>
                </a:solidFill>
              </a:rPr>
              <a:t>Explain that everyone has the right to have their own boundaries, for example:</a:t>
            </a:r>
            <a:endParaRPr dirty="0">
              <a:solidFill>
                <a:srgbClr val="000000"/>
              </a:solidFill>
            </a:endParaRPr>
          </a:p>
          <a:p>
            <a:pPr marL="457200" lvl="0" indent="-317500" algn="l" rtl="0">
              <a:lnSpc>
                <a:spcPct val="115000"/>
              </a:lnSpc>
              <a:spcBef>
                <a:spcPts val="1000"/>
              </a:spcBef>
              <a:spcAft>
                <a:spcPts val="0"/>
              </a:spcAft>
              <a:buClr>
                <a:schemeClr val="accent1"/>
              </a:buClr>
              <a:buSzPts val="1400"/>
              <a:buChar char="●"/>
            </a:pPr>
            <a:r>
              <a:rPr lang="en-GB" dirty="0">
                <a:solidFill>
                  <a:srgbClr val="000000"/>
                </a:solidFill>
              </a:rPr>
              <a:t>to share some of their toys, but not all of them</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to choose how much physical contact they have, e.g. some people like to hug, but other people prefer to just wave</a:t>
            </a:r>
            <a:endParaRPr dirty="0">
              <a:solidFill>
                <a:srgbClr val="000000"/>
              </a:solidFill>
            </a:endParaRPr>
          </a:p>
          <a:p>
            <a:pPr marL="0" lvl="0" indent="0" algn="l" rtl="0">
              <a:lnSpc>
                <a:spcPct val="115000"/>
              </a:lnSpc>
              <a:spcBef>
                <a:spcPts val="1000"/>
              </a:spcBef>
              <a:spcAft>
                <a:spcPts val="0"/>
              </a:spcAft>
              <a:buClr>
                <a:schemeClr val="dk1"/>
              </a:buClr>
              <a:buSzPts val="1400"/>
              <a:buNone/>
            </a:pPr>
            <a:r>
              <a:rPr lang="en-GB" dirty="0">
                <a:solidFill>
                  <a:srgbClr val="000000"/>
                </a:solidFill>
              </a:rPr>
              <a:t>Explain the differences between </a:t>
            </a:r>
            <a:r>
              <a:rPr lang="en-GB" b="1" dirty="0">
                <a:solidFill>
                  <a:srgbClr val="000000"/>
                </a:solidFill>
              </a:rPr>
              <a:t>appropriate and inappropriate or unsafe contact</a:t>
            </a:r>
            <a:r>
              <a:rPr lang="en-GB" dirty="0">
                <a:solidFill>
                  <a:srgbClr val="000000"/>
                </a:solidFill>
              </a:rPr>
              <a:t> (in both physical and in other contexts, e.g. online).</a:t>
            </a:r>
            <a:endParaRPr dirty="0">
              <a:solidFill>
                <a:srgbClr val="000000"/>
              </a:solidFill>
            </a:endParaRPr>
          </a:p>
          <a:p>
            <a:pPr marL="0" lvl="0" indent="0" algn="l" rtl="0">
              <a:lnSpc>
                <a:spcPct val="115000"/>
              </a:lnSpc>
              <a:spcBef>
                <a:spcPts val="1000"/>
              </a:spcBef>
              <a:spcAft>
                <a:spcPts val="0"/>
              </a:spcAft>
              <a:buClr>
                <a:schemeClr val="dk1"/>
              </a:buClr>
              <a:buSzPts val="1400"/>
              <a:buNone/>
            </a:pPr>
            <a:endParaRPr dirty="0"/>
          </a:p>
        </p:txBody>
      </p:sp>
      <p:sp>
        <p:nvSpPr>
          <p:cNvPr id="255" name="Google Shape;255;p46"/>
          <p:cNvSpPr txBox="1">
            <a:spLocks noGrp="1"/>
          </p:cNvSpPr>
          <p:nvPr>
            <p:ph type="body" idx="2"/>
          </p:nvPr>
        </p:nvSpPr>
        <p:spPr>
          <a:xfrm>
            <a:off x="6178800" y="216425"/>
            <a:ext cx="2695200" cy="31308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the importance of respecting others, even when they are very different from them (for example, physically, in character, personality or backgrounds), or make different choices or have different preferences or beliefs.</a:t>
            </a:r>
            <a:endParaRPr sz="1600" dirty="0">
              <a:solidFill>
                <a:srgbClr val="000000"/>
              </a:solidFill>
            </a:endParaRPr>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254" name="Google Shape;254;p46"/>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22</a:t>
            </a:fld>
            <a:endParaRP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Google Shape;261;p47"/>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Respecting difference</a:t>
            </a:r>
            <a:endParaRPr dirty="0"/>
          </a:p>
        </p:txBody>
      </p:sp>
      <p:sp>
        <p:nvSpPr>
          <p:cNvPr id="265" name="Google Shape;265;p47"/>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262" name="Google Shape;262;p47"/>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000"/>
              </a:spcBef>
              <a:spcAft>
                <a:spcPts val="0"/>
              </a:spcAft>
              <a:buSzPts val="1400"/>
              <a:buNone/>
            </a:pPr>
            <a:r>
              <a:rPr lang="en-GB" dirty="0">
                <a:solidFill>
                  <a:srgbClr val="000000"/>
                </a:solidFill>
              </a:rPr>
              <a:t>Teach that everybody is unique. For example, people:</a:t>
            </a:r>
            <a:endParaRPr dirty="0">
              <a:solidFill>
                <a:srgbClr val="000000"/>
              </a:solidFill>
            </a:endParaRPr>
          </a:p>
          <a:p>
            <a:pPr marL="457200" lvl="0" indent="-317500" algn="l" rtl="0">
              <a:lnSpc>
                <a:spcPct val="115000"/>
              </a:lnSpc>
              <a:spcBef>
                <a:spcPts val="1000"/>
              </a:spcBef>
              <a:spcAft>
                <a:spcPts val="0"/>
              </a:spcAft>
              <a:buClr>
                <a:schemeClr val="accent1"/>
              </a:buClr>
              <a:buSzPts val="1400"/>
              <a:buChar char="●"/>
            </a:pPr>
            <a:r>
              <a:rPr lang="en-GB" b="1" dirty="0">
                <a:solidFill>
                  <a:srgbClr val="000000"/>
                </a:solidFill>
              </a:rPr>
              <a:t>look different </a:t>
            </a:r>
            <a:r>
              <a:rPr lang="en-GB" dirty="0">
                <a:solidFill>
                  <a:srgbClr val="000000"/>
                </a:solidFill>
              </a:rPr>
              <a:t>from each other</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like and dislike</a:t>
            </a:r>
            <a:r>
              <a:rPr lang="en-GB" b="1" dirty="0">
                <a:solidFill>
                  <a:srgbClr val="000000"/>
                </a:solidFill>
              </a:rPr>
              <a:t> different things</a:t>
            </a:r>
            <a:endParaRPr b="1"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might have </a:t>
            </a:r>
            <a:r>
              <a:rPr lang="en-GB" b="1" dirty="0">
                <a:solidFill>
                  <a:srgbClr val="000000"/>
                </a:solidFill>
              </a:rPr>
              <a:t>different beliefs or customs</a:t>
            </a:r>
            <a:endParaRPr b="1" dirty="0">
              <a:solidFill>
                <a:srgbClr val="000000"/>
              </a:solidFill>
            </a:endParaRPr>
          </a:p>
          <a:p>
            <a:pPr marL="0" lvl="0" indent="0" algn="l" rtl="0">
              <a:lnSpc>
                <a:spcPct val="115000"/>
              </a:lnSpc>
              <a:spcBef>
                <a:spcPts val="1000"/>
              </a:spcBef>
              <a:spcAft>
                <a:spcPts val="0"/>
              </a:spcAft>
              <a:buSzPts val="1400"/>
              <a:buNone/>
            </a:pPr>
            <a:r>
              <a:rPr lang="en-GB" dirty="0">
                <a:solidFill>
                  <a:srgbClr val="000000"/>
                </a:solidFill>
              </a:rPr>
              <a:t>Explain that everyone needs to show the same respect to others, </a:t>
            </a:r>
            <a:r>
              <a:rPr lang="en-GB" b="1" dirty="0">
                <a:solidFill>
                  <a:srgbClr val="000000"/>
                </a:solidFill>
              </a:rPr>
              <a:t>regardless of how different</a:t>
            </a:r>
            <a:r>
              <a:rPr lang="en-GB" dirty="0">
                <a:solidFill>
                  <a:srgbClr val="000000"/>
                </a:solidFill>
              </a:rPr>
              <a:t> they are to them. </a:t>
            </a:r>
            <a:endParaRPr dirty="0">
              <a:solidFill>
                <a:srgbClr val="000000"/>
              </a:solidFill>
            </a:endParaRPr>
          </a:p>
          <a:p>
            <a:pPr marL="0" lvl="0" indent="0" algn="l" rtl="0">
              <a:lnSpc>
                <a:spcPct val="115000"/>
              </a:lnSpc>
              <a:spcBef>
                <a:spcPts val="1000"/>
              </a:spcBef>
              <a:spcAft>
                <a:spcPts val="0"/>
              </a:spcAft>
              <a:buSzPts val="1400"/>
              <a:buNone/>
            </a:pPr>
            <a:r>
              <a:rPr lang="en-GB" dirty="0">
                <a:solidFill>
                  <a:srgbClr val="000000"/>
                </a:solidFill>
              </a:rPr>
              <a:t>Explain that targeting someone simply because you disagree with them is a form of bullying and not acceptable.</a:t>
            </a:r>
            <a:endParaRPr dirty="0">
              <a:solidFill>
                <a:srgbClr val="000000"/>
              </a:solidFill>
            </a:endParaRPr>
          </a:p>
        </p:txBody>
      </p:sp>
      <p:sp>
        <p:nvSpPr>
          <p:cNvPr id="264" name="Google Shape;264;p47"/>
          <p:cNvSpPr txBox="1">
            <a:spLocks noGrp="1"/>
          </p:cNvSpPr>
          <p:nvPr>
            <p:ph type="body" idx="2"/>
          </p:nvPr>
        </p:nvSpPr>
        <p:spPr>
          <a:xfrm>
            <a:off x="6178800" y="216425"/>
            <a:ext cx="2695200" cy="31308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the importance of respecting others, even when they are very different from them (for example, physically, in character, personality or backgrounds), or make different choices or have different preferences or beliefs.</a:t>
            </a:r>
            <a:endParaRPr sz="1600" dirty="0">
              <a:solidFill>
                <a:srgbClr val="000000"/>
              </a:solidFill>
            </a:endParaRPr>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263" name="Google Shape;263;p47"/>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23</a:t>
            </a:fld>
            <a:endParaRP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70" name="Google Shape;270;p48"/>
          <p:cNvSpPr txBox="1">
            <a:spLocks noGrp="1"/>
          </p:cNvSpPr>
          <p:nvPr>
            <p:ph type="title"/>
          </p:nvPr>
        </p:nvSpPr>
        <p:spPr>
          <a:xfrm>
            <a:off x="270000" y="2333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Self-respect and happiness</a:t>
            </a:r>
            <a:endParaRPr dirty="0"/>
          </a:p>
        </p:txBody>
      </p:sp>
      <p:sp>
        <p:nvSpPr>
          <p:cNvPr id="274" name="Google Shape;274;p48"/>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271" name="Google Shape;271;p48"/>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000"/>
              </a:spcBef>
              <a:spcAft>
                <a:spcPts val="0"/>
              </a:spcAft>
              <a:buClr>
                <a:schemeClr val="dk1"/>
              </a:buClr>
              <a:buSzPts val="1400"/>
              <a:buNone/>
            </a:pPr>
            <a:r>
              <a:rPr lang="en-GB" dirty="0">
                <a:solidFill>
                  <a:srgbClr val="000000"/>
                </a:solidFill>
              </a:rPr>
              <a:t>Explain to pupils that self-respect means valuing their own worth, needs</a:t>
            </a:r>
            <a:r>
              <a:rPr lang="en-GB" b="1" dirty="0">
                <a:solidFill>
                  <a:srgbClr val="000000"/>
                </a:solidFill>
              </a:rPr>
              <a:t> </a:t>
            </a:r>
            <a:r>
              <a:rPr lang="en-GB" dirty="0">
                <a:solidFill>
                  <a:srgbClr val="000000"/>
                </a:solidFill>
              </a:rPr>
              <a:t>and wishes. These are of </a:t>
            </a:r>
            <a:r>
              <a:rPr lang="en-GB" b="1" dirty="0">
                <a:solidFill>
                  <a:srgbClr val="000000"/>
                </a:solidFill>
              </a:rPr>
              <a:t>equal value </a:t>
            </a:r>
            <a:r>
              <a:rPr lang="en-GB" dirty="0">
                <a:solidFill>
                  <a:srgbClr val="000000"/>
                </a:solidFill>
              </a:rPr>
              <a:t>to anybody else’s.</a:t>
            </a:r>
            <a:endParaRPr dirty="0">
              <a:solidFill>
                <a:srgbClr val="000000"/>
              </a:solidFill>
            </a:endParaRPr>
          </a:p>
          <a:p>
            <a:pPr marL="0" lvl="0" indent="0" algn="l" rtl="0">
              <a:lnSpc>
                <a:spcPct val="115000"/>
              </a:lnSpc>
              <a:spcBef>
                <a:spcPts val="1000"/>
              </a:spcBef>
              <a:spcAft>
                <a:spcPts val="0"/>
              </a:spcAft>
              <a:buClr>
                <a:schemeClr val="dk1"/>
              </a:buClr>
              <a:buSzPts val="1400"/>
              <a:buNone/>
            </a:pPr>
            <a:r>
              <a:rPr lang="en-GB" dirty="0">
                <a:solidFill>
                  <a:srgbClr val="000000"/>
                </a:solidFill>
              </a:rPr>
              <a:t>Having </a:t>
            </a:r>
            <a:r>
              <a:rPr lang="en-GB" b="1" dirty="0">
                <a:solidFill>
                  <a:srgbClr val="000000"/>
                </a:solidFill>
              </a:rPr>
              <a:t>self-respect and self-worth </a:t>
            </a:r>
            <a:r>
              <a:rPr lang="en-GB" dirty="0">
                <a:solidFill>
                  <a:srgbClr val="000000"/>
                </a:solidFill>
              </a:rPr>
              <a:t>can help them to:</a:t>
            </a:r>
            <a:endParaRPr dirty="0">
              <a:solidFill>
                <a:srgbClr val="000000"/>
              </a:solidFill>
            </a:endParaRPr>
          </a:p>
          <a:p>
            <a:pPr marL="457200" lvl="0" indent="-317500" algn="l" rtl="0">
              <a:lnSpc>
                <a:spcPct val="115000"/>
              </a:lnSpc>
              <a:spcBef>
                <a:spcPts val="1000"/>
              </a:spcBef>
              <a:spcAft>
                <a:spcPts val="0"/>
              </a:spcAft>
              <a:buClr>
                <a:srgbClr val="000000"/>
              </a:buClr>
              <a:buSzPts val="1400"/>
              <a:buChar char="●"/>
            </a:pPr>
            <a:r>
              <a:rPr lang="en-GB" dirty="0">
                <a:solidFill>
                  <a:srgbClr val="000000"/>
                </a:solidFill>
              </a:rPr>
              <a:t>be confident and happy</a:t>
            </a:r>
            <a:endParaRPr dirty="0">
              <a:solidFill>
                <a:srgbClr val="000000"/>
              </a:solidFill>
            </a:endParaRPr>
          </a:p>
          <a:p>
            <a:pPr marL="457200" lvl="0" indent="-317500" algn="l" rtl="0">
              <a:lnSpc>
                <a:spcPct val="115000"/>
              </a:lnSpc>
              <a:spcBef>
                <a:spcPts val="0"/>
              </a:spcBef>
              <a:spcAft>
                <a:spcPts val="0"/>
              </a:spcAft>
              <a:buClr>
                <a:srgbClr val="000000"/>
              </a:buClr>
              <a:buSzPts val="1400"/>
              <a:buChar char="●"/>
            </a:pPr>
            <a:r>
              <a:rPr lang="en-GB" dirty="0">
                <a:solidFill>
                  <a:srgbClr val="000000"/>
                </a:solidFill>
              </a:rPr>
              <a:t>feel that they matter</a:t>
            </a:r>
            <a:endParaRPr dirty="0">
              <a:solidFill>
                <a:srgbClr val="000000"/>
              </a:solidFill>
            </a:endParaRPr>
          </a:p>
          <a:p>
            <a:pPr marL="457200" lvl="0" indent="-317500" algn="l" rtl="0">
              <a:lnSpc>
                <a:spcPct val="115000"/>
              </a:lnSpc>
              <a:spcBef>
                <a:spcPts val="0"/>
              </a:spcBef>
              <a:spcAft>
                <a:spcPts val="0"/>
              </a:spcAft>
              <a:buClr>
                <a:srgbClr val="000000"/>
              </a:buClr>
              <a:buSzPts val="1400"/>
              <a:buChar char="●"/>
            </a:pPr>
            <a:r>
              <a:rPr lang="en-GB" dirty="0">
                <a:solidFill>
                  <a:srgbClr val="000000"/>
                </a:solidFill>
              </a:rPr>
              <a:t>empathise with others</a:t>
            </a:r>
            <a:endParaRPr dirty="0">
              <a:solidFill>
                <a:srgbClr val="000000"/>
              </a:solidFill>
            </a:endParaRPr>
          </a:p>
          <a:p>
            <a:pPr marL="457200" lvl="0" indent="-317500" algn="l" rtl="0">
              <a:lnSpc>
                <a:spcPct val="115000"/>
              </a:lnSpc>
              <a:spcBef>
                <a:spcPts val="0"/>
              </a:spcBef>
              <a:spcAft>
                <a:spcPts val="0"/>
              </a:spcAft>
              <a:buClr>
                <a:srgbClr val="000000"/>
              </a:buClr>
              <a:buSzPts val="1400"/>
              <a:buChar char="●"/>
            </a:pPr>
            <a:r>
              <a:rPr lang="en-GB" dirty="0">
                <a:solidFill>
                  <a:srgbClr val="000000"/>
                </a:solidFill>
              </a:rPr>
              <a:t>achieve personal goals</a:t>
            </a:r>
            <a:endParaRPr dirty="0">
              <a:solidFill>
                <a:srgbClr val="000000"/>
              </a:solidFill>
            </a:endParaRPr>
          </a:p>
          <a:p>
            <a:pPr marL="457200" lvl="0" indent="-317500" algn="l" rtl="0">
              <a:lnSpc>
                <a:spcPct val="115000"/>
              </a:lnSpc>
              <a:spcBef>
                <a:spcPts val="0"/>
              </a:spcBef>
              <a:spcAft>
                <a:spcPts val="0"/>
              </a:spcAft>
              <a:buClr>
                <a:srgbClr val="000000"/>
              </a:buClr>
              <a:buSzPts val="1400"/>
              <a:buChar char="●"/>
            </a:pPr>
            <a:r>
              <a:rPr lang="en-GB" dirty="0">
                <a:solidFill>
                  <a:srgbClr val="000000"/>
                </a:solidFill>
              </a:rPr>
              <a:t>be resilient</a:t>
            </a:r>
            <a:endParaRPr dirty="0">
              <a:solidFill>
                <a:srgbClr val="000000"/>
              </a:solidFill>
            </a:endParaRPr>
          </a:p>
        </p:txBody>
      </p:sp>
      <p:sp>
        <p:nvSpPr>
          <p:cNvPr id="273" name="Google Shape;273;p48"/>
          <p:cNvSpPr txBox="1">
            <a:spLocks noGrp="1"/>
          </p:cNvSpPr>
          <p:nvPr>
            <p:ph type="body" idx="2"/>
          </p:nvPr>
        </p:nvSpPr>
        <p:spPr>
          <a:xfrm>
            <a:off x="6178800" y="216425"/>
            <a:ext cx="2695200" cy="1556957"/>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the importance of self-respect and how this links to their own happiness.</a:t>
            </a:r>
            <a:endParaRPr sz="1600" dirty="0">
              <a:solidFill>
                <a:srgbClr val="000000"/>
              </a:solidFill>
            </a:endParaRPr>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272" name="Google Shape;272;p48"/>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24</a:t>
            </a:fld>
            <a:endParaRP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78"/>
        <p:cNvGrpSpPr/>
        <p:nvPr/>
      </p:nvGrpSpPr>
      <p:grpSpPr>
        <a:xfrm>
          <a:off x="0" y="0"/>
          <a:ext cx="0" cy="0"/>
          <a:chOff x="0" y="0"/>
          <a:chExt cx="0" cy="0"/>
        </a:xfrm>
      </p:grpSpPr>
      <p:sp>
        <p:nvSpPr>
          <p:cNvPr id="279" name="Google Shape;279;p49"/>
          <p:cNvSpPr txBox="1">
            <a:spLocks noGrp="1"/>
          </p:cNvSpPr>
          <p:nvPr>
            <p:ph type="title"/>
          </p:nvPr>
        </p:nvSpPr>
        <p:spPr>
          <a:xfrm>
            <a:off x="270000" y="3095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Respect for ourselves and others</a:t>
            </a:r>
            <a:endParaRPr dirty="0"/>
          </a:p>
        </p:txBody>
      </p:sp>
      <p:sp>
        <p:nvSpPr>
          <p:cNvPr id="283" name="Google Shape;283;p49"/>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280" name="Google Shape;280;p49"/>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600"/>
              </a:spcBef>
              <a:spcAft>
                <a:spcPts val="0"/>
              </a:spcAft>
              <a:buClr>
                <a:schemeClr val="dk1"/>
              </a:buClr>
              <a:buSzPts val="1400"/>
              <a:buNone/>
            </a:pPr>
            <a:r>
              <a:rPr lang="en-GB" dirty="0">
                <a:solidFill>
                  <a:srgbClr val="000000"/>
                </a:solidFill>
              </a:rPr>
              <a:t>Explain to pupils that practising respect for ourselves and others also means </a:t>
            </a:r>
            <a:r>
              <a:rPr lang="en-GB" b="1" dirty="0">
                <a:solidFill>
                  <a:srgbClr val="000000"/>
                </a:solidFill>
              </a:rPr>
              <a:t>showing</a:t>
            </a:r>
            <a:r>
              <a:rPr lang="en-GB" dirty="0">
                <a:solidFill>
                  <a:srgbClr val="000000"/>
                </a:solidFill>
              </a:rPr>
              <a:t> </a:t>
            </a:r>
            <a:r>
              <a:rPr lang="en-GB" b="1" dirty="0">
                <a:solidFill>
                  <a:srgbClr val="000000"/>
                </a:solidFill>
              </a:rPr>
              <a:t>other qualities</a:t>
            </a:r>
            <a:r>
              <a:rPr lang="en-GB" dirty="0">
                <a:solidFill>
                  <a:srgbClr val="000000"/>
                </a:solidFill>
              </a:rPr>
              <a:t> such as honesty, empathy, integrity, courage, humility, kindness, generosity, trustworthiness, tolerance and fairness. </a:t>
            </a:r>
            <a:endParaRPr dirty="0">
              <a:solidFill>
                <a:srgbClr val="000000"/>
              </a:solidFill>
            </a:endParaRPr>
          </a:p>
          <a:p>
            <a:pPr marL="0" lvl="0" indent="0" algn="l" rtl="0">
              <a:lnSpc>
                <a:spcPct val="115000"/>
              </a:lnSpc>
              <a:spcBef>
                <a:spcPts val="1600"/>
              </a:spcBef>
              <a:spcAft>
                <a:spcPts val="0"/>
              </a:spcAft>
              <a:buClr>
                <a:schemeClr val="dk1"/>
              </a:buClr>
              <a:buSzPts val="1400"/>
              <a:buNone/>
            </a:pPr>
            <a:r>
              <a:rPr lang="en-GB" dirty="0">
                <a:solidFill>
                  <a:srgbClr val="000000"/>
                </a:solidFill>
              </a:rPr>
              <a:t>Explain each of these qualities to pupils and </a:t>
            </a:r>
            <a:r>
              <a:rPr lang="en-GB" b="1" dirty="0">
                <a:solidFill>
                  <a:srgbClr val="000000"/>
                </a:solidFill>
              </a:rPr>
              <a:t>encourage active demonstration</a:t>
            </a:r>
            <a:r>
              <a:rPr lang="en-GB" dirty="0">
                <a:solidFill>
                  <a:srgbClr val="000000"/>
                </a:solidFill>
              </a:rPr>
              <a:t> of these behaviours throughout the school community.</a:t>
            </a:r>
            <a:endParaRPr dirty="0">
              <a:solidFill>
                <a:srgbClr val="000000"/>
              </a:solidFill>
            </a:endParaRPr>
          </a:p>
          <a:p>
            <a:pPr marL="0" lvl="0" indent="0" algn="l" rtl="0">
              <a:lnSpc>
                <a:spcPct val="115000"/>
              </a:lnSpc>
              <a:spcBef>
                <a:spcPts val="1600"/>
              </a:spcBef>
              <a:spcAft>
                <a:spcPts val="0"/>
              </a:spcAft>
              <a:buSzPts val="1400"/>
              <a:buNone/>
            </a:pPr>
            <a:r>
              <a:rPr lang="en-GB" dirty="0">
                <a:solidFill>
                  <a:srgbClr val="000000"/>
                </a:solidFill>
              </a:rPr>
              <a:t>Teach that they can develop these qualities by </a:t>
            </a:r>
            <a:r>
              <a:rPr lang="en-GB" b="1" dirty="0">
                <a:solidFill>
                  <a:srgbClr val="000000"/>
                </a:solidFill>
              </a:rPr>
              <a:t>taking part in activities</a:t>
            </a:r>
            <a:r>
              <a:rPr lang="en-GB" dirty="0">
                <a:solidFill>
                  <a:srgbClr val="000000"/>
                </a:solidFill>
              </a:rPr>
              <a:t> such as helping others and volunteering.</a:t>
            </a:r>
            <a:endParaRPr dirty="0">
              <a:solidFill>
                <a:srgbClr val="000000"/>
              </a:solidFill>
            </a:endParaRPr>
          </a:p>
        </p:txBody>
      </p:sp>
      <p:sp>
        <p:nvSpPr>
          <p:cNvPr id="282" name="Google Shape;282;p49"/>
          <p:cNvSpPr txBox="1">
            <a:spLocks noGrp="1"/>
          </p:cNvSpPr>
          <p:nvPr>
            <p:ph type="body" idx="2"/>
          </p:nvPr>
        </p:nvSpPr>
        <p:spPr>
          <a:xfrm>
            <a:off x="6178800" y="216426"/>
            <a:ext cx="2695200" cy="157081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the importance of self-respect and how this links to their own happiness.</a:t>
            </a:r>
            <a:endParaRPr sz="1800" dirty="0">
              <a:solidFill>
                <a:srgbClr val="000000"/>
              </a:solidFill>
            </a:endParaRPr>
          </a:p>
        </p:txBody>
      </p:sp>
      <p:sp>
        <p:nvSpPr>
          <p:cNvPr id="281" name="Google Shape;281;p49"/>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25</a:t>
            </a:fld>
            <a:endParaRP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87"/>
        <p:cNvGrpSpPr/>
        <p:nvPr/>
      </p:nvGrpSpPr>
      <p:grpSpPr>
        <a:xfrm>
          <a:off x="0" y="0"/>
          <a:ext cx="0" cy="0"/>
          <a:chOff x="0" y="0"/>
          <a:chExt cx="0" cy="0"/>
        </a:xfrm>
      </p:grpSpPr>
      <p:sp>
        <p:nvSpPr>
          <p:cNvPr id="288" name="Google Shape;288;p50"/>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Respecting people in authority</a:t>
            </a:r>
            <a:endParaRPr dirty="0"/>
          </a:p>
        </p:txBody>
      </p:sp>
      <p:sp>
        <p:nvSpPr>
          <p:cNvPr id="291" name="Google Shape;291;p50"/>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289" name="Google Shape;289;p50"/>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dirty="0">
                <a:solidFill>
                  <a:srgbClr val="000000"/>
                </a:solidFill>
              </a:rPr>
              <a:t>Explain that all relationships benefit when respect is </a:t>
            </a:r>
            <a:r>
              <a:rPr lang="en-GB" b="1" dirty="0">
                <a:solidFill>
                  <a:srgbClr val="000000"/>
                </a:solidFill>
              </a:rPr>
              <a:t>mutual</a:t>
            </a:r>
            <a:r>
              <a:rPr lang="en-GB" dirty="0">
                <a:solidFill>
                  <a:srgbClr val="000000"/>
                </a:solidFill>
              </a:rPr>
              <a:t> and </a:t>
            </a:r>
            <a:r>
              <a:rPr lang="en-GB" b="1" dirty="0">
                <a:solidFill>
                  <a:srgbClr val="000000"/>
                </a:solidFill>
              </a:rPr>
              <a:t>reciprocal.</a:t>
            </a:r>
            <a:r>
              <a:rPr lang="en-GB" dirty="0">
                <a:solidFill>
                  <a:srgbClr val="000000"/>
                </a:solidFill>
              </a:rPr>
              <a:t> </a:t>
            </a:r>
            <a:endParaRPr dirty="0">
              <a:solidFill>
                <a:srgbClr val="000000"/>
              </a:solidFill>
            </a:endParaRPr>
          </a:p>
          <a:p>
            <a:pPr marL="0" lvl="0" indent="0" algn="l" rtl="0">
              <a:lnSpc>
                <a:spcPct val="100000"/>
              </a:lnSpc>
              <a:spcBef>
                <a:spcPts val="0"/>
              </a:spcBef>
              <a:spcAft>
                <a:spcPts val="0"/>
              </a:spcAft>
              <a:buSzPts val="1100"/>
              <a:buNone/>
            </a:pPr>
            <a:endParaRPr dirty="0">
              <a:solidFill>
                <a:srgbClr val="000000"/>
              </a:solidFill>
            </a:endParaRPr>
          </a:p>
          <a:p>
            <a:pPr marL="0" lvl="0" indent="0" algn="l" rtl="0">
              <a:lnSpc>
                <a:spcPct val="100000"/>
              </a:lnSpc>
              <a:spcBef>
                <a:spcPts val="0"/>
              </a:spcBef>
              <a:spcAft>
                <a:spcPts val="0"/>
              </a:spcAft>
              <a:buSzPts val="1100"/>
              <a:buNone/>
            </a:pPr>
            <a:r>
              <a:rPr lang="en-GB" dirty="0">
                <a:solidFill>
                  <a:srgbClr val="000000"/>
                </a:solidFill>
              </a:rPr>
              <a:t>Teach pupils that it is </a:t>
            </a:r>
            <a:r>
              <a:rPr lang="en-GB" b="1" dirty="0">
                <a:solidFill>
                  <a:srgbClr val="000000"/>
                </a:solidFill>
              </a:rPr>
              <a:t>courteous</a:t>
            </a:r>
            <a:r>
              <a:rPr lang="en-GB" dirty="0">
                <a:solidFill>
                  <a:srgbClr val="000000"/>
                </a:solidFill>
              </a:rPr>
              <a:t> to respect those in positions of authority. Explain that the people within these jobs often have a </a:t>
            </a:r>
            <a:r>
              <a:rPr lang="en-GB" b="1" dirty="0">
                <a:solidFill>
                  <a:srgbClr val="000000"/>
                </a:solidFill>
              </a:rPr>
              <a:t>responsibility</a:t>
            </a:r>
            <a:r>
              <a:rPr lang="en-GB" dirty="0">
                <a:solidFill>
                  <a:srgbClr val="000000"/>
                </a:solidFill>
              </a:rPr>
              <a:t> to make other people’s lives safe and secure. Teach that by </a:t>
            </a:r>
            <a:r>
              <a:rPr lang="en-GB" b="1" dirty="0">
                <a:solidFill>
                  <a:srgbClr val="000000"/>
                </a:solidFill>
              </a:rPr>
              <a:t>respecting those positions</a:t>
            </a:r>
            <a:r>
              <a:rPr lang="en-GB" dirty="0">
                <a:solidFill>
                  <a:srgbClr val="000000"/>
                </a:solidFill>
              </a:rPr>
              <a:t> we enable them to do this properly.</a:t>
            </a:r>
            <a:endParaRPr dirty="0">
              <a:solidFill>
                <a:srgbClr val="000000"/>
              </a:solidFill>
            </a:endParaRPr>
          </a:p>
          <a:p>
            <a:pPr marL="0" lvl="0" indent="0" algn="l" rtl="0">
              <a:lnSpc>
                <a:spcPct val="100000"/>
              </a:lnSpc>
              <a:spcBef>
                <a:spcPts val="0"/>
              </a:spcBef>
              <a:spcAft>
                <a:spcPts val="0"/>
              </a:spcAft>
              <a:buSzPts val="1100"/>
              <a:buNone/>
            </a:pPr>
            <a:endParaRPr dirty="0">
              <a:solidFill>
                <a:srgbClr val="000000"/>
              </a:solidFill>
            </a:endParaRPr>
          </a:p>
          <a:p>
            <a:pPr marL="0" lvl="0" indent="0" algn="l" rtl="0">
              <a:lnSpc>
                <a:spcPct val="100000"/>
              </a:lnSpc>
              <a:spcBef>
                <a:spcPts val="0"/>
              </a:spcBef>
              <a:spcAft>
                <a:spcPts val="0"/>
              </a:spcAft>
              <a:buSzPts val="1100"/>
              <a:buNone/>
            </a:pPr>
            <a:r>
              <a:rPr lang="en-GB" dirty="0">
                <a:solidFill>
                  <a:srgbClr val="000000"/>
                </a:solidFill>
              </a:rPr>
              <a:t>Give some examples of people in such positions and explain why respect for them and the job they do is important.</a:t>
            </a:r>
            <a:endParaRPr dirty="0">
              <a:solidFill>
                <a:srgbClr val="000000"/>
              </a:solidFill>
            </a:endParaRPr>
          </a:p>
          <a:p>
            <a:pPr marL="0" lvl="0" indent="0" algn="l" rtl="0">
              <a:lnSpc>
                <a:spcPct val="100000"/>
              </a:lnSpc>
              <a:spcBef>
                <a:spcPts val="0"/>
              </a:spcBef>
              <a:spcAft>
                <a:spcPts val="0"/>
              </a:spcAft>
              <a:buSzPts val="1100"/>
              <a:buNone/>
            </a:pPr>
            <a:endParaRPr dirty="0"/>
          </a:p>
        </p:txBody>
      </p:sp>
      <p:sp>
        <p:nvSpPr>
          <p:cNvPr id="292" name="Google Shape;292;p50"/>
          <p:cNvSpPr txBox="1">
            <a:spLocks noGrp="1"/>
          </p:cNvSpPr>
          <p:nvPr>
            <p:ph type="body" idx="2"/>
          </p:nvPr>
        </p:nvSpPr>
        <p:spPr>
          <a:xfrm>
            <a:off x="6178800" y="216425"/>
            <a:ext cx="2695200" cy="26244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that in school and in wider society they can expect to be treated with respect by others, and that in turn they should show due respect to others, including those in positions of authority.</a:t>
            </a:r>
            <a:endParaRPr sz="1600" dirty="0">
              <a:solidFill>
                <a:srgbClr val="000000"/>
              </a:solidFill>
            </a:endParaRPr>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290" name="Google Shape;290;p50"/>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26</a:t>
            </a:fld>
            <a:endParaRP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51"/>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Improving relationships</a:t>
            </a:r>
            <a:endParaRPr dirty="0"/>
          </a:p>
        </p:txBody>
      </p:sp>
      <p:sp>
        <p:nvSpPr>
          <p:cNvPr id="300" name="Google Shape;300;p51"/>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298" name="Google Shape;298;p51"/>
          <p:cNvSpPr txBox="1">
            <a:spLocks noGrp="1"/>
          </p:cNvSpPr>
          <p:nvPr>
            <p:ph type="body" idx="1"/>
          </p:nvPr>
        </p:nvSpPr>
        <p:spPr>
          <a:xfrm>
            <a:off x="270000" y="926025"/>
            <a:ext cx="5865600" cy="35286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GB" dirty="0">
                <a:solidFill>
                  <a:srgbClr val="000000"/>
                </a:solidFill>
              </a:rPr>
              <a:t>Teach pupils that all relationships (e.g. friends, family, online) can be supported by:</a:t>
            </a:r>
            <a:endParaRPr dirty="0">
              <a:solidFill>
                <a:srgbClr val="000000"/>
              </a:solidFill>
            </a:endParaRPr>
          </a:p>
          <a:p>
            <a:pPr marL="457200" lvl="0" indent="-317500" algn="l" rtl="0">
              <a:lnSpc>
                <a:spcPct val="115000"/>
              </a:lnSpc>
              <a:spcBef>
                <a:spcPts val="1000"/>
              </a:spcBef>
              <a:spcAft>
                <a:spcPts val="0"/>
              </a:spcAft>
              <a:buClr>
                <a:schemeClr val="accent1"/>
              </a:buClr>
              <a:buSzPts val="1400"/>
              <a:buChar char="●"/>
            </a:pPr>
            <a:r>
              <a:rPr lang="en-GB" dirty="0">
                <a:solidFill>
                  <a:srgbClr val="000000"/>
                </a:solidFill>
              </a:rPr>
              <a:t>being </a:t>
            </a:r>
            <a:r>
              <a:rPr lang="en-GB" b="1" dirty="0">
                <a:solidFill>
                  <a:srgbClr val="000000"/>
                </a:solidFill>
              </a:rPr>
              <a:t>kind, considerate </a:t>
            </a:r>
            <a:r>
              <a:rPr lang="en-GB" dirty="0">
                <a:solidFill>
                  <a:srgbClr val="000000"/>
                </a:solidFill>
              </a:rPr>
              <a:t>and</a:t>
            </a:r>
            <a:r>
              <a:rPr lang="en-GB" b="1" dirty="0">
                <a:solidFill>
                  <a:srgbClr val="000000"/>
                </a:solidFill>
              </a:rPr>
              <a:t> respectful</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being </a:t>
            </a:r>
            <a:r>
              <a:rPr lang="en-GB" b="1" dirty="0">
                <a:solidFill>
                  <a:srgbClr val="000000"/>
                </a:solidFill>
              </a:rPr>
              <a:t>honest </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listening</a:t>
            </a:r>
            <a:r>
              <a:rPr lang="en-GB" dirty="0">
                <a:solidFill>
                  <a:srgbClr val="000000"/>
                </a:solidFill>
              </a:rPr>
              <a:t> to each other</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respecting </a:t>
            </a:r>
            <a:r>
              <a:rPr lang="en-GB" b="1" dirty="0">
                <a:solidFill>
                  <a:srgbClr val="000000"/>
                </a:solidFill>
              </a:rPr>
              <a:t>personal space</a:t>
            </a:r>
            <a:r>
              <a:rPr lang="en-GB" dirty="0">
                <a:solidFill>
                  <a:srgbClr val="000000"/>
                </a:solidFill>
              </a:rPr>
              <a:t>, </a:t>
            </a:r>
            <a:r>
              <a:rPr lang="en-GB" b="1" dirty="0">
                <a:solidFill>
                  <a:srgbClr val="000000"/>
                </a:solidFill>
              </a:rPr>
              <a:t>privacy and boundaries</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accepting </a:t>
            </a:r>
            <a:r>
              <a:rPr lang="en-GB" dirty="0">
                <a:solidFill>
                  <a:srgbClr val="000000"/>
                </a:solidFill>
              </a:rPr>
              <a:t>each other’s differences</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focussing on the good things </a:t>
            </a:r>
            <a:r>
              <a:rPr lang="en-GB" dirty="0">
                <a:solidFill>
                  <a:srgbClr val="000000"/>
                </a:solidFill>
              </a:rPr>
              <a:t>in each other</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praising </a:t>
            </a:r>
            <a:r>
              <a:rPr lang="en-GB" dirty="0">
                <a:solidFill>
                  <a:srgbClr val="000000"/>
                </a:solidFill>
              </a:rPr>
              <a:t>each other on their achievements</a:t>
            </a:r>
            <a:endParaRPr dirty="0">
              <a:solidFill>
                <a:srgbClr val="000000"/>
              </a:solidFill>
            </a:endParaRPr>
          </a:p>
        </p:txBody>
      </p:sp>
      <p:sp>
        <p:nvSpPr>
          <p:cNvPr id="301" name="Google Shape;301;p51"/>
          <p:cNvSpPr txBox="1">
            <a:spLocks noGrp="1"/>
          </p:cNvSpPr>
          <p:nvPr>
            <p:ph type="body" idx="2"/>
          </p:nvPr>
        </p:nvSpPr>
        <p:spPr>
          <a:xfrm>
            <a:off x="6178800" y="216425"/>
            <a:ext cx="2695200" cy="18225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practical steps they can take in a range of different contexts to improve or support respectful relationships.</a:t>
            </a:r>
            <a:endParaRPr sz="1600" dirty="0">
              <a:solidFill>
                <a:srgbClr val="000000"/>
              </a:solidFill>
            </a:endParaRPr>
          </a:p>
          <a:p>
            <a:pPr marL="0" lvl="0" indent="0" algn="l" rtl="0">
              <a:lnSpc>
                <a:spcPct val="115000"/>
              </a:lnSpc>
              <a:spcBef>
                <a:spcPts val="0"/>
              </a:spcBef>
              <a:spcAft>
                <a:spcPts val="0"/>
              </a:spcAft>
              <a:buClr>
                <a:schemeClr val="dk1"/>
              </a:buClr>
              <a:buSzPts val="1100"/>
              <a:buNone/>
            </a:pPr>
            <a:endParaRPr sz="1600" dirty="0"/>
          </a:p>
        </p:txBody>
      </p:sp>
      <p:sp>
        <p:nvSpPr>
          <p:cNvPr id="299" name="Google Shape;299;p51"/>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27</a:t>
            </a:fld>
            <a:endParaRP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05"/>
        <p:cNvGrpSpPr/>
        <p:nvPr/>
      </p:nvGrpSpPr>
      <p:grpSpPr>
        <a:xfrm>
          <a:off x="0" y="0"/>
          <a:ext cx="0" cy="0"/>
          <a:chOff x="0" y="0"/>
          <a:chExt cx="0" cy="0"/>
        </a:xfrm>
      </p:grpSpPr>
      <p:sp>
        <p:nvSpPr>
          <p:cNvPr id="306" name="Google Shape;306;p52"/>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Supporting relationships</a:t>
            </a:r>
            <a:endParaRPr dirty="0"/>
          </a:p>
        </p:txBody>
      </p:sp>
      <p:sp>
        <p:nvSpPr>
          <p:cNvPr id="310" name="Google Shape;310;p52"/>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307" name="Google Shape;307;p52"/>
          <p:cNvSpPr txBox="1">
            <a:spLocks noGrp="1"/>
          </p:cNvSpPr>
          <p:nvPr>
            <p:ph type="body" idx="1"/>
          </p:nvPr>
        </p:nvSpPr>
        <p:spPr>
          <a:xfrm>
            <a:off x="270000" y="7389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000"/>
              </a:spcBef>
              <a:spcAft>
                <a:spcPts val="0"/>
              </a:spcAft>
              <a:buClr>
                <a:schemeClr val="dk1"/>
              </a:buClr>
              <a:buSzPts val="1400"/>
              <a:buNone/>
            </a:pPr>
            <a:r>
              <a:rPr lang="en-GB" dirty="0">
                <a:solidFill>
                  <a:srgbClr val="000000"/>
                </a:solidFill>
              </a:rPr>
              <a:t>Explain to pupils that when relationships have problems it may help them to:</a:t>
            </a:r>
            <a:endParaRPr dirty="0">
              <a:solidFill>
                <a:srgbClr val="000000"/>
              </a:solidFill>
            </a:endParaRPr>
          </a:p>
          <a:p>
            <a:pPr marL="457200" lvl="0" indent="-317500" algn="l" rtl="0">
              <a:lnSpc>
                <a:spcPct val="115000"/>
              </a:lnSpc>
              <a:spcBef>
                <a:spcPts val="1000"/>
              </a:spcBef>
              <a:spcAft>
                <a:spcPts val="0"/>
              </a:spcAft>
              <a:buClr>
                <a:schemeClr val="accent1"/>
              </a:buClr>
              <a:buSzPts val="1400"/>
              <a:buChar char="●"/>
            </a:pPr>
            <a:r>
              <a:rPr lang="en-GB" b="1" dirty="0">
                <a:solidFill>
                  <a:srgbClr val="000000"/>
                </a:solidFill>
              </a:rPr>
              <a:t>negotiate together </a:t>
            </a:r>
            <a:r>
              <a:rPr lang="en-GB" dirty="0">
                <a:solidFill>
                  <a:srgbClr val="000000"/>
                </a:solidFill>
              </a:rPr>
              <a:t>and</a:t>
            </a:r>
            <a:r>
              <a:rPr lang="en-GB" b="1" dirty="0">
                <a:solidFill>
                  <a:srgbClr val="000000"/>
                </a:solidFill>
              </a:rPr>
              <a:t> compromise</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not pressure each other </a:t>
            </a:r>
            <a:r>
              <a:rPr lang="en-GB" dirty="0">
                <a:solidFill>
                  <a:srgbClr val="000000"/>
                </a:solidFill>
              </a:rPr>
              <a:t>to think or do something</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acknowledge when someone has done something wrong (including ourselves) and </a:t>
            </a:r>
            <a:r>
              <a:rPr lang="en-GB" b="1" dirty="0">
                <a:solidFill>
                  <a:srgbClr val="000000"/>
                </a:solidFill>
              </a:rPr>
              <a:t>say sorry</a:t>
            </a:r>
            <a:endParaRPr b="1" dirty="0">
              <a:solidFill>
                <a:srgbClr val="000000"/>
              </a:solidFill>
            </a:endParaRPr>
          </a:p>
          <a:p>
            <a:pPr marL="0" lvl="0" indent="0" algn="l" rtl="0">
              <a:lnSpc>
                <a:spcPct val="115000"/>
              </a:lnSpc>
              <a:spcBef>
                <a:spcPts val="0"/>
              </a:spcBef>
              <a:spcAft>
                <a:spcPts val="0"/>
              </a:spcAft>
              <a:buSzPts val="1400"/>
              <a:buNone/>
            </a:pPr>
            <a:endParaRPr dirty="0">
              <a:solidFill>
                <a:srgbClr val="000000"/>
              </a:solidFill>
            </a:endParaRPr>
          </a:p>
          <a:p>
            <a:pPr marL="0" lvl="0" indent="0" algn="l" rtl="0">
              <a:lnSpc>
                <a:spcPct val="115000"/>
              </a:lnSpc>
              <a:spcBef>
                <a:spcPts val="0"/>
              </a:spcBef>
              <a:spcAft>
                <a:spcPts val="0"/>
              </a:spcAft>
              <a:buSzPts val="1400"/>
              <a:buNone/>
            </a:pPr>
            <a:r>
              <a:rPr lang="en-GB" dirty="0">
                <a:solidFill>
                  <a:srgbClr val="000000"/>
                </a:solidFill>
              </a:rPr>
              <a:t>Teach pupils that </a:t>
            </a:r>
            <a:r>
              <a:rPr lang="en-GB" b="1" dirty="0">
                <a:solidFill>
                  <a:srgbClr val="000000"/>
                </a:solidFill>
              </a:rPr>
              <a:t>mutual respect</a:t>
            </a:r>
            <a:r>
              <a:rPr lang="en-GB" dirty="0">
                <a:solidFill>
                  <a:srgbClr val="000000"/>
                </a:solidFill>
              </a:rPr>
              <a:t> </a:t>
            </a:r>
            <a:r>
              <a:rPr lang="en-GB" b="1" dirty="0">
                <a:solidFill>
                  <a:srgbClr val="000000"/>
                </a:solidFill>
              </a:rPr>
              <a:t>does not mean having to agree</a:t>
            </a:r>
            <a:r>
              <a:rPr lang="en-GB" dirty="0">
                <a:solidFill>
                  <a:srgbClr val="000000"/>
                </a:solidFill>
              </a:rPr>
              <a:t> with someone and that their own needs are just as important.</a:t>
            </a:r>
            <a:endParaRPr b="1" dirty="0">
              <a:solidFill>
                <a:srgbClr val="000000"/>
              </a:solidFill>
            </a:endParaRPr>
          </a:p>
          <a:p>
            <a:pPr marL="0" lvl="0" indent="0" algn="l" rtl="0">
              <a:lnSpc>
                <a:spcPct val="115000"/>
              </a:lnSpc>
              <a:spcBef>
                <a:spcPts val="1000"/>
              </a:spcBef>
              <a:spcAft>
                <a:spcPts val="0"/>
              </a:spcAft>
              <a:buClr>
                <a:schemeClr val="dk1"/>
              </a:buClr>
              <a:buSzPts val="1400"/>
              <a:buNone/>
            </a:pPr>
            <a:endParaRPr dirty="0"/>
          </a:p>
        </p:txBody>
      </p:sp>
      <p:sp>
        <p:nvSpPr>
          <p:cNvPr id="309" name="Google Shape;309;p52"/>
          <p:cNvSpPr txBox="1">
            <a:spLocks noGrp="1"/>
          </p:cNvSpPr>
          <p:nvPr>
            <p:ph type="body" idx="2"/>
          </p:nvPr>
        </p:nvSpPr>
        <p:spPr>
          <a:xfrm>
            <a:off x="6178800" y="216425"/>
            <a:ext cx="2695200" cy="18300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practical steps they can take in a range of different contexts to improve or support respectful relationships.</a:t>
            </a:r>
            <a:endParaRPr sz="1600" dirty="0">
              <a:solidFill>
                <a:srgbClr val="000000"/>
              </a:solidFill>
            </a:endParaRPr>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08" name="Google Shape;308;p52"/>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28</a:t>
            </a:fld>
            <a:endParaRP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14"/>
        <p:cNvGrpSpPr/>
        <p:nvPr/>
      </p:nvGrpSpPr>
      <p:grpSpPr>
        <a:xfrm>
          <a:off x="0" y="0"/>
          <a:ext cx="0" cy="0"/>
          <a:chOff x="0" y="0"/>
          <a:chExt cx="0" cy="0"/>
        </a:xfrm>
      </p:grpSpPr>
      <p:sp>
        <p:nvSpPr>
          <p:cNvPr id="315" name="Google Shape;315;p53"/>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Courtesy and good manners (1)</a:t>
            </a:r>
            <a:endParaRPr dirty="0"/>
          </a:p>
        </p:txBody>
      </p:sp>
      <p:sp>
        <p:nvSpPr>
          <p:cNvPr id="319" name="Google Shape;319;p53"/>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316" name="Google Shape;316;p53"/>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000"/>
              </a:spcBef>
              <a:spcAft>
                <a:spcPts val="0"/>
              </a:spcAft>
              <a:buSzPts val="1400"/>
              <a:buNone/>
            </a:pPr>
            <a:r>
              <a:rPr lang="en-GB" dirty="0">
                <a:solidFill>
                  <a:srgbClr val="000000"/>
                </a:solidFill>
              </a:rPr>
              <a:t>Teach pupils that there are conventions which are considered to be courteous and respectful, for example:</a:t>
            </a:r>
          </a:p>
          <a:p>
            <a:pPr marL="457200" lvl="0" indent="-317500" algn="l" rtl="0">
              <a:lnSpc>
                <a:spcPct val="115000"/>
              </a:lnSpc>
              <a:spcBef>
                <a:spcPts val="1000"/>
              </a:spcBef>
              <a:spcAft>
                <a:spcPts val="0"/>
              </a:spcAft>
              <a:buClr>
                <a:schemeClr val="accent1"/>
              </a:buClr>
              <a:buSzPts val="1400"/>
              <a:buChar char="●"/>
            </a:pPr>
            <a:r>
              <a:rPr lang="en-GB" dirty="0">
                <a:solidFill>
                  <a:srgbClr val="000000"/>
                </a:solidFill>
              </a:rPr>
              <a:t>saying </a:t>
            </a:r>
            <a:r>
              <a:rPr lang="en-GB" b="1" dirty="0">
                <a:solidFill>
                  <a:srgbClr val="000000"/>
                </a:solidFill>
              </a:rPr>
              <a:t>please </a:t>
            </a:r>
            <a:r>
              <a:rPr lang="en-GB" dirty="0">
                <a:solidFill>
                  <a:srgbClr val="000000"/>
                </a:solidFill>
              </a:rPr>
              <a:t>and </a:t>
            </a:r>
            <a:r>
              <a:rPr lang="en-GB" b="1" dirty="0">
                <a:solidFill>
                  <a:srgbClr val="000000"/>
                </a:solidFill>
              </a:rPr>
              <a:t>thank you</a:t>
            </a:r>
            <a:endParaRPr lang="en-GB"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being on time</a:t>
            </a:r>
            <a:r>
              <a:rPr lang="en-GB" dirty="0">
                <a:solidFill>
                  <a:srgbClr val="000000"/>
                </a:solidFill>
              </a:rPr>
              <a:t>, e.g. when meeting people </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taking turns</a:t>
            </a:r>
            <a:r>
              <a:rPr lang="en-GB" dirty="0">
                <a:solidFill>
                  <a:srgbClr val="000000"/>
                </a:solidFill>
              </a:rPr>
              <a:t>, e.g. waiting for their turn to play with a toy</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not talking over or interrupting</a:t>
            </a:r>
            <a:r>
              <a:rPr lang="en-GB" dirty="0">
                <a:solidFill>
                  <a:srgbClr val="000000"/>
                </a:solidFill>
              </a:rPr>
              <a:t> other people</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listening attentively</a:t>
            </a:r>
            <a:r>
              <a:rPr lang="en-GB" dirty="0">
                <a:solidFill>
                  <a:srgbClr val="000000"/>
                </a:solidFill>
              </a:rPr>
              <a:t> when others are speaking</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using respectful language</a:t>
            </a:r>
            <a:r>
              <a:rPr lang="en-GB" dirty="0">
                <a:solidFill>
                  <a:srgbClr val="000000"/>
                </a:solidFill>
              </a:rPr>
              <a:t>, e.g. not calling names</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being considerate of </a:t>
            </a:r>
            <a:r>
              <a:rPr lang="en-GB" b="1" dirty="0">
                <a:solidFill>
                  <a:srgbClr val="000000"/>
                </a:solidFill>
              </a:rPr>
              <a:t>personal space and boundaries</a:t>
            </a:r>
            <a:endParaRPr dirty="0">
              <a:solidFill>
                <a:srgbClr val="000000"/>
              </a:solidFill>
            </a:endParaRPr>
          </a:p>
          <a:p>
            <a:pPr marL="0" lvl="0" indent="0" algn="l" rtl="0">
              <a:lnSpc>
                <a:spcPct val="115000"/>
              </a:lnSpc>
              <a:spcBef>
                <a:spcPts val="0"/>
              </a:spcBef>
              <a:spcAft>
                <a:spcPts val="0"/>
              </a:spcAft>
              <a:buNone/>
            </a:pPr>
            <a:endParaRPr dirty="0"/>
          </a:p>
        </p:txBody>
      </p:sp>
      <p:sp>
        <p:nvSpPr>
          <p:cNvPr id="318" name="Google Shape;318;p53"/>
          <p:cNvSpPr txBox="1">
            <a:spLocks noGrp="1"/>
          </p:cNvSpPr>
          <p:nvPr>
            <p:ph type="body" idx="2"/>
          </p:nvPr>
        </p:nvSpPr>
        <p:spPr>
          <a:xfrm>
            <a:off x="6178800" y="216425"/>
            <a:ext cx="2695200" cy="1018015"/>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the conventions of courtesy and manners.</a:t>
            </a:r>
            <a:endParaRPr sz="1600" dirty="0">
              <a:solidFill>
                <a:srgbClr val="000000"/>
              </a:solidFill>
            </a:endParaRPr>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17" name="Google Shape;317;p53"/>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29</a:t>
            </a:fld>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27"/>
          <p:cNvSpPr txBox="1">
            <a:spLocks noGrp="1"/>
          </p:cNvSpPr>
          <p:nvPr>
            <p:ph type="title"/>
          </p:nvPr>
        </p:nvSpPr>
        <p:spPr>
          <a:xfrm>
            <a:off x="270000" y="216425"/>
            <a:ext cx="86868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About this training module</a:t>
            </a: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119" name="Google Shape;119;p27"/>
          <p:cNvSpPr txBox="1">
            <a:spLocks noGrp="1"/>
          </p:cNvSpPr>
          <p:nvPr>
            <p:ph type="body" idx="1"/>
          </p:nvPr>
        </p:nvSpPr>
        <p:spPr>
          <a:xfrm>
            <a:off x="270000" y="914400"/>
            <a:ext cx="7189800" cy="3771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b="1" dirty="0">
                <a:solidFill>
                  <a:schemeClr val="dk1"/>
                </a:solidFill>
              </a:rPr>
              <a:t>Subject leads</a:t>
            </a:r>
            <a:r>
              <a:rPr lang="en-GB" dirty="0">
                <a:solidFill>
                  <a:schemeClr val="dk1"/>
                </a:solidFill>
              </a:rPr>
              <a:t> can use the adaptable slides and </a:t>
            </a:r>
            <a:r>
              <a:rPr lang="en-GB" b="1" dirty="0">
                <a:solidFill>
                  <a:schemeClr val="dk1"/>
                </a:solidFill>
              </a:rPr>
              <a:t>‘activities and templates for trainers’ </a:t>
            </a:r>
            <a:r>
              <a:rPr lang="en-GB" dirty="0">
                <a:solidFill>
                  <a:schemeClr val="dk1"/>
                </a:solidFill>
              </a:rPr>
              <a:t>section at the end of this module to help shape training sessions for teachers.</a:t>
            </a:r>
            <a:endParaRPr dirty="0">
              <a:solidFill>
                <a:schemeClr val="dk1"/>
              </a:solidFill>
            </a:endParaRPr>
          </a:p>
          <a:p>
            <a:pPr marL="0" lvl="0" indent="0" algn="l" rtl="0">
              <a:spcBef>
                <a:spcPts val="1600"/>
              </a:spcBef>
              <a:spcAft>
                <a:spcPts val="0"/>
              </a:spcAft>
              <a:buClr>
                <a:schemeClr val="dk1"/>
              </a:buClr>
              <a:buSzPts val="1100"/>
              <a:buFont typeface="Arial"/>
              <a:buNone/>
            </a:pPr>
            <a:r>
              <a:rPr lang="en-GB" dirty="0">
                <a:solidFill>
                  <a:schemeClr val="dk1"/>
                </a:solidFill>
              </a:rPr>
              <a:t>This non-statutory training module supplements the</a:t>
            </a:r>
            <a:r>
              <a:rPr lang="en-GB" dirty="0"/>
              <a:t> </a:t>
            </a:r>
            <a:r>
              <a:rPr lang="en-GB" u="sng" dirty="0">
                <a:solidFill>
                  <a:srgbClr val="0000FF"/>
                </a:solidFill>
                <a:hlinkClick r:id="rId3">
                  <a:extLst>
                    <a:ext uri="{A12FA001-AC4F-418D-AE19-62706E023703}">
                      <ahyp:hlinkClr xmlns:ahyp="http://schemas.microsoft.com/office/drawing/2018/hyperlinkcolor" xmlns="" val="tx"/>
                    </a:ext>
                  </a:extLst>
                </a:hlinkClick>
              </a:rPr>
              <a:t>statutory guidance</a:t>
            </a:r>
            <a:r>
              <a:rPr lang="en-GB" dirty="0">
                <a:solidFill>
                  <a:srgbClr val="0000FF"/>
                </a:solidFill>
              </a:rPr>
              <a:t> </a:t>
            </a:r>
            <a:r>
              <a:rPr lang="en-GB" dirty="0">
                <a:solidFill>
                  <a:srgbClr val="000000"/>
                </a:solidFill>
              </a:rPr>
              <a:t>on teaching about </a:t>
            </a:r>
            <a:r>
              <a:rPr lang="en-GB" b="1" dirty="0">
                <a:solidFill>
                  <a:srgbClr val="000000"/>
                </a:solidFill>
              </a:rPr>
              <a:t>respectful relationships</a:t>
            </a:r>
            <a:r>
              <a:rPr lang="en-GB" dirty="0">
                <a:solidFill>
                  <a:srgbClr val="000000"/>
                </a:solidFill>
              </a:rPr>
              <a:t>, which schools should read in full.</a:t>
            </a:r>
            <a:endParaRPr dirty="0">
              <a:solidFill>
                <a:srgbClr val="000000"/>
              </a:solidFill>
            </a:endParaRPr>
          </a:p>
          <a:p>
            <a:pPr marL="0" lvl="0" indent="0" algn="l" rtl="0">
              <a:spcBef>
                <a:spcPts val="1600"/>
              </a:spcBef>
              <a:spcAft>
                <a:spcPts val="1600"/>
              </a:spcAft>
              <a:buClr>
                <a:schemeClr val="dk1"/>
              </a:buClr>
              <a:buSzPts val="1100"/>
              <a:buFont typeface="Arial"/>
              <a:buNone/>
            </a:pPr>
            <a:r>
              <a:rPr lang="en-GB" dirty="0">
                <a:solidFill>
                  <a:srgbClr val="000000"/>
                </a:solidFill>
              </a:rPr>
              <a:t>Schools can choose whether and how to follow or adapt this training module and should refer to the</a:t>
            </a:r>
            <a:r>
              <a:rPr lang="en-GB" dirty="0"/>
              <a:t> </a:t>
            </a:r>
            <a:r>
              <a:rPr lang="en-GB" u="sng" dirty="0">
                <a:solidFill>
                  <a:srgbClr val="0000FF"/>
                </a:solidFill>
                <a:hlinkClick r:id="rId4">
                  <a:extLst>
                    <a:ext uri="{A12FA001-AC4F-418D-AE19-62706E023703}">
                      <ahyp:hlinkClr xmlns:ahyp="http://schemas.microsoft.com/office/drawing/2018/hyperlinkcolor" xmlns="" val="tx"/>
                    </a:ext>
                  </a:extLst>
                </a:hlinkClick>
              </a:rPr>
              <a:t>Early Career Framework</a:t>
            </a:r>
            <a:r>
              <a:rPr lang="en-GB" dirty="0">
                <a:solidFill>
                  <a:srgbClr val="0000FF"/>
                </a:solidFill>
              </a:rPr>
              <a:t> </a:t>
            </a:r>
            <a:r>
              <a:rPr lang="en-GB" dirty="0">
                <a:solidFill>
                  <a:srgbClr val="000000"/>
                </a:solidFill>
              </a:rPr>
              <a:t>for pedagogical guidance.</a:t>
            </a:r>
            <a:endParaRPr dirty="0">
              <a:solidFill>
                <a:srgbClr val="000000"/>
              </a:solidFill>
            </a:endParaRPr>
          </a:p>
        </p:txBody>
      </p:sp>
      <p:sp>
        <p:nvSpPr>
          <p:cNvPr id="120" name="Google Shape;120;p27"/>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3</a:t>
            </a:fld>
            <a:endParaRP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23"/>
        <p:cNvGrpSpPr/>
        <p:nvPr/>
      </p:nvGrpSpPr>
      <p:grpSpPr>
        <a:xfrm>
          <a:off x="0" y="0"/>
          <a:ext cx="0" cy="0"/>
          <a:chOff x="0" y="0"/>
          <a:chExt cx="0" cy="0"/>
        </a:xfrm>
      </p:grpSpPr>
      <p:sp>
        <p:nvSpPr>
          <p:cNvPr id="324" name="Google Shape;324;p54"/>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Courtesy and good manners (2)</a:t>
            </a:r>
            <a:endParaRPr dirty="0"/>
          </a:p>
        </p:txBody>
      </p:sp>
      <p:sp>
        <p:nvSpPr>
          <p:cNvPr id="328" name="Google Shape;328;p54"/>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325" name="Google Shape;325;p54"/>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457200" lvl="0" indent="-317500" algn="l" rtl="0">
              <a:spcBef>
                <a:spcPts val="0"/>
              </a:spcBef>
              <a:spcAft>
                <a:spcPts val="0"/>
              </a:spcAft>
              <a:buClr>
                <a:schemeClr val="accent1"/>
              </a:buClr>
              <a:buSzPts val="1400"/>
              <a:buChar char="●"/>
            </a:pPr>
            <a:r>
              <a:rPr lang="en-GB" b="1" dirty="0">
                <a:solidFill>
                  <a:srgbClr val="000000"/>
                </a:solidFill>
              </a:rPr>
              <a:t>allowing other people to go first</a:t>
            </a:r>
            <a:r>
              <a:rPr lang="en-GB" dirty="0">
                <a:solidFill>
                  <a:srgbClr val="000000"/>
                </a:solidFill>
              </a:rPr>
              <a:t>, e.g. through doors</a:t>
            </a:r>
            <a:endParaRPr dirty="0">
              <a:solidFill>
                <a:srgbClr val="000000"/>
              </a:solidFill>
            </a:endParaRPr>
          </a:p>
          <a:p>
            <a:pPr marL="457200" lvl="0" indent="-317500" algn="l" rtl="0">
              <a:spcBef>
                <a:spcPts val="0"/>
              </a:spcBef>
              <a:spcAft>
                <a:spcPts val="0"/>
              </a:spcAft>
              <a:buClr>
                <a:schemeClr val="accent1"/>
              </a:buClr>
              <a:buSzPts val="1400"/>
              <a:buChar char="●"/>
            </a:pPr>
            <a:r>
              <a:rPr lang="en-GB" b="1" dirty="0">
                <a:solidFill>
                  <a:srgbClr val="000000"/>
                </a:solidFill>
              </a:rPr>
              <a:t>offering to help </a:t>
            </a:r>
            <a:r>
              <a:rPr lang="en-GB" dirty="0">
                <a:solidFill>
                  <a:srgbClr val="000000"/>
                </a:solidFill>
              </a:rPr>
              <a:t>people where they can</a:t>
            </a:r>
            <a:endParaRPr dirty="0">
              <a:solidFill>
                <a:srgbClr val="000000"/>
              </a:solidFill>
            </a:endParaRPr>
          </a:p>
          <a:p>
            <a:pPr marL="457200" lvl="0" indent="-317500" algn="l" rtl="0">
              <a:spcBef>
                <a:spcPts val="0"/>
              </a:spcBef>
              <a:spcAft>
                <a:spcPts val="0"/>
              </a:spcAft>
              <a:buClr>
                <a:schemeClr val="accent1"/>
              </a:buClr>
              <a:buSzPts val="1400"/>
              <a:buChar char="●"/>
            </a:pPr>
            <a:r>
              <a:rPr lang="en-GB" b="1" dirty="0">
                <a:solidFill>
                  <a:srgbClr val="000000"/>
                </a:solidFill>
              </a:rPr>
              <a:t>greeting people</a:t>
            </a:r>
            <a:r>
              <a:rPr lang="en-GB" dirty="0">
                <a:solidFill>
                  <a:srgbClr val="000000"/>
                </a:solidFill>
              </a:rPr>
              <a:t> when they see them (e.g. good morning) and using their name</a:t>
            </a:r>
            <a:endParaRPr dirty="0">
              <a:solidFill>
                <a:srgbClr val="000000"/>
              </a:solidFill>
            </a:endParaRPr>
          </a:p>
          <a:p>
            <a:pPr marL="457200" lvl="0" indent="-317500" algn="l" rtl="0">
              <a:spcBef>
                <a:spcPts val="0"/>
              </a:spcBef>
              <a:spcAft>
                <a:spcPts val="0"/>
              </a:spcAft>
              <a:buClr>
                <a:schemeClr val="accent1"/>
              </a:buClr>
              <a:buSzPts val="1400"/>
              <a:buChar char="●"/>
            </a:pPr>
            <a:r>
              <a:rPr lang="en-GB" b="1" dirty="0">
                <a:solidFill>
                  <a:srgbClr val="000000"/>
                </a:solidFill>
              </a:rPr>
              <a:t>asking for permission</a:t>
            </a:r>
            <a:r>
              <a:rPr lang="en-GB" dirty="0">
                <a:solidFill>
                  <a:srgbClr val="000000"/>
                </a:solidFill>
              </a:rPr>
              <a:t>, e.g. ‘would you mind </a:t>
            </a:r>
            <a:br>
              <a:rPr lang="en-GB" dirty="0">
                <a:solidFill>
                  <a:srgbClr val="000000"/>
                </a:solidFill>
              </a:rPr>
            </a:br>
            <a:r>
              <a:rPr lang="en-GB" dirty="0">
                <a:solidFill>
                  <a:srgbClr val="000000"/>
                </a:solidFill>
              </a:rPr>
              <a:t>if I …?’</a:t>
            </a:r>
            <a:endParaRPr dirty="0">
              <a:solidFill>
                <a:srgbClr val="000000"/>
              </a:solidFill>
            </a:endParaRPr>
          </a:p>
        </p:txBody>
      </p:sp>
      <p:sp>
        <p:nvSpPr>
          <p:cNvPr id="327" name="Google Shape;327;p54"/>
          <p:cNvSpPr txBox="1">
            <a:spLocks noGrp="1"/>
          </p:cNvSpPr>
          <p:nvPr>
            <p:ph type="body" idx="2"/>
          </p:nvPr>
        </p:nvSpPr>
        <p:spPr>
          <a:xfrm>
            <a:off x="6178800" y="216425"/>
            <a:ext cx="2695200" cy="10179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the conventions of courtesy and manners.</a:t>
            </a:r>
            <a:endParaRPr sz="1600" dirty="0">
              <a:solidFill>
                <a:srgbClr val="000000"/>
              </a:solidFill>
            </a:endParaRPr>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26" name="Google Shape;326;p54"/>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30</a:t>
            </a:fld>
            <a:endParaRP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32"/>
        <p:cNvGrpSpPr/>
        <p:nvPr/>
      </p:nvGrpSpPr>
      <p:grpSpPr>
        <a:xfrm>
          <a:off x="0" y="0"/>
          <a:ext cx="0" cy="0"/>
          <a:chOff x="0" y="0"/>
          <a:chExt cx="0" cy="0"/>
        </a:xfrm>
      </p:grpSpPr>
      <p:sp>
        <p:nvSpPr>
          <p:cNvPr id="333" name="Google Shape;333;p55"/>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Bullying</a:t>
            </a:r>
            <a:endParaRPr dirty="0"/>
          </a:p>
        </p:txBody>
      </p:sp>
      <p:sp>
        <p:nvSpPr>
          <p:cNvPr id="337" name="Google Shape;337;p55"/>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334" name="Google Shape;334;p55"/>
          <p:cNvSpPr txBox="1">
            <a:spLocks noGrp="1"/>
          </p:cNvSpPr>
          <p:nvPr>
            <p:ph type="body" idx="1"/>
          </p:nvPr>
        </p:nvSpPr>
        <p:spPr>
          <a:xfrm>
            <a:off x="270000" y="789000"/>
            <a:ext cx="5865600" cy="42165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dirty="0">
                <a:solidFill>
                  <a:srgbClr val="000000"/>
                </a:solidFill>
              </a:rPr>
              <a:t>Teach that bullying is behaviour:</a:t>
            </a:r>
            <a:endParaRPr dirty="0">
              <a:solidFill>
                <a:srgbClr val="000000"/>
              </a:solidFill>
            </a:endParaRPr>
          </a:p>
          <a:p>
            <a:pPr marL="457200" lvl="0" indent="-317500" algn="l" rtl="0">
              <a:lnSpc>
                <a:spcPct val="115000"/>
              </a:lnSpc>
              <a:spcBef>
                <a:spcPts val="1000"/>
              </a:spcBef>
              <a:spcAft>
                <a:spcPts val="0"/>
              </a:spcAft>
              <a:buClr>
                <a:schemeClr val="accent1"/>
              </a:buClr>
              <a:buSzPts val="1400"/>
              <a:buChar char="●"/>
            </a:pPr>
            <a:r>
              <a:rPr lang="en-GB" dirty="0">
                <a:solidFill>
                  <a:srgbClr val="000000"/>
                </a:solidFill>
              </a:rPr>
              <a:t>by an </a:t>
            </a:r>
            <a:r>
              <a:rPr lang="en-GB" b="1" dirty="0">
                <a:solidFill>
                  <a:srgbClr val="000000"/>
                </a:solidFill>
              </a:rPr>
              <a:t>individual or group</a:t>
            </a:r>
            <a:endParaRPr b="1"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repeated</a:t>
            </a:r>
            <a:r>
              <a:rPr lang="en-GB" dirty="0">
                <a:solidFill>
                  <a:srgbClr val="000000"/>
                </a:solidFill>
              </a:rPr>
              <a:t> over time</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which </a:t>
            </a:r>
            <a:r>
              <a:rPr lang="en-GB" b="1" dirty="0">
                <a:solidFill>
                  <a:srgbClr val="000000"/>
                </a:solidFill>
              </a:rPr>
              <a:t>intentionally hurts</a:t>
            </a:r>
            <a:r>
              <a:rPr lang="en-GB" dirty="0">
                <a:solidFill>
                  <a:srgbClr val="000000"/>
                </a:solidFill>
              </a:rPr>
              <a:t> another individual or group</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which can be either</a:t>
            </a:r>
            <a:r>
              <a:rPr lang="en-GB" b="1" dirty="0">
                <a:solidFill>
                  <a:srgbClr val="000000"/>
                </a:solidFill>
              </a:rPr>
              <a:t> physical and/or emotional</a:t>
            </a:r>
            <a:endParaRPr dirty="0">
              <a:solidFill>
                <a:srgbClr val="000000"/>
              </a:solidFill>
            </a:endParaRPr>
          </a:p>
          <a:p>
            <a:pPr marL="0" lvl="0" indent="0" algn="l" rtl="0">
              <a:lnSpc>
                <a:spcPct val="115000"/>
              </a:lnSpc>
              <a:spcBef>
                <a:spcPts val="1000"/>
              </a:spcBef>
              <a:spcAft>
                <a:spcPts val="0"/>
              </a:spcAft>
              <a:buSzPts val="1400"/>
              <a:buNone/>
            </a:pPr>
            <a:r>
              <a:rPr lang="en-GB" dirty="0">
                <a:solidFill>
                  <a:srgbClr val="000000"/>
                </a:solidFill>
              </a:rPr>
              <a:t>Teach that bullying is not the same as arguing with friends. Explain that bullying might be motivated by</a:t>
            </a:r>
            <a:r>
              <a:rPr lang="en-GB" b="1" dirty="0">
                <a:solidFill>
                  <a:srgbClr val="000000"/>
                </a:solidFill>
              </a:rPr>
              <a:t> actual differences</a:t>
            </a:r>
            <a:r>
              <a:rPr lang="en-GB" dirty="0">
                <a:solidFill>
                  <a:srgbClr val="000000"/>
                </a:solidFill>
              </a:rPr>
              <a:t> between children, or </a:t>
            </a:r>
            <a:r>
              <a:rPr lang="en-GB" b="1" dirty="0">
                <a:solidFill>
                  <a:srgbClr val="000000"/>
                </a:solidFill>
              </a:rPr>
              <a:t>perceived differences</a:t>
            </a:r>
            <a:r>
              <a:rPr lang="en-GB" dirty="0">
                <a:solidFill>
                  <a:srgbClr val="000000"/>
                </a:solidFill>
              </a:rPr>
              <a:t>.</a:t>
            </a:r>
            <a:endParaRPr dirty="0">
              <a:solidFill>
                <a:srgbClr val="000000"/>
              </a:solidFill>
            </a:endParaRPr>
          </a:p>
          <a:p>
            <a:pPr marL="0" lvl="0" indent="0" algn="l" rtl="0">
              <a:lnSpc>
                <a:spcPct val="115000"/>
              </a:lnSpc>
              <a:spcBef>
                <a:spcPts val="1000"/>
              </a:spcBef>
              <a:spcAft>
                <a:spcPts val="0"/>
              </a:spcAft>
              <a:buSzPts val="1400"/>
              <a:buNone/>
            </a:pPr>
            <a:r>
              <a:rPr lang="en-GB" dirty="0">
                <a:solidFill>
                  <a:srgbClr val="000000"/>
                </a:solidFill>
              </a:rPr>
              <a:t>Teachers should read the guidance on</a:t>
            </a:r>
            <a:r>
              <a:rPr lang="en-GB" dirty="0"/>
              <a:t> </a:t>
            </a:r>
            <a:r>
              <a:rPr lang="en-GB" u="sng" dirty="0">
                <a:solidFill>
                  <a:srgbClr val="0000FF"/>
                </a:solidFill>
                <a:hlinkClick r:id="rId3">
                  <a:extLst>
                    <a:ext uri="{A12FA001-AC4F-418D-AE19-62706E023703}">
                      <ahyp:hlinkClr xmlns:ahyp="http://schemas.microsoft.com/office/drawing/2018/hyperlinkcolor" xmlns="" val="tx"/>
                    </a:ext>
                  </a:extLst>
                </a:hlinkClick>
              </a:rPr>
              <a:t>preventing and tackling bullying</a:t>
            </a:r>
            <a:r>
              <a:rPr lang="en-GB" dirty="0"/>
              <a:t>. </a:t>
            </a:r>
            <a:endParaRPr dirty="0"/>
          </a:p>
          <a:p>
            <a:pPr marL="0" lvl="0" indent="0" algn="l" rtl="0">
              <a:lnSpc>
                <a:spcPct val="115000"/>
              </a:lnSpc>
              <a:spcBef>
                <a:spcPts val="0"/>
              </a:spcBef>
              <a:spcAft>
                <a:spcPts val="0"/>
              </a:spcAft>
              <a:buSzPts val="1400"/>
              <a:buNone/>
            </a:pPr>
            <a:endParaRPr dirty="0"/>
          </a:p>
          <a:p>
            <a:pPr marL="139700" lvl="0" indent="0" algn="l" rtl="0">
              <a:lnSpc>
                <a:spcPct val="115000"/>
              </a:lnSpc>
              <a:spcBef>
                <a:spcPts val="0"/>
              </a:spcBef>
              <a:spcAft>
                <a:spcPts val="0"/>
              </a:spcAft>
              <a:buSzPts val="1400"/>
              <a:buNone/>
            </a:pPr>
            <a:endParaRPr dirty="0"/>
          </a:p>
        </p:txBody>
      </p:sp>
      <p:sp>
        <p:nvSpPr>
          <p:cNvPr id="336" name="Google Shape;336;p55"/>
          <p:cNvSpPr txBox="1">
            <a:spLocks noGrp="1"/>
          </p:cNvSpPr>
          <p:nvPr>
            <p:ph type="body" idx="2"/>
          </p:nvPr>
        </p:nvSpPr>
        <p:spPr>
          <a:xfrm>
            <a:off x="6178800" y="216425"/>
            <a:ext cx="2695200" cy="2355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about different types of bullying (including cyberbullying), the impact of bullying, responsibilities of bystanders (primarily reporting bullying to an adult) and how to get help.</a:t>
            </a:r>
            <a:endParaRPr sz="1600" dirty="0">
              <a:solidFill>
                <a:srgbClr val="000000"/>
              </a:solidFill>
            </a:endParaRPr>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35" name="Google Shape;335;p55"/>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31</a:t>
            </a:fld>
            <a:endParaRP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sp>
        <p:nvSpPr>
          <p:cNvPr id="342" name="Google Shape;342;p56"/>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Types of bullying</a:t>
            </a:r>
            <a:endParaRPr dirty="0"/>
          </a:p>
        </p:txBody>
      </p:sp>
      <p:sp>
        <p:nvSpPr>
          <p:cNvPr id="346" name="Google Shape;346;p56"/>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343" name="Google Shape;343;p56"/>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600"/>
              </a:spcBef>
              <a:spcAft>
                <a:spcPts val="0"/>
              </a:spcAft>
              <a:buSzPts val="1400"/>
              <a:buNone/>
            </a:pPr>
            <a:r>
              <a:rPr lang="en-GB" dirty="0">
                <a:solidFill>
                  <a:srgbClr val="000000"/>
                </a:solidFill>
              </a:rPr>
              <a:t>Explain bullying can take many forms, such as:</a:t>
            </a:r>
            <a:endParaRPr dirty="0">
              <a:solidFill>
                <a:srgbClr val="000000"/>
              </a:solidFill>
            </a:endParaRPr>
          </a:p>
          <a:p>
            <a:pPr marL="457200" lvl="0" indent="-317500" algn="l" rtl="0">
              <a:lnSpc>
                <a:spcPct val="115000"/>
              </a:lnSpc>
              <a:spcBef>
                <a:spcPts val="1600"/>
              </a:spcBef>
              <a:spcAft>
                <a:spcPts val="0"/>
              </a:spcAft>
              <a:buClr>
                <a:schemeClr val="accent1"/>
              </a:buClr>
              <a:buSzPts val="1400"/>
              <a:buChar char="●"/>
            </a:pPr>
            <a:r>
              <a:rPr lang="en-GB" b="1" dirty="0">
                <a:solidFill>
                  <a:srgbClr val="000000"/>
                </a:solidFill>
              </a:rPr>
              <a:t>physical</a:t>
            </a:r>
            <a:r>
              <a:rPr lang="en-GB" dirty="0">
                <a:solidFill>
                  <a:srgbClr val="000000"/>
                </a:solidFill>
              </a:rPr>
              <a:t>, e.g. pinching, hitting, pushing</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verbal</a:t>
            </a:r>
            <a:r>
              <a:rPr lang="en-GB" dirty="0">
                <a:solidFill>
                  <a:srgbClr val="000000"/>
                </a:solidFill>
              </a:rPr>
              <a:t>, e.g. name calling, spreading rumours</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non-verbal</a:t>
            </a:r>
            <a:r>
              <a:rPr lang="en-GB" dirty="0">
                <a:solidFill>
                  <a:srgbClr val="000000"/>
                </a:solidFill>
              </a:rPr>
              <a:t>, e.g. staring at someone, making faces</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psychological</a:t>
            </a:r>
            <a:r>
              <a:rPr lang="en-GB" dirty="0">
                <a:solidFill>
                  <a:srgbClr val="000000"/>
                </a:solidFill>
              </a:rPr>
              <a:t>, e.g. making someone feel bad about themselves, trying to control what someone does or says, regularly excluding someone</a:t>
            </a:r>
            <a:endParaRPr dirty="0">
              <a:solidFill>
                <a:srgbClr val="000000"/>
              </a:solidFill>
            </a:endParaRPr>
          </a:p>
          <a:p>
            <a:pPr marL="0" lvl="0" indent="0" algn="l" rtl="0">
              <a:lnSpc>
                <a:spcPct val="100000"/>
              </a:lnSpc>
              <a:spcBef>
                <a:spcPts val="0"/>
              </a:spcBef>
              <a:spcAft>
                <a:spcPts val="0"/>
              </a:spcAft>
              <a:buClr>
                <a:srgbClr val="000000"/>
              </a:buClr>
              <a:buSzPts val="1100"/>
              <a:buNone/>
            </a:pPr>
            <a:endParaRPr dirty="0">
              <a:solidFill>
                <a:srgbClr val="000000"/>
              </a:solidFill>
            </a:endParaRPr>
          </a:p>
          <a:p>
            <a:pPr marL="0" lvl="0" indent="0" algn="l" rtl="0">
              <a:lnSpc>
                <a:spcPct val="100000"/>
              </a:lnSpc>
              <a:spcBef>
                <a:spcPts val="0"/>
              </a:spcBef>
              <a:spcAft>
                <a:spcPts val="0"/>
              </a:spcAft>
              <a:buClr>
                <a:srgbClr val="000000"/>
              </a:buClr>
              <a:buSzPts val="1100"/>
              <a:buNone/>
            </a:pPr>
            <a:r>
              <a:rPr lang="en-GB" dirty="0">
                <a:solidFill>
                  <a:srgbClr val="000000"/>
                </a:solidFill>
              </a:rPr>
              <a:t>Teach that it is not always possible to tell if someone is hurt by bullying, for example, they may laugh or smile. Explain that bullying is always harmful.</a:t>
            </a:r>
            <a:endParaRPr dirty="0">
              <a:solidFill>
                <a:srgbClr val="000000"/>
              </a:solidFill>
            </a:endParaRPr>
          </a:p>
        </p:txBody>
      </p:sp>
      <p:sp>
        <p:nvSpPr>
          <p:cNvPr id="345" name="Google Shape;345;p56"/>
          <p:cNvSpPr txBox="1">
            <a:spLocks noGrp="1"/>
          </p:cNvSpPr>
          <p:nvPr>
            <p:ph type="body" idx="2"/>
          </p:nvPr>
        </p:nvSpPr>
        <p:spPr>
          <a:xfrm>
            <a:off x="6178800" y="216425"/>
            <a:ext cx="2695200" cy="2355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about different types of bullying (including cyberbullying), the impact of bullying, responsibilities of bystanders (primarily reporting bullying to an adult) and how to get help.</a:t>
            </a:r>
            <a:endParaRPr sz="1600" dirty="0">
              <a:solidFill>
                <a:srgbClr val="000000"/>
              </a:solidFill>
            </a:endParaRPr>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44" name="Google Shape;344;p56"/>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32</a:t>
            </a:fld>
            <a:endParaRP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50"/>
        <p:cNvGrpSpPr/>
        <p:nvPr/>
      </p:nvGrpSpPr>
      <p:grpSpPr>
        <a:xfrm>
          <a:off x="0" y="0"/>
          <a:ext cx="0" cy="0"/>
          <a:chOff x="0" y="0"/>
          <a:chExt cx="0" cy="0"/>
        </a:xfrm>
      </p:grpSpPr>
      <p:sp>
        <p:nvSpPr>
          <p:cNvPr id="351" name="Google Shape;351;p57"/>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Cyberbullying</a:t>
            </a:r>
            <a:endParaRPr dirty="0"/>
          </a:p>
        </p:txBody>
      </p:sp>
      <p:sp>
        <p:nvSpPr>
          <p:cNvPr id="355" name="Google Shape;355;p57"/>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352" name="Google Shape;352;p57"/>
          <p:cNvSpPr txBox="1">
            <a:spLocks noGrp="1"/>
          </p:cNvSpPr>
          <p:nvPr>
            <p:ph type="body" idx="1"/>
          </p:nvPr>
        </p:nvSpPr>
        <p:spPr>
          <a:xfrm>
            <a:off x="270000" y="789000"/>
            <a:ext cx="5865600" cy="41010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dirty="0">
                <a:solidFill>
                  <a:srgbClr val="000000"/>
                </a:solidFill>
              </a:rPr>
              <a:t>Explain that cyberbullying is bullying which </a:t>
            </a:r>
            <a:r>
              <a:rPr lang="en-GB" b="1" dirty="0">
                <a:solidFill>
                  <a:srgbClr val="000000"/>
                </a:solidFill>
              </a:rPr>
              <a:t>takes place online</a:t>
            </a:r>
            <a:r>
              <a:rPr lang="en-GB" dirty="0">
                <a:solidFill>
                  <a:srgbClr val="000000"/>
                </a:solidFill>
              </a:rPr>
              <a:t>, e.g. social media, texts, emails or in online games. Bullying online is just </a:t>
            </a:r>
            <a:r>
              <a:rPr lang="en-GB" b="1" dirty="0">
                <a:solidFill>
                  <a:srgbClr val="000000"/>
                </a:solidFill>
              </a:rPr>
              <a:t>as serious as bullying offline</a:t>
            </a:r>
            <a:r>
              <a:rPr lang="en-GB" dirty="0">
                <a:solidFill>
                  <a:srgbClr val="000000"/>
                </a:solidFill>
              </a:rPr>
              <a:t>.</a:t>
            </a:r>
            <a:endParaRPr dirty="0">
              <a:solidFill>
                <a:srgbClr val="000000"/>
              </a:solidFill>
            </a:endParaRPr>
          </a:p>
          <a:p>
            <a:pPr marL="0" lvl="0" indent="0" algn="l" rtl="0">
              <a:lnSpc>
                <a:spcPct val="115000"/>
              </a:lnSpc>
              <a:spcBef>
                <a:spcPts val="1000"/>
              </a:spcBef>
              <a:spcAft>
                <a:spcPts val="0"/>
              </a:spcAft>
              <a:buSzPts val="1100"/>
              <a:buNone/>
            </a:pPr>
            <a:r>
              <a:rPr lang="en-GB" dirty="0">
                <a:solidFill>
                  <a:srgbClr val="000000"/>
                </a:solidFill>
              </a:rPr>
              <a:t>Explain that someone can be cyberbullied by people they know or don’t know, including people who are anonymous. </a:t>
            </a:r>
            <a:endParaRPr dirty="0">
              <a:solidFill>
                <a:srgbClr val="000000"/>
              </a:solidFill>
            </a:endParaRPr>
          </a:p>
          <a:p>
            <a:pPr marL="0" lvl="0" indent="0" algn="l" rtl="0">
              <a:lnSpc>
                <a:spcPct val="100000"/>
              </a:lnSpc>
              <a:spcBef>
                <a:spcPts val="1000"/>
              </a:spcBef>
              <a:spcAft>
                <a:spcPts val="0"/>
              </a:spcAft>
              <a:buSzPts val="1100"/>
              <a:buNone/>
            </a:pPr>
            <a:r>
              <a:rPr lang="en-GB" dirty="0">
                <a:solidFill>
                  <a:srgbClr val="000000"/>
                </a:solidFill>
              </a:rPr>
              <a:t>Cyberbullying includes:</a:t>
            </a:r>
            <a:endParaRPr dirty="0">
              <a:solidFill>
                <a:srgbClr val="000000"/>
              </a:solidFill>
            </a:endParaRPr>
          </a:p>
          <a:p>
            <a:pPr marL="457200" lvl="0" indent="-317500" algn="l" rtl="0">
              <a:lnSpc>
                <a:spcPct val="100000"/>
              </a:lnSpc>
              <a:spcBef>
                <a:spcPts val="1000"/>
              </a:spcBef>
              <a:spcAft>
                <a:spcPts val="0"/>
              </a:spcAft>
              <a:buClr>
                <a:schemeClr val="accent1"/>
              </a:buClr>
              <a:buSzPts val="1400"/>
              <a:buChar char="●"/>
            </a:pPr>
            <a:r>
              <a:rPr lang="en-GB" dirty="0">
                <a:solidFill>
                  <a:srgbClr val="000000"/>
                </a:solidFill>
              </a:rPr>
              <a:t>sharing or making </a:t>
            </a:r>
            <a:r>
              <a:rPr lang="en-GB" b="1" dirty="0">
                <a:solidFill>
                  <a:srgbClr val="000000"/>
                </a:solidFill>
              </a:rPr>
              <a:t>offensive or hurtful comments</a:t>
            </a:r>
            <a:endParaRPr b="1" dirty="0">
              <a:solidFill>
                <a:srgbClr val="000000"/>
              </a:solidFill>
            </a:endParaRPr>
          </a:p>
          <a:p>
            <a:pPr marL="457200" lvl="0" indent="-317500" algn="l" rtl="0">
              <a:lnSpc>
                <a:spcPct val="100000"/>
              </a:lnSpc>
              <a:spcBef>
                <a:spcPts val="0"/>
              </a:spcBef>
              <a:spcAft>
                <a:spcPts val="0"/>
              </a:spcAft>
              <a:buClr>
                <a:schemeClr val="accent1"/>
              </a:buClr>
              <a:buSzPts val="1400"/>
              <a:buChar char="●"/>
            </a:pPr>
            <a:r>
              <a:rPr lang="en-GB" b="1" dirty="0">
                <a:solidFill>
                  <a:srgbClr val="000000"/>
                </a:solidFill>
              </a:rPr>
              <a:t>pressuring someone</a:t>
            </a:r>
            <a:r>
              <a:rPr lang="en-GB" dirty="0">
                <a:solidFill>
                  <a:srgbClr val="000000"/>
                </a:solidFill>
              </a:rPr>
              <a:t> into doing something</a:t>
            </a:r>
            <a:endParaRPr dirty="0">
              <a:solidFill>
                <a:srgbClr val="000000"/>
              </a:solidFill>
            </a:endParaRPr>
          </a:p>
          <a:p>
            <a:pPr marL="457200" lvl="0" indent="-317500" algn="l" rtl="0">
              <a:lnSpc>
                <a:spcPct val="100000"/>
              </a:lnSpc>
              <a:spcBef>
                <a:spcPts val="0"/>
              </a:spcBef>
              <a:spcAft>
                <a:spcPts val="0"/>
              </a:spcAft>
              <a:buClr>
                <a:schemeClr val="accent1"/>
              </a:buClr>
              <a:buSzPts val="1400"/>
              <a:buChar char="●"/>
            </a:pPr>
            <a:r>
              <a:rPr lang="en-GB" dirty="0">
                <a:solidFill>
                  <a:srgbClr val="000000"/>
                </a:solidFill>
              </a:rPr>
              <a:t>sharing someone else’s private messages or images </a:t>
            </a:r>
            <a:r>
              <a:rPr lang="en-GB" b="1" dirty="0">
                <a:solidFill>
                  <a:srgbClr val="000000"/>
                </a:solidFill>
              </a:rPr>
              <a:t>without their consent </a:t>
            </a:r>
            <a:endParaRPr b="1" dirty="0">
              <a:solidFill>
                <a:srgbClr val="000000"/>
              </a:solidFill>
            </a:endParaRPr>
          </a:p>
          <a:p>
            <a:pPr marL="0" lvl="0" indent="0" algn="l" rtl="0">
              <a:lnSpc>
                <a:spcPct val="100000"/>
              </a:lnSpc>
              <a:spcBef>
                <a:spcPts val="0"/>
              </a:spcBef>
              <a:spcAft>
                <a:spcPts val="0"/>
              </a:spcAft>
              <a:buSzPts val="1100"/>
              <a:buNone/>
            </a:pPr>
            <a:endParaRPr dirty="0"/>
          </a:p>
          <a:p>
            <a:pPr marL="0" lvl="0" indent="0" algn="l" rtl="0">
              <a:lnSpc>
                <a:spcPct val="100000"/>
              </a:lnSpc>
              <a:spcBef>
                <a:spcPts val="0"/>
              </a:spcBef>
              <a:spcAft>
                <a:spcPts val="0"/>
              </a:spcAft>
              <a:buSzPts val="1100"/>
              <a:buNone/>
            </a:pPr>
            <a:endParaRPr dirty="0"/>
          </a:p>
        </p:txBody>
      </p:sp>
      <p:sp>
        <p:nvSpPr>
          <p:cNvPr id="354" name="Google Shape;354;p57"/>
          <p:cNvSpPr txBox="1">
            <a:spLocks noGrp="1"/>
          </p:cNvSpPr>
          <p:nvPr>
            <p:ph type="body" idx="2"/>
          </p:nvPr>
        </p:nvSpPr>
        <p:spPr>
          <a:xfrm>
            <a:off x="6178800" y="216425"/>
            <a:ext cx="2695200" cy="2355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about different types of bullying (including cyberbullying), the impact of bullying, responsibilities of bystanders (primarily reporting bullying to an adult) and how to get help.</a:t>
            </a:r>
            <a:endParaRPr sz="1600" dirty="0">
              <a:solidFill>
                <a:srgbClr val="000000"/>
              </a:solidFill>
            </a:endParaRPr>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53" name="Google Shape;353;p57"/>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33</a:t>
            </a:fld>
            <a:endParaRP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59"/>
        <p:cNvGrpSpPr/>
        <p:nvPr/>
      </p:nvGrpSpPr>
      <p:grpSpPr>
        <a:xfrm>
          <a:off x="0" y="0"/>
          <a:ext cx="0" cy="0"/>
          <a:chOff x="0" y="0"/>
          <a:chExt cx="0" cy="0"/>
        </a:xfrm>
      </p:grpSpPr>
      <p:sp>
        <p:nvSpPr>
          <p:cNvPr id="360" name="Google Shape;360;p58"/>
          <p:cNvSpPr txBox="1">
            <a:spLocks noGrp="1"/>
          </p:cNvSpPr>
          <p:nvPr>
            <p:ph type="title"/>
          </p:nvPr>
        </p:nvSpPr>
        <p:spPr>
          <a:xfrm>
            <a:off x="270000" y="216425"/>
            <a:ext cx="603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The impact of bullying</a:t>
            </a: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364" name="Google Shape;364;p58"/>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361" name="Google Shape;361;p58"/>
          <p:cNvSpPr txBox="1">
            <a:spLocks noGrp="1"/>
          </p:cNvSpPr>
          <p:nvPr>
            <p:ph type="body" idx="1"/>
          </p:nvPr>
        </p:nvSpPr>
        <p:spPr>
          <a:xfrm>
            <a:off x="270000" y="914400"/>
            <a:ext cx="5775600" cy="3771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sz="1800" dirty="0">
                <a:solidFill>
                  <a:srgbClr val="000000"/>
                </a:solidFill>
              </a:rPr>
              <a:t>Teach that </a:t>
            </a:r>
            <a:r>
              <a:rPr lang="en-GB" sz="1800" b="1" dirty="0">
                <a:solidFill>
                  <a:srgbClr val="000000"/>
                </a:solidFill>
              </a:rPr>
              <a:t>all forms of bullying are harmful</a:t>
            </a:r>
            <a:r>
              <a:rPr lang="en-GB" dirty="0">
                <a:solidFill>
                  <a:srgbClr val="000000"/>
                </a:solidFill>
              </a:rPr>
              <a:t>, and can </a:t>
            </a:r>
            <a:r>
              <a:rPr lang="en-GB" sz="1800" dirty="0">
                <a:solidFill>
                  <a:srgbClr val="000000"/>
                </a:solidFill>
              </a:rPr>
              <a:t>make </a:t>
            </a:r>
            <a:r>
              <a:rPr lang="en-GB" dirty="0">
                <a:solidFill>
                  <a:srgbClr val="000000"/>
                </a:solidFill>
              </a:rPr>
              <a:t>those targeted</a:t>
            </a:r>
            <a:r>
              <a:rPr lang="en-GB" sz="1800" dirty="0">
                <a:solidFill>
                  <a:srgbClr val="000000"/>
                </a:solidFill>
              </a:rPr>
              <a:t>:</a:t>
            </a:r>
            <a:endParaRPr sz="1800" dirty="0">
              <a:solidFill>
                <a:srgbClr val="000000"/>
              </a:solidFill>
            </a:endParaRPr>
          </a:p>
          <a:p>
            <a:pPr marL="0" lvl="0" indent="0" algn="l" rtl="0">
              <a:lnSpc>
                <a:spcPct val="115000"/>
              </a:lnSpc>
              <a:spcBef>
                <a:spcPts val="0"/>
              </a:spcBef>
              <a:spcAft>
                <a:spcPts val="0"/>
              </a:spcAft>
              <a:buSzPts val="1400"/>
              <a:buNone/>
            </a:pP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sz="1800" dirty="0">
                <a:solidFill>
                  <a:srgbClr val="000000"/>
                </a:solidFill>
              </a:rPr>
              <a:t>feel humiliated and ash</a:t>
            </a:r>
            <a:r>
              <a:rPr lang="en-GB" dirty="0">
                <a:solidFill>
                  <a:srgbClr val="000000"/>
                </a:solidFill>
              </a:rPr>
              <a:t>amed</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sz="1800" dirty="0">
                <a:solidFill>
                  <a:srgbClr val="000000"/>
                </a:solidFill>
              </a:rPr>
              <a:t>feel scared, sad</a:t>
            </a:r>
            <a:r>
              <a:rPr lang="en-GB" dirty="0">
                <a:solidFill>
                  <a:srgbClr val="000000"/>
                </a:solidFill>
              </a:rPr>
              <a:t> </a:t>
            </a:r>
            <a:r>
              <a:rPr lang="en-GB" sz="1800" dirty="0">
                <a:solidFill>
                  <a:srgbClr val="000000"/>
                </a:solidFill>
              </a:rPr>
              <a:t>and alone</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feel like they want to hurt themselves or other people</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sz="1800" dirty="0">
                <a:solidFill>
                  <a:srgbClr val="000000"/>
                </a:solidFill>
              </a:rPr>
              <a:t>lose confidence in themselves</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miss school and other opportunities</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feel bad </a:t>
            </a:r>
            <a:r>
              <a:rPr lang="en-GB" sz="1800" dirty="0">
                <a:solidFill>
                  <a:srgbClr val="000000"/>
                </a:solidFill>
              </a:rPr>
              <a:t>long after </a:t>
            </a:r>
            <a:r>
              <a:rPr lang="en-GB" dirty="0">
                <a:solidFill>
                  <a:srgbClr val="000000"/>
                </a:solidFill>
              </a:rPr>
              <a:t>the bullying </a:t>
            </a:r>
            <a:r>
              <a:rPr lang="en-GB" sz="1800" dirty="0">
                <a:solidFill>
                  <a:srgbClr val="000000"/>
                </a:solidFill>
              </a:rPr>
              <a:t>happen</a:t>
            </a:r>
            <a:r>
              <a:rPr lang="en-GB" dirty="0">
                <a:solidFill>
                  <a:srgbClr val="000000"/>
                </a:solidFill>
              </a:rPr>
              <a:t>s</a:t>
            </a:r>
            <a:endParaRPr dirty="0">
              <a:solidFill>
                <a:srgbClr val="000000"/>
              </a:solidFill>
            </a:endParaRPr>
          </a:p>
          <a:p>
            <a:pPr marL="114300" lvl="0" indent="0" algn="l" rtl="0">
              <a:lnSpc>
                <a:spcPct val="100000"/>
              </a:lnSpc>
              <a:spcBef>
                <a:spcPts val="0"/>
              </a:spcBef>
              <a:spcAft>
                <a:spcPts val="0"/>
              </a:spcAft>
              <a:buClr>
                <a:srgbClr val="000000"/>
              </a:buClr>
              <a:buSzPts val="1800"/>
              <a:buFont typeface="Arial"/>
              <a:buNone/>
            </a:pPr>
            <a:endParaRPr sz="1800" dirty="0"/>
          </a:p>
        </p:txBody>
      </p:sp>
      <p:sp>
        <p:nvSpPr>
          <p:cNvPr id="362" name="Google Shape;362;p58"/>
          <p:cNvSpPr txBox="1">
            <a:spLocks noGrp="1"/>
          </p:cNvSpPr>
          <p:nvPr>
            <p:ph type="body" idx="2"/>
          </p:nvPr>
        </p:nvSpPr>
        <p:spPr>
          <a:xfrm>
            <a:off x="6178800" y="216425"/>
            <a:ext cx="2695200" cy="2355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1600"/>
              </a:spcAft>
              <a:buClr>
                <a:schemeClr val="dk1"/>
              </a:buClr>
              <a:buSzPts val="1100"/>
              <a:buFont typeface="Arial"/>
              <a:buNone/>
            </a:pPr>
            <a:r>
              <a:rPr lang="en-GB" sz="1600" b="1" dirty="0">
                <a:solidFill>
                  <a:srgbClr val="000000"/>
                </a:solidFill>
              </a:rPr>
              <a:t>STATUTORY GUIDANCE </a:t>
            </a:r>
            <a:r>
              <a:rPr lang="en-GB" sz="1600" dirty="0">
                <a:solidFill>
                  <a:srgbClr val="000000"/>
                </a:solidFill>
              </a:rPr>
              <a:t>Know about different types of bullying (including cyberbullying), the impact of bullying, responsibilities of bystanders (primarily reporting bullying to an adult) and how to get help.</a:t>
            </a:r>
            <a:endParaRPr sz="1600" dirty="0">
              <a:solidFill>
                <a:srgbClr val="000000"/>
              </a:solidFill>
            </a:endParaRPr>
          </a:p>
        </p:txBody>
      </p:sp>
      <p:sp>
        <p:nvSpPr>
          <p:cNvPr id="363" name="Google Shape;363;p58"/>
          <p:cNvSpPr txBox="1">
            <a:spLocks noGrp="1"/>
          </p:cNvSpPr>
          <p:nvPr>
            <p:ph type="sldNum" idx="12"/>
          </p:nvPr>
        </p:nvSpPr>
        <p:spPr>
          <a:xfrm>
            <a:off x="8681400" y="4806900"/>
            <a:ext cx="4626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34</a:t>
            </a:fld>
            <a:endParaRP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68"/>
        <p:cNvGrpSpPr/>
        <p:nvPr/>
      </p:nvGrpSpPr>
      <p:grpSpPr>
        <a:xfrm>
          <a:off x="0" y="0"/>
          <a:ext cx="0" cy="0"/>
          <a:chOff x="0" y="0"/>
          <a:chExt cx="0" cy="0"/>
        </a:xfrm>
      </p:grpSpPr>
      <p:sp>
        <p:nvSpPr>
          <p:cNvPr id="369" name="Google Shape;369;p59"/>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Responsibilities of bystanders</a:t>
            </a:r>
            <a:endParaRPr dirty="0"/>
          </a:p>
        </p:txBody>
      </p:sp>
      <p:sp>
        <p:nvSpPr>
          <p:cNvPr id="373" name="Google Shape;373;p59"/>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370" name="Google Shape;370;p59"/>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400"/>
              <a:buNone/>
            </a:pPr>
            <a:r>
              <a:rPr lang="en-GB" dirty="0">
                <a:solidFill>
                  <a:srgbClr val="000000"/>
                </a:solidFill>
              </a:rPr>
              <a:t>Teach that a ‘bystander’ is someone who witnesses bullying, but is not involved. Explain to pupils they can be an </a:t>
            </a:r>
            <a:r>
              <a:rPr lang="en-GB" b="1" dirty="0">
                <a:solidFill>
                  <a:srgbClr val="000000"/>
                </a:solidFill>
              </a:rPr>
              <a:t>active bystander </a:t>
            </a:r>
            <a:r>
              <a:rPr lang="en-GB" dirty="0">
                <a:solidFill>
                  <a:srgbClr val="000000"/>
                </a:solidFill>
              </a:rPr>
              <a:t>or a </a:t>
            </a:r>
            <a:r>
              <a:rPr lang="en-GB" b="1" dirty="0">
                <a:solidFill>
                  <a:srgbClr val="000000"/>
                </a:solidFill>
              </a:rPr>
              <a:t>passive bystander</a:t>
            </a:r>
            <a:r>
              <a:rPr lang="en-GB" dirty="0">
                <a:solidFill>
                  <a:srgbClr val="000000"/>
                </a:solidFill>
              </a:rPr>
              <a:t>. </a:t>
            </a:r>
            <a:endParaRPr dirty="0">
              <a:solidFill>
                <a:srgbClr val="000000"/>
              </a:solidFill>
            </a:endParaRPr>
          </a:p>
          <a:p>
            <a:pPr marL="0" lvl="0" indent="0" algn="l" rtl="0">
              <a:lnSpc>
                <a:spcPct val="115000"/>
              </a:lnSpc>
              <a:spcBef>
                <a:spcPts val="0"/>
              </a:spcBef>
              <a:spcAft>
                <a:spcPts val="0"/>
              </a:spcAft>
              <a:buClr>
                <a:schemeClr val="dk1"/>
              </a:buClr>
              <a:buSzPts val="1100"/>
              <a:buNone/>
            </a:pPr>
            <a:endParaRPr dirty="0">
              <a:solidFill>
                <a:srgbClr val="000000"/>
              </a:solidFill>
            </a:endParaRPr>
          </a:p>
          <a:p>
            <a:pPr marL="0" lvl="0" indent="0" algn="l" rtl="0">
              <a:lnSpc>
                <a:spcPct val="115000"/>
              </a:lnSpc>
              <a:spcBef>
                <a:spcPts val="0"/>
              </a:spcBef>
              <a:spcAft>
                <a:spcPts val="0"/>
              </a:spcAft>
              <a:buClr>
                <a:schemeClr val="dk1"/>
              </a:buClr>
              <a:buSzPts val="1100"/>
              <a:buNone/>
            </a:pPr>
            <a:r>
              <a:rPr lang="en-GB" dirty="0">
                <a:solidFill>
                  <a:srgbClr val="000000"/>
                </a:solidFill>
              </a:rPr>
              <a:t>Work with pupils to understand the ways they can </a:t>
            </a:r>
            <a:r>
              <a:rPr lang="en-GB" b="1" dirty="0">
                <a:solidFill>
                  <a:srgbClr val="000000"/>
                </a:solidFill>
              </a:rPr>
              <a:t>safely</a:t>
            </a:r>
            <a:r>
              <a:rPr lang="en-GB" dirty="0">
                <a:solidFill>
                  <a:srgbClr val="000000"/>
                </a:solidFill>
              </a:rPr>
              <a:t> be an active bystander, for example:</a:t>
            </a:r>
            <a:endParaRPr dirty="0">
              <a:solidFill>
                <a:srgbClr val="000000"/>
              </a:solidFill>
            </a:endParaRPr>
          </a:p>
          <a:p>
            <a:pPr marL="0" lvl="0" indent="0" algn="l" rtl="0">
              <a:lnSpc>
                <a:spcPct val="115000"/>
              </a:lnSpc>
              <a:spcBef>
                <a:spcPts val="0"/>
              </a:spcBef>
              <a:spcAft>
                <a:spcPts val="0"/>
              </a:spcAft>
              <a:buClr>
                <a:schemeClr val="dk1"/>
              </a:buClr>
              <a:buSzPts val="1100"/>
              <a:buNone/>
            </a:pP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privately asking the victim if they're okay</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reporting it to a teacher (discuss the school's reporting procedure)</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telling a trusted adult</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encouraging the victim to contact an organisation like</a:t>
            </a:r>
            <a:r>
              <a:rPr lang="en-GB" dirty="0"/>
              <a:t> </a:t>
            </a:r>
            <a:r>
              <a:rPr lang="en-GB" u="sng" dirty="0">
                <a:solidFill>
                  <a:srgbClr val="0000FF"/>
                </a:solidFill>
                <a:hlinkClick r:id="rId3">
                  <a:extLst>
                    <a:ext uri="{A12FA001-AC4F-418D-AE19-62706E023703}">
                      <ahyp:hlinkClr xmlns:ahyp="http://schemas.microsoft.com/office/drawing/2018/hyperlinkcolor" xmlns="" val="tx"/>
                    </a:ext>
                  </a:extLst>
                </a:hlinkClick>
              </a:rPr>
              <a:t>Childline</a:t>
            </a:r>
            <a:endParaRPr dirty="0">
              <a:solidFill>
                <a:srgbClr val="0000FF"/>
              </a:solidFill>
            </a:endParaRPr>
          </a:p>
          <a:p>
            <a:pPr marL="0" lvl="0" indent="0" algn="l" rtl="0">
              <a:lnSpc>
                <a:spcPct val="115000"/>
              </a:lnSpc>
              <a:spcBef>
                <a:spcPts val="0"/>
              </a:spcBef>
              <a:spcAft>
                <a:spcPts val="0"/>
              </a:spcAft>
              <a:buSzPts val="1400"/>
              <a:buNone/>
            </a:pPr>
            <a:endParaRPr dirty="0">
              <a:solidFill>
                <a:srgbClr val="FF0000"/>
              </a:solidFill>
            </a:endParaRPr>
          </a:p>
        </p:txBody>
      </p:sp>
      <p:sp>
        <p:nvSpPr>
          <p:cNvPr id="372" name="Google Shape;372;p59"/>
          <p:cNvSpPr txBox="1">
            <a:spLocks noGrp="1"/>
          </p:cNvSpPr>
          <p:nvPr>
            <p:ph type="body" idx="2"/>
          </p:nvPr>
        </p:nvSpPr>
        <p:spPr>
          <a:xfrm>
            <a:off x="6178800" y="216425"/>
            <a:ext cx="2695200" cy="2355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about different types of bullying (including cyberbullying), the impact of bullying, responsibilities of bystanders (primarily reporting bullying to an adult) and how to get help.</a:t>
            </a:r>
            <a:endParaRPr sz="1600" dirty="0">
              <a:solidFill>
                <a:srgbClr val="000000"/>
              </a:solidFill>
            </a:endParaRPr>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71" name="Google Shape;371;p59"/>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35</a:t>
            </a:fld>
            <a:endParaRP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77"/>
        <p:cNvGrpSpPr/>
        <p:nvPr/>
      </p:nvGrpSpPr>
      <p:grpSpPr>
        <a:xfrm>
          <a:off x="0" y="0"/>
          <a:ext cx="0" cy="0"/>
          <a:chOff x="0" y="0"/>
          <a:chExt cx="0" cy="0"/>
        </a:xfrm>
      </p:grpSpPr>
      <p:sp>
        <p:nvSpPr>
          <p:cNvPr id="378" name="Google Shape;378;p60"/>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2800"/>
              <a:buFont typeface="Arial"/>
              <a:buNone/>
            </a:pPr>
            <a:r>
              <a:rPr lang="en-GB" dirty="0"/>
              <a:t>Help for tackling bullying</a:t>
            </a:r>
            <a:endParaRPr dirty="0"/>
          </a:p>
        </p:txBody>
      </p:sp>
      <p:sp>
        <p:nvSpPr>
          <p:cNvPr id="382" name="Google Shape;382;p60"/>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379" name="Google Shape;379;p60"/>
          <p:cNvSpPr txBox="1">
            <a:spLocks noGrp="1"/>
          </p:cNvSpPr>
          <p:nvPr>
            <p:ph type="body" idx="1"/>
          </p:nvPr>
        </p:nvSpPr>
        <p:spPr>
          <a:xfrm>
            <a:off x="270000" y="789125"/>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1000"/>
              </a:spcBef>
              <a:spcAft>
                <a:spcPts val="0"/>
              </a:spcAft>
              <a:buClr>
                <a:schemeClr val="dk1"/>
              </a:buClr>
              <a:buSzPts val="1400"/>
              <a:buNone/>
            </a:pPr>
            <a:r>
              <a:rPr lang="en-GB" dirty="0">
                <a:solidFill>
                  <a:srgbClr val="000000"/>
                </a:solidFill>
              </a:rPr>
              <a:t>Explain your school’s safeguarding, anti-bullying and behaviour policies.</a:t>
            </a:r>
            <a:endParaRPr dirty="0">
              <a:solidFill>
                <a:srgbClr val="000000"/>
              </a:solidFill>
            </a:endParaRPr>
          </a:p>
          <a:p>
            <a:pPr marL="0" lvl="0" indent="0" algn="l" rtl="0">
              <a:lnSpc>
                <a:spcPct val="100000"/>
              </a:lnSpc>
              <a:spcBef>
                <a:spcPts val="1000"/>
              </a:spcBef>
              <a:spcAft>
                <a:spcPts val="0"/>
              </a:spcAft>
              <a:buClr>
                <a:schemeClr val="dk1"/>
              </a:buClr>
              <a:buSzPts val="1400"/>
              <a:buNone/>
            </a:pPr>
            <a:r>
              <a:rPr lang="en-GB" dirty="0">
                <a:solidFill>
                  <a:srgbClr val="000000"/>
                </a:solidFill>
              </a:rPr>
              <a:t>Teach pupils that they can </a:t>
            </a:r>
            <a:r>
              <a:rPr lang="en-GB" b="1" dirty="0">
                <a:solidFill>
                  <a:srgbClr val="000000"/>
                </a:solidFill>
              </a:rPr>
              <a:t>speak to a trusted adult</a:t>
            </a:r>
            <a:r>
              <a:rPr lang="en-GB" dirty="0">
                <a:solidFill>
                  <a:srgbClr val="000000"/>
                </a:solidFill>
              </a:rPr>
              <a:t>, or organisations such as </a:t>
            </a:r>
            <a:r>
              <a:rPr lang="en-GB" u="sng" dirty="0">
                <a:solidFill>
                  <a:srgbClr val="0000FF"/>
                </a:solidFill>
                <a:hlinkClick r:id="rId3">
                  <a:extLst>
                    <a:ext uri="{A12FA001-AC4F-418D-AE19-62706E023703}">
                      <ahyp:hlinkClr xmlns:ahyp="http://schemas.microsoft.com/office/drawing/2018/hyperlinkcolor" xmlns="" val="tx"/>
                    </a:ext>
                  </a:extLst>
                </a:hlinkClick>
              </a:rPr>
              <a:t>Childline</a:t>
            </a:r>
            <a:r>
              <a:rPr lang="en-GB" dirty="0"/>
              <a:t> </a:t>
            </a:r>
            <a:r>
              <a:rPr lang="en-GB" dirty="0">
                <a:solidFill>
                  <a:srgbClr val="000000"/>
                </a:solidFill>
              </a:rPr>
              <a:t>or</a:t>
            </a:r>
            <a:r>
              <a:rPr lang="en-GB" dirty="0"/>
              <a:t> </a:t>
            </a:r>
            <a:r>
              <a:rPr lang="en-GB" u="sng" dirty="0">
                <a:solidFill>
                  <a:srgbClr val="0000FF"/>
                </a:solidFill>
                <a:hlinkClick r:id="rId4">
                  <a:extLst>
                    <a:ext uri="{A12FA001-AC4F-418D-AE19-62706E023703}">
                      <ahyp:hlinkClr xmlns:ahyp="http://schemas.microsoft.com/office/drawing/2018/hyperlinkcolor" xmlns="" val="tx"/>
                    </a:ext>
                  </a:extLst>
                </a:hlinkClick>
              </a:rPr>
              <a:t>CEOP</a:t>
            </a:r>
            <a:r>
              <a:rPr lang="en-GB" dirty="0"/>
              <a:t>.</a:t>
            </a:r>
            <a:endParaRPr dirty="0"/>
          </a:p>
          <a:p>
            <a:pPr marL="0" lvl="0" indent="0" algn="l" rtl="0">
              <a:lnSpc>
                <a:spcPct val="100000"/>
              </a:lnSpc>
              <a:spcBef>
                <a:spcPts val="1000"/>
              </a:spcBef>
              <a:spcAft>
                <a:spcPts val="0"/>
              </a:spcAft>
              <a:buClr>
                <a:schemeClr val="dk1"/>
              </a:buClr>
              <a:buSzPts val="1400"/>
              <a:buNone/>
            </a:pPr>
            <a:r>
              <a:rPr lang="en-GB" dirty="0">
                <a:solidFill>
                  <a:srgbClr val="000000"/>
                </a:solidFill>
              </a:rPr>
              <a:t>Explain that online bullying by a pupil at the same school can be reported to the school.</a:t>
            </a:r>
            <a:endParaRPr dirty="0">
              <a:solidFill>
                <a:srgbClr val="000000"/>
              </a:solidFill>
            </a:endParaRPr>
          </a:p>
          <a:p>
            <a:pPr marL="0" lvl="0" indent="0" algn="l" rtl="0">
              <a:lnSpc>
                <a:spcPct val="100000"/>
              </a:lnSpc>
              <a:spcBef>
                <a:spcPts val="1000"/>
              </a:spcBef>
              <a:spcAft>
                <a:spcPts val="0"/>
              </a:spcAft>
              <a:buClr>
                <a:schemeClr val="dk1"/>
              </a:buClr>
              <a:buSzPts val="1400"/>
              <a:buNone/>
            </a:pPr>
            <a:r>
              <a:rPr lang="en-GB" dirty="0">
                <a:solidFill>
                  <a:srgbClr val="000000"/>
                </a:solidFill>
              </a:rPr>
              <a:t>Also discuss:</a:t>
            </a:r>
            <a:endParaRPr dirty="0">
              <a:solidFill>
                <a:srgbClr val="000000"/>
              </a:solidFill>
            </a:endParaRPr>
          </a:p>
          <a:p>
            <a:pPr marL="457200" lvl="0" indent="-317500" algn="l" rtl="0">
              <a:lnSpc>
                <a:spcPct val="100000"/>
              </a:lnSpc>
              <a:spcBef>
                <a:spcPts val="1000"/>
              </a:spcBef>
              <a:spcAft>
                <a:spcPts val="0"/>
              </a:spcAft>
              <a:buClr>
                <a:schemeClr val="accent1"/>
              </a:buClr>
              <a:buSzPts val="1400"/>
              <a:buChar char="●"/>
            </a:pPr>
            <a:r>
              <a:rPr lang="en-GB" b="1" dirty="0">
                <a:solidFill>
                  <a:srgbClr val="000000"/>
                </a:solidFill>
              </a:rPr>
              <a:t>digital reporting tools</a:t>
            </a:r>
            <a:r>
              <a:rPr lang="en-GB" dirty="0">
                <a:solidFill>
                  <a:srgbClr val="000000"/>
                </a:solidFill>
              </a:rPr>
              <a:t> to remove content</a:t>
            </a:r>
            <a:endParaRPr dirty="0">
              <a:solidFill>
                <a:srgbClr val="000000"/>
              </a:solidFill>
            </a:endParaRPr>
          </a:p>
          <a:p>
            <a:pPr marL="457200" lvl="0" indent="-317500" algn="l" rtl="0">
              <a:lnSpc>
                <a:spcPct val="100000"/>
              </a:lnSpc>
              <a:spcBef>
                <a:spcPts val="0"/>
              </a:spcBef>
              <a:spcAft>
                <a:spcPts val="0"/>
              </a:spcAft>
              <a:buClr>
                <a:schemeClr val="accent1"/>
              </a:buClr>
              <a:buSzPts val="1400"/>
              <a:buChar char="●"/>
            </a:pPr>
            <a:r>
              <a:rPr lang="en-GB" b="1" dirty="0">
                <a:solidFill>
                  <a:srgbClr val="000000"/>
                </a:solidFill>
              </a:rPr>
              <a:t>blocking</a:t>
            </a:r>
            <a:r>
              <a:rPr lang="en-GB" dirty="0">
                <a:solidFill>
                  <a:srgbClr val="000000"/>
                </a:solidFill>
              </a:rPr>
              <a:t> certain users</a:t>
            </a:r>
            <a:endParaRPr dirty="0">
              <a:solidFill>
                <a:srgbClr val="000000"/>
              </a:solidFill>
            </a:endParaRPr>
          </a:p>
          <a:p>
            <a:pPr marL="457200" lvl="0" indent="-317500" algn="l" rtl="0">
              <a:lnSpc>
                <a:spcPct val="100000"/>
              </a:lnSpc>
              <a:spcBef>
                <a:spcPts val="0"/>
              </a:spcBef>
              <a:spcAft>
                <a:spcPts val="0"/>
              </a:spcAft>
              <a:buClr>
                <a:schemeClr val="accent1"/>
              </a:buClr>
              <a:buSzPts val="1400"/>
              <a:buChar char="●"/>
            </a:pPr>
            <a:r>
              <a:rPr lang="en-GB" b="1" dirty="0">
                <a:solidFill>
                  <a:srgbClr val="000000"/>
                </a:solidFill>
              </a:rPr>
              <a:t>taking a break</a:t>
            </a:r>
            <a:r>
              <a:rPr lang="en-GB" dirty="0">
                <a:solidFill>
                  <a:srgbClr val="000000"/>
                </a:solidFill>
              </a:rPr>
              <a:t> from online platforms</a:t>
            </a:r>
            <a:endParaRPr dirty="0">
              <a:solidFill>
                <a:srgbClr val="000000"/>
              </a:solidFill>
            </a:endParaRPr>
          </a:p>
          <a:p>
            <a:pPr marL="457200" lvl="0" indent="-317500" algn="l" rtl="0">
              <a:lnSpc>
                <a:spcPct val="100000"/>
              </a:lnSpc>
              <a:spcBef>
                <a:spcPts val="0"/>
              </a:spcBef>
              <a:spcAft>
                <a:spcPts val="0"/>
              </a:spcAft>
              <a:buClr>
                <a:schemeClr val="accent1"/>
              </a:buClr>
              <a:buSzPts val="1400"/>
              <a:buChar char="●"/>
            </a:pPr>
            <a:r>
              <a:rPr lang="en-GB" b="1" dirty="0">
                <a:solidFill>
                  <a:srgbClr val="000000"/>
                </a:solidFill>
              </a:rPr>
              <a:t>taking evidence</a:t>
            </a:r>
            <a:r>
              <a:rPr lang="en-GB" dirty="0">
                <a:solidFill>
                  <a:srgbClr val="000000"/>
                </a:solidFill>
              </a:rPr>
              <a:t>, for example, screenshots</a:t>
            </a:r>
            <a:endParaRPr dirty="0">
              <a:solidFill>
                <a:srgbClr val="000000"/>
              </a:solidFill>
            </a:endParaRPr>
          </a:p>
          <a:p>
            <a:pPr marL="139700" lvl="0" indent="0" algn="l" rtl="0">
              <a:lnSpc>
                <a:spcPct val="100000"/>
              </a:lnSpc>
              <a:spcBef>
                <a:spcPts val="0"/>
              </a:spcBef>
              <a:spcAft>
                <a:spcPts val="0"/>
              </a:spcAft>
              <a:buSzPts val="1400"/>
              <a:buNone/>
            </a:pPr>
            <a:endParaRPr dirty="0"/>
          </a:p>
        </p:txBody>
      </p:sp>
      <p:sp>
        <p:nvSpPr>
          <p:cNvPr id="381" name="Google Shape;381;p60"/>
          <p:cNvSpPr txBox="1">
            <a:spLocks noGrp="1"/>
          </p:cNvSpPr>
          <p:nvPr>
            <p:ph type="body" idx="2"/>
          </p:nvPr>
        </p:nvSpPr>
        <p:spPr>
          <a:xfrm>
            <a:off x="6178800" y="216425"/>
            <a:ext cx="2695200" cy="18519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practical steps they can take in a range of different contexts to improve or support respectful relationships.</a:t>
            </a:r>
            <a:endParaRPr sz="1600" dirty="0">
              <a:solidFill>
                <a:srgbClr val="000000"/>
              </a:solidFill>
            </a:endParaRPr>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80" name="Google Shape;380;p60"/>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36</a:t>
            </a:fld>
            <a:endParaRP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86"/>
        <p:cNvGrpSpPr/>
        <p:nvPr/>
      </p:nvGrpSpPr>
      <p:grpSpPr>
        <a:xfrm>
          <a:off x="0" y="0"/>
          <a:ext cx="0" cy="0"/>
          <a:chOff x="0" y="0"/>
          <a:chExt cx="0" cy="0"/>
        </a:xfrm>
      </p:grpSpPr>
      <p:sp>
        <p:nvSpPr>
          <p:cNvPr id="387" name="Google Shape;387;p61"/>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Understanding stereotypes</a:t>
            </a:r>
            <a:endParaRPr dirty="0"/>
          </a:p>
        </p:txBody>
      </p:sp>
      <p:sp>
        <p:nvSpPr>
          <p:cNvPr id="391" name="Google Shape;391;p61"/>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388" name="Google Shape;388;p61"/>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000"/>
              </a:spcBef>
              <a:spcAft>
                <a:spcPts val="0"/>
              </a:spcAft>
              <a:buClr>
                <a:schemeClr val="dk1"/>
              </a:buClr>
              <a:buSzPts val="1400"/>
              <a:buFont typeface="Arial"/>
              <a:buNone/>
            </a:pPr>
            <a:r>
              <a:rPr lang="en-GB" dirty="0">
                <a:solidFill>
                  <a:srgbClr val="000000"/>
                </a:solidFill>
              </a:rPr>
              <a:t>Teach that a stereotype is an</a:t>
            </a:r>
            <a:r>
              <a:rPr lang="en-GB" b="1" dirty="0">
                <a:solidFill>
                  <a:srgbClr val="000000"/>
                </a:solidFill>
              </a:rPr>
              <a:t> overly simplified, often untrue, fixed idea</a:t>
            </a:r>
            <a:r>
              <a:rPr lang="en-GB" dirty="0">
                <a:solidFill>
                  <a:srgbClr val="000000"/>
                </a:solidFill>
              </a:rPr>
              <a:t> about a group of people.</a:t>
            </a:r>
            <a:endParaRPr dirty="0">
              <a:solidFill>
                <a:srgbClr val="000000"/>
              </a:solidFill>
            </a:endParaRPr>
          </a:p>
          <a:p>
            <a:pPr marL="0" lvl="0" indent="0" algn="l" rtl="0">
              <a:lnSpc>
                <a:spcPct val="115000"/>
              </a:lnSpc>
              <a:spcBef>
                <a:spcPts val="1000"/>
              </a:spcBef>
              <a:spcAft>
                <a:spcPts val="0"/>
              </a:spcAft>
              <a:buClr>
                <a:schemeClr val="dk1"/>
              </a:buClr>
              <a:buSzPts val="1400"/>
              <a:buFont typeface="Arial"/>
              <a:buNone/>
            </a:pPr>
            <a:r>
              <a:rPr lang="en-GB" dirty="0">
                <a:solidFill>
                  <a:srgbClr val="000000"/>
                </a:solidFill>
              </a:rPr>
              <a:t>Explain that a stereotype is a belief that someone's character, preferences, attributes or abilities can be automatically inferred from a group that they may happen to be a part of. </a:t>
            </a:r>
            <a:endParaRPr dirty="0">
              <a:solidFill>
                <a:srgbClr val="000000"/>
              </a:solidFill>
            </a:endParaRPr>
          </a:p>
          <a:p>
            <a:pPr marL="0" marR="0" lvl="0" indent="0" algn="l" rtl="0">
              <a:lnSpc>
                <a:spcPct val="115000"/>
              </a:lnSpc>
              <a:spcBef>
                <a:spcPts val="1000"/>
              </a:spcBef>
              <a:spcAft>
                <a:spcPts val="0"/>
              </a:spcAft>
              <a:buClr>
                <a:schemeClr val="dk1"/>
              </a:buClr>
              <a:buSzPts val="1400"/>
              <a:buFont typeface="Arial"/>
              <a:buNone/>
            </a:pPr>
            <a:r>
              <a:rPr lang="en-GB" dirty="0">
                <a:solidFill>
                  <a:srgbClr val="000000"/>
                </a:solidFill>
              </a:rPr>
              <a:t>For example, their gender or ethnic background. </a:t>
            </a:r>
            <a:endParaRPr dirty="0">
              <a:solidFill>
                <a:srgbClr val="000000"/>
              </a:solidFill>
            </a:endParaRPr>
          </a:p>
        </p:txBody>
      </p:sp>
      <p:sp>
        <p:nvSpPr>
          <p:cNvPr id="390" name="Google Shape;390;p61"/>
          <p:cNvSpPr txBox="1">
            <a:spLocks noGrp="1"/>
          </p:cNvSpPr>
          <p:nvPr>
            <p:ph type="body" idx="2"/>
          </p:nvPr>
        </p:nvSpPr>
        <p:spPr>
          <a:xfrm>
            <a:off x="6178800" y="216425"/>
            <a:ext cx="2695200" cy="1532365"/>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what a stereotype is, and how stereotypes can be unfair, negative or destructive.</a:t>
            </a:r>
            <a:endParaRPr sz="1600" dirty="0">
              <a:solidFill>
                <a:srgbClr val="000000"/>
              </a:solidFill>
            </a:endParaRPr>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89" name="Google Shape;389;p61"/>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37</a:t>
            </a:fld>
            <a:endParaRP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95"/>
        <p:cNvGrpSpPr/>
        <p:nvPr/>
      </p:nvGrpSpPr>
      <p:grpSpPr>
        <a:xfrm>
          <a:off x="0" y="0"/>
          <a:ext cx="0" cy="0"/>
          <a:chOff x="0" y="0"/>
          <a:chExt cx="0" cy="0"/>
        </a:xfrm>
      </p:grpSpPr>
      <p:sp>
        <p:nvSpPr>
          <p:cNvPr id="396" name="Google Shape;396;p62"/>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How stereotypes can damage</a:t>
            </a:r>
            <a:endParaRPr dirty="0"/>
          </a:p>
        </p:txBody>
      </p:sp>
      <p:sp>
        <p:nvSpPr>
          <p:cNvPr id="400" name="Google Shape;400;p62"/>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397" name="Google Shape;397;p62"/>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000"/>
              </a:spcBef>
              <a:spcAft>
                <a:spcPts val="0"/>
              </a:spcAft>
              <a:buClr>
                <a:schemeClr val="dk1"/>
              </a:buClr>
              <a:buSzPts val="1400"/>
              <a:buFont typeface="Arial"/>
              <a:buNone/>
            </a:pPr>
            <a:r>
              <a:rPr lang="en-GB" dirty="0">
                <a:solidFill>
                  <a:srgbClr val="000000"/>
                </a:solidFill>
              </a:rPr>
              <a:t>Teach that stereotypes are damaging for anyone in those groups as they:</a:t>
            </a:r>
            <a:endParaRPr dirty="0">
              <a:solidFill>
                <a:srgbClr val="000000"/>
              </a:solidFill>
            </a:endParaRPr>
          </a:p>
          <a:p>
            <a:pPr marL="457200" lvl="0" indent="-317500" algn="l" rtl="0">
              <a:lnSpc>
                <a:spcPct val="115000"/>
              </a:lnSpc>
              <a:spcBef>
                <a:spcPts val="1000"/>
              </a:spcBef>
              <a:spcAft>
                <a:spcPts val="0"/>
              </a:spcAft>
              <a:buClr>
                <a:schemeClr val="accent1"/>
              </a:buClr>
              <a:buSzPts val="1400"/>
              <a:buChar char="●"/>
            </a:pPr>
            <a:r>
              <a:rPr lang="en-GB" dirty="0">
                <a:solidFill>
                  <a:srgbClr val="000000"/>
                </a:solidFill>
              </a:rPr>
              <a:t>affect how people think about and behave towards them</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mean they are judged on assumptions about them rather than their own achievements and qualities</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make people look for behaviour in them that reinforces the stereotype of that group</a:t>
            </a:r>
            <a:endParaRPr dirty="0">
              <a:solidFill>
                <a:srgbClr val="000000"/>
              </a:solidFill>
            </a:endParaRPr>
          </a:p>
          <a:p>
            <a:pPr marL="0" lvl="0" indent="0" algn="l" rtl="0">
              <a:lnSpc>
                <a:spcPct val="115000"/>
              </a:lnSpc>
              <a:spcBef>
                <a:spcPts val="1000"/>
              </a:spcBef>
              <a:spcAft>
                <a:spcPts val="0"/>
              </a:spcAft>
              <a:buClr>
                <a:schemeClr val="dk1"/>
              </a:buClr>
              <a:buSzPts val="1400"/>
              <a:buNone/>
            </a:pPr>
            <a:r>
              <a:rPr lang="en-GB" dirty="0">
                <a:solidFill>
                  <a:srgbClr val="000000"/>
                </a:solidFill>
              </a:rPr>
              <a:t>Teach that stereotypes are damaging and unfair whether they are applied to a group that is in the majority or the minority. </a:t>
            </a:r>
            <a:endParaRPr dirty="0">
              <a:solidFill>
                <a:srgbClr val="000000"/>
              </a:solidFill>
            </a:endParaRPr>
          </a:p>
          <a:p>
            <a:pPr marL="285750" lvl="0" indent="-196850" algn="l" rtl="0">
              <a:lnSpc>
                <a:spcPct val="115000"/>
              </a:lnSpc>
              <a:spcBef>
                <a:spcPts val="0"/>
              </a:spcBef>
              <a:spcAft>
                <a:spcPts val="0"/>
              </a:spcAft>
              <a:buClr>
                <a:schemeClr val="dk1"/>
              </a:buClr>
              <a:buSzPts val="1400"/>
              <a:buNone/>
            </a:pPr>
            <a:endParaRPr dirty="0"/>
          </a:p>
          <a:p>
            <a:pPr marL="0" lvl="0" indent="0" algn="l" rtl="0">
              <a:lnSpc>
                <a:spcPct val="115000"/>
              </a:lnSpc>
              <a:spcBef>
                <a:spcPts val="1000"/>
              </a:spcBef>
              <a:spcAft>
                <a:spcPts val="0"/>
              </a:spcAft>
              <a:buClr>
                <a:schemeClr val="dk1"/>
              </a:buClr>
              <a:buSzPts val="1400"/>
              <a:buNone/>
            </a:pPr>
            <a:endParaRPr i="1" dirty="0">
              <a:solidFill>
                <a:srgbClr val="FF0000"/>
              </a:solidFill>
            </a:endParaRPr>
          </a:p>
        </p:txBody>
      </p:sp>
      <p:sp>
        <p:nvSpPr>
          <p:cNvPr id="399" name="Google Shape;399;p62"/>
          <p:cNvSpPr txBox="1">
            <a:spLocks noGrp="1"/>
          </p:cNvSpPr>
          <p:nvPr>
            <p:ph type="body" idx="2"/>
          </p:nvPr>
        </p:nvSpPr>
        <p:spPr>
          <a:xfrm>
            <a:off x="6178800" y="216425"/>
            <a:ext cx="2695200" cy="1532365"/>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b="1" dirty="0"/>
            </a:br>
            <a:r>
              <a:rPr lang="en-GB" sz="1600" dirty="0"/>
              <a:t>Know what a stereotype is, and how stereotypes can be unfair, negative or destructive.</a:t>
            </a:r>
            <a:endParaRPr sz="1600" dirty="0"/>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98" name="Google Shape;398;p62"/>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38</a:t>
            </a:fld>
            <a:endParaRP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404"/>
        <p:cNvGrpSpPr/>
        <p:nvPr/>
      </p:nvGrpSpPr>
      <p:grpSpPr>
        <a:xfrm>
          <a:off x="0" y="0"/>
          <a:ext cx="0" cy="0"/>
          <a:chOff x="0" y="0"/>
          <a:chExt cx="0" cy="0"/>
        </a:xfrm>
      </p:grpSpPr>
      <p:sp>
        <p:nvSpPr>
          <p:cNvPr id="405" name="Google Shape;405;p63"/>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Seeking permission </a:t>
            </a:r>
            <a:endParaRPr dirty="0"/>
          </a:p>
        </p:txBody>
      </p:sp>
      <p:sp>
        <p:nvSpPr>
          <p:cNvPr id="409" name="Google Shape;409;p63"/>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406" name="Google Shape;406;p63"/>
          <p:cNvSpPr txBox="1">
            <a:spLocks noGrp="1"/>
          </p:cNvSpPr>
          <p:nvPr>
            <p:ph type="body" idx="1"/>
          </p:nvPr>
        </p:nvSpPr>
        <p:spPr>
          <a:xfrm>
            <a:off x="269999" y="789000"/>
            <a:ext cx="5990123"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dirty="0">
                <a:solidFill>
                  <a:srgbClr val="000000"/>
                </a:solidFill>
              </a:rPr>
              <a:t>Discuss with pupils when people need to </a:t>
            </a:r>
            <a:r>
              <a:rPr lang="en-GB" b="1" dirty="0">
                <a:solidFill>
                  <a:srgbClr val="000000"/>
                </a:solidFill>
              </a:rPr>
              <a:t>seek permission</a:t>
            </a:r>
            <a:r>
              <a:rPr lang="en-GB" dirty="0">
                <a:solidFill>
                  <a:srgbClr val="000000"/>
                </a:solidFill>
              </a:rPr>
              <a:t> from someone else, e.g. borrowing property, joining someone else’s game.</a:t>
            </a:r>
            <a:endParaRPr dirty="0">
              <a:solidFill>
                <a:srgbClr val="000000"/>
              </a:solidFill>
            </a:endParaRPr>
          </a:p>
          <a:p>
            <a:pPr marL="0" lvl="0" indent="0" algn="l" rtl="0">
              <a:lnSpc>
                <a:spcPct val="115000"/>
              </a:lnSpc>
              <a:spcBef>
                <a:spcPts val="1000"/>
              </a:spcBef>
              <a:spcAft>
                <a:spcPts val="0"/>
              </a:spcAft>
              <a:buSzPts val="1400"/>
              <a:buNone/>
            </a:pPr>
            <a:r>
              <a:rPr lang="en-GB" dirty="0">
                <a:solidFill>
                  <a:srgbClr val="000000"/>
                </a:solidFill>
              </a:rPr>
              <a:t>Discuss with pupils:</a:t>
            </a:r>
            <a:endParaRPr dirty="0">
              <a:solidFill>
                <a:srgbClr val="000000"/>
              </a:solidFill>
            </a:endParaRPr>
          </a:p>
          <a:p>
            <a:pPr marL="457200" lvl="0" indent="-317500" algn="l" rtl="0">
              <a:lnSpc>
                <a:spcPct val="115000"/>
              </a:lnSpc>
              <a:spcBef>
                <a:spcPts val="1600"/>
              </a:spcBef>
              <a:spcAft>
                <a:spcPts val="0"/>
              </a:spcAft>
              <a:buClr>
                <a:schemeClr val="accent1"/>
              </a:buClr>
              <a:buSzPts val="1400"/>
              <a:buChar char="●"/>
            </a:pPr>
            <a:r>
              <a:rPr lang="en-GB" dirty="0">
                <a:solidFill>
                  <a:srgbClr val="000000"/>
                </a:solidFill>
              </a:rPr>
              <a:t>what they should do if permission is unclear</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other ways that people say ‘no’, for example, ‘maybe later’ or ‘I don’t know’</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non-verbal cues</a:t>
            </a:r>
            <a:r>
              <a:rPr lang="en-GB" dirty="0">
                <a:solidFill>
                  <a:srgbClr val="000000"/>
                </a:solidFill>
              </a:rPr>
              <a:t>,</a:t>
            </a:r>
            <a:r>
              <a:rPr lang="en-GB" b="1" dirty="0">
                <a:solidFill>
                  <a:srgbClr val="000000"/>
                </a:solidFill>
              </a:rPr>
              <a:t> </a:t>
            </a:r>
            <a:r>
              <a:rPr lang="en-GB" dirty="0">
                <a:solidFill>
                  <a:srgbClr val="000000"/>
                </a:solidFill>
              </a:rPr>
              <a:t>for example, people shaking their head, or saying nothing</a:t>
            </a:r>
            <a:endParaRPr dirty="0">
              <a:solidFill>
                <a:srgbClr val="000000"/>
              </a:solidFill>
            </a:endParaRPr>
          </a:p>
          <a:p>
            <a:pPr marL="0" lvl="0" indent="0" algn="l" rtl="0">
              <a:lnSpc>
                <a:spcPct val="115000"/>
              </a:lnSpc>
              <a:spcBef>
                <a:spcPts val="1000"/>
              </a:spcBef>
              <a:spcAft>
                <a:spcPts val="0"/>
              </a:spcAft>
              <a:buClr>
                <a:schemeClr val="dk1"/>
              </a:buClr>
              <a:buSzPts val="1400"/>
              <a:buFont typeface="Arial"/>
              <a:buNone/>
            </a:pPr>
            <a:r>
              <a:rPr lang="en-GB" dirty="0">
                <a:solidFill>
                  <a:srgbClr val="000000"/>
                </a:solidFill>
              </a:rPr>
              <a:t>Teach pupils the importance of </a:t>
            </a:r>
            <a:r>
              <a:rPr lang="en-GB" b="1" dirty="0">
                <a:solidFill>
                  <a:srgbClr val="000000"/>
                </a:solidFill>
              </a:rPr>
              <a:t>being clear when seeking permission</a:t>
            </a:r>
            <a:r>
              <a:rPr lang="en-GB" dirty="0">
                <a:solidFill>
                  <a:srgbClr val="000000"/>
                </a:solidFill>
              </a:rPr>
              <a:t>, for example, by asking a direct question.</a:t>
            </a:r>
            <a:endParaRPr dirty="0">
              <a:solidFill>
                <a:srgbClr val="000000"/>
              </a:solidFill>
            </a:endParaRPr>
          </a:p>
        </p:txBody>
      </p:sp>
      <p:sp>
        <p:nvSpPr>
          <p:cNvPr id="407" name="Google Shape;407;p63"/>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39</a:t>
            </a:fld>
            <a:endParaRPr dirty="0"/>
          </a:p>
        </p:txBody>
      </p:sp>
      <p:sp>
        <p:nvSpPr>
          <p:cNvPr id="408" name="Google Shape;408;p63"/>
          <p:cNvSpPr txBox="1">
            <a:spLocks noGrp="1"/>
          </p:cNvSpPr>
          <p:nvPr>
            <p:ph type="body" idx="2"/>
          </p:nvPr>
        </p:nvSpPr>
        <p:spPr>
          <a:xfrm>
            <a:off x="6178800" y="216425"/>
            <a:ext cx="2695200" cy="1612375"/>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the importance of permission-seeking and giving in relationships with friends, peers and adults.</a:t>
            </a:r>
            <a:endParaRPr sz="1600" dirty="0">
              <a:solidFill>
                <a:srgbClr val="000000"/>
              </a:solidFill>
            </a:endParaRPr>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8"/>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What you get out of today</a:t>
            </a:r>
            <a:endParaRPr dirty="0"/>
          </a:p>
          <a:p>
            <a:pPr marL="0" lvl="0" indent="0" algn="l" rtl="0">
              <a:lnSpc>
                <a:spcPct val="100000"/>
              </a:lnSpc>
              <a:spcBef>
                <a:spcPts val="0"/>
              </a:spcBef>
              <a:spcAft>
                <a:spcPts val="0"/>
              </a:spcAft>
              <a:buSzPts val="2800"/>
              <a:buNone/>
            </a:pPr>
            <a:endParaRPr dirty="0">
              <a:solidFill>
                <a:srgbClr val="073763"/>
              </a:solidFill>
            </a:endParaRPr>
          </a:p>
        </p:txBody>
      </p:sp>
      <p:sp>
        <p:nvSpPr>
          <p:cNvPr id="126" name="Google Shape;126;p28"/>
          <p:cNvSpPr txBox="1">
            <a:spLocks noGrp="1"/>
          </p:cNvSpPr>
          <p:nvPr>
            <p:ph type="body" idx="1"/>
          </p:nvPr>
        </p:nvSpPr>
        <p:spPr>
          <a:xfrm>
            <a:off x="270000" y="914400"/>
            <a:ext cx="7409100" cy="3771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800"/>
              <a:buFont typeface="Arial"/>
              <a:buNone/>
            </a:pPr>
            <a:r>
              <a:rPr lang="en-GB" sz="1800" dirty="0">
                <a:solidFill>
                  <a:srgbClr val="000000"/>
                </a:solidFill>
              </a:rPr>
              <a:t>By the end of this training you should:</a:t>
            </a:r>
            <a:endParaRPr sz="1800" dirty="0">
              <a:solidFill>
                <a:srgbClr val="000000"/>
              </a:solidFill>
            </a:endParaRPr>
          </a:p>
          <a:p>
            <a:pPr marL="0" lvl="0" indent="0" algn="l" rtl="0">
              <a:lnSpc>
                <a:spcPct val="115000"/>
              </a:lnSpc>
              <a:spcBef>
                <a:spcPts val="0"/>
              </a:spcBef>
              <a:spcAft>
                <a:spcPts val="0"/>
              </a:spcAft>
              <a:buClr>
                <a:schemeClr val="dk1"/>
              </a:buClr>
              <a:buSzPts val="1800"/>
              <a:buFont typeface="Arial"/>
              <a:buNone/>
            </a:pPr>
            <a:endParaRPr sz="1800" dirty="0">
              <a:solidFill>
                <a:srgbClr val="000000"/>
              </a:solidFill>
            </a:endParaRPr>
          </a:p>
          <a:p>
            <a:pPr marL="457200" lvl="0" indent="-342900" algn="l" rtl="0">
              <a:lnSpc>
                <a:spcPct val="115000"/>
              </a:lnSpc>
              <a:spcBef>
                <a:spcPts val="0"/>
              </a:spcBef>
              <a:spcAft>
                <a:spcPts val="0"/>
              </a:spcAft>
              <a:buClr>
                <a:schemeClr val="accent1"/>
              </a:buClr>
              <a:buSzPts val="1800"/>
              <a:buChar char="●"/>
            </a:pPr>
            <a:r>
              <a:rPr lang="en-GB" sz="1800" dirty="0">
                <a:solidFill>
                  <a:srgbClr val="000000"/>
                </a:solidFill>
              </a:rPr>
              <a:t>know what is included in the statutory guidance </a:t>
            </a:r>
            <a:endParaRPr sz="1800" dirty="0">
              <a:solidFill>
                <a:srgbClr val="000000"/>
              </a:solidFill>
            </a:endParaRPr>
          </a:p>
          <a:p>
            <a:pPr marL="457200" lvl="0" indent="-342900" algn="l" rtl="0">
              <a:lnSpc>
                <a:spcPct val="115000"/>
              </a:lnSpc>
              <a:spcBef>
                <a:spcPts val="0"/>
              </a:spcBef>
              <a:spcAft>
                <a:spcPts val="0"/>
              </a:spcAft>
              <a:buClr>
                <a:schemeClr val="accent1"/>
              </a:buClr>
              <a:buSzPts val="1800"/>
              <a:buChar char="●"/>
            </a:pPr>
            <a:r>
              <a:rPr lang="en-GB" dirty="0">
                <a:solidFill>
                  <a:srgbClr val="000000"/>
                </a:solidFill>
              </a:rPr>
              <a:t>know some key knowledge and facts to cover as part of this topic</a:t>
            </a:r>
            <a:endParaRPr dirty="0">
              <a:solidFill>
                <a:srgbClr val="000000"/>
              </a:solidFill>
            </a:endParaRPr>
          </a:p>
          <a:p>
            <a:pPr marL="457200" lvl="0" indent="-342900" algn="l" rtl="0">
              <a:lnSpc>
                <a:spcPct val="115000"/>
              </a:lnSpc>
              <a:spcBef>
                <a:spcPts val="0"/>
              </a:spcBef>
              <a:spcAft>
                <a:spcPts val="0"/>
              </a:spcAft>
              <a:buClr>
                <a:schemeClr val="accent1"/>
              </a:buClr>
              <a:buSzPts val="1800"/>
              <a:buChar char="●"/>
            </a:pPr>
            <a:r>
              <a:rPr lang="en-GB" sz="1800" dirty="0">
                <a:solidFill>
                  <a:srgbClr val="000000"/>
                </a:solidFill>
              </a:rPr>
              <a:t>have strategies to deal with questions that come up in class</a:t>
            </a:r>
            <a:endParaRPr sz="1800" dirty="0">
              <a:solidFill>
                <a:srgbClr val="000000"/>
              </a:solidFill>
            </a:endParaRPr>
          </a:p>
          <a:p>
            <a:pPr marL="457200" lvl="0" indent="-342900" algn="l" rtl="0">
              <a:lnSpc>
                <a:spcPct val="115000"/>
              </a:lnSpc>
              <a:spcBef>
                <a:spcPts val="0"/>
              </a:spcBef>
              <a:spcAft>
                <a:spcPts val="0"/>
              </a:spcAft>
              <a:buClr>
                <a:schemeClr val="accent1"/>
              </a:buClr>
              <a:buSzPts val="1800"/>
              <a:buChar char="●"/>
            </a:pPr>
            <a:r>
              <a:rPr lang="en-GB" sz="1800" dirty="0">
                <a:solidFill>
                  <a:srgbClr val="000000"/>
                </a:solidFill>
              </a:rPr>
              <a:t>feel more confident teaching about </a:t>
            </a:r>
            <a:r>
              <a:rPr lang="en-GB" sz="1800" b="1" dirty="0">
                <a:solidFill>
                  <a:srgbClr val="000000"/>
                </a:solidFill>
              </a:rPr>
              <a:t>respectful relationships</a:t>
            </a:r>
            <a:endParaRPr sz="1800" b="1" dirty="0">
              <a:solidFill>
                <a:srgbClr val="000000"/>
              </a:solidFill>
            </a:endParaRPr>
          </a:p>
          <a:p>
            <a:pPr marL="0" lvl="0" indent="0" algn="l" rtl="0">
              <a:lnSpc>
                <a:spcPct val="115000"/>
              </a:lnSpc>
              <a:spcBef>
                <a:spcPts val="0"/>
              </a:spcBef>
              <a:spcAft>
                <a:spcPts val="0"/>
              </a:spcAft>
              <a:buSzPts val="1400"/>
              <a:buNone/>
            </a:pPr>
            <a:endParaRPr sz="1800" dirty="0">
              <a:solidFill>
                <a:srgbClr val="434343"/>
              </a:solidFill>
            </a:endParaRPr>
          </a:p>
          <a:p>
            <a:pPr marL="457200" lvl="0" indent="0" algn="l" rtl="0">
              <a:lnSpc>
                <a:spcPct val="115000"/>
              </a:lnSpc>
              <a:spcBef>
                <a:spcPts val="0"/>
              </a:spcBef>
              <a:spcAft>
                <a:spcPts val="0"/>
              </a:spcAft>
              <a:buSzPts val="1400"/>
              <a:buNone/>
            </a:pPr>
            <a:endParaRPr sz="1800" dirty="0"/>
          </a:p>
          <a:p>
            <a:pPr marL="0" lvl="0" indent="0" algn="l" rtl="0">
              <a:lnSpc>
                <a:spcPct val="115000"/>
              </a:lnSpc>
              <a:spcBef>
                <a:spcPts val="0"/>
              </a:spcBef>
              <a:spcAft>
                <a:spcPts val="0"/>
              </a:spcAft>
              <a:buSzPts val="1400"/>
              <a:buNone/>
            </a:pPr>
            <a:endParaRPr sz="1800" dirty="0"/>
          </a:p>
          <a:p>
            <a:pPr marL="0" lvl="0" indent="0" algn="l" rtl="0">
              <a:lnSpc>
                <a:spcPct val="115000"/>
              </a:lnSpc>
              <a:spcBef>
                <a:spcPts val="1600"/>
              </a:spcBef>
              <a:spcAft>
                <a:spcPts val="1600"/>
              </a:spcAft>
              <a:buSzPts val="1400"/>
              <a:buNone/>
            </a:pPr>
            <a:endParaRPr sz="1800" dirty="0"/>
          </a:p>
        </p:txBody>
      </p:sp>
      <p:sp>
        <p:nvSpPr>
          <p:cNvPr id="127" name="Google Shape;127;p28"/>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4</a:t>
            </a:fld>
            <a:endParaRP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413"/>
        <p:cNvGrpSpPr/>
        <p:nvPr/>
      </p:nvGrpSpPr>
      <p:grpSpPr>
        <a:xfrm>
          <a:off x="0" y="0"/>
          <a:ext cx="0" cy="0"/>
          <a:chOff x="0" y="0"/>
          <a:chExt cx="0" cy="0"/>
        </a:xfrm>
      </p:grpSpPr>
      <p:sp>
        <p:nvSpPr>
          <p:cNvPr id="414" name="Google Shape;414;p64"/>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Giving permission</a:t>
            </a:r>
            <a:endParaRPr dirty="0"/>
          </a:p>
        </p:txBody>
      </p:sp>
      <p:sp>
        <p:nvSpPr>
          <p:cNvPr id="418" name="Google Shape;418;p64"/>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415" name="Google Shape;415;p64"/>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dirty="0">
                <a:solidFill>
                  <a:srgbClr val="000000"/>
                </a:solidFill>
              </a:rPr>
              <a:t>Explain to pupils that part of self-respect is </a:t>
            </a:r>
            <a:r>
              <a:rPr lang="en-GB" b="1" dirty="0">
                <a:solidFill>
                  <a:srgbClr val="000000"/>
                </a:solidFill>
              </a:rPr>
              <a:t>knowing when they want to do something</a:t>
            </a:r>
            <a:r>
              <a:rPr lang="en-GB" dirty="0">
                <a:solidFill>
                  <a:srgbClr val="000000"/>
                </a:solidFill>
              </a:rPr>
              <a:t> or not.</a:t>
            </a:r>
            <a:endParaRPr dirty="0">
              <a:solidFill>
                <a:srgbClr val="000000"/>
              </a:solidFill>
            </a:endParaRPr>
          </a:p>
          <a:p>
            <a:pPr marL="0" lvl="0" indent="0" algn="l" rtl="0">
              <a:lnSpc>
                <a:spcPct val="115000"/>
              </a:lnSpc>
              <a:spcBef>
                <a:spcPts val="0"/>
              </a:spcBef>
              <a:spcAft>
                <a:spcPts val="0"/>
              </a:spcAft>
              <a:buSzPts val="1400"/>
              <a:buNone/>
            </a:pPr>
            <a:endParaRPr dirty="0">
              <a:solidFill>
                <a:srgbClr val="000000"/>
              </a:solidFill>
            </a:endParaRPr>
          </a:p>
          <a:p>
            <a:pPr marL="0" lvl="0" indent="0" algn="l" rtl="0">
              <a:lnSpc>
                <a:spcPct val="115000"/>
              </a:lnSpc>
              <a:spcBef>
                <a:spcPts val="0"/>
              </a:spcBef>
              <a:spcAft>
                <a:spcPts val="0"/>
              </a:spcAft>
              <a:buSzPts val="1400"/>
              <a:buNone/>
            </a:pPr>
            <a:r>
              <a:rPr lang="en-GB" dirty="0">
                <a:solidFill>
                  <a:srgbClr val="000000"/>
                </a:solidFill>
              </a:rPr>
              <a:t>Discuss </a:t>
            </a:r>
            <a:r>
              <a:rPr lang="en-GB" b="1" dirty="0">
                <a:solidFill>
                  <a:srgbClr val="000000"/>
                </a:solidFill>
              </a:rPr>
              <a:t>ways they can express this </a:t>
            </a:r>
            <a:r>
              <a:rPr lang="en-GB" dirty="0">
                <a:solidFill>
                  <a:srgbClr val="000000"/>
                </a:solidFill>
              </a:rPr>
              <a:t>with confidence and kindness. </a:t>
            </a:r>
            <a:endParaRPr dirty="0">
              <a:solidFill>
                <a:srgbClr val="000000"/>
              </a:solidFill>
            </a:endParaRPr>
          </a:p>
          <a:p>
            <a:pPr marL="0" lvl="0" indent="0" algn="l" rtl="0">
              <a:lnSpc>
                <a:spcPct val="115000"/>
              </a:lnSpc>
              <a:spcBef>
                <a:spcPts val="1600"/>
              </a:spcBef>
              <a:spcAft>
                <a:spcPts val="0"/>
              </a:spcAft>
              <a:buSzPts val="1400"/>
              <a:buNone/>
            </a:pPr>
            <a:r>
              <a:rPr lang="en-GB" dirty="0">
                <a:solidFill>
                  <a:srgbClr val="000000"/>
                </a:solidFill>
              </a:rPr>
              <a:t>Teach pupils that: </a:t>
            </a:r>
            <a:endParaRPr dirty="0">
              <a:solidFill>
                <a:srgbClr val="000000"/>
              </a:solidFill>
            </a:endParaRPr>
          </a:p>
          <a:p>
            <a:pPr marL="285750" lvl="0" indent="-285750" algn="l" rtl="0">
              <a:lnSpc>
                <a:spcPct val="115000"/>
              </a:lnSpc>
              <a:spcBef>
                <a:spcPts val="0"/>
              </a:spcBef>
              <a:spcAft>
                <a:spcPts val="0"/>
              </a:spcAft>
              <a:buClr>
                <a:schemeClr val="accent1"/>
              </a:buClr>
              <a:buSzPts val="1400"/>
              <a:buChar char="●"/>
            </a:pPr>
            <a:r>
              <a:rPr lang="en-GB" dirty="0">
                <a:solidFill>
                  <a:srgbClr val="000000"/>
                </a:solidFill>
              </a:rPr>
              <a:t>not giving permission does not make them a bad friend</a:t>
            </a:r>
            <a:endParaRPr dirty="0">
              <a:solidFill>
                <a:srgbClr val="000000"/>
              </a:solidFill>
            </a:endParaRPr>
          </a:p>
          <a:p>
            <a:pPr marL="285750" lvl="0" indent="-285750" algn="l" rtl="0">
              <a:lnSpc>
                <a:spcPct val="115000"/>
              </a:lnSpc>
              <a:spcBef>
                <a:spcPts val="0"/>
              </a:spcBef>
              <a:spcAft>
                <a:spcPts val="0"/>
              </a:spcAft>
              <a:buClr>
                <a:schemeClr val="accent1"/>
              </a:buClr>
              <a:buSzPts val="1400"/>
              <a:buChar char="●"/>
            </a:pPr>
            <a:r>
              <a:rPr lang="en-GB" dirty="0">
                <a:solidFill>
                  <a:srgbClr val="000000"/>
                </a:solidFill>
              </a:rPr>
              <a:t>giving permission does not make them a good friend</a:t>
            </a:r>
            <a:endParaRPr dirty="0">
              <a:solidFill>
                <a:srgbClr val="000000"/>
              </a:solidFill>
            </a:endParaRPr>
          </a:p>
          <a:p>
            <a:pPr marL="0" lvl="0" indent="0" algn="l" rtl="0">
              <a:lnSpc>
                <a:spcPct val="115000"/>
              </a:lnSpc>
              <a:spcBef>
                <a:spcPts val="1600"/>
              </a:spcBef>
              <a:spcAft>
                <a:spcPts val="0"/>
              </a:spcAft>
              <a:buSzPts val="1400"/>
              <a:buNone/>
            </a:pPr>
            <a:endParaRPr dirty="0"/>
          </a:p>
          <a:p>
            <a:pPr marL="0" lvl="0" indent="0" algn="l" rtl="0">
              <a:lnSpc>
                <a:spcPct val="115000"/>
              </a:lnSpc>
              <a:spcBef>
                <a:spcPts val="1600"/>
              </a:spcBef>
              <a:spcAft>
                <a:spcPts val="1600"/>
              </a:spcAft>
              <a:buSzPts val="1400"/>
              <a:buNone/>
            </a:pPr>
            <a:endParaRPr dirty="0"/>
          </a:p>
        </p:txBody>
      </p:sp>
      <p:sp>
        <p:nvSpPr>
          <p:cNvPr id="417" name="Google Shape;417;p64"/>
          <p:cNvSpPr txBox="1">
            <a:spLocks noGrp="1"/>
          </p:cNvSpPr>
          <p:nvPr>
            <p:ph type="body" idx="2"/>
          </p:nvPr>
        </p:nvSpPr>
        <p:spPr>
          <a:xfrm>
            <a:off x="6178800" y="216425"/>
            <a:ext cx="2695200" cy="1623805"/>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the importance of permission-seeking and giving in relationships with friends, peers and adults.</a:t>
            </a:r>
            <a:endParaRPr sz="1600" dirty="0">
              <a:solidFill>
                <a:srgbClr val="000000"/>
              </a:solidFill>
            </a:endParaRPr>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416" name="Google Shape;416;p64"/>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40</a:t>
            </a:fld>
            <a:endParaRP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422"/>
        <p:cNvGrpSpPr/>
        <p:nvPr/>
      </p:nvGrpSpPr>
      <p:grpSpPr>
        <a:xfrm>
          <a:off x="0" y="0"/>
          <a:ext cx="0" cy="0"/>
          <a:chOff x="0" y="0"/>
          <a:chExt cx="0" cy="0"/>
        </a:xfrm>
      </p:grpSpPr>
      <p:sp>
        <p:nvSpPr>
          <p:cNvPr id="423" name="Google Shape;423;p65"/>
          <p:cNvSpPr txBox="1">
            <a:spLocks noGrp="1"/>
          </p:cNvSpPr>
          <p:nvPr>
            <p:ph type="title"/>
          </p:nvPr>
        </p:nvSpPr>
        <p:spPr>
          <a:xfrm>
            <a:off x="2022750" y="2150850"/>
            <a:ext cx="5098500" cy="841800"/>
          </a:xfrm>
          <a:prstGeom prst="rect">
            <a:avLst/>
          </a:prstGeom>
          <a:solidFill>
            <a:schemeClr val="accent1"/>
          </a:solidFill>
          <a:ln>
            <a:solidFill>
              <a:schemeClr val="accent1"/>
            </a:solid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3600"/>
              <a:buNone/>
            </a:pPr>
            <a:r>
              <a:rPr lang="en-GB" dirty="0">
                <a:solidFill>
                  <a:srgbClr val="FFFFFF"/>
                </a:solidFill>
              </a:rPr>
              <a:t>Secondary curriculum</a:t>
            </a:r>
            <a:endParaRPr dirty="0">
              <a:solidFill>
                <a:srgbClr val="FFFFFF"/>
              </a:solidFill>
            </a:endParaRPr>
          </a:p>
        </p:txBody>
      </p:sp>
      <p:sp>
        <p:nvSpPr>
          <p:cNvPr id="425" name="Google Shape;425;p65"/>
          <p:cNvSpPr txBox="1">
            <a:spLocks noGrp="1"/>
          </p:cNvSpPr>
          <p:nvPr>
            <p:ph type="body" idx="4294967295"/>
          </p:nvPr>
        </p:nvSpPr>
        <p:spPr>
          <a:xfrm>
            <a:off x="330200" y="3276600"/>
            <a:ext cx="8543700" cy="1099200"/>
          </a:xfrm>
          <a:prstGeom prst="rect">
            <a:avLst/>
          </a:prstGeom>
          <a:solidFill>
            <a:srgbClr val="F3F2F1"/>
          </a:solidFill>
          <a:ln>
            <a:noFill/>
          </a:ln>
        </p:spPr>
        <p:txBody>
          <a:bodyPr spcFirstLastPara="1" wrap="square" lIns="91425" tIns="91425" rIns="91425" bIns="91425" anchor="t" anchorCtr="0">
            <a:noAutofit/>
          </a:bodyPr>
          <a:lstStyle/>
          <a:p>
            <a:pPr marL="0" indent="0">
              <a:buNone/>
            </a:pPr>
            <a:r>
              <a:rPr lang="en-GB" sz="1600" b="1" dirty="0">
                <a:solidFill>
                  <a:srgbClr val="000000"/>
                </a:solidFill>
              </a:rPr>
              <a:t>STATUTORY GUIDANCE </a:t>
            </a:r>
            <a:br>
              <a:rPr lang="en-GB" sz="1600" b="1" dirty="0">
                <a:solidFill>
                  <a:srgbClr val="000000"/>
                </a:solidFill>
              </a:rPr>
            </a:br>
            <a:r>
              <a:rPr lang="en-GB" sz="1800" dirty="0">
                <a:solidFill>
                  <a:srgbClr val="000000"/>
                </a:solidFill>
              </a:rPr>
              <a:t>Schools should continue to develop knowledge on topics specified for primary as required and in addition cover the following content by the end of secondary. </a:t>
            </a:r>
            <a:r>
              <a:rPr lang="en-GB" sz="1800" dirty="0">
                <a:solidFill>
                  <a:schemeClr val="tx1"/>
                </a:solidFill>
              </a:rPr>
              <a:t>(p36)</a:t>
            </a:r>
          </a:p>
          <a:p>
            <a:pPr marL="0" lvl="0" indent="0" algn="l" rtl="0">
              <a:lnSpc>
                <a:spcPct val="115000"/>
              </a:lnSpc>
              <a:spcBef>
                <a:spcPts val="0"/>
              </a:spcBef>
              <a:spcAft>
                <a:spcPts val="0"/>
              </a:spcAft>
              <a:buSzPts val="1800"/>
              <a:buNone/>
            </a:pPr>
            <a:endParaRPr sz="1800" dirty="0">
              <a:solidFill>
                <a:srgbClr val="000000"/>
              </a:solidFill>
            </a:endParaRPr>
          </a:p>
          <a:p>
            <a:pPr marL="0" lvl="0" indent="0" algn="l" rtl="0">
              <a:lnSpc>
                <a:spcPct val="115000"/>
              </a:lnSpc>
              <a:spcBef>
                <a:spcPts val="0"/>
              </a:spcBef>
              <a:spcAft>
                <a:spcPts val="0"/>
              </a:spcAft>
              <a:buSzPts val="1800"/>
              <a:buNone/>
            </a:pPr>
            <a:endParaRPr sz="1800" dirty="0"/>
          </a:p>
          <a:p>
            <a:pPr marL="0" lvl="0" indent="0" algn="l" rtl="0">
              <a:lnSpc>
                <a:spcPct val="115000"/>
              </a:lnSpc>
              <a:spcBef>
                <a:spcPts val="0"/>
              </a:spcBef>
              <a:spcAft>
                <a:spcPts val="0"/>
              </a:spcAft>
              <a:buSzPts val="1800"/>
              <a:buNone/>
            </a:pPr>
            <a:endParaRPr sz="1800" dirty="0"/>
          </a:p>
          <a:p>
            <a:pPr marL="0" lvl="0" indent="0" algn="l" rtl="0">
              <a:lnSpc>
                <a:spcPct val="115000"/>
              </a:lnSpc>
              <a:spcBef>
                <a:spcPts val="0"/>
              </a:spcBef>
              <a:spcAft>
                <a:spcPts val="0"/>
              </a:spcAft>
              <a:buSzPts val="1800"/>
              <a:buNone/>
            </a:pPr>
            <a:endParaRPr sz="1800" dirty="0"/>
          </a:p>
        </p:txBody>
      </p:sp>
      <p:sp>
        <p:nvSpPr>
          <p:cNvPr id="424" name="Google Shape;424;p65"/>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Clr>
                <a:srgbClr val="000000"/>
              </a:buClr>
              <a:buSzPts val="1000"/>
              <a:buFont typeface="Arial"/>
              <a:buNone/>
            </a:pPr>
            <a:fld id="{00000000-1234-1234-1234-123412341234}" type="slidenum">
              <a:rPr lang="en-GB"/>
              <a:t>41</a:t>
            </a:fld>
            <a:endParaRP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429"/>
        <p:cNvGrpSpPr/>
        <p:nvPr/>
      </p:nvGrpSpPr>
      <p:grpSpPr>
        <a:xfrm>
          <a:off x="0" y="0"/>
          <a:ext cx="0" cy="0"/>
          <a:chOff x="0" y="0"/>
          <a:chExt cx="0" cy="0"/>
        </a:xfrm>
      </p:grpSpPr>
      <p:sp>
        <p:nvSpPr>
          <p:cNvPr id="430" name="Google Shape;430;p66"/>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Positive and healthy friendships</a:t>
            </a:r>
            <a:endParaRPr dirty="0"/>
          </a:p>
        </p:txBody>
      </p:sp>
      <p:sp>
        <p:nvSpPr>
          <p:cNvPr id="431" name="Google Shape;431;p66"/>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dirty="0">
                <a:solidFill>
                  <a:srgbClr val="000000"/>
                </a:solidFill>
              </a:rPr>
              <a:t>Building on what is taught in primary, teach that </a:t>
            </a:r>
            <a:r>
              <a:rPr lang="en-GB" b="1" dirty="0">
                <a:solidFill>
                  <a:srgbClr val="000000"/>
                </a:solidFill>
              </a:rPr>
              <a:t>healthy</a:t>
            </a:r>
            <a:r>
              <a:rPr lang="en-GB" dirty="0">
                <a:solidFill>
                  <a:srgbClr val="000000"/>
                </a:solidFill>
              </a:rPr>
              <a:t> friendships make people feel </a:t>
            </a:r>
            <a:r>
              <a:rPr lang="en-GB" b="1" dirty="0">
                <a:solidFill>
                  <a:srgbClr val="000000"/>
                </a:solidFill>
              </a:rPr>
              <a:t>happy, confident, safe, and positive </a:t>
            </a:r>
            <a:r>
              <a:rPr lang="en-GB" dirty="0">
                <a:solidFill>
                  <a:srgbClr val="000000"/>
                </a:solidFill>
              </a:rPr>
              <a:t>about themselves.</a:t>
            </a:r>
            <a:endParaRPr dirty="0">
              <a:solidFill>
                <a:srgbClr val="000000"/>
              </a:solidFill>
            </a:endParaRPr>
          </a:p>
          <a:p>
            <a:pPr marL="0" lvl="0" indent="0" algn="l" rtl="0">
              <a:lnSpc>
                <a:spcPct val="115000"/>
              </a:lnSpc>
              <a:spcBef>
                <a:spcPts val="0"/>
              </a:spcBef>
              <a:spcAft>
                <a:spcPts val="0"/>
              </a:spcAft>
              <a:buSzPts val="1400"/>
              <a:buNone/>
            </a:pPr>
            <a:endParaRPr dirty="0">
              <a:solidFill>
                <a:srgbClr val="000000"/>
              </a:solidFill>
            </a:endParaRPr>
          </a:p>
          <a:p>
            <a:pPr marL="0" lvl="0" indent="0" algn="l" rtl="0">
              <a:lnSpc>
                <a:spcPct val="115000"/>
              </a:lnSpc>
              <a:spcBef>
                <a:spcPts val="0"/>
              </a:spcBef>
              <a:spcAft>
                <a:spcPts val="0"/>
              </a:spcAft>
              <a:buSzPts val="1400"/>
              <a:buNone/>
            </a:pPr>
            <a:r>
              <a:rPr lang="en-GB" dirty="0">
                <a:solidFill>
                  <a:srgbClr val="000000"/>
                </a:solidFill>
              </a:rPr>
              <a:t>Explain to pupils that this applies to relationships </a:t>
            </a:r>
            <a:r>
              <a:rPr lang="en-GB" b="1" dirty="0">
                <a:solidFill>
                  <a:srgbClr val="000000"/>
                </a:solidFill>
              </a:rPr>
              <a:t>in person </a:t>
            </a:r>
            <a:r>
              <a:rPr lang="en-GB" dirty="0">
                <a:solidFill>
                  <a:srgbClr val="000000"/>
                </a:solidFill>
              </a:rPr>
              <a:t>and</a:t>
            </a:r>
            <a:r>
              <a:rPr lang="en-GB" b="1" dirty="0">
                <a:solidFill>
                  <a:srgbClr val="000000"/>
                </a:solidFill>
              </a:rPr>
              <a:t> online</a:t>
            </a:r>
            <a:r>
              <a:rPr lang="en-GB" dirty="0">
                <a:solidFill>
                  <a:srgbClr val="000000"/>
                </a:solidFill>
              </a:rPr>
              <a:t>.</a:t>
            </a:r>
            <a:endParaRPr dirty="0">
              <a:solidFill>
                <a:srgbClr val="000000"/>
              </a:solidFill>
            </a:endParaRPr>
          </a:p>
          <a:p>
            <a:pPr marL="0" lvl="0" indent="0" algn="l" rtl="0">
              <a:lnSpc>
                <a:spcPct val="115000"/>
              </a:lnSpc>
              <a:spcBef>
                <a:spcPts val="0"/>
              </a:spcBef>
              <a:spcAft>
                <a:spcPts val="0"/>
              </a:spcAft>
              <a:buSzPts val="1400"/>
              <a:buNone/>
            </a:pPr>
            <a:endParaRPr dirty="0">
              <a:solidFill>
                <a:srgbClr val="000000"/>
              </a:solidFill>
            </a:endParaRPr>
          </a:p>
          <a:p>
            <a:pPr marL="0" lvl="0" indent="0" algn="l" rtl="0">
              <a:lnSpc>
                <a:spcPct val="115000"/>
              </a:lnSpc>
              <a:spcBef>
                <a:spcPts val="0"/>
              </a:spcBef>
              <a:spcAft>
                <a:spcPts val="0"/>
              </a:spcAft>
              <a:buSzPts val="1400"/>
              <a:buNone/>
            </a:pPr>
            <a:r>
              <a:rPr lang="en-GB" dirty="0">
                <a:solidFill>
                  <a:srgbClr val="000000"/>
                </a:solidFill>
              </a:rPr>
              <a:t>Explore, in both contexts, </a:t>
            </a:r>
            <a:r>
              <a:rPr lang="en-GB" b="1" dirty="0">
                <a:solidFill>
                  <a:srgbClr val="000000"/>
                </a:solidFill>
              </a:rPr>
              <a:t>what pupils can do</a:t>
            </a:r>
            <a:r>
              <a:rPr lang="en-GB" dirty="0">
                <a:solidFill>
                  <a:srgbClr val="000000"/>
                </a:solidFill>
              </a:rPr>
              <a:t> if they are in a relationship that does not make them feel this way, for example, tell a trusted adult.</a:t>
            </a:r>
            <a:endParaRPr dirty="0">
              <a:solidFill>
                <a:srgbClr val="000000"/>
              </a:solidFill>
            </a:endParaRPr>
          </a:p>
        </p:txBody>
      </p:sp>
      <p:sp>
        <p:nvSpPr>
          <p:cNvPr id="434" name="Google Shape;434;p66"/>
          <p:cNvSpPr txBox="1">
            <a:spLocks noGrp="1"/>
          </p:cNvSpPr>
          <p:nvPr>
            <p:ph type="body" idx="2"/>
          </p:nvPr>
        </p:nvSpPr>
        <p:spPr>
          <a:xfrm>
            <a:off x="6178800" y="216424"/>
            <a:ext cx="2695200" cy="4021726"/>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the characteristics of positive and healthy friendships (in all contexts, including online) including: trust, respect, honesty, kindness, generosity, boundaries, privacy, consent and the management of conflict, reconciliation and ending relationships. This includes different (non-sexual) types of relationship.</a:t>
            </a:r>
            <a:endParaRPr sz="1600" dirty="0">
              <a:solidFill>
                <a:srgbClr val="000000"/>
              </a:solidFill>
            </a:endParaRPr>
          </a:p>
        </p:txBody>
      </p:sp>
      <p:sp>
        <p:nvSpPr>
          <p:cNvPr id="433" name="Google Shape;433;p66"/>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432" name="Google Shape;432;p66"/>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solidFill>
                  <a:srgbClr val="260859"/>
                </a:solidFill>
              </a:rPr>
              <a:t>42</a:t>
            </a:fld>
            <a:endParaRPr dirty="0">
              <a:solidFill>
                <a:srgbClr val="260859"/>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438"/>
        <p:cNvGrpSpPr/>
        <p:nvPr/>
      </p:nvGrpSpPr>
      <p:grpSpPr>
        <a:xfrm>
          <a:off x="0" y="0"/>
          <a:ext cx="0" cy="0"/>
          <a:chOff x="0" y="0"/>
          <a:chExt cx="0" cy="0"/>
        </a:xfrm>
      </p:grpSpPr>
      <p:sp>
        <p:nvSpPr>
          <p:cNvPr id="439" name="Google Shape;439;p67"/>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Positive and healthy friendships (1)</a:t>
            </a:r>
            <a:endParaRPr dirty="0"/>
          </a:p>
        </p:txBody>
      </p:sp>
      <p:sp>
        <p:nvSpPr>
          <p:cNvPr id="440" name="Google Shape;440;p67"/>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600"/>
              </a:spcBef>
              <a:spcAft>
                <a:spcPts val="0"/>
              </a:spcAft>
              <a:buSzPts val="1400"/>
              <a:buNone/>
            </a:pPr>
            <a:r>
              <a:rPr lang="en-GB" dirty="0">
                <a:solidFill>
                  <a:srgbClr val="000000"/>
                </a:solidFill>
              </a:rPr>
              <a:t>In a positive and healthy friendship both people:</a:t>
            </a:r>
            <a:endParaRPr dirty="0">
              <a:solidFill>
                <a:srgbClr val="000000"/>
              </a:solidFill>
            </a:endParaRPr>
          </a:p>
          <a:p>
            <a:pPr marL="285750" lvl="0" indent="-285750" algn="l" rtl="0">
              <a:lnSpc>
                <a:spcPct val="115000"/>
              </a:lnSpc>
              <a:spcBef>
                <a:spcPts val="1600"/>
              </a:spcBef>
              <a:spcAft>
                <a:spcPts val="0"/>
              </a:spcAft>
              <a:buClr>
                <a:schemeClr val="accent1"/>
              </a:buClr>
              <a:buSzPts val="1400"/>
              <a:buFont typeface="Arial"/>
              <a:buChar char="●"/>
            </a:pPr>
            <a:r>
              <a:rPr lang="en-GB" dirty="0">
                <a:solidFill>
                  <a:srgbClr val="000000"/>
                </a:solidFill>
              </a:rPr>
              <a:t>are </a:t>
            </a:r>
            <a:r>
              <a:rPr lang="en-GB" b="1" dirty="0">
                <a:solidFill>
                  <a:srgbClr val="000000"/>
                </a:solidFill>
              </a:rPr>
              <a:t>kind, considerate and respectful</a:t>
            </a:r>
            <a:r>
              <a:rPr lang="en-GB" dirty="0">
                <a:solidFill>
                  <a:srgbClr val="000000"/>
                </a:solidFill>
              </a:rPr>
              <a:t> to each other</a:t>
            </a:r>
            <a:endParaRPr dirty="0">
              <a:solidFill>
                <a:srgbClr val="000000"/>
              </a:solidFill>
            </a:endParaRPr>
          </a:p>
          <a:p>
            <a:pPr marL="285750" lvl="0" indent="-285750" algn="l" rtl="0">
              <a:lnSpc>
                <a:spcPct val="115000"/>
              </a:lnSpc>
              <a:spcBef>
                <a:spcPts val="0"/>
              </a:spcBef>
              <a:spcAft>
                <a:spcPts val="0"/>
              </a:spcAft>
              <a:buClr>
                <a:schemeClr val="accent1"/>
              </a:buClr>
              <a:buSzPts val="1400"/>
              <a:buChar char="●"/>
            </a:pPr>
            <a:r>
              <a:rPr lang="en-GB" dirty="0">
                <a:solidFill>
                  <a:srgbClr val="000000"/>
                </a:solidFill>
              </a:rPr>
              <a:t>are </a:t>
            </a:r>
            <a:r>
              <a:rPr lang="en-GB" b="1" dirty="0">
                <a:solidFill>
                  <a:srgbClr val="000000"/>
                </a:solidFill>
              </a:rPr>
              <a:t>honest</a:t>
            </a:r>
            <a:r>
              <a:rPr lang="en-GB" dirty="0">
                <a:solidFill>
                  <a:srgbClr val="000000"/>
                </a:solidFill>
              </a:rPr>
              <a:t> with each other</a:t>
            </a:r>
            <a:endParaRPr dirty="0">
              <a:solidFill>
                <a:srgbClr val="000000"/>
              </a:solidFill>
            </a:endParaRPr>
          </a:p>
          <a:p>
            <a:pPr marL="285750" lvl="0" indent="-285750" algn="l" rtl="0">
              <a:lnSpc>
                <a:spcPct val="115000"/>
              </a:lnSpc>
              <a:spcBef>
                <a:spcPts val="0"/>
              </a:spcBef>
              <a:spcAft>
                <a:spcPts val="0"/>
              </a:spcAft>
              <a:buClr>
                <a:schemeClr val="accent1"/>
              </a:buClr>
              <a:buSzPts val="1400"/>
              <a:buChar char="●"/>
            </a:pPr>
            <a:r>
              <a:rPr lang="en-GB" b="1" dirty="0">
                <a:solidFill>
                  <a:srgbClr val="000000"/>
                </a:solidFill>
              </a:rPr>
              <a:t>listen</a:t>
            </a:r>
            <a:r>
              <a:rPr lang="en-GB" dirty="0">
                <a:solidFill>
                  <a:srgbClr val="000000"/>
                </a:solidFill>
              </a:rPr>
              <a:t> to each other</a:t>
            </a:r>
            <a:endParaRPr dirty="0">
              <a:solidFill>
                <a:srgbClr val="000000"/>
              </a:solidFill>
            </a:endParaRPr>
          </a:p>
          <a:p>
            <a:pPr marL="285750" lvl="0" indent="-285750" algn="l" rtl="0">
              <a:lnSpc>
                <a:spcPct val="115000"/>
              </a:lnSpc>
              <a:spcBef>
                <a:spcPts val="0"/>
              </a:spcBef>
              <a:spcAft>
                <a:spcPts val="0"/>
              </a:spcAft>
              <a:buClr>
                <a:schemeClr val="accent1"/>
              </a:buClr>
              <a:buSzPts val="1400"/>
              <a:buFont typeface="Arial"/>
              <a:buChar char="●"/>
            </a:pPr>
            <a:r>
              <a:rPr lang="en-GB" dirty="0">
                <a:solidFill>
                  <a:srgbClr val="000000"/>
                </a:solidFill>
              </a:rPr>
              <a:t>respect each others </a:t>
            </a:r>
            <a:r>
              <a:rPr lang="en-GB" b="1" dirty="0">
                <a:solidFill>
                  <a:srgbClr val="000000"/>
                </a:solidFill>
              </a:rPr>
              <a:t>personal space</a:t>
            </a:r>
            <a:r>
              <a:rPr lang="en-GB" dirty="0">
                <a:solidFill>
                  <a:srgbClr val="000000"/>
                </a:solidFill>
              </a:rPr>
              <a:t>, </a:t>
            </a:r>
            <a:r>
              <a:rPr lang="en-GB" b="1" dirty="0">
                <a:solidFill>
                  <a:srgbClr val="000000"/>
                </a:solidFill>
              </a:rPr>
              <a:t>privacy and boundaries</a:t>
            </a:r>
            <a:endParaRPr dirty="0">
              <a:solidFill>
                <a:srgbClr val="000000"/>
              </a:solidFill>
            </a:endParaRPr>
          </a:p>
          <a:p>
            <a:pPr marL="285750" lvl="0" indent="-285750" algn="l" rtl="0">
              <a:lnSpc>
                <a:spcPct val="115000"/>
              </a:lnSpc>
              <a:spcBef>
                <a:spcPts val="0"/>
              </a:spcBef>
              <a:spcAft>
                <a:spcPts val="0"/>
              </a:spcAft>
              <a:buClr>
                <a:schemeClr val="accent1"/>
              </a:buClr>
              <a:buSzPts val="1400"/>
              <a:buChar char="●"/>
            </a:pPr>
            <a:r>
              <a:rPr lang="en-GB" b="1" dirty="0">
                <a:solidFill>
                  <a:srgbClr val="000000"/>
                </a:solidFill>
              </a:rPr>
              <a:t>accept </a:t>
            </a:r>
            <a:r>
              <a:rPr lang="en-GB" dirty="0">
                <a:solidFill>
                  <a:srgbClr val="000000"/>
                </a:solidFill>
              </a:rPr>
              <a:t>each other’s differences </a:t>
            </a:r>
            <a:endParaRPr dirty="0">
              <a:solidFill>
                <a:srgbClr val="000000"/>
              </a:solidFill>
            </a:endParaRPr>
          </a:p>
          <a:p>
            <a:pPr marL="0" lvl="0" indent="0" algn="l" rtl="0">
              <a:lnSpc>
                <a:spcPct val="115000"/>
              </a:lnSpc>
              <a:spcBef>
                <a:spcPts val="0"/>
              </a:spcBef>
              <a:spcAft>
                <a:spcPts val="0"/>
              </a:spcAft>
              <a:buSzPts val="1400"/>
              <a:buNone/>
            </a:pPr>
            <a:endParaRPr dirty="0"/>
          </a:p>
          <a:p>
            <a:pPr marL="0" lvl="0" indent="0" algn="l" rtl="0">
              <a:lnSpc>
                <a:spcPct val="115000"/>
              </a:lnSpc>
              <a:spcBef>
                <a:spcPts val="0"/>
              </a:spcBef>
              <a:spcAft>
                <a:spcPts val="0"/>
              </a:spcAft>
              <a:buSzPts val="1400"/>
              <a:buNone/>
            </a:pPr>
            <a:endParaRPr dirty="0"/>
          </a:p>
        </p:txBody>
      </p:sp>
      <p:sp>
        <p:nvSpPr>
          <p:cNvPr id="441" name="Google Shape;441;p67"/>
          <p:cNvSpPr txBox="1">
            <a:spLocks noGrp="1"/>
          </p:cNvSpPr>
          <p:nvPr>
            <p:ph type="body" idx="2"/>
          </p:nvPr>
        </p:nvSpPr>
        <p:spPr>
          <a:xfrm>
            <a:off x="6178800" y="216424"/>
            <a:ext cx="2695200" cy="4021725"/>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the characteristics of positive and healthy friendships (in all contexts, including online) including: trust, respect, honesty, kindness, generosity, boundaries, privacy, consent and the management of conflict, reconciliation and ending relationships. This includes different (non-sexual) types of relationship.</a:t>
            </a:r>
            <a:endParaRPr sz="1600" dirty="0">
              <a:solidFill>
                <a:srgbClr val="000000"/>
              </a:solidFill>
            </a:endParaRPr>
          </a:p>
        </p:txBody>
      </p:sp>
      <p:sp>
        <p:nvSpPr>
          <p:cNvPr id="443" name="Google Shape;443;p67"/>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442" name="Google Shape;442;p67"/>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solidFill>
                  <a:srgbClr val="260859"/>
                </a:solidFill>
              </a:rPr>
              <a:t>43</a:t>
            </a:fld>
            <a:endParaRPr dirty="0">
              <a:solidFill>
                <a:srgbClr val="260859"/>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447"/>
        <p:cNvGrpSpPr/>
        <p:nvPr/>
      </p:nvGrpSpPr>
      <p:grpSpPr>
        <a:xfrm>
          <a:off x="0" y="0"/>
          <a:ext cx="0" cy="0"/>
          <a:chOff x="0" y="0"/>
          <a:chExt cx="0" cy="0"/>
        </a:xfrm>
      </p:grpSpPr>
      <p:sp>
        <p:nvSpPr>
          <p:cNvPr id="448" name="Google Shape;448;p68"/>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Respect</a:t>
            </a:r>
            <a:endParaRPr dirty="0"/>
          </a:p>
        </p:txBody>
      </p:sp>
      <p:sp>
        <p:nvSpPr>
          <p:cNvPr id="449" name="Google Shape;449;p68"/>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dirty="0">
                <a:solidFill>
                  <a:srgbClr val="000000"/>
                </a:solidFill>
              </a:rPr>
              <a:t>Explain that in a respectful relationship they should be able to: </a:t>
            </a:r>
            <a:endParaRPr dirty="0">
              <a:solidFill>
                <a:srgbClr val="000000"/>
              </a:solidFill>
            </a:endParaRPr>
          </a:p>
          <a:p>
            <a:pPr marL="285750" lvl="0" indent="-285750" algn="l" rtl="0">
              <a:lnSpc>
                <a:spcPct val="115000"/>
              </a:lnSpc>
              <a:spcBef>
                <a:spcPts val="1600"/>
              </a:spcBef>
              <a:spcAft>
                <a:spcPts val="0"/>
              </a:spcAft>
              <a:buClr>
                <a:schemeClr val="accent1"/>
              </a:buClr>
              <a:buSzPts val="1400"/>
              <a:buFont typeface="Arial"/>
              <a:buChar char="●"/>
            </a:pPr>
            <a:r>
              <a:rPr lang="en-GB" b="1" dirty="0">
                <a:solidFill>
                  <a:srgbClr val="000000"/>
                </a:solidFill>
              </a:rPr>
              <a:t>express their feelings and opinions</a:t>
            </a:r>
            <a:r>
              <a:rPr lang="en-GB" dirty="0">
                <a:solidFill>
                  <a:srgbClr val="000000"/>
                </a:solidFill>
              </a:rPr>
              <a:t> without being made to feel stupid, scared, or embarrassed</a:t>
            </a:r>
            <a:endParaRPr dirty="0">
              <a:solidFill>
                <a:srgbClr val="000000"/>
              </a:solidFill>
            </a:endParaRPr>
          </a:p>
          <a:p>
            <a:pPr marL="285750" lvl="0" indent="-285750" algn="l" rtl="0">
              <a:lnSpc>
                <a:spcPct val="115000"/>
              </a:lnSpc>
              <a:spcBef>
                <a:spcPts val="1600"/>
              </a:spcBef>
              <a:spcAft>
                <a:spcPts val="0"/>
              </a:spcAft>
              <a:buClr>
                <a:schemeClr val="accent1"/>
              </a:buClr>
              <a:buSzPts val="1400"/>
              <a:buFont typeface="Arial"/>
              <a:buChar char="●"/>
            </a:pPr>
            <a:r>
              <a:rPr lang="en-GB" b="1" dirty="0">
                <a:solidFill>
                  <a:srgbClr val="000000"/>
                </a:solidFill>
              </a:rPr>
              <a:t>listen to and genuinely value</a:t>
            </a:r>
            <a:r>
              <a:rPr lang="en-GB" dirty="0">
                <a:solidFill>
                  <a:srgbClr val="000000"/>
                </a:solidFill>
              </a:rPr>
              <a:t> the other person’s feelings and opinions</a:t>
            </a:r>
            <a:endParaRPr dirty="0">
              <a:solidFill>
                <a:srgbClr val="000000"/>
              </a:solidFill>
            </a:endParaRPr>
          </a:p>
          <a:p>
            <a:pPr marL="285750" lvl="0" indent="-285750" algn="l" rtl="0">
              <a:lnSpc>
                <a:spcPct val="115000"/>
              </a:lnSpc>
              <a:spcBef>
                <a:spcPts val="1600"/>
              </a:spcBef>
              <a:spcAft>
                <a:spcPts val="0"/>
              </a:spcAft>
              <a:buClr>
                <a:schemeClr val="accent1"/>
              </a:buClr>
              <a:buSzPts val="1400"/>
              <a:buFont typeface="Arial"/>
              <a:buChar char="●"/>
            </a:pPr>
            <a:r>
              <a:rPr lang="en-GB" b="1" dirty="0">
                <a:solidFill>
                  <a:srgbClr val="000000"/>
                </a:solidFill>
              </a:rPr>
              <a:t>be able to disagree </a:t>
            </a:r>
            <a:r>
              <a:rPr lang="en-GB" dirty="0">
                <a:solidFill>
                  <a:srgbClr val="000000"/>
                </a:solidFill>
              </a:rPr>
              <a:t>without causing a fight or someone saying hurtful things</a:t>
            </a:r>
            <a:endParaRPr dirty="0">
              <a:solidFill>
                <a:srgbClr val="000000"/>
              </a:solidFill>
            </a:endParaRPr>
          </a:p>
          <a:p>
            <a:pPr marL="139700" lvl="0" indent="0" algn="l" rtl="0">
              <a:lnSpc>
                <a:spcPct val="115000"/>
              </a:lnSpc>
              <a:spcBef>
                <a:spcPts val="0"/>
              </a:spcBef>
              <a:spcAft>
                <a:spcPts val="0"/>
              </a:spcAft>
              <a:buSzPts val="1400"/>
              <a:buNone/>
            </a:pPr>
            <a:endParaRPr dirty="0"/>
          </a:p>
        </p:txBody>
      </p:sp>
      <p:sp>
        <p:nvSpPr>
          <p:cNvPr id="450" name="Google Shape;450;p68"/>
          <p:cNvSpPr txBox="1">
            <a:spLocks noGrp="1"/>
          </p:cNvSpPr>
          <p:nvPr>
            <p:ph type="body" idx="2"/>
          </p:nvPr>
        </p:nvSpPr>
        <p:spPr>
          <a:xfrm>
            <a:off x="6178800" y="216425"/>
            <a:ext cx="2695200" cy="40218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the characteristics of positive and healthy friendships (in all contexts, including online) including: trust, respect, honesty, kindness, generosity, boundaries, privacy, consent and the management of conflict, reconciliation and ending relationships. This includes different (non-sexual) types of relationship.</a:t>
            </a:r>
            <a:endParaRPr sz="1600" dirty="0">
              <a:solidFill>
                <a:srgbClr val="000000"/>
              </a:solidFill>
            </a:endParaRPr>
          </a:p>
        </p:txBody>
      </p:sp>
      <p:sp>
        <p:nvSpPr>
          <p:cNvPr id="452" name="Google Shape;452;p68"/>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451" name="Google Shape;451;p68"/>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solidFill>
                  <a:srgbClr val="260859"/>
                </a:solidFill>
              </a:rPr>
              <a:t>44</a:t>
            </a:fld>
            <a:endParaRPr dirty="0">
              <a:solidFill>
                <a:srgbClr val="260859"/>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456"/>
        <p:cNvGrpSpPr/>
        <p:nvPr/>
      </p:nvGrpSpPr>
      <p:grpSpPr>
        <a:xfrm>
          <a:off x="0" y="0"/>
          <a:ext cx="0" cy="0"/>
          <a:chOff x="0" y="0"/>
          <a:chExt cx="0" cy="0"/>
        </a:xfrm>
      </p:grpSpPr>
      <p:sp>
        <p:nvSpPr>
          <p:cNvPr id="457" name="Google Shape;457;p69"/>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Respecting difference (1)</a:t>
            </a:r>
            <a:endParaRPr dirty="0"/>
          </a:p>
        </p:txBody>
      </p:sp>
      <p:sp>
        <p:nvSpPr>
          <p:cNvPr id="458" name="Google Shape;458;p69"/>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solidFill>
                  <a:srgbClr val="000000"/>
                </a:solidFill>
              </a:rPr>
              <a:t>Building on the primary curriculum, reinforce that everyone needs to show the same respect to others </a:t>
            </a:r>
            <a:r>
              <a:rPr lang="en-GB" b="1" dirty="0">
                <a:solidFill>
                  <a:srgbClr val="000000"/>
                </a:solidFill>
              </a:rPr>
              <a:t>regardless of how different</a:t>
            </a:r>
            <a:r>
              <a:rPr lang="en-GB" dirty="0">
                <a:solidFill>
                  <a:srgbClr val="000000"/>
                </a:solidFill>
              </a:rPr>
              <a:t> they are to them. </a:t>
            </a:r>
            <a:endParaRPr dirty="0">
              <a:solidFill>
                <a:srgbClr val="000000"/>
              </a:solidFill>
            </a:endParaRPr>
          </a:p>
          <a:p>
            <a:pPr marL="0" lvl="0" indent="0" algn="l" rtl="0">
              <a:lnSpc>
                <a:spcPct val="115000"/>
              </a:lnSpc>
              <a:spcBef>
                <a:spcPts val="1000"/>
              </a:spcBef>
              <a:spcAft>
                <a:spcPts val="0"/>
              </a:spcAft>
              <a:buNone/>
            </a:pPr>
            <a:r>
              <a:rPr lang="en-GB" dirty="0">
                <a:solidFill>
                  <a:srgbClr val="000000"/>
                </a:solidFill>
              </a:rPr>
              <a:t>Explain the harm caused by ‘cancel culture’ and the importance of freedom of speech and freedom of association to a tolerant and free society. </a:t>
            </a:r>
            <a:endParaRPr dirty="0">
              <a:solidFill>
                <a:srgbClr val="000000"/>
              </a:solidFill>
            </a:endParaRPr>
          </a:p>
          <a:p>
            <a:pPr marL="0" lvl="0" indent="0" algn="l" rtl="0">
              <a:lnSpc>
                <a:spcPct val="115000"/>
              </a:lnSpc>
              <a:spcBef>
                <a:spcPts val="1000"/>
              </a:spcBef>
              <a:spcAft>
                <a:spcPts val="0"/>
              </a:spcAft>
              <a:buNone/>
            </a:pPr>
            <a:r>
              <a:rPr lang="en-GB" dirty="0">
                <a:solidFill>
                  <a:srgbClr val="000000"/>
                </a:solidFill>
              </a:rPr>
              <a:t>Teach that censorship and ‘no platforming’ are harmful and damaging.</a:t>
            </a:r>
            <a:endParaRPr dirty="0">
              <a:solidFill>
                <a:srgbClr val="000000"/>
              </a:solidFill>
            </a:endParaRPr>
          </a:p>
          <a:p>
            <a:pPr marL="0" lvl="0" indent="0" algn="l" rtl="0">
              <a:lnSpc>
                <a:spcPct val="115000"/>
              </a:lnSpc>
              <a:spcBef>
                <a:spcPts val="1000"/>
              </a:spcBef>
              <a:spcAft>
                <a:spcPts val="0"/>
              </a:spcAft>
              <a:buNone/>
            </a:pPr>
            <a:r>
              <a:rPr lang="en-GB" dirty="0">
                <a:solidFill>
                  <a:srgbClr val="000000"/>
                </a:solidFill>
              </a:rPr>
              <a:t>Explain that seeking to get people ‘cancelled’ (e.g. having them removed from their position of authority or job) simply because you disagree with them, is a form of bullying and is not acceptable.</a:t>
            </a:r>
            <a:endParaRPr dirty="0">
              <a:solidFill>
                <a:srgbClr val="000000"/>
              </a:solidFill>
            </a:endParaRPr>
          </a:p>
          <a:p>
            <a:pPr marL="139700" lvl="0" indent="0" algn="l" rtl="0">
              <a:lnSpc>
                <a:spcPct val="115000"/>
              </a:lnSpc>
              <a:spcBef>
                <a:spcPts val="1000"/>
              </a:spcBef>
              <a:spcAft>
                <a:spcPts val="0"/>
              </a:spcAft>
              <a:buSzPts val="1400"/>
              <a:buNone/>
            </a:pPr>
            <a:endParaRPr dirty="0"/>
          </a:p>
        </p:txBody>
      </p:sp>
      <p:sp>
        <p:nvSpPr>
          <p:cNvPr id="459" name="Google Shape;459;p69"/>
          <p:cNvSpPr txBox="1">
            <a:spLocks noGrp="1"/>
          </p:cNvSpPr>
          <p:nvPr>
            <p:ph type="body" idx="2"/>
          </p:nvPr>
        </p:nvSpPr>
        <p:spPr>
          <a:xfrm>
            <a:off x="6178800" y="216425"/>
            <a:ext cx="2695200" cy="29130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the importance of respecting others, even when they are very different from them (for example physically, in character, personality or background), or make different choices or have different preferences or beliefs.</a:t>
            </a:r>
            <a:endParaRPr sz="1600" dirty="0">
              <a:solidFill>
                <a:srgbClr val="000000"/>
              </a:solidFill>
            </a:endParaRPr>
          </a:p>
        </p:txBody>
      </p:sp>
      <p:sp>
        <p:nvSpPr>
          <p:cNvPr id="461" name="Google Shape;461;p69"/>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460" name="Google Shape;460;p69"/>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solidFill>
                  <a:srgbClr val="260859"/>
                </a:solidFill>
              </a:rPr>
              <a:t>45</a:t>
            </a:fld>
            <a:endParaRPr dirty="0">
              <a:solidFill>
                <a:srgbClr val="260859"/>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465"/>
        <p:cNvGrpSpPr/>
        <p:nvPr/>
      </p:nvGrpSpPr>
      <p:grpSpPr>
        <a:xfrm>
          <a:off x="0" y="0"/>
          <a:ext cx="0" cy="0"/>
          <a:chOff x="0" y="0"/>
          <a:chExt cx="0" cy="0"/>
        </a:xfrm>
      </p:grpSpPr>
      <p:sp>
        <p:nvSpPr>
          <p:cNvPr id="466" name="Google Shape;466;p70"/>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Boundaries, privacy, consent</a:t>
            </a:r>
            <a:endParaRPr dirty="0"/>
          </a:p>
        </p:txBody>
      </p:sp>
      <p:sp>
        <p:nvSpPr>
          <p:cNvPr id="467" name="Google Shape;467;p70"/>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600"/>
              </a:spcBef>
              <a:spcAft>
                <a:spcPts val="0"/>
              </a:spcAft>
              <a:buSzPts val="1400"/>
              <a:buNone/>
            </a:pPr>
            <a:r>
              <a:rPr lang="en-GB" dirty="0">
                <a:solidFill>
                  <a:srgbClr val="000000"/>
                </a:solidFill>
              </a:rPr>
              <a:t>Teach that even within the closest friendships, people appreciate and expect to:</a:t>
            </a:r>
            <a:endParaRPr dirty="0">
              <a:solidFill>
                <a:srgbClr val="000000"/>
              </a:solidFill>
            </a:endParaRPr>
          </a:p>
          <a:p>
            <a:pPr marL="285750" lvl="0" indent="-285750" algn="l" rtl="0">
              <a:lnSpc>
                <a:spcPct val="115000"/>
              </a:lnSpc>
              <a:spcBef>
                <a:spcPts val="0"/>
              </a:spcBef>
              <a:spcAft>
                <a:spcPts val="0"/>
              </a:spcAft>
              <a:buClr>
                <a:schemeClr val="accent1"/>
              </a:buClr>
              <a:buSzPts val="1400"/>
              <a:buChar char="●"/>
            </a:pPr>
            <a:r>
              <a:rPr lang="en-GB" dirty="0">
                <a:solidFill>
                  <a:srgbClr val="000000"/>
                </a:solidFill>
              </a:rPr>
              <a:t>have their </a:t>
            </a:r>
            <a:r>
              <a:rPr lang="en-GB" b="1" dirty="0">
                <a:solidFill>
                  <a:srgbClr val="000000"/>
                </a:solidFill>
              </a:rPr>
              <a:t>privacy respected</a:t>
            </a:r>
            <a:r>
              <a:rPr lang="en-GB" dirty="0">
                <a:solidFill>
                  <a:srgbClr val="000000"/>
                </a:solidFill>
              </a:rPr>
              <a:t>, e.g. trust that their friends will not access their phone without permission</a:t>
            </a:r>
            <a:endParaRPr dirty="0">
              <a:solidFill>
                <a:srgbClr val="000000"/>
              </a:solidFill>
            </a:endParaRPr>
          </a:p>
          <a:p>
            <a:pPr marL="285750" lvl="0" indent="-285750" algn="l" rtl="0">
              <a:lnSpc>
                <a:spcPct val="115000"/>
              </a:lnSpc>
              <a:spcBef>
                <a:spcPts val="0"/>
              </a:spcBef>
              <a:spcAft>
                <a:spcPts val="0"/>
              </a:spcAft>
              <a:buClr>
                <a:schemeClr val="accent1"/>
              </a:buClr>
              <a:buSzPts val="1400"/>
              <a:buChar char="●"/>
            </a:pPr>
            <a:r>
              <a:rPr lang="en-GB" dirty="0">
                <a:solidFill>
                  <a:srgbClr val="000000"/>
                </a:solidFill>
              </a:rPr>
              <a:t>have their </a:t>
            </a:r>
            <a:r>
              <a:rPr lang="en-GB" b="1" dirty="0">
                <a:solidFill>
                  <a:srgbClr val="000000"/>
                </a:solidFill>
              </a:rPr>
              <a:t>boundaries respected</a:t>
            </a:r>
            <a:r>
              <a:rPr lang="en-GB" dirty="0">
                <a:solidFill>
                  <a:srgbClr val="000000"/>
                </a:solidFill>
              </a:rPr>
              <a:t>, e.g. how closely they interact with people, physically or otherwise </a:t>
            </a:r>
            <a:endParaRPr dirty="0">
              <a:solidFill>
                <a:srgbClr val="000000"/>
              </a:solidFill>
            </a:endParaRPr>
          </a:p>
          <a:p>
            <a:pPr marL="285750" lvl="0" indent="-285750" algn="l" rtl="0">
              <a:lnSpc>
                <a:spcPct val="115000"/>
              </a:lnSpc>
              <a:spcBef>
                <a:spcPts val="0"/>
              </a:spcBef>
              <a:spcAft>
                <a:spcPts val="0"/>
              </a:spcAft>
              <a:buClr>
                <a:schemeClr val="accent1"/>
              </a:buClr>
              <a:buSzPts val="1400"/>
              <a:buChar char="●"/>
            </a:pPr>
            <a:r>
              <a:rPr lang="en-GB" dirty="0">
                <a:solidFill>
                  <a:srgbClr val="000000"/>
                </a:solidFill>
              </a:rPr>
              <a:t>be </a:t>
            </a:r>
            <a:r>
              <a:rPr lang="en-GB" b="1" dirty="0">
                <a:solidFill>
                  <a:srgbClr val="000000"/>
                </a:solidFill>
              </a:rPr>
              <a:t>able to choose when to give and withdraw consent</a:t>
            </a:r>
            <a:r>
              <a:rPr lang="en-GB" dirty="0">
                <a:solidFill>
                  <a:srgbClr val="000000"/>
                </a:solidFill>
              </a:rPr>
              <a:t>, e.g. change their mind</a:t>
            </a:r>
            <a:endParaRPr dirty="0">
              <a:solidFill>
                <a:srgbClr val="000000"/>
              </a:solidFill>
            </a:endParaRPr>
          </a:p>
          <a:p>
            <a:pPr marL="0" lvl="0" indent="0" algn="l" rtl="0">
              <a:lnSpc>
                <a:spcPct val="115000"/>
              </a:lnSpc>
              <a:spcBef>
                <a:spcPts val="0"/>
              </a:spcBef>
              <a:spcAft>
                <a:spcPts val="0"/>
              </a:spcAft>
              <a:buSzPts val="1400"/>
              <a:buNone/>
            </a:pPr>
            <a:endParaRPr dirty="0">
              <a:solidFill>
                <a:srgbClr val="000000"/>
              </a:solidFill>
            </a:endParaRPr>
          </a:p>
          <a:p>
            <a:pPr marL="0" lvl="0" indent="0" algn="l" rtl="0">
              <a:lnSpc>
                <a:spcPct val="115000"/>
              </a:lnSpc>
              <a:spcBef>
                <a:spcPts val="0"/>
              </a:spcBef>
              <a:spcAft>
                <a:spcPts val="0"/>
              </a:spcAft>
              <a:buSzPts val="1400"/>
              <a:buNone/>
            </a:pPr>
            <a:r>
              <a:rPr lang="en-GB" dirty="0">
                <a:solidFill>
                  <a:srgbClr val="000000"/>
                </a:solidFill>
              </a:rPr>
              <a:t>Explain that this applies to all relationships, e.g. family, friends or other’s they regularly interact with.</a:t>
            </a:r>
            <a:endParaRPr dirty="0">
              <a:solidFill>
                <a:srgbClr val="000000"/>
              </a:solidFill>
            </a:endParaRPr>
          </a:p>
        </p:txBody>
      </p:sp>
      <p:sp>
        <p:nvSpPr>
          <p:cNvPr id="468" name="Google Shape;468;p70"/>
          <p:cNvSpPr txBox="1">
            <a:spLocks noGrp="1"/>
          </p:cNvSpPr>
          <p:nvPr>
            <p:ph type="body" idx="2"/>
          </p:nvPr>
        </p:nvSpPr>
        <p:spPr>
          <a:xfrm>
            <a:off x="6178800" y="216424"/>
            <a:ext cx="2695200" cy="4021725"/>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the characteristics of positive and healthy friendships (in all contexts, including online) including: trust, respect, honesty, kindness, generosity, boundaries, privacy, consent and the management of conflict, reconciliation and ending relationships. This includes different (non-sexual) types of relationship.</a:t>
            </a:r>
            <a:endParaRPr sz="1600" dirty="0">
              <a:solidFill>
                <a:srgbClr val="000000"/>
              </a:solidFill>
            </a:endParaRPr>
          </a:p>
        </p:txBody>
      </p:sp>
      <p:sp>
        <p:nvSpPr>
          <p:cNvPr id="470" name="Google Shape;470;p70"/>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469" name="Google Shape;469;p70"/>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solidFill>
                  <a:srgbClr val="260859"/>
                </a:solidFill>
              </a:rPr>
              <a:t>46</a:t>
            </a:fld>
            <a:endParaRPr dirty="0">
              <a:solidFill>
                <a:srgbClr val="260859"/>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474"/>
        <p:cNvGrpSpPr/>
        <p:nvPr/>
      </p:nvGrpSpPr>
      <p:grpSpPr>
        <a:xfrm>
          <a:off x="0" y="0"/>
          <a:ext cx="0" cy="0"/>
          <a:chOff x="0" y="0"/>
          <a:chExt cx="0" cy="0"/>
        </a:xfrm>
      </p:grpSpPr>
      <p:sp>
        <p:nvSpPr>
          <p:cNvPr id="475" name="Google Shape;475;p71"/>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2800"/>
              <a:buFont typeface="Arial"/>
              <a:buNone/>
            </a:pPr>
            <a:r>
              <a:rPr lang="en-GB" dirty="0"/>
              <a:t>Conflict and reconciliation</a:t>
            </a:r>
            <a:endParaRPr dirty="0"/>
          </a:p>
          <a:p>
            <a:pPr marL="0" lvl="0" indent="0" algn="l" rtl="0">
              <a:lnSpc>
                <a:spcPct val="100000"/>
              </a:lnSpc>
              <a:spcBef>
                <a:spcPts val="0"/>
              </a:spcBef>
              <a:spcAft>
                <a:spcPts val="0"/>
              </a:spcAft>
              <a:buClr>
                <a:srgbClr val="000000"/>
              </a:buClr>
              <a:buSzPts val="2800"/>
              <a:buFont typeface="Arial"/>
              <a:buNone/>
            </a:pPr>
            <a:endParaRPr dirty="0">
              <a:solidFill>
                <a:srgbClr val="073763"/>
              </a:solidFill>
            </a:endParaRPr>
          </a:p>
        </p:txBody>
      </p:sp>
      <p:sp>
        <p:nvSpPr>
          <p:cNvPr id="476" name="Google Shape;476;p71"/>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000"/>
              </a:spcBef>
              <a:spcAft>
                <a:spcPts val="0"/>
              </a:spcAft>
              <a:buClr>
                <a:schemeClr val="dk1"/>
              </a:buClr>
              <a:buSzPts val="1400"/>
              <a:buFont typeface="Arial"/>
              <a:buNone/>
            </a:pPr>
            <a:r>
              <a:rPr lang="en-GB" dirty="0">
                <a:solidFill>
                  <a:srgbClr val="000000"/>
                </a:solidFill>
              </a:rPr>
              <a:t>Teach that when there is conflict in relationships it can help to:</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apologise</a:t>
            </a:r>
            <a:r>
              <a:rPr lang="en-GB" dirty="0">
                <a:solidFill>
                  <a:srgbClr val="000000"/>
                </a:solidFill>
              </a:rPr>
              <a:t> if they are in the wrong</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discuss</a:t>
            </a:r>
            <a:r>
              <a:rPr lang="en-GB" dirty="0">
                <a:solidFill>
                  <a:srgbClr val="000000"/>
                </a:solidFill>
              </a:rPr>
              <a:t> ways to de-escalate conflict</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listen and acknowledge </a:t>
            </a:r>
            <a:r>
              <a:rPr lang="en-GB" dirty="0">
                <a:solidFill>
                  <a:srgbClr val="000000"/>
                </a:solidFill>
              </a:rPr>
              <a:t>each other’s viewpoints</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clarify views and opinions</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accept the consequences </a:t>
            </a:r>
            <a:r>
              <a:rPr lang="en-GB" dirty="0">
                <a:solidFill>
                  <a:srgbClr val="000000"/>
                </a:solidFill>
              </a:rPr>
              <a:t>of their actions</a:t>
            </a:r>
            <a:endParaRPr dirty="0">
              <a:solidFill>
                <a:srgbClr val="000000"/>
              </a:solidFill>
            </a:endParaRPr>
          </a:p>
          <a:p>
            <a:pPr marL="0" lvl="0" indent="0" algn="l" rtl="0">
              <a:lnSpc>
                <a:spcPct val="115000"/>
              </a:lnSpc>
              <a:spcBef>
                <a:spcPts val="0"/>
              </a:spcBef>
              <a:spcAft>
                <a:spcPts val="0"/>
              </a:spcAft>
              <a:buSzPts val="1400"/>
              <a:buNone/>
            </a:pPr>
            <a:endParaRPr dirty="0">
              <a:solidFill>
                <a:srgbClr val="000000"/>
              </a:solidFill>
            </a:endParaRPr>
          </a:p>
          <a:p>
            <a:pPr marL="0" lvl="0" indent="0" algn="l" rtl="0">
              <a:lnSpc>
                <a:spcPct val="115000"/>
              </a:lnSpc>
              <a:spcBef>
                <a:spcPts val="0"/>
              </a:spcBef>
              <a:spcAft>
                <a:spcPts val="0"/>
              </a:spcAft>
              <a:buSzPts val="1400"/>
              <a:buNone/>
            </a:pPr>
            <a:r>
              <a:rPr lang="en-GB" dirty="0">
                <a:solidFill>
                  <a:srgbClr val="000000"/>
                </a:solidFill>
              </a:rPr>
              <a:t>Explain that a </a:t>
            </a:r>
            <a:r>
              <a:rPr lang="en-GB" b="1" dirty="0">
                <a:solidFill>
                  <a:srgbClr val="000000"/>
                </a:solidFill>
              </a:rPr>
              <a:t>successfully resolved</a:t>
            </a:r>
            <a:r>
              <a:rPr lang="en-GB" dirty="0">
                <a:solidFill>
                  <a:srgbClr val="000000"/>
                </a:solidFill>
              </a:rPr>
              <a:t> conflict can </a:t>
            </a:r>
            <a:r>
              <a:rPr lang="en-GB" b="1" dirty="0">
                <a:solidFill>
                  <a:srgbClr val="000000"/>
                </a:solidFill>
              </a:rPr>
              <a:t>strengthen</a:t>
            </a:r>
            <a:r>
              <a:rPr lang="en-GB" dirty="0">
                <a:solidFill>
                  <a:srgbClr val="000000"/>
                </a:solidFill>
              </a:rPr>
              <a:t> a relationship as the parties understand more about the other person and themselves as a result.</a:t>
            </a:r>
            <a:endParaRPr dirty="0">
              <a:solidFill>
                <a:srgbClr val="000000"/>
              </a:solidFill>
            </a:endParaRPr>
          </a:p>
          <a:p>
            <a:pPr marL="0" marR="0" lvl="0" indent="0" algn="l" rtl="0">
              <a:lnSpc>
                <a:spcPct val="115000"/>
              </a:lnSpc>
              <a:spcBef>
                <a:spcPts val="1000"/>
              </a:spcBef>
              <a:spcAft>
                <a:spcPts val="0"/>
              </a:spcAft>
              <a:buClr>
                <a:schemeClr val="dk1"/>
              </a:buClr>
              <a:buSzPts val="1400"/>
              <a:buFont typeface="Arial"/>
              <a:buNone/>
            </a:pPr>
            <a:endParaRPr dirty="0"/>
          </a:p>
          <a:p>
            <a:pPr marL="0" marR="0" lvl="0" indent="0" algn="l" rtl="0">
              <a:lnSpc>
                <a:spcPct val="115000"/>
              </a:lnSpc>
              <a:spcBef>
                <a:spcPts val="1000"/>
              </a:spcBef>
              <a:spcAft>
                <a:spcPts val="0"/>
              </a:spcAft>
              <a:buClr>
                <a:schemeClr val="dk1"/>
              </a:buClr>
              <a:buSzPts val="1400"/>
              <a:buNone/>
            </a:pPr>
            <a:endParaRPr dirty="0"/>
          </a:p>
        </p:txBody>
      </p:sp>
      <p:sp>
        <p:nvSpPr>
          <p:cNvPr id="477" name="Google Shape;477;p71"/>
          <p:cNvSpPr txBox="1">
            <a:spLocks noGrp="1"/>
          </p:cNvSpPr>
          <p:nvPr>
            <p:ph type="body" idx="2"/>
          </p:nvPr>
        </p:nvSpPr>
        <p:spPr>
          <a:xfrm>
            <a:off x="6178800" y="216424"/>
            <a:ext cx="2695200" cy="1834049"/>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practical steps they can take in a range of different contexts to improve or support respectful relationships.</a:t>
            </a:r>
            <a:endParaRPr sz="1600" b="1" dirty="0">
              <a:solidFill>
                <a:srgbClr val="000000"/>
              </a:solidFill>
            </a:endParaRPr>
          </a:p>
        </p:txBody>
      </p:sp>
      <p:sp>
        <p:nvSpPr>
          <p:cNvPr id="479" name="Google Shape;479;p71"/>
          <p:cNvSpPr txBox="1"/>
          <p:nvPr/>
        </p:nvSpPr>
        <p:spPr>
          <a:xfrm>
            <a:off x="7526100" y="4454700"/>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478" name="Google Shape;478;p71"/>
          <p:cNvSpPr txBox="1">
            <a:spLocks noGrp="1"/>
          </p:cNvSpPr>
          <p:nvPr>
            <p:ph type="sldNum" idx="12"/>
          </p:nvPr>
        </p:nvSpPr>
        <p:spPr>
          <a:xfrm>
            <a:off x="8787600" y="4807025"/>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solidFill>
                  <a:srgbClr val="260859"/>
                </a:solidFill>
              </a:rPr>
              <a:t>47</a:t>
            </a:fld>
            <a:endParaRPr dirty="0">
              <a:solidFill>
                <a:srgbClr val="260859"/>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483"/>
        <p:cNvGrpSpPr/>
        <p:nvPr/>
      </p:nvGrpSpPr>
      <p:grpSpPr>
        <a:xfrm>
          <a:off x="0" y="0"/>
          <a:ext cx="0" cy="0"/>
          <a:chOff x="0" y="0"/>
          <a:chExt cx="0" cy="0"/>
        </a:xfrm>
      </p:grpSpPr>
      <p:sp>
        <p:nvSpPr>
          <p:cNvPr id="484" name="Google Shape;484;p72"/>
          <p:cNvSpPr txBox="1">
            <a:spLocks noGrp="1"/>
          </p:cNvSpPr>
          <p:nvPr>
            <p:ph type="title"/>
          </p:nvPr>
        </p:nvSpPr>
        <p:spPr>
          <a:xfrm>
            <a:off x="313200" y="176232"/>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rgbClr val="000000"/>
              </a:buClr>
              <a:buSzPts val="2800"/>
              <a:buFont typeface="Arial"/>
              <a:buNone/>
            </a:pPr>
            <a:r>
              <a:rPr lang="en-GB" dirty="0"/>
              <a:t>Ending relationships</a:t>
            </a:r>
            <a:endParaRPr dirty="0"/>
          </a:p>
        </p:txBody>
      </p:sp>
      <p:sp>
        <p:nvSpPr>
          <p:cNvPr id="486" name="Google Shape;486;p72"/>
          <p:cNvSpPr txBox="1">
            <a:spLocks noGrp="1"/>
          </p:cNvSpPr>
          <p:nvPr>
            <p:ph type="body" idx="2"/>
          </p:nvPr>
        </p:nvSpPr>
        <p:spPr>
          <a:xfrm>
            <a:off x="6178800" y="216424"/>
            <a:ext cx="2695200" cy="4021725"/>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the characteristics of positive and healthy friendships (in all contexts, including online) including: trust, respect, honesty, kindness, generosity, boundaries, privacy, consent and the management of conflict, reconciliation and ending relationships. This includes different (non-sexual) types of relationship.</a:t>
            </a:r>
            <a:endParaRPr sz="1600" dirty="0">
              <a:solidFill>
                <a:srgbClr val="000000"/>
              </a:solidFill>
            </a:endParaRPr>
          </a:p>
        </p:txBody>
      </p:sp>
      <p:sp>
        <p:nvSpPr>
          <p:cNvPr id="485" name="Google Shape;485;p72"/>
          <p:cNvSpPr txBox="1">
            <a:spLocks noGrp="1"/>
          </p:cNvSpPr>
          <p:nvPr>
            <p:ph type="body" idx="1"/>
          </p:nvPr>
        </p:nvSpPr>
        <p:spPr>
          <a:xfrm>
            <a:off x="405653" y="789124"/>
            <a:ext cx="5865600" cy="36657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400"/>
              </a:spcBef>
              <a:spcAft>
                <a:spcPts val="0"/>
              </a:spcAft>
              <a:buSzPts val="1400"/>
              <a:buNone/>
            </a:pPr>
            <a:r>
              <a:rPr lang="en-GB" dirty="0">
                <a:solidFill>
                  <a:srgbClr val="000000"/>
                </a:solidFill>
              </a:rPr>
              <a:t>Teach that friendships can end for different reasons:</a:t>
            </a:r>
            <a:endParaRPr dirty="0">
              <a:solidFill>
                <a:srgbClr val="000000"/>
              </a:solidFill>
            </a:endParaRPr>
          </a:p>
          <a:p>
            <a:pPr marL="285750" lvl="0" indent="-285750" algn="l" rtl="0">
              <a:lnSpc>
                <a:spcPct val="115000"/>
              </a:lnSpc>
              <a:spcBef>
                <a:spcPts val="400"/>
              </a:spcBef>
              <a:spcAft>
                <a:spcPts val="0"/>
              </a:spcAft>
              <a:buClr>
                <a:schemeClr val="accent1"/>
              </a:buClr>
              <a:buSzPts val="1400"/>
              <a:buChar char="●"/>
            </a:pPr>
            <a:r>
              <a:rPr lang="en-GB" dirty="0">
                <a:solidFill>
                  <a:srgbClr val="000000"/>
                </a:solidFill>
              </a:rPr>
              <a:t>they can </a:t>
            </a:r>
            <a:r>
              <a:rPr lang="en-GB" b="1" dirty="0">
                <a:solidFill>
                  <a:srgbClr val="000000"/>
                </a:solidFill>
              </a:rPr>
              <a:t>end suddenly</a:t>
            </a:r>
            <a:r>
              <a:rPr lang="en-GB" dirty="0">
                <a:solidFill>
                  <a:srgbClr val="000000"/>
                </a:solidFill>
              </a:rPr>
              <a:t>, e.g. with a disagreement</a:t>
            </a:r>
            <a:endParaRPr dirty="0">
              <a:solidFill>
                <a:srgbClr val="000000"/>
              </a:solidFill>
            </a:endParaRPr>
          </a:p>
          <a:p>
            <a:pPr marL="285750" lvl="0" indent="-285750" algn="l" rtl="0">
              <a:lnSpc>
                <a:spcPct val="115000"/>
              </a:lnSpc>
              <a:spcBef>
                <a:spcPts val="400"/>
              </a:spcBef>
              <a:spcAft>
                <a:spcPts val="0"/>
              </a:spcAft>
              <a:buClr>
                <a:schemeClr val="accent1"/>
              </a:buClr>
              <a:buSzPts val="1400"/>
              <a:buChar char="●"/>
            </a:pPr>
            <a:r>
              <a:rPr lang="en-GB" dirty="0">
                <a:solidFill>
                  <a:srgbClr val="000000"/>
                </a:solidFill>
              </a:rPr>
              <a:t>people can </a:t>
            </a:r>
            <a:r>
              <a:rPr lang="en-GB" b="1" dirty="0">
                <a:solidFill>
                  <a:srgbClr val="000000"/>
                </a:solidFill>
              </a:rPr>
              <a:t>grow apart gradually</a:t>
            </a:r>
            <a:r>
              <a:rPr lang="en-GB" dirty="0">
                <a:solidFill>
                  <a:srgbClr val="000000"/>
                </a:solidFill>
              </a:rPr>
              <a:t> as they develop different interests or priorities</a:t>
            </a:r>
          </a:p>
          <a:p>
            <a:pPr marL="0" lvl="0" indent="0" algn="l" rtl="0">
              <a:lnSpc>
                <a:spcPct val="115000"/>
              </a:lnSpc>
              <a:spcBef>
                <a:spcPts val="400"/>
              </a:spcBef>
              <a:spcAft>
                <a:spcPts val="0"/>
              </a:spcAft>
              <a:buClr>
                <a:schemeClr val="accent1"/>
              </a:buClr>
              <a:buSzPts val="1400"/>
              <a:buNone/>
            </a:pPr>
            <a:endParaRPr dirty="0">
              <a:solidFill>
                <a:srgbClr val="000000"/>
              </a:solidFill>
            </a:endParaRPr>
          </a:p>
          <a:p>
            <a:pPr marL="0" marR="0" lvl="0" indent="0" algn="l" rtl="0">
              <a:lnSpc>
                <a:spcPct val="115000"/>
              </a:lnSpc>
              <a:spcBef>
                <a:spcPts val="400"/>
              </a:spcBef>
              <a:spcAft>
                <a:spcPts val="0"/>
              </a:spcAft>
              <a:buSzPts val="1400"/>
              <a:buNone/>
            </a:pPr>
            <a:r>
              <a:rPr lang="en-GB" dirty="0">
                <a:solidFill>
                  <a:srgbClr val="000000"/>
                </a:solidFill>
              </a:rPr>
              <a:t>Explain that all people make and end relationships throughout their lives. After a relationship ends:</a:t>
            </a:r>
            <a:endParaRPr dirty="0">
              <a:solidFill>
                <a:srgbClr val="000000"/>
              </a:solidFill>
            </a:endParaRPr>
          </a:p>
          <a:p>
            <a:pPr marL="457200" marR="0" lvl="0" indent="-317500" algn="l" rtl="0">
              <a:lnSpc>
                <a:spcPct val="115000"/>
              </a:lnSpc>
              <a:spcBef>
                <a:spcPts val="400"/>
              </a:spcBef>
              <a:spcAft>
                <a:spcPts val="0"/>
              </a:spcAft>
              <a:buClr>
                <a:schemeClr val="accent1"/>
              </a:buClr>
              <a:buSzPts val="1400"/>
              <a:buChar char="●"/>
            </a:pPr>
            <a:r>
              <a:rPr lang="en-GB" dirty="0">
                <a:solidFill>
                  <a:srgbClr val="000000"/>
                </a:solidFill>
              </a:rPr>
              <a:t>learning to move on without ill-feeling is part of a </a:t>
            </a:r>
            <a:r>
              <a:rPr lang="en-GB" b="1" dirty="0">
                <a:solidFill>
                  <a:srgbClr val="000000"/>
                </a:solidFill>
              </a:rPr>
              <a:t>mature response</a:t>
            </a:r>
            <a:r>
              <a:rPr lang="en-GB" dirty="0">
                <a:solidFill>
                  <a:srgbClr val="000000"/>
                </a:solidFill>
              </a:rPr>
              <a:t> to these normal life events</a:t>
            </a:r>
            <a:endParaRPr dirty="0">
              <a:solidFill>
                <a:srgbClr val="000000"/>
              </a:solidFill>
            </a:endParaRPr>
          </a:p>
          <a:p>
            <a:pPr marL="457200" marR="0" lvl="0" indent="-317500" algn="l" rtl="0">
              <a:lnSpc>
                <a:spcPct val="115000"/>
              </a:lnSpc>
              <a:spcBef>
                <a:spcPts val="0"/>
              </a:spcBef>
              <a:spcAft>
                <a:spcPts val="0"/>
              </a:spcAft>
              <a:buClr>
                <a:schemeClr val="accent1"/>
              </a:buClr>
              <a:buSzPts val="1400"/>
              <a:buChar char="●"/>
            </a:pPr>
            <a:r>
              <a:rPr lang="en-GB" dirty="0">
                <a:solidFill>
                  <a:srgbClr val="000000"/>
                </a:solidFill>
              </a:rPr>
              <a:t>trying to maintain a relationship with someone who does not want to can be </a:t>
            </a:r>
            <a:r>
              <a:rPr lang="en-GB" b="1" dirty="0">
                <a:solidFill>
                  <a:srgbClr val="000000"/>
                </a:solidFill>
              </a:rPr>
              <a:t>damaging for both people</a:t>
            </a:r>
            <a:endParaRPr b="1" dirty="0">
              <a:solidFill>
                <a:srgbClr val="000000"/>
              </a:solidFill>
            </a:endParaRPr>
          </a:p>
        </p:txBody>
      </p:sp>
      <p:sp>
        <p:nvSpPr>
          <p:cNvPr id="488" name="Google Shape;488;p72"/>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487" name="Google Shape;487;p72"/>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solidFill>
                  <a:srgbClr val="260859"/>
                </a:solidFill>
              </a:rPr>
              <a:t>48</a:t>
            </a:fld>
            <a:endParaRPr dirty="0">
              <a:solidFill>
                <a:srgbClr val="260859"/>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492"/>
        <p:cNvGrpSpPr/>
        <p:nvPr/>
      </p:nvGrpSpPr>
      <p:grpSpPr>
        <a:xfrm>
          <a:off x="0" y="0"/>
          <a:ext cx="0" cy="0"/>
          <a:chOff x="0" y="0"/>
          <a:chExt cx="0" cy="0"/>
        </a:xfrm>
      </p:grpSpPr>
      <p:sp>
        <p:nvSpPr>
          <p:cNvPr id="493" name="Google Shape;493;p73"/>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000"/>
              </a:spcBef>
              <a:spcAft>
                <a:spcPts val="0"/>
              </a:spcAft>
              <a:buClr>
                <a:schemeClr val="dk1"/>
              </a:buClr>
              <a:buSzPts val="1400"/>
              <a:buNone/>
            </a:pPr>
            <a:r>
              <a:rPr lang="en-GB" dirty="0">
                <a:solidFill>
                  <a:srgbClr val="000000"/>
                </a:solidFill>
              </a:rPr>
              <a:t>Building on what is taught in primary school, teach that stereotypes</a:t>
            </a:r>
            <a:r>
              <a:rPr lang="en-GB" b="1" dirty="0">
                <a:solidFill>
                  <a:srgbClr val="000000"/>
                </a:solidFill>
              </a:rPr>
              <a:t> </a:t>
            </a:r>
            <a:r>
              <a:rPr lang="en-GB" dirty="0">
                <a:solidFill>
                  <a:srgbClr val="000000"/>
                </a:solidFill>
              </a:rPr>
              <a:t>are unfair, and can be </a:t>
            </a:r>
            <a:r>
              <a:rPr lang="en-GB" b="1" dirty="0">
                <a:solidFill>
                  <a:srgbClr val="000000"/>
                </a:solidFill>
              </a:rPr>
              <a:t>limiting for the individual </a:t>
            </a:r>
            <a:r>
              <a:rPr lang="en-GB" dirty="0">
                <a:solidFill>
                  <a:srgbClr val="000000"/>
                </a:solidFill>
              </a:rPr>
              <a:t>and for </a:t>
            </a:r>
            <a:r>
              <a:rPr lang="en-GB" b="1" dirty="0">
                <a:solidFill>
                  <a:srgbClr val="000000"/>
                </a:solidFill>
              </a:rPr>
              <a:t>our society</a:t>
            </a:r>
            <a:r>
              <a:rPr lang="en-GB" dirty="0">
                <a:solidFill>
                  <a:srgbClr val="000000"/>
                </a:solidFill>
              </a:rPr>
              <a:t>.</a:t>
            </a:r>
            <a:endParaRPr dirty="0">
              <a:solidFill>
                <a:srgbClr val="000000"/>
              </a:solidFill>
            </a:endParaRPr>
          </a:p>
          <a:p>
            <a:pPr marL="0" lvl="0" indent="0" algn="l" rtl="0">
              <a:lnSpc>
                <a:spcPct val="115000"/>
              </a:lnSpc>
              <a:spcBef>
                <a:spcPts val="1000"/>
              </a:spcBef>
              <a:spcAft>
                <a:spcPts val="0"/>
              </a:spcAft>
              <a:buClr>
                <a:schemeClr val="dk1"/>
              </a:buClr>
              <a:buSzPts val="1400"/>
              <a:buNone/>
            </a:pPr>
            <a:r>
              <a:rPr lang="en-GB" dirty="0">
                <a:solidFill>
                  <a:srgbClr val="000000"/>
                </a:solidFill>
              </a:rPr>
              <a:t>These include stereotypes based on:</a:t>
            </a:r>
            <a:endParaRPr dirty="0">
              <a:solidFill>
                <a:srgbClr val="000000"/>
              </a:solidFill>
            </a:endParaRPr>
          </a:p>
          <a:p>
            <a:pPr marL="457200" lvl="0" indent="-317500" algn="l" rtl="0">
              <a:lnSpc>
                <a:spcPct val="115000"/>
              </a:lnSpc>
              <a:spcBef>
                <a:spcPts val="1000"/>
              </a:spcBef>
              <a:spcAft>
                <a:spcPts val="0"/>
              </a:spcAft>
              <a:buClr>
                <a:schemeClr val="accent1"/>
              </a:buClr>
              <a:buSzPts val="1400"/>
              <a:buChar char="●"/>
            </a:pPr>
            <a:r>
              <a:rPr lang="en-GB" dirty="0">
                <a:solidFill>
                  <a:srgbClr val="000000"/>
                </a:solidFill>
              </a:rPr>
              <a:t>sex</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g</a:t>
            </a:r>
            <a:r>
              <a:rPr lang="en-GB">
                <a:solidFill>
                  <a:srgbClr val="000000"/>
                </a:solidFill>
              </a:rPr>
              <a:t>ender</a:t>
            </a:r>
            <a:endParaRPr lang="en-GB"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disability</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race</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religion</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sexual orientation</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gender reassignment</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background </a:t>
            </a:r>
            <a:endParaRPr dirty="0">
              <a:solidFill>
                <a:srgbClr val="000000"/>
              </a:solidFill>
            </a:endParaRPr>
          </a:p>
          <a:p>
            <a:pPr marL="0" lvl="0" indent="0" algn="l" rtl="0">
              <a:lnSpc>
                <a:spcPct val="115000"/>
              </a:lnSpc>
              <a:spcBef>
                <a:spcPts val="1000"/>
              </a:spcBef>
              <a:spcAft>
                <a:spcPts val="0"/>
              </a:spcAft>
              <a:buClr>
                <a:schemeClr val="dk1"/>
              </a:buClr>
              <a:buSzPts val="1400"/>
              <a:buNone/>
            </a:pPr>
            <a:endParaRPr dirty="0"/>
          </a:p>
        </p:txBody>
      </p:sp>
      <p:sp>
        <p:nvSpPr>
          <p:cNvPr id="494" name="Google Shape;494;p73"/>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Stereotypes damage individuals</a:t>
            </a:r>
            <a:endParaRPr dirty="0"/>
          </a:p>
        </p:txBody>
      </p:sp>
      <p:sp>
        <p:nvSpPr>
          <p:cNvPr id="495" name="Google Shape;495;p73"/>
          <p:cNvSpPr txBox="1">
            <a:spLocks noGrp="1"/>
          </p:cNvSpPr>
          <p:nvPr>
            <p:ph type="body" idx="2"/>
          </p:nvPr>
        </p:nvSpPr>
        <p:spPr>
          <a:xfrm>
            <a:off x="6178800" y="216424"/>
            <a:ext cx="2695200" cy="2961115"/>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how stereotypes, in particular stereotypes based on sex, gender, race, religion, sexual orientation or disability, can cause damage (e.g. how they might normalise non-consensual behaviour or encourage prejudice).</a:t>
            </a:r>
            <a:endParaRPr sz="1600" dirty="0">
              <a:solidFill>
                <a:srgbClr val="000000"/>
              </a:solidFill>
            </a:endParaRPr>
          </a:p>
        </p:txBody>
      </p:sp>
      <p:sp>
        <p:nvSpPr>
          <p:cNvPr id="497" name="Google Shape;497;p73"/>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496" name="Google Shape;496;p73"/>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solidFill>
                  <a:srgbClr val="260859"/>
                </a:solidFill>
              </a:rPr>
              <a:t>49</a:t>
            </a:fld>
            <a:endParaRPr dirty="0">
              <a:solidFill>
                <a:srgbClr val="260859"/>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9"/>
          <p:cNvSpPr txBox="1">
            <a:spLocks noGrp="1"/>
          </p:cNvSpPr>
          <p:nvPr>
            <p:ph type="title"/>
          </p:nvPr>
        </p:nvSpPr>
        <p:spPr>
          <a:xfrm>
            <a:off x="1362300" y="2150850"/>
            <a:ext cx="6419400" cy="841800"/>
          </a:xfrm>
          <a:prstGeom prst="rect">
            <a:avLst/>
          </a:prstGeom>
          <a:solidFill>
            <a:schemeClr val="accent1"/>
          </a:solidFill>
          <a:ln>
            <a:solidFill>
              <a:schemeClr val="accent1"/>
            </a:solid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3600"/>
              <a:buNone/>
            </a:pPr>
            <a:r>
              <a:rPr lang="en-GB" dirty="0">
                <a:solidFill>
                  <a:srgbClr val="FFFFFF"/>
                </a:solidFill>
              </a:rPr>
              <a:t>Teaching the new curriculum</a:t>
            </a:r>
            <a:endParaRPr dirty="0">
              <a:solidFill>
                <a:srgbClr val="FFFFFF"/>
              </a:solidFill>
            </a:endParaRPr>
          </a:p>
        </p:txBody>
      </p:sp>
      <p:sp>
        <p:nvSpPr>
          <p:cNvPr id="133" name="Google Shape;133;p29"/>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5</a:t>
            </a:fld>
            <a:endParaRP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501"/>
        <p:cNvGrpSpPr/>
        <p:nvPr/>
      </p:nvGrpSpPr>
      <p:grpSpPr>
        <a:xfrm>
          <a:off x="0" y="0"/>
          <a:ext cx="0" cy="0"/>
          <a:chOff x="0" y="0"/>
          <a:chExt cx="0" cy="0"/>
        </a:xfrm>
      </p:grpSpPr>
      <p:sp>
        <p:nvSpPr>
          <p:cNvPr id="502" name="Google Shape;502;p74"/>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000"/>
              </a:spcBef>
              <a:spcAft>
                <a:spcPts val="0"/>
              </a:spcAft>
              <a:buClr>
                <a:schemeClr val="dk1"/>
              </a:buClr>
              <a:buSzPts val="1400"/>
              <a:buNone/>
            </a:pPr>
            <a:r>
              <a:rPr lang="en-GB" dirty="0">
                <a:solidFill>
                  <a:srgbClr val="000000"/>
                </a:solidFill>
              </a:rPr>
              <a:t>Teach that stereotypes are unfair because people do not always fit into the idea that others may have of them. Explain that a lot of </a:t>
            </a:r>
            <a:r>
              <a:rPr lang="en-GB" b="1" dirty="0">
                <a:solidFill>
                  <a:srgbClr val="000000"/>
                </a:solidFill>
              </a:rPr>
              <a:t>potential is wasted</a:t>
            </a:r>
            <a:r>
              <a:rPr lang="en-GB" dirty="0">
                <a:solidFill>
                  <a:srgbClr val="000000"/>
                </a:solidFill>
              </a:rPr>
              <a:t> if people base their decisions on stereotypes rather than on an individual's strengths.</a:t>
            </a:r>
            <a:endParaRPr dirty="0">
              <a:solidFill>
                <a:srgbClr val="000000"/>
              </a:solidFill>
            </a:endParaRPr>
          </a:p>
          <a:p>
            <a:pPr marL="0" lvl="0" indent="0" algn="l" rtl="0">
              <a:lnSpc>
                <a:spcPct val="115000"/>
              </a:lnSpc>
              <a:spcBef>
                <a:spcPts val="1000"/>
              </a:spcBef>
              <a:spcAft>
                <a:spcPts val="0"/>
              </a:spcAft>
              <a:buClr>
                <a:schemeClr val="dk1"/>
              </a:buClr>
              <a:buSzPts val="1400"/>
              <a:buNone/>
            </a:pPr>
            <a:r>
              <a:rPr lang="en-GB" dirty="0">
                <a:solidFill>
                  <a:srgbClr val="000000"/>
                </a:solidFill>
              </a:rPr>
              <a:t>Explain that it shows greater integrity to </a:t>
            </a:r>
            <a:r>
              <a:rPr lang="en-GB" b="1" dirty="0">
                <a:solidFill>
                  <a:srgbClr val="000000"/>
                </a:solidFill>
              </a:rPr>
              <a:t>respect people’s individuality </a:t>
            </a:r>
            <a:r>
              <a:rPr lang="en-GB" dirty="0">
                <a:solidFill>
                  <a:srgbClr val="000000"/>
                </a:solidFill>
              </a:rPr>
              <a:t>rather than having preconceptions about them.</a:t>
            </a:r>
            <a:endParaRPr dirty="0">
              <a:solidFill>
                <a:srgbClr val="000000"/>
              </a:solidFill>
            </a:endParaRPr>
          </a:p>
          <a:p>
            <a:pPr marL="0" lvl="0" indent="0" algn="l" rtl="0">
              <a:lnSpc>
                <a:spcPct val="115000"/>
              </a:lnSpc>
              <a:spcBef>
                <a:spcPts val="1000"/>
              </a:spcBef>
              <a:spcAft>
                <a:spcPts val="0"/>
              </a:spcAft>
              <a:buClr>
                <a:schemeClr val="dk1"/>
              </a:buClr>
              <a:buSzPts val="1400"/>
              <a:buNone/>
            </a:pPr>
            <a:r>
              <a:rPr lang="en-GB" dirty="0">
                <a:solidFill>
                  <a:srgbClr val="000000"/>
                </a:solidFill>
              </a:rPr>
              <a:t>Teach that stereotypes are damaging and unfair whether they are applied to a group that is in the majority or the minority</a:t>
            </a:r>
            <a:r>
              <a:rPr lang="en-GB" dirty="0"/>
              <a:t>. </a:t>
            </a:r>
            <a:endParaRPr dirty="0"/>
          </a:p>
          <a:p>
            <a:pPr marL="0" lvl="0" indent="0" algn="l" rtl="0">
              <a:lnSpc>
                <a:spcPct val="115000"/>
              </a:lnSpc>
              <a:spcBef>
                <a:spcPts val="1000"/>
              </a:spcBef>
              <a:spcAft>
                <a:spcPts val="0"/>
              </a:spcAft>
              <a:buClr>
                <a:schemeClr val="dk1"/>
              </a:buClr>
              <a:buSzPts val="1400"/>
              <a:buNone/>
            </a:pPr>
            <a:endParaRPr dirty="0"/>
          </a:p>
        </p:txBody>
      </p:sp>
      <p:sp>
        <p:nvSpPr>
          <p:cNvPr id="503" name="Google Shape;503;p74"/>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Stereotypes damage individuals (2)</a:t>
            </a:r>
            <a:endParaRPr dirty="0"/>
          </a:p>
        </p:txBody>
      </p:sp>
      <p:sp>
        <p:nvSpPr>
          <p:cNvPr id="504" name="Google Shape;504;p74"/>
          <p:cNvSpPr txBox="1">
            <a:spLocks noGrp="1"/>
          </p:cNvSpPr>
          <p:nvPr>
            <p:ph type="body" idx="2"/>
          </p:nvPr>
        </p:nvSpPr>
        <p:spPr>
          <a:xfrm>
            <a:off x="6178800" y="216424"/>
            <a:ext cx="2695200" cy="29610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how stereotypes, in particular stereotypes based on sex, gender, race, religion, sexual orientation or disability, can cause damage (e.g. how they might normalise non-consensual behaviour or encourage prejudice).</a:t>
            </a:r>
            <a:endParaRPr sz="1600" dirty="0">
              <a:solidFill>
                <a:srgbClr val="000000"/>
              </a:solidFill>
            </a:endParaRPr>
          </a:p>
        </p:txBody>
      </p:sp>
      <p:sp>
        <p:nvSpPr>
          <p:cNvPr id="506" name="Google Shape;506;p74"/>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505" name="Google Shape;505;p74"/>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solidFill>
                  <a:srgbClr val="260859"/>
                </a:solidFill>
              </a:rPr>
              <a:t>50</a:t>
            </a:fld>
            <a:endParaRPr dirty="0">
              <a:solidFill>
                <a:srgbClr val="260859"/>
              </a:solidFill>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510"/>
        <p:cNvGrpSpPr/>
        <p:nvPr/>
      </p:nvGrpSpPr>
      <p:grpSpPr>
        <a:xfrm>
          <a:off x="0" y="0"/>
          <a:ext cx="0" cy="0"/>
          <a:chOff x="0" y="0"/>
          <a:chExt cx="0" cy="0"/>
        </a:xfrm>
      </p:grpSpPr>
      <p:sp>
        <p:nvSpPr>
          <p:cNvPr id="511" name="Google Shape;511;p75"/>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000"/>
              </a:spcBef>
              <a:spcAft>
                <a:spcPts val="0"/>
              </a:spcAft>
              <a:buClr>
                <a:schemeClr val="dk1"/>
              </a:buClr>
              <a:buSzPts val="1400"/>
              <a:buNone/>
            </a:pPr>
            <a:r>
              <a:rPr lang="en-GB" dirty="0">
                <a:solidFill>
                  <a:srgbClr val="000000"/>
                </a:solidFill>
              </a:rPr>
              <a:t>Teach that stereotypes </a:t>
            </a:r>
            <a:r>
              <a:rPr lang="en-GB" b="1" dirty="0">
                <a:solidFill>
                  <a:srgbClr val="000000"/>
                </a:solidFill>
              </a:rPr>
              <a:t>encourage prejudice</a:t>
            </a:r>
            <a:r>
              <a:rPr lang="en-GB" dirty="0">
                <a:solidFill>
                  <a:srgbClr val="000000"/>
                </a:solidFill>
              </a:rPr>
              <a:t> and can </a:t>
            </a:r>
            <a:r>
              <a:rPr lang="en-GB" b="1" dirty="0">
                <a:solidFill>
                  <a:srgbClr val="000000"/>
                </a:solidFill>
              </a:rPr>
              <a:t>normalise non-consensual behaviour</a:t>
            </a:r>
            <a:r>
              <a:rPr lang="en-GB" dirty="0">
                <a:solidFill>
                  <a:srgbClr val="000000"/>
                </a:solidFill>
              </a:rPr>
              <a:t>.</a:t>
            </a:r>
            <a:endParaRPr dirty="0">
              <a:solidFill>
                <a:srgbClr val="000000"/>
              </a:solidFill>
            </a:endParaRPr>
          </a:p>
          <a:p>
            <a:pPr marL="0" lvl="0" indent="0" algn="l" rtl="0">
              <a:lnSpc>
                <a:spcPct val="115000"/>
              </a:lnSpc>
              <a:spcBef>
                <a:spcPts val="1000"/>
              </a:spcBef>
              <a:spcAft>
                <a:spcPts val="0"/>
              </a:spcAft>
              <a:buClr>
                <a:schemeClr val="dk1"/>
              </a:buClr>
              <a:buSzPts val="1400"/>
              <a:buFont typeface="Arial"/>
              <a:buNone/>
            </a:pPr>
            <a:r>
              <a:rPr lang="en-GB" dirty="0">
                <a:solidFill>
                  <a:srgbClr val="000000"/>
                </a:solidFill>
              </a:rPr>
              <a:t>For example, the stereotypes of femininity and masculinity may:</a:t>
            </a:r>
            <a:endParaRPr dirty="0">
              <a:solidFill>
                <a:srgbClr val="000000"/>
              </a:solidFill>
            </a:endParaRPr>
          </a:p>
          <a:p>
            <a:pPr marL="285750" lvl="0" indent="-285750" algn="l" rtl="0">
              <a:lnSpc>
                <a:spcPct val="115000"/>
              </a:lnSpc>
              <a:spcBef>
                <a:spcPts val="1000"/>
              </a:spcBef>
              <a:spcAft>
                <a:spcPts val="0"/>
              </a:spcAft>
              <a:buClr>
                <a:schemeClr val="accent1"/>
              </a:buClr>
              <a:buSzPts val="1400"/>
              <a:buChar char="●"/>
            </a:pPr>
            <a:r>
              <a:rPr lang="en-GB" dirty="0">
                <a:solidFill>
                  <a:srgbClr val="000000"/>
                </a:solidFill>
              </a:rPr>
              <a:t>make people think certain careers are for men and others are for women, limiting the types of jobs people think they can do</a:t>
            </a:r>
            <a:endParaRPr dirty="0">
              <a:solidFill>
                <a:srgbClr val="000000"/>
              </a:solidFill>
            </a:endParaRPr>
          </a:p>
          <a:p>
            <a:pPr marL="285750" lvl="0" indent="-285750" algn="l" rtl="0">
              <a:lnSpc>
                <a:spcPct val="115000"/>
              </a:lnSpc>
              <a:spcBef>
                <a:spcPts val="1000"/>
              </a:spcBef>
              <a:spcAft>
                <a:spcPts val="0"/>
              </a:spcAft>
              <a:buClr>
                <a:schemeClr val="accent1"/>
              </a:buClr>
              <a:buSzPts val="1400"/>
              <a:buChar char="●"/>
            </a:pPr>
            <a:r>
              <a:rPr lang="en-GB" dirty="0">
                <a:solidFill>
                  <a:srgbClr val="000000"/>
                </a:solidFill>
              </a:rPr>
              <a:t>contribute to the idea that one party has fewer rights in a relationship than the other</a:t>
            </a:r>
            <a:endParaRPr dirty="0">
              <a:solidFill>
                <a:srgbClr val="000000"/>
              </a:solidFill>
            </a:endParaRPr>
          </a:p>
        </p:txBody>
      </p:sp>
      <p:sp>
        <p:nvSpPr>
          <p:cNvPr id="512" name="Google Shape;512;p75"/>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Stereotypes encourage prejudice </a:t>
            </a:r>
            <a:endParaRPr dirty="0"/>
          </a:p>
        </p:txBody>
      </p:sp>
      <p:sp>
        <p:nvSpPr>
          <p:cNvPr id="513" name="Google Shape;513;p75"/>
          <p:cNvSpPr txBox="1">
            <a:spLocks noGrp="1"/>
          </p:cNvSpPr>
          <p:nvPr>
            <p:ph type="body" idx="2"/>
          </p:nvPr>
        </p:nvSpPr>
        <p:spPr>
          <a:xfrm>
            <a:off x="6178800" y="216424"/>
            <a:ext cx="2695200" cy="2915395"/>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how stereotypes, in particular stereotypes based on sex, gender, race, religion, sexual orientation or disability, can cause damage (e.g. how they might normalise non-consensual behaviour or encourage prejudice).</a:t>
            </a:r>
            <a:endParaRPr sz="1600" dirty="0">
              <a:solidFill>
                <a:srgbClr val="000000"/>
              </a:solidFill>
            </a:endParaRPr>
          </a:p>
        </p:txBody>
      </p:sp>
      <p:sp>
        <p:nvSpPr>
          <p:cNvPr id="515" name="Google Shape;515;p75"/>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514" name="Google Shape;514;p75"/>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solidFill>
                  <a:srgbClr val="260859"/>
                </a:solidFill>
              </a:rPr>
              <a:t>51</a:t>
            </a:fld>
            <a:endParaRPr dirty="0">
              <a:solidFill>
                <a:srgbClr val="260859"/>
              </a:solidFill>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519"/>
        <p:cNvGrpSpPr/>
        <p:nvPr/>
      </p:nvGrpSpPr>
      <p:grpSpPr>
        <a:xfrm>
          <a:off x="0" y="0"/>
          <a:ext cx="0" cy="0"/>
          <a:chOff x="0" y="0"/>
          <a:chExt cx="0" cy="0"/>
        </a:xfrm>
      </p:grpSpPr>
      <p:sp>
        <p:nvSpPr>
          <p:cNvPr id="520" name="Google Shape;520;p76"/>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2800"/>
              <a:buFont typeface="Arial"/>
              <a:buNone/>
            </a:pPr>
            <a:r>
              <a:rPr lang="en-GB" dirty="0"/>
              <a:t>Respect and tolerance</a:t>
            </a: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521" name="Google Shape;521;p76"/>
          <p:cNvSpPr txBox="1">
            <a:spLocks noGrp="1"/>
          </p:cNvSpPr>
          <p:nvPr>
            <p:ph type="body" idx="1"/>
          </p:nvPr>
        </p:nvSpPr>
        <p:spPr>
          <a:xfrm>
            <a:off x="207050" y="789125"/>
            <a:ext cx="5712600" cy="3962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None/>
            </a:pPr>
            <a:r>
              <a:rPr lang="en-GB" dirty="0">
                <a:solidFill>
                  <a:srgbClr val="000000"/>
                </a:solidFill>
              </a:rPr>
              <a:t>Teach that </a:t>
            </a:r>
            <a:r>
              <a:rPr lang="en-GB" b="1" dirty="0">
                <a:solidFill>
                  <a:srgbClr val="000000"/>
                </a:solidFill>
              </a:rPr>
              <a:t>everyone is entitled </a:t>
            </a:r>
            <a:r>
              <a:rPr lang="en-GB" dirty="0">
                <a:solidFill>
                  <a:srgbClr val="000000"/>
                </a:solidFill>
              </a:rPr>
              <a:t>to be respected. Explain that as we live in a society, we are all obliged  for </a:t>
            </a:r>
            <a:r>
              <a:rPr lang="en-GB" b="1" dirty="0">
                <a:solidFill>
                  <a:srgbClr val="000000"/>
                </a:solidFill>
              </a:rPr>
              <a:t>everyone's benefit </a:t>
            </a:r>
            <a:r>
              <a:rPr lang="en-GB" dirty="0">
                <a:solidFill>
                  <a:srgbClr val="000000"/>
                </a:solidFill>
              </a:rPr>
              <a:t>to show respect and tolerance.</a:t>
            </a:r>
            <a:endParaRPr dirty="0">
              <a:solidFill>
                <a:srgbClr val="000000"/>
              </a:solidFill>
            </a:endParaRPr>
          </a:p>
          <a:p>
            <a:pPr marL="0" lvl="0" indent="0" algn="l" rtl="0">
              <a:lnSpc>
                <a:spcPct val="100000"/>
              </a:lnSpc>
              <a:spcBef>
                <a:spcPts val="0"/>
              </a:spcBef>
              <a:spcAft>
                <a:spcPts val="0"/>
              </a:spcAft>
              <a:buClr>
                <a:schemeClr val="dk1"/>
              </a:buClr>
              <a:buSzPts val="1100"/>
              <a:buNone/>
            </a:pPr>
            <a:endParaRPr dirty="0">
              <a:solidFill>
                <a:srgbClr val="000000"/>
              </a:solidFill>
            </a:endParaRPr>
          </a:p>
          <a:p>
            <a:pPr marL="0" lvl="0" indent="0" algn="l" rtl="0">
              <a:lnSpc>
                <a:spcPct val="100000"/>
              </a:lnSpc>
              <a:spcBef>
                <a:spcPts val="0"/>
              </a:spcBef>
              <a:spcAft>
                <a:spcPts val="0"/>
              </a:spcAft>
              <a:buClr>
                <a:schemeClr val="dk1"/>
              </a:buClr>
              <a:buSzPts val="1100"/>
              <a:buNone/>
            </a:pPr>
            <a:r>
              <a:rPr lang="en-GB" dirty="0">
                <a:solidFill>
                  <a:srgbClr val="000000"/>
                </a:solidFill>
              </a:rPr>
              <a:t>Identify </a:t>
            </a:r>
            <a:r>
              <a:rPr lang="en-GB" b="1" dirty="0">
                <a:solidFill>
                  <a:srgbClr val="000000"/>
                </a:solidFill>
              </a:rPr>
              <a:t>key roles in society </a:t>
            </a:r>
            <a:r>
              <a:rPr lang="en-GB" dirty="0">
                <a:solidFill>
                  <a:srgbClr val="000000"/>
                </a:solidFill>
              </a:rPr>
              <a:t>that are needed to ensure society works and is fair and just, e.g. the police, judges, government. </a:t>
            </a:r>
            <a:r>
              <a:rPr lang="en-GB" b="1" dirty="0">
                <a:solidFill>
                  <a:srgbClr val="000000"/>
                </a:solidFill>
              </a:rPr>
              <a:t>Discuss the consequences</a:t>
            </a:r>
            <a:r>
              <a:rPr lang="en-GB" dirty="0">
                <a:solidFill>
                  <a:srgbClr val="000000"/>
                </a:solidFill>
              </a:rPr>
              <a:t> of undermining these roles through disrespect.</a:t>
            </a:r>
            <a:endParaRPr dirty="0">
              <a:solidFill>
                <a:srgbClr val="000000"/>
              </a:solidFill>
            </a:endParaRPr>
          </a:p>
          <a:p>
            <a:pPr marL="0" lvl="0" indent="0" algn="l" rtl="0">
              <a:lnSpc>
                <a:spcPct val="100000"/>
              </a:lnSpc>
              <a:spcBef>
                <a:spcPts val="0"/>
              </a:spcBef>
              <a:spcAft>
                <a:spcPts val="0"/>
              </a:spcAft>
              <a:buClr>
                <a:schemeClr val="dk1"/>
              </a:buClr>
              <a:buSzPts val="1100"/>
              <a:buNone/>
            </a:pPr>
            <a:endParaRPr dirty="0">
              <a:solidFill>
                <a:srgbClr val="000000"/>
              </a:solidFill>
            </a:endParaRPr>
          </a:p>
          <a:p>
            <a:pPr marL="0" lvl="0" indent="0" algn="l" rtl="0">
              <a:lnSpc>
                <a:spcPct val="100000"/>
              </a:lnSpc>
              <a:spcBef>
                <a:spcPts val="0"/>
              </a:spcBef>
              <a:spcAft>
                <a:spcPts val="0"/>
              </a:spcAft>
              <a:buClr>
                <a:schemeClr val="dk1"/>
              </a:buClr>
              <a:buSzPts val="1100"/>
              <a:buNone/>
            </a:pPr>
            <a:r>
              <a:rPr lang="en-GB" dirty="0">
                <a:solidFill>
                  <a:srgbClr val="000000"/>
                </a:solidFill>
              </a:rPr>
              <a:t>Discuss the difference between </a:t>
            </a:r>
            <a:r>
              <a:rPr lang="en-GB" b="1" dirty="0">
                <a:solidFill>
                  <a:srgbClr val="000000"/>
                </a:solidFill>
              </a:rPr>
              <a:t>fair and evidence-based challenge to authority </a:t>
            </a:r>
            <a:r>
              <a:rPr lang="en-GB" dirty="0">
                <a:solidFill>
                  <a:srgbClr val="000000"/>
                </a:solidFill>
              </a:rPr>
              <a:t>(e.g. whistleblowing) versus abusive, personal attacks, slander and libel.</a:t>
            </a:r>
            <a:endParaRPr dirty="0">
              <a:solidFill>
                <a:srgbClr val="000000"/>
              </a:solidFill>
            </a:endParaRPr>
          </a:p>
        </p:txBody>
      </p:sp>
      <p:sp>
        <p:nvSpPr>
          <p:cNvPr id="522" name="Google Shape;522;p76"/>
          <p:cNvSpPr txBox="1">
            <a:spLocks noGrp="1"/>
          </p:cNvSpPr>
          <p:nvPr>
            <p:ph type="body" idx="2"/>
          </p:nvPr>
        </p:nvSpPr>
        <p:spPr>
          <a:xfrm>
            <a:off x="6178800" y="216424"/>
            <a:ext cx="2695200" cy="3224006"/>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that in school and in wider society they can expect to be treated with respect by others, and that in turn they should show due respect to others, including people in positions of authority and due tolerance of other people’s beliefs.</a:t>
            </a:r>
            <a:endParaRPr sz="1600" dirty="0">
              <a:solidFill>
                <a:srgbClr val="000000"/>
              </a:solidFill>
            </a:endParaRPr>
          </a:p>
          <a:p>
            <a:pPr marL="0" lvl="0" indent="0" algn="l" rtl="0">
              <a:lnSpc>
                <a:spcPct val="115000"/>
              </a:lnSpc>
              <a:spcBef>
                <a:spcPts val="0"/>
              </a:spcBef>
              <a:spcAft>
                <a:spcPts val="0"/>
              </a:spcAft>
              <a:buClr>
                <a:schemeClr val="dk1"/>
              </a:buClr>
              <a:buSzPts val="1100"/>
              <a:buNone/>
            </a:pPr>
            <a:endParaRPr dirty="0"/>
          </a:p>
        </p:txBody>
      </p:sp>
      <p:sp>
        <p:nvSpPr>
          <p:cNvPr id="524" name="Google Shape;524;p76"/>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523" name="Google Shape;523;p76"/>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solidFill>
                  <a:srgbClr val="260859"/>
                </a:solidFill>
              </a:rPr>
              <a:t>52</a:t>
            </a:fld>
            <a:endParaRPr dirty="0">
              <a:solidFill>
                <a:srgbClr val="260859"/>
              </a:solidFill>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528"/>
        <p:cNvGrpSpPr/>
        <p:nvPr/>
      </p:nvGrpSpPr>
      <p:grpSpPr>
        <a:xfrm>
          <a:off x="0" y="0"/>
          <a:ext cx="0" cy="0"/>
          <a:chOff x="0" y="0"/>
          <a:chExt cx="0" cy="0"/>
        </a:xfrm>
      </p:grpSpPr>
      <p:sp>
        <p:nvSpPr>
          <p:cNvPr id="529" name="Google Shape;529;p77"/>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2800"/>
              <a:buFont typeface="Arial"/>
              <a:buNone/>
            </a:pPr>
            <a:r>
              <a:rPr lang="en-GB" dirty="0"/>
              <a:t>Types of bullying (1)</a:t>
            </a:r>
            <a:endParaRPr dirty="0"/>
          </a:p>
        </p:txBody>
      </p:sp>
      <p:sp>
        <p:nvSpPr>
          <p:cNvPr id="530" name="Google Shape;530;p77"/>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dirty="0">
                <a:solidFill>
                  <a:srgbClr val="000000"/>
                </a:solidFill>
              </a:rPr>
              <a:t>Building on what is taught in primary, discuss with pupils the types of bullying they may encounter, e.g.:</a:t>
            </a:r>
            <a:endParaRPr dirty="0">
              <a:solidFill>
                <a:srgbClr val="000000"/>
              </a:solidFill>
            </a:endParaRPr>
          </a:p>
          <a:p>
            <a:pPr marL="0" lvl="0" indent="0" algn="l" rtl="0">
              <a:lnSpc>
                <a:spcPct val="115000"/>
              </a:lnSpc>
              <a:spcBef>
                <a:spcPts val="0"/>
              </a:spcBef>
              <a:spcAft>
                <a:spcPts val="0"/>
              </a:spcAft>
              <a:buSzPts val="1400"/>
              <a:buNone/>
            </a:pP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physical</a:t>
            </a:r>
            <a:r>
              <a:rPr lang="en-GB" dirty="0">
                <a:solidFill>
                  <a:srgbClr val="000000"/>
                </a:solidFill>
              </a:rPr>
              <a:t>, e.g. punching or kicking someone</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verbal</a:t>
            </a:r>
            <a:r>
              <a:rPr lang="en-GB" dirty="0">
                <a:solidFill>
                  <a:srgbClr val="000000"/>
                </a:solidFill>
              </a:rPr>
              <a:t>, e.g. spreading rumours, using racial, sexist, or homophobic slurs</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non-verbal</a:t>
            </a:r>
            <a:r>
              <a:rPr lang="en-GB" dirty="0">
                <a:solidFill>
                  <a:srgbClr val="000000"/>
                </a:solidFill>
              </a:rPr>
              <a:t>, e.g. intimidating someone by staring at them, blocking someone’s path</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psychological</a:t>
            </a:r>
            <a:r>
              <a:rPr lang="en-GB" dirty="0">
                <a:solidFill>
                  <a:srgbClr val="000000"/>
                </a:solidFill>
              </a:rPr>
              <a:t>, e.g. ‘gaslighting’, putting someone down, humiliating them, or excluding them</a:t>
            </a:r>
            <a:endParaRPr dirty="0">
              <a:solidFill>
                <a:srgbClr val="000000"/>
              </a:solidFill>
            </a:endParaRPr>
          </a:p>
          <a:p>
            <a:pPr marL="0" lvl="0" indent="0" algn="l" rtl="0">
              <a:lnSpc>
                <a:spcPct val="115000"/>
              </a:lnSpc>
              <a:spcBef>
                <a:spcPts val="3200"/>
              </a:spcBef>
              <a:spcAft>
                <a:spcPts val="1600"/>
              </a:spcAft>
              <a:buSzPts val="1400"/>
              <a:buNone/>
            </a:pPr>
            <a:endParaRPr dirty="0"/>
          </a:p>
        </p:txBody>
      </p:sp>
      <p:sp>
        <p:nvSpPr>
          <p:cNvPr id="531" name="Google Shape;531;p77"/>
          <p:cNvSpPr txBox="1">
            <a:spLocks noGrp="1"/>
          </p:cNvSpPr>
          <p:nvPr>
            <p:ph type="body" idx="2"/>
          </p:nvPr>
        </p:nvSpPr>
        <p:spPr>
          <a:xfrm>
            <a:off x="6178800" y="216424"/>
            <a:ext cx="2695200" cy="2355325"/>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about different types of bullying (including cyberbullying), the impact of bullying, responsibilities of bystanders to report bullying and how and where to get help.</a:t>
            </a:r>
            <a:endParaRPr sz="1600" dirty="0">
              <a:solidFill>
                <a:srgbClr val="000000"/>
              </a:solidFill>
            </a:endParaRPr>
          </a:p>
          <a:p>
            <a:pPr marL="0" lvl="0" indent="0" algn="l" rtl="0">
              <a:lnSpc>
                <a:spcPct val="115000"/>
              </a:lnSpc>
              <a:spcBef>
                <a:spcPts val="0"/>
              </a:spcBef>
              <a:spcAft>
                <a:spcPts val="0"/>
              </a:spcAft>
              <a:buClr>
                <a:schemeClr val="dk1"/>
              </a:buClr>
              <a:buSzPts val="1100"/>
              <a:buNone/>
            </a:pPr>
            <a:endParaRPr dirty="0"/>
          </a:p>
        </p:txBody>
      </p:sp>
      <p:sp>
        <p:nvSpPr>
          <p:cNvPr id="533" name="Google Shape;533;p77"/>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532" name="Google Shape;532;p77"/>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solidFill>
                  <a:srgbClr val="260859"/>
                </a:solidFill>
              </a:rPr>
              <a:t>53</a:t>
            </a:fld>
            <a:endParaRPr dirty="0">
              <a:solidFill>
                <a:srgbClr val="260859"/>
              </a:solidFill>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537"/>
        <p:cNvGrpSpPr/>
        <p:nvPr/>
      </p:nvGrpSpPr>
      <p:grpSpPr>
        <a:xfrm>
          <a:off x="0" y="0"/>
          <a:ext cx="0" cy="0"/>
          <a:chOff x="0" y="0"/>
          <a:chExt cx="0" cy="0"/>
        </a:xfrm>
      </p:grpSpPr>
      <p:sp>
        <p:nvSpPr>
          <p:cNvPr id="538" name="Google Shape;538;p78"/>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2800"/>
              <a:buFont typeface="Arial"/>
              <a:buNone/>
            </a:pPr>
            <a:r>
              <a:rPr lang="en-GB" dirty="0"/>
              <a:t>Cyberbullying (1)</a:t>
            </a:r>
            <a:endParaRPr dirty="0"/>
          </a:p>
        </p:txBody>
      </p:sp>
      <p:sp>
        <p:nvSpPr>
          <p:cNvPr id="539" name="Google Shape;539;p78"/>
          <p:cNvSpPr txBox="1">
            <a:spLocks noGrp="1"/>
          </p:cNvSpPr>
          <p:nvPr>
            <p:ph type="body" idx="1"/>
          </p:nvPr>
        </p:nvSpPr>
        <p:spPr>
          <a:xfrm>
            <a:off x="270000" y="789000"/>
            <a:ext cx="5865600" cy="3852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400"/>
              <a:buNone/>
            </a:pPr>
            <a:r>
              <a:rPr lang="en-GB" dirty="0">
                <a:solidFill>
                  <a:srgbClr val="000000"/>
                </a:solidFill>
              </a:rPr>
              <a:t>Building on what is taught in primary, explain that all the following behaviours constitute cyberbullying:</a:t>
            </a:r>
            <a:endParaRPr dirty="0">
              <a:solidFill>
                <a:srgbClr val="000000"/>
              </a:solidFill>
            </a:endParaRPr>
          </a:p>
          <a:p>
            <a:pPr marL="0" lvl="0" indent="0" algn="l" rtl="0">
              <a:lnSpc>
                <a:spcPct val="115000"/>
              </a:lnSpc>
              <a:spcBef>
                <a:spcPts val="0"/>
              </a:spcBef>
              <a:spcAft>
                <a:spcPts val="0"/>
              </a:spcAft>
              <a:buClr>
                <a:schemeClr val="dk1"/>
              </a:buClr>
              <a:buSzPts val="1400"/>
              <a:buNone/>
            </a:pP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publishing someone’s personal information</a:t>
            </a:r>
            <a:r>
              <a:rPr lang="en-GB" dirty="0">
                <a:solidFill>
                  <a:srgbClr val="000000"/>
                </a:solidFill>
              </a:rPr>
              <a:t> </a:t>
            </a:r>
            <a:r>
              <a:rPr lang="en-GB" b="1" dirty="0">
                <a:solidFill>
                  <a:srgbClr val="000000"/>
                </a:solidFill>
              </a:rPr>
              <a:t>or images</a:t>
            </a:r>
            <a:r>
              <a:rPr lang="en-GB" dirty="0">
                <a:solidFill>
                  <a:srgbClr val="000000"/>
                </a:solidFill>
              </a:rPr>
              <a:t> without their consent, e.g. deliberately trying to humiliate them by sharing their private messages</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intimidating or threatening someone</a:t>
            </a:r>
            <a:r>
              <a:rPr lang="en-GB" dirty="0">
                <a:solidFill>
                  <a:srgbClr val="000000"/>
                </a:solidFill>
              </a:rPr>
              <a:t>, e.g. with threats of violence, or revealing private information</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harassing or stalking someone</a:t>
            </a:r>
            <a:r>
              <a:rPr lang="en-GB" dirty="0">
                <a:solidFill>
                  <a:srgbClr val="000000"/>
                </a:solidFill>
              </a:rPr>
              <a:t>, e.g. repeatedly sending unwanted messages, either privately or publicly</a:t>
            </a:r>
            <a:endParaRPr dirty="0">
              <a:solidFill>
                <a:srgbClr val="000000"/>
              </a:solidFill>
            </a:endParaRPr>
          </a:p>
        </p:txBody>
      </p:sp>
      <p:sp>
        <p:nvSpPr>
          <p:cNvPr id="540" name="Google Shape;540;p78"/>
          <p:cNvSpPr txBox="1">
            <a:spLocks noGrp="1"/>
          </p:cNvSpPr>
          <p:nvPr>
            <p:ph type="body" idx="2"/>
          </p:nvPr>
        </p:nvSpPr>
        <p:spPr>
          <a:xfrm>
            <a:off x="6178800" y="216424"/>
            <a:ext cx="2695200" cy="2355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about different types of bullying (including cyberbullying), the impact of bullying, responsibilities of bystanders to report bullying and how and where to get help.</a:t>
            </a:r>
            <a:endParaRPr sz="1600" dirty="0">
              <a:solidFill>
                <a:srgbClr val="000000"/>
              </a:solidFill>
            </a:endParaRPr>
          </a:p>
          <a:p>
            <a:pPr marL="0" lvl="0" indent="0" algn="l" rtl="0">
              <a:lnSpc>
                <a:spcPct val="115000"/>
              </a:lnSpc>
              <a:spcBef>
                <a:spcPts val="0"/>
              </a:spcBef>
              <a:spcAft>
                <a:spcPts val="0"/>
              </a:spcAft>
              <a:buClr>
                <a:schemeClr val="dk1"/>
              </a:buClr>
              <a:buSzPts val="1100"/>
              <a:buNone/>
            </a:pPr>
            <a:endParaRPr dirty="0"/>
          </a:p>
        </p:txBody>
      </p:sp>
      <p:sp>
        <p:nvSpPr>
          <p:cNvPr id="542" name="Google Shape;542;p78"/>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541" name="Google Shape;541;p78"/>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solidFill>
                  <a:srgbClr val="260859"/>
                </a:solidFill>
              </a:rPr>
              <a:t>54</a:t>
            </a:fld>
            <a:endParaRPr dirty="0">
              <a:solidFill>
                <a:srgbClr val="260859"/>
              </a:solidFill>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546"/>
        <p:cNvGrpSpPr/>
        <p:nvPr/>
      </p:nvGrpSpPr>
      <p:grpSpPr>
        <a:xfrm>
          <a:off x="0" y="0"/>
          <a:ext cx="0" cy="0"/>
          <a:chOff x="0" y="0"/>
          <a:chExt cx="0" cy="0"/>
        </a:xfrm>
      </p:grpSpPr>
      <p:sp>
        <p:nvSpPr>
          <p:cNvPr id="547" name="Google Shape;547;p79"/>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2800"/>
              <a:buFont typeface="Arial"/>
              <a:buNone/>
            </a:pPr>
            <a:r>
              <a:rPr lang="en-GB" dirty="0"/>
              <a:t>Cyberbullying (2)</a:t>
            </a:r>
            <a:endParaRPr dirty="0"/>
          </a:p>
          <a:p>
            <a:pPr marL="0" lvl="0" indent="0" algn="l" rtl="0">
              <a:lnSpc>
                <a:spcPct val="100000"/>
              </a:lnSpc>
              <a:spcBef>
                <a:spcPts val="0"/>
              </a:spcBef>
              <a:spcAft>
                <a:spcPts val="0"/>
              </a:spcAft>
              <a:buSzPts val="2800"/>
              <a:buNone/>
            </a:pPr>
            <a:endParaRPr dirty="0">
              <a:solidFill>
                <a:srgbClr val="073763"/>
              </a:solidFill>
            </a:endParaRPr>
          </a:p>
        </p:txBody>
      </p:sp>
      <p:sp>
        <p:nvSpPr>
          <p:cNvPr id="548" name="Google Shape;548;p79"/>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457200" lvl="0" indent="-317500" algn="l" rtl="0">
              <a:lnSpc>
                <a:spcPct val="100000"/>
              </a:lnSpc>
              <a:spcBef>
                <a:spcPts val="0"/>
              </a:spcBef>
              <a:spcAft>
                <a:spcPts val="0"/>
              </a:spcAft>
              <a:buClr>
                <a:schemeClr val="accent1"/>
              </a:buClr>
              <a:buSzPts val="1400"/>
              <a:buChar char="●"/>
            </a:pPr>
            <a:r>
              <a:rPr lang="en-GB" b="1" dirty="0">
                <a:solidFill>
                  <a:srgbClr val="000000"/>
                </a:solidFill>
              </a:rPr>
              <a:t>vilifying or defaming someone</a:t>
            </a:r>
            <a:r>
              <a:rPr lang="en-GB" dirty="0">
                <a:solidFill>
                  <a:srgbClr val="000000"/>
                </a:solidFill>
              </a:rPr>
              <a:t>, e.g. posting upsetting or defamatory remarks about them online</a:t>
            </a:r>
            <a:endParaRPr dirty="0">
              <a:solidFill>
                <a:srgbClr val="000000"/>
              </a:solidFill>
            </a:endParaRPr>
          </a:p>
          <a:p>
            <a:pPr marL="457200" lvl="0" indent="-317500" algn="l" rtl="0">
              <a:lnSpc>
                <a:spcPct val="100000"/>
              </a:lnSpc>
              <a:spcBef>
                <a:spcPts val="0"/>
              </a:spcBef>
              <a:spcAft>
                <a:spcPts val="0"/>
              </a:spcAft>
              <a:buClr>
                <a:schemeClr val="accent1"/>
              </a:buClr>
              <a:buSzPts val="1400"/>
              <a:buChar char="●"/>
            </a:pPr>
            <a:r>
              <a:rPr lang="en-GB" b="1" dirty="0">
                <a:solidFill>
                  <a:srgbClr val="000000"/>
                </a:solidFill>
              </a:rPr>
              <a:t>excluding someone</a:t>
            </a:r>
            <a:r>
              <a:rPr lang="en-GB" dirty="0">
                <a:solidFill>
                  <a:srgbClr val="000000"/>
                </a:solidFill>
              </a:rPr>
              <a:t>, e.g. setting up closed groups or ‘blocking’ them</a:t>
            </a:r>
            <a:endParaRPr dirty="0">
              <a:solidFill>
                <a:srgbClr val="000000"/>
              </a:solidFill>
            </a:endParaRPr>
          </a:p>
          <a:p>
            <a:pPr marL="457200" lvl="0" indent="-317500" algn="l" rtl="0">
              <a:lnSpc>
                <a:spcPct val="100000"/>
              </a:lnSpc>
              <a:spcBef>
                <a:spcPts val="0"/>
              </a:spcBef>
              <a:spcAft>
                <a:spcPts val="0"/>
              </a:spcAft>
              <a:buClr>
                <a:schemeClr val="accent1"/>
              </a:buClr>
              <a:buSzPts val="1400"/>
              <a:buChar char="●"/>
            </a:pPr>
            <a:r>
              <a:rPr lang="en-GB" b="1" dirty="0">
                <a:solidFill>
                  <a:srgbClr val="000000"/>
                </a:solidFill>
              </a:rPr>
              <a:t>impersonating someone</a:t>
            </a:r>
            <a:r>
              <a:rPr lang="en-GB" dirty="0">
                <a:solidFill>
                  <a:srgbClr val="000000"/>
                </a:solidFill>
              </a:rPr>
              <a:t>, e.g. identity theft, carrying out acts online or posting messages while pretending to be that person</a:t>
            </a:r>
            <a:endParaRPr dirty="0">
              <a:solidFill>
                <a:srgbClr val="000000"/>
              </a:solidFill>
            </a:endParaRPr>
          </a:p>
          <a:p>
            <a:pPr marL="0" lvl="0" indent="0" algn="l" rtl="0">
              <a:lnSpc>
                <a:spcPct val="115000"/>
              </a:lnSpc>
              <a:spcBef>
                <a:spcPts val="0"/>
              </a:spcBef>
              <a:spcAft>
                <a:spcPts val="0"/>
              </a:spcAft>
              <a:buSzPts val="1400"/>
              <a:buNone/>
            </a:pPr>
            <a:endParaRPr dirty="0">
              <a:solidFill>
                <a:srgbClr val="000000"/>
              </a:solidFill>
            </a:endParaRPr>
          </a:p>
          <a:p>
            <a:pPr marL="0" lvl="0" indent="0" algn="l" rtl="0">
              <a:lnSpc>
                <a:spcPct val="115000"/>
              </a:lnSpc>
              <a:spcBef>
                <a:spcPts val="0"/>
              </a:spcBef>
              <a:spcAft>
                <a:spcPts val="0"/>
              </a:spcAft>
              <a:buSzPts val="1400"/>
              <a:buNone/>
            </a:pPr>
            <a:r>
              <a:rPr lang="en-GB" dirty="0">
                <a:solidFill>
                  <a:srgbClr val="000000"/>
                </a:solidFill>
              </a:rPr>
              <a:t>Teach that cyberbullying can be </a:t>
            </a:r>
            <a:r>
              <a:rPr lang="en-GB" b="1" dirty="0">
                <a:solidFill>
                  <a:srgbClr val="000000"/>
                </a:solidFill>
              </a:rPr>
              <a:t>extremely</a:t>
            </a:r>
            <a:r>
              <a:rPr lang="en-GB" dirty="0">
                <a:solidFill>
                  <a:srgbClr val="000000"/>
                </a:solidFill>
              </a:rPr>
              <a:t> </a:t>
            </a:r>
            <a:r>
              <a:rPr lang="en-GB" b="1" dirty="0">
                <a:solidFill>
                  <a:srgbClr val="000000"/>
                </a:solidFill>
              </a:rPr>
              <a:t>hurtful and damaging</a:t>
            </a:r>
            <a:r>
              <a:rPr lang="en-GB" dirty="0">
                <a:solidFill>
                  <a:srgbClr val="000000"/>
                </a:solidFill>
              </a:rPr>
              <a:t>.</a:t>
            </a:r>
            <a:endParaRPr dirty="0">
              <a:solidFill>
                <a:srgbClr val="000000"/>
              </a:solidFill>
            </a:endParaRPr>
          </a:p>
          <a:p>
            <a:pPr marL="0" lvl="0" indent="0" algn="l" rtl="0">
              <a:lnSpc>
                <a:spcPct val="115000"/>
              </a:lnSpc>
              <a:spcBef>
                <a:spcPts val="1000"/>
              </a:spcBef>
              <a:spcAft>
                <a:spcPts val="0"/>
              </a:spcAft>
              <a:buClr>
                <a:schemeClr val="dk1"/>
              </a:buClr>
              <a:buSzPts val="1100"/>
              <a:buNone/>
            </a:pPr>
            <a:r>
              <a:rPr lang="en-GB" dirty="0">
                <a:solidFill>
                  <a:srgbClr val="000000"/>
                </a:solidFill>
              </a:rPr>
              <a:t>Explain that cyberbullying can be hard to escape and particularly hurtful because of the ‘large audience’ online.</a:t>
            </a:r>
            <a:endParaRPr dirty="0">
              <a:solidFill>
                <a:srgbClr val="000000"/>
              </a:solidFill>
            </a:endParaRPr>
          </a:p>
          <a:p>
            <a:pPr marL="0" lvl="0" indent="0" algn="l" rtl="0">
              <a:lnSpc>
                <a:spcPct val="115000"/>
              </a:lnSpc>
              <a:spcBef>
                <a:spcPts val="1000"/>
              </a:spcBef>
              <a:spcAft>
                <a:spcPts val="0"/>
              </a:spcAft>
              <a:buClr>
                <a:schemeClr val="dk1"/>
              </a:buClr>
              <a:buSzPts val="1100"/>
              <a:buNone/>
            </a:pPr>
            <a:endParaRPr dirty="0"/>
          </a:p>
          <a:p>
            <a:pPr marL="0" lvl="0" indent="0" algn="l" rtl="0">
              <a:lnSpc>
                <a:spcPct val="100000"/>
              </a:lnSpc>
              <a:spcBef>
                <a:spcPts val="0"/>
              </a:spcBef>
              <a:spcAft>
                <a:spcPts val="0"/>
              </a:spcAft>
              <a:buClr>
                <a:schemeClr val="dk1"/>
              </a:buClr>
              <a:buSzPts val="1100"/>
              <a:buNone/>
            </a:pPr>
            <a:endParaRPr dirty="0"/>
          </a:p>
        </p:txBody>
      </p:sp>
      <p:sp>
        <p:nvSpPr>
          <p:cNvPr id="549" name="Google Shape;549;p79"/>
          <p:cNvSpPr txBox="1">
            <a:spLocks noGrp="1"/>
          </p:cNvSpPr>
          <p:nvPr>
            <p:ph type="body" idx="2"/>
          </p:nvPr>
        </p:nvSpPr>
        <p:spPr>
          <a:xfrm>
            <a:off x="6178800" y="216424"/>
            <a:ext cx="2695200" cy="2355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about different types of bullying (including cyberbullying), the impact of bullying, responsibilities of bystanders to report bullying and how and where to get help.</a:t>
            </a:r>
            <a:endParaRPr sz="1600" dirty="0">
              <a:solidFill>
                <a:srgbClr val="000000"/>
              </a:solidFill>
            </a:endParaRPr>
          </a:p>
          <a:p>
            <a:pPr marL="0" lvl="0" indent="0" algn="l" rtl="0">
              <a:lnSpc>
                <a:spcPct val="115000"/>
              </a:lnSpc>
              <a:spcBef>
                <a:spcPts val="0"/>
              </a:spcBef>
              <a:spcAft>
                <a:spcPts val="0"/>
              </a:spcAft>
              <a:buClr>
                <a:schemeClr val="dk1"/>
              </a:buClr>
              <a:buSzPts val="1100"/>
              <a:buNone/>
            </a:pPr>
            <a:endParaRPr dirty="0"/>
          </a:p>
        </p:txBody>
      </p:sp>
      <p:sp>
        <p:nvSpPr>
          <p:cNvPr id="551" name="Google Shape;551;p79"/>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550" name="Google Shape;550;p79"/>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solidFill>
                  <a:srgbClr val="260859"/>
                </a:solidFill>
              </a:rPr>
              <a:t>55</a:t>
            </a:fld>
            <a:endParaRPr dirty="0">
              <a:solidFill>
                <a:srgbClr val="260859"/>
              </a:solidFill>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555"/>
        <p:cNvGrpSpPr/>
        <p:nvPr/>
      </p:nvGrpSpPr>
      <p:grpSpPr>
        <a:xfrm>
          <a:off x="0" y="0"/>
          <a:ext cx="0" cy="0"/>
          <a:chOff x="0" y="0"/>
          <a:chExt cx="0" cy="0"/>
        </a:xfrm>
      </p:grpSpPr>
      <p:sp>
        <p:nvSpPr>
          <p:cNvPr id="556" name="Google Shape;556;p80"/>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2800"/>
              <a:buFont typeface="Arial"/>
              <a:buNone/>
            </a:pPr>
            <a:r>
              <a:rPr lang="en-GB" dirty="0"/>
              <a:t>Impact of bullying</a:t>
            </a:r>
            <a:endParaRPr dirty="0"/>
          </a:p>
          <a:p>
            <a:pPr marL="0" lvl="0" indent="0" algn="l" rtl="0">
              <a:lnSpc>
                <a:spcPct val="100000"/>
              </a:lnSpc>
              <a:spcBef>
                <a:spcPts val="0"/>
              </a:spcBef>
              <a:spcAft>
                <a:spcPts val="0"/>
              </a:spcAft>
              <a:buSzPts val="2800"/>
              <a:buNone/>
            </a:pPr>
            <a:endParaRPr dirty="0">
              <a:solidFill>
                <a:srgbClr val="073763"/>
              </a:solidFill>
            </a:endParaRPr>
          </a:p>
        </p:txBody>
      </p:sp>
      <p:sp>
        <p:nvSpPr>
          <p:cNvPr id="557" name="Google Shape;557;p80"/>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dirty="0">
                <a:solidFill>
                  <a:srgbClr val="000000"/>
                </a:solidFill>
              </a:rPr>
              <a:t>Teach that all forms of bullying, including cyberbullying, are harmful. Bullying can:</a:t>
            </a:r>
            <a:endParaRPr dirty="0">
              <a:solidFill>
                <a:srgbClr val="000000"/>
              </a:solidFill>
            </a:endParaRPr>
          </a:p>
          <a:p>
            <a:pPr marL="457200" lvl="0" indent="-317500" algn="l" rtl="0">
              <a:lnSpc>
                <a:spcPct val="115000"/>
              </a:lnSpc>
              <a:spcBef>
                <a:spcPts val="0"/>
              </a:spcBef>
              <a:spcAft>
                <a:spcPts val="0"/>
              </a:spcAft>
              <a:buClr>
                <a:srgbClr val="000000"/>
              </a:buClr>
              <a:buSzPts val="1400"/>
              <a:buChar char="●"/>
            </a:pPr>
            <a:r>
              <a:rPr lang="en-GB" dirty="0">
                <a:solidFill>
                  <a:srgbClr val="000000"/>
                </a:solidFill>
              </a:rPr>
              <a:t>make someone want to </a:t>
            </a:r>
            <a:r>
              <a:rPr lang="en-GB" b="1" dirty="0">
                <a:solidFill>
                  <a:srgbClr val="000000"/>
                </a:solidFill>
              </a:rPr>
              <a:t>hurt themselves</a:t>
            </a:r>
            <a:endParaRPr dirty="0">
              <a:solidFill>
                <a:srgbClr val="000000"/>
              </a:solidFill>
            </a:endParaRPr>
          </a:p>
          <a:p>
            <a:pPr marL="457200" lvl="0" indent="-317500" algn="l" rtl="0">
              <a:lnSpc>
                <a:spcPct val="115000"/>
              </a:lnSpc>
              <a:spcBef>
                <a:spcPts val="0"/>
              </a:spcBef>
              <a:spcAft>
                <a:spcPts val="0"/>
              </a:spcAft>
              <a:buClr>
                <a:srgbClr val="000000"/>
              </a:buClr>
              <a:buSzPts val="1400"/>
              <a:buChar char="●"/>
            </a:pPr>
            <a:r>
              <a:rPr lang="en-GB" dirty="0">
                <a:solidFill>
                  <a:srgbClr val="000000"/>
                </a:solidFill>
              </a:rPr>
              <a:t>make someone want to </a:t>
            </a:r>
            <a:r>
              <a:rPr lang="en-GB" b="1" dirty="0">
                <a:solidFill>
                  <a:srgbClr val="000000"/>
                </a:solidFill>
              </a:rPr>
              <a:t>hurt other people</a:t>
            </a:r>
            <a:endParaRPr b="1" dirty="0">
              <a:solidFill>
                <a:srgbClr val="000000"/>
              </a:solidFill>
            </a:endParaRPr>
          </a:p>
          <a:p>
            <a:pPr marL="457200" lvl="0" indent="-317500" algn="l" rtl="0">
              <a:lnSpc>
                <a:spcPct val="115000"/>
              </a:lnSpc>
              <a:spcBef>
                <a:spcPts val="0"/>
              </a:spcBef>
              <a:spcAft>
                <a:spcPts val="0"/>
              </a:spcAft>
              <a:buClr>
                <a:srgbClr val="000000"/>
              </a:buClr>
              <a:buSzPts val="1400"/>
              <a:buChar char="●"/>
            </a:pPr>
            <a:r>
              <a:rPr lang="en-GB" dirty="0">
                <a:solidFill>
                  <a:srgbClr val="000000"/>
                </a:solidFill>
              </a:rPr>
              <a:t>have a negative impact on </a:t>
            </a:r>
            <a:r>
              <a:rPr lang="en-GB" b="1" dirty="0">
                <a:solidFill>
                  <a:srgbClr val="000000"/>
                </a:solidFill>
              </a:rPr>
              <a:t>mental health and wellbeing, </a:t>
            </a:r>
            <a:r>
              <a:rPr lang="en-GB" dirty="0">
                <a:solidFill>
                  <a:srgbClr val="000000"/>
                </a:solidFill>
              </a:rPr>
              <a:t>e.g. depression, social withdrawal</a:t>
            </a:r>
            <a:endParaRPr dirty="0">
              <a:solidFill>
                <a:srgbClr val="000000"/>
              </a:solidFill>
            </a:endParaRPr>
          </a:p>
          <a:p>
            <a:pPr marL="457200" lvl="0" indent="-317500" algn="l" rtl="0">
              <a:lnSpc>
                <a:spcPct val="115000"/>
              </a:lnSpc>
              <a:spcBef>
                <a:spcPts val="0"/>
              </a:spcBef>
              <a:spcAft>
                <a:spcPts val="0"/>
              </a:spcAft>
              <a:buClr>
                <a:srgbClr val="000000"/>
              </a:buClr>
              <a:buSzPts val="1400"/>
              <a:buChar char="●"/>
            </a:pPr>
            <a:r>
              <a:rPr lang="en-GB" dirty="0">
                <a:solidFill>
                  <a:srgbClr val="000000"/>
                </a:solidFill>
              </a:rPr>
              <a:t>affect someone long afterwards</a:t>
            </a:r>
            <a:endParaRPr dirty="0">
              <a:solidFill>
                <a:srgbClr val="000000"/>
              </a:solidFill>
            </a:endParaRPr>
          </a:p>
          <a:p>
            <a:pPr marL="457200" lvl="0" indent="-317500" algn="l" rtl="0">
              <a:lnSpc>
                <a:spcPct val="115000"/>
              </a:lnSpc>
              <a:spcBef>
                <a:spcPts val="0"/>
              </a:spcBef>
              <a:spcAft>
                <a:spcPts val="0"/>
              </a:spcAft>
              <a:buClr>
                <a:srgbClr val="000000"/>
              </a:buClr>
              <a:buSzPts val="1400"/>
              <a:buChar char="●"/>
            </a:pPr>
            <a:r>
              <a:rPr lang="en-GB" dirty="0">
                <a:solidFill>
                  <a:srgbClr val="000000"/>
                </a:solidFill>
              </a:rPr>
              <a:t>make someone </a:t>
            </a:r>
            <a:r>
              <a:rPr lang="en-GB" b="1" dirty="0">
                <a:solidFill>
                  <a:srgbClr val="000000"/>
                </a:solidFill>
              </a:rPr>
              <a:t>miss school</a:t>
            </a:r>
            <a:endParaRPr dirty="0">
              <a:solidFill>
                <a:srgbClr val="000000"/>
              </a:solidFill>
            </a:endParaRPr>
          </a:p>
          <a:p>
            <a:pPr marL="0" lvl="0" indent="0" algn="l" rtl="0">
              <a:lnSpc>
                <a:spcPct val="115000"/>
              </a:lnSpc>
              <a:spcBef>
                <a:spcPts val="0"/>
              </a:spcBef>
              <a:spcAft>
                <a:spcPts val="0"/>
              </a:spcAft>
              <a:buSzPts val="1400"/>
              <a:buNone/>
            </a:pPr>
            <a:endParaRPr dirty="0">
              <a:solidFill>
                <a:srgbClr val="000000"/>
              </a:solidFill>
            </a:endParaRPr>
          </a:p>
          <a:p>
            <a:pPr marL="0" lvl="0" indent="0" algn="l" rtl="0">
              <a:lnSpc>
                <a:spcPct val="115000"/>
              </a:lnSpc>
              <a:spcBef>
                <a:spcPts val="0"/>
              </a:spcBef>
              <a:spcAft>
                <a:spcPts val="0"/>
              </a:spcAft>
              <a:buSzPts val="1400"/>
              <a:buNone/>
            </a:pPr>
            <a:r>
              <a:rPr lang="en-GB" dirty="0">
                <a:solidFill>
                  <a:srgbClr val="000000"/>
                </a:solidFill>
              </a:rPr>
              <a:t>Teach that someone might be affected by bullying even if they appear otherwise. Unexplained changes in their behaviour might be a sign of this.</a:t>
            </a:r>
            <a:endParaRPr dirty="0">
              <a:solidFill>
                <a:srgbClr val="000000"/>
              </a:solidFill>
            </a:endParaRPr>
          </a:p>
          <a:p>
            <a:pPr marL="0" lvl="0" indent="0" algn="l" rtl="0">
              <a:lnSpc>
                <a:spcPct val="115000"/>
              </a:lnSpc>
              <a:spcBef>
                <a:spcPts val="0"/>
              </a:spcBef>
              <a:spcAft>
                <a:spcPts val="0"/>
              </a:spcAft>
              <a:buSzPts val="1400"/>
              <a:buNone/>
            </a:pPr>
            <a:endParaRPr dirty="0"/>
          </a:p>
          <a:p>
            <a:pPr marL="114300" lvl="0" indent="0" algn="l" rtl="0">
              <a:lnSpc>
                <a:spcPct val="115000"/>
              </a:lnSpc>
              <a:spcBef>
                <a:spcPts val="0"/>
              </a:spcBef>
              <a:spcAft>
                <a:spcPts val="0"/>
              </a:spcAft>
              <a:buSzPts val="1800"/>
              <a:buNone/>
            </a:pPr>
            <a:endParaRPr dirty="0"/>
          </a:p>
          <a:p>
            <a:pPr marL="0" lvl="0" indent="0" algn="l" rtl="0">
              <a:lnSpc>
                <a:spcPct val="115000"/>
              </a:lnSpc>
              <a:spcBef>
                <a:spcPts val="0"/>
              </a:spcBef>
              <a:spcAft>
                <a:spcPts val="0"/>
              </a:spcAft>
              <a:buSzPts val="1800"/>
              <a:buNone/>
            </a:pPr>
            <a:endParaRPr sz="1000" dirty="0"/>
          </a:p>
          <a:p>
            <a:pPr marL="457200" lvl="0" indent="-228600" algn="l" rtl="0">
              <a:lnSpc>
                <a:spcPct val="115000"/>
              </a:lnSpc>
              <a:spcBef>
                <a:spcPts val="0"/>
              </a:spcBef>
              <a:spcAft>
                <a:spcPts val="0"/>
              </a:spcAft>
              <a:buClr>
                <a:srgbClr val="FF0000"/>
              </a:buClr>
              <a:buSzPts val="1400"/>
              <a:buNone/>
            </a:pPr>
            <a:endParaRPr dirty="0">
              <a:solidFill>
                <a:srgbClr val="FF0000"/>
              </a:solidFill>
            </a:endParaRPr>
          </a:p>
          <a:p>
            <a:pPr marL="0" lvl="0" indent="0" algn="l" rtl="0">
              <a:lnSpc>
                <a:spcPct val="115000"/>
              </a:lnSpc>
              <a:spcBef>
                <a:spcPts val="1600"/>
              </a:spcBef>
              <a:spcAft>
                <a:spcPts val="0"/>
              </a:spcAft>
              <a:buSzPts val="1400"/>
              <a:buNone/>
            </a:pPr>
            <a:endParaRPr dirty="0"/>
          </a:p>
          <a:p>
            <a:pPr marL="0" lvl="0" indent="0" algn="l" rtl="0">
              <a:lnSpc>
                <a:spcPct val="115000"/>
              </a:lnSpc>
              <a:spcBef>
                <a:spcPts val="1600"/>
              </a:spcBef>
              <a:spcAft>
                <a:spcPts val="1600"/>
              </a:spcAft>
              <a:buSzPts val="1400"/>
              <a:buNone/>
            </a:pPr>
            <a:endParaRPr dirty="0"/>
          </a:p>
        </p:txBody>
      </p:sp>
      <p:sp>
        <p:nvSpPr>
          <p:cNvPr id="558" name="Google Shape;558;p80"/>
          <p:cNvSpPr txBox="1">
            <a:spLocks noGrp="1"/>
          </p:cNvSpPr>
          <p:nvPr>
            <p:ph type="body" idx="2"/>
          </p:nvPr>
        </p:nvSpPr>
        <p:spPr>
          <a:xfrm>
            <a:off x="6178800" y="216424"/>
            <a:ext cx="2695200" cy="2355325"/>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about different types of bullying (including cyberbullying), the impact of bullying, responsibilities of bystanders to report bullying and how and where to get help.</a:t>
            </a:r>
            <a:endParaRPr sz="1600" dirty="0">
              <a:solidFill>
                <a:srgbClr val="000000"/>
              </a:solidFill>
            </a:endParaRPr>
          </a:p>
          <a:p>
            <a:pPr marL="0" lvl="0" indent="0" algn="l" rtl="0">
              <a:lnSpc>
                <a:spcPct val="115000"/>
              </a:lnSpc>
              <a:spcBef>
                <a:spcPts val="0"/>
              </a:spcBef>
              <a:spcAft>
                <a:spcPts val="0"/>
              </a:spcAft>
              <a:buClr>
                <a:schemeClr val="dk1"/>
              </a:buClr>
              <a:buSzPts val="1100"/>
              <a:buNone/>
            </a:pPr>
            <a:endParaRPr dirty="0"/>
          </a:p>
        </p:txBody>
      </p:sp>
      <p:sp>
        <p:nvSpPr>
          <p:cNvPr id="560" name="Google Shape;560;p80"/>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559" name="Google Shape;559;p80"/>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solidFill>
                  <a:srgbClr val="260859"/>
                </a:solidFill>
              </a:rPr>
              <a:t>56</a:t>
            </a:fld>
            <a:endParaRPr dirty="0">
              <a:solidFill>
                <a:srgbClr val="260859"/>
              </a:solidFill>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Shape 564"/>
        <p:cNvGrpSpPr/>
        <p:nvPr/>
      </p:nvGrpSpPr>
      <p:grpSpPr>
        <a:xfrm>
          <a:off x="0" y="0"/>
          <a:ext cx="0" cy="0"/>
          <a:chOff x="0" y="0"/>
          <a:chExt cx="0" cy="0"/>
        </a:xfrm>
      </p:grpSpPr>
      <p:sp>
        <p:nvSpPr>
          <p:cNvPr id="565" name="Google Shape;565;p81"/>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2800"/>
              <a:buFont typeface="Arial"/>
              <a:buNone/>
            </a:pPr>
            <a:r>
              <a:rPr lang="en-GB" dirty="0"/>
              <a:t>Bystander intervention</a:t>
            </a:r>
            <a:endParaRPr dirty="0"/>
          </a:p>
        </p:txBody>
      </p:sp>
      <p:sp>
        <p:nvSpPr>
          <p:cNvPr id="566" name="Google Shape;566;p81"/>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dirty="0">
                <a:solidFill>
                  <a:srgbClr val="000000"/>
                </a:solidFill>
              </a:rPr>
              <a:t>Build on what is taught in primary. Remind pupils what </a:t>
            </a:r>
            <a:r>
              <a:rPr lang="en-GB" b="1" dirty="0">
                <a:solidFill>
                  <a:srgbClr val="000000"/>
                </a:solidFill>
              </a:rPr>
              <a:t>active</a:t>
            </a:r>
            <a:r>
              <a:rPr lang="en-GB" dirty="0">
                <a:solidFill>
                  <a:srgbClr val="000000"/>
                </a:solidFill>
              </a:rPr>
              <a:t> and </a:t>
            </a:r>
            <a:r>
              <a:rPr lang="en-GB" b="1" dirty="0">
                <a:solidFill>
                  <a:srgbClr val="000000"/>
                </a:solidFill>
              </a:rPr>
              <a:t>passive</a:t>
            </a:r>
            <a:r>
              <a:rPr lang="en-GB" dirty="0">
                <a:solidFill>
                  <a:srgbClr val="000000"/>
                </a:solidFill>
              </a:rPr>
              <a:t> bystanders are and the importance of </a:t>
            </a:r>
            <a:r>
              <a:rPr lang="en-GB" b="1" dirty="0">
                <a:solidFill>
                  <a:srgbClr val="000000"/>
                </a:solidFill>
              </a:rPr>
              <a:t>bystander intervention.</a:t>
            </a:r>
            <a:endParaRPr dirty="0">
              <a:solidFill>
                <a:srgbClr val="000000"/>
              </a:solidFill>
            </a:endParaRPr>
          </a:p>
          <a:p>
            <a:pPr marL="0" lvl="0" indent="0" algn="l" rtl="0">
              <a:lnSpc>
                <a:spcPct val="115000"/>
              </a:lnSpc>
              <a:spcBef>
                <a:spcPts val="0"/>
              </a:spcBef>
              <a:spcAft>
                <a:spcPts val="0"/>
              </a:spcAft>
              <a:buSzPts val="1400"/>
              <a:buNone/>
            </a:pPr>
            <a:endParaRPr b="1" dirty="0">
              <a:solidFill>
                <a:srgbClr val="000000"/>
              </a:solidFill>
            </a:endParaRPr>
          </a:p>
          <a:p>
            <a:pPr marL="0" lvl="0" indent="0" algn="l" rtl="0">
              <a:lnSpc>
                <a:spcPct val="115000"/>
              </a:lnSpc>
              <a:spcBef>
                <a:spcPts val="0"/>
              </a:spcBef>
              <a:spcAft>
                <a:spcPts val="0"/>
              </a:spcAft>
              <a:buSzPts val="1400"/>
              <a:buNone/>
            </a:pPr>
            <a:r>
              <a:rPr lang="en-GB" dirty="0">
                <a:solidFill>
                  <a:srgbClr val="000000"/>
                </a:solidFill>
              </a:rPr>
              <a:t>Teach to pupils the ways that they can become an active bystander including:</a:t>
            </a:r>
            <a:endParaRPr dirty="0">
              <a:solidFill>
                <a:srgbClr val="000000"/>
              </a:solidFill>
            </a:endParaRPr>
          </a:p>
          <a:p>
            <a:pPr marL="285750" lvl="0" indent="-285750" algn="l" rtl="0">
              <a:lnSpc>
                <a:spcPct val="115000"/>
              </a:lnSpc>
              <a:spcBef>
                <a:spcPts val="0"/>
              </a:spcBef>
              <a:spcAft>
                <a:spcPts val="0"/>
              </a:spcAft>
              <a:buClr>
                <a:schemeClr val="accent1"/>
              </a:buClr>
              <a:buSzPts val="1400"/>
              <a:buChar char="●"/>
            </a:pPr>
            <a:r>
              <a:rPr lang="en-GB" b="1" dirty="0">
                <a:solidFill>
                  <a:srgbClr val="000000"/>
                </a:solidFill>
              </a:rPr>
              <a:t>diffusing </a:t>
            </a:r>
            <a:r>
              <a:rPr lang="en-GB" dirty="0">
                <a:solidFill>
                  <a:srgbClr val="000000"/>
                </a:solidFill>
              </a:rPr>
              <a:t>the situation if they are able to do so</a:t>
            </a:r>
            <a:endParaRPr dirty="0">
              <a:solidFill>
                <a:srgbClr val="000000"/>
              </a:solidFill>
            </a:endParaRPr>
          </a:p>
          <a:p>
            <a:pPr marL="285750" lvl="0" indent="-285750" algn="l" rtl="0">
              <a:lnSpc>
                <a:spcPct val="115000"/>
              </a:lnSpc>
              <a:spcBef>
                <a:spcPts val="0"/>
              </a:spcBef>
              <a:spcAft>
                <a:spcPts val="0"/>
              </a:spcAft>
              <a:buClr>
                <a:schemeClr val="accent1"/>
              </a:buClr>
              <a:buSzPts val="1400"/>
              <a:buChar char="●"/>
            </a:pPr>
            <a:r>
              <a:rPr lang="en-GB" b="1" dirty="0">
                <a:solidFill>
                  <a:srgbClr val="000000"/>
                </a:solidFill>
              </a:rPr>
              <a:t>privately</a:t>
            </a:r>
            <a:r>
              <a:rPr lang="en-GB" dirty="0">
                <a:solidFill>
                  <a:srgbClr val="000000"/>
                </a:solidFill>
              </a:rPr>
              <a:t> </a:t>
            </a:r>
            <a:r>
              <a:rPr lang="en-GB" b="1" dirty="0">
                <a:solidFill>
                  <a:srgbClr val="000000"/>
                </a:solidFill>
              </a:rPr>
              <a:t>asking the victim if they're okay</a:t>
            </a:r>
            <a:r>
              <a:rPr lang="en-GB" dirty="0">
                <a:solidFill>
                  <a:srgbClr val="000000"/>
                </a:solidFill>
              </a:rPr>
              <a:t>, giving reassurance, solidarity and offering the hand of friendship</a:t>
            </a:r>
            <a:endParaRPr dirty="0">
              <a:solidFill>
                <a:srgbClr val="000000"/>
              </a:solidFill>
            </a:endParaRPr>
          </a:p>
          <a:p>
            <a:pPr marL="285750" lvl="0" indent="-285750" algn="l" rtl="0">
              <a:lnSpc>
                <a:spcPct val="115000"/>
              </a:lnSpc>
              <a:spcBef>
                <a:spcPts val="0"/>
              </a:spcBef>
              <a:spcAft>
                <a:spcPts val="0"/>
              </a:spcAft>
              <a:buClr>
                <a:schemeClr val="accent1"/>
              </a:buClr>
              <a:buSzPts val="1400"/>
              <a:buChar char="●"/>
            </a:pPr>
            <a:r>
              <a:rPr lang="en-GB" b="1" dirty="0">
                <a:solidFill>
                  <a:srgbClr val="000000"/>
                </a:solidFill>
              </a:rPr>
              <a:t>reporting </a:t>
            </a:r>
            <a:r>
              <a:rPr lang="en-GB" dirty="0">
                <a:solidFill>
                  <a:srgbClr val="000000"/>
                </a:solidFill>
              </a:rPr>
              <a:t>the bullying</a:t>
            </a:r>
            <a:endParaRPr dirty="0">
              <a:solidFill>
                <a:srgbClr val="000000"/>
              </a:solidFill>
            </a:endParaRPr>
          </a:p>
          <a:p>
            <a:pPr marL="0" lvl="0" indent="0" algn="l" rtl="0">
              <a:lnSpc>
                <a:spcPct val="115000"/>
              </a:lnSpc>
              <a:spcBef>
                <a:spcPts val="0"/>
              </a:spcBef>
              <a:spcAft>
                <a:spcPts val="0"/>
              </a:spcAft>
              <a:buSzPts val="1400"/>
              <a:buNone/>
            </a:pPr>
            <a:endParaRPr dirty="0"/>
          </a:p>
          <a:p>
            <a:pPr marL="0" lvl="0" indent="0" algn="l" rtl="0">
              <a:lnSpc>
                <a:spcPct val="115000"/>
              </a:lnSpc>
              <a:spcBef>
                <a:spcPts val="1600"/>
              </a:spcBef>
              <a:spcAft>
                <a:spcPts val="1600"/>
              </a:spcAft>
              <a:buSzPts val="1400"/>
              <a:buNone/>
            </a:pPr>
            <a:endParaRPr dirty="0"/>
          </a:p>
        </p:txBody>
      </p:sp>
      <p:sp>
        <p:nvSpPr>
          <p:cNvPr id="567" name="Google Shape;567;p81"/>
          <p:cNvSpPr txBox="1">
            <a:spLocks noGrp="1"/>
          </p:cNvSpPr>
          <p:nvPr>
            <p:ph type="body" idx="2"/>
          </p:nvPr>
        </p:nvSpPr>
        <p:spPr>
          <a:xfrm>
            <a:off x="6178800" y="216424"/>
            <a:ext cx="2695200" cy="2355325"/>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about different types of bullying (including cyberbullying), the impact of bullying, responsibilities of bystanders to report bullying and how and where to get help.</a:t>
            </a:r>
            <a:endParaRPr sz="1600" dirty="0">
              <a:solidFill>
                <a:srgbClr val="000000"/>
              </a:solidFill>
            </a:endParaRPr>
          </a:p>
          <a:p>
            <a:pPr marL="0" lvl="0" indent="0" algn="l" rtl="0">
              <a:lnSpc>
                <a:spcPct val="115000"/>
              </a:lnSpc>
              <a:spcBef>
                <a:spcPts val="0"/>
              </a:spcBef>
              <a:spcAft>
                <a:spcPts val="0"/>
              </a:spcAft>
              <a:buClr>
                <a:schemeClr val="dk1"/>
              </a:buClr>
              <a:buSzPts val="1100"/>
              <a:buNone/>
            </a:pPr>
            <a:endParaRPr dirty="0"/>
          </a:p>
        </p:txBody>
      </p:sp>
      <p:sp>
        <p:nvSpPr>
          <p:cNvPr id="569" name="Google Shape;569;p81"/>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568" name="Google Shape;568;p81"/>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solidFill>
                  <a:srgbClr val="260859"/>
                </a:solidFill>
              </a:rPr>
              <a:t>57</a:t>
            </a:fld>
            <a:endParaRPr dirty="0">
              <a:solidFill>
                <a:srgbClr val="260859"/>
              </a:solidFill>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573"/>
        <p:cNvGrpSpPr/>
        <p:nvPr/>
      </p:nvGrpSpPr>
      <p:grpSpPr>
        <a:xfrm>
          <a:off x="0" y="0"/>
          <a:ext cx="0" cy="0"/>
          <a:chOff x="0" y="0"/>
          <a:chExt cx="0" cy="0"/>
        </a:xfrm>
      </p:grpSpPr>
      <p:sp>
        <p:nvSpPr>
          <p:cNvPr id="574" name="Google Shape;574;p82"/>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2800"/>
              <a:buFont typeface="Arial"/>
              <a:buNone/>
            </a:pPr>
            <a:r>
              <a:rPr lang="en-GB" dirty="0"/>
              <a:t>Help for bullying victims</a:t>
            </a:r>
            <a:endParaRPr dirty="0"/>
          </a:p>
          <a:p>
            <a:pPr marL="0" lvl="0" indent="0" algn="l" rtl="0">
              <a:lnSpc>
                <a:spcPct val="100000"/>
              </a:lnSpc>
              <a:spcBef>
                <a:spcPts val="0"/>
              </a:spcBef>
              <a:spcAft>
                <a:spcPts val="0"/>
              </a:spcAft>
              <a:buSzPts val="2800"/>
              <a:buNone/>
            </a:pPr>
            <a:endParaRPr dirty="0">
              <a:solidFill>
                <a:srgbClr val="073763"/>
              </a:solidFill>
            </a:endParaRPr>
          </a:p>
        </p:txBody>
      </p:sp>
      <p:sp>
        <p:nvSpPr>
          <p:cNvPr id="575" name="Google Shape;575;p82"/>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1000"/>
              </a:spcBef>
              <a:spcAft>
                <a:spcPts val="0"/>
              </a:spcAft>
              <a:buClr>
                <a:schemeClr val="dk1"/>
              </a:buClr>
              <a:buSzPts val="1400"/>
              <a:buNone/>
            </a:pPr>
            <a:r>
              <a:rPr lang="en-GB" dirty="0">
                <a:solidFill>
                  <a:srgbClr val="000000"/>
                </a:solidFill>
              </a:rPr>
              <a:t>Explain your school’s safeguarding, anti-bullying and behaviour policies with regards to bullying.</a:t>
            </a:r>
            <a:endParaRPr dirty="0">
              <a:solidFill>
                <a:srgbClr val="000000"/>
              </a:solidFill>
            </a:endParaRPr>
          </a:p>
          <a:p>
            <a:pPr marL="0" lvl="0" indent="0" algn="l" rtl="0">
              <a:lnSpc>
                <a:spcPct val="100000"/>
              </a:lnSpc>
              <a:spcBef>
                <a:spcPts val="1000"/>
              </a:spcBef>
              <a:spcAft>
                <a:spcPts val="0"/>
              </a:spcAft>
              <a:buClr>
                <a:schemeClr val="dk1"/>
              </a:buClr>
              <a:buSzPts val="1400"/>
              <a:buNone/>
            </a:pPr>
            <a:r>
              <a:rPr lang="en-GB" dirty="0">
                <a:solidFill>
                  <a:srgbClr val="000000"/>
                </a:solidFill>
              </a:rPr>
              <a:t>Teach that pupils can </a:t>
            </a:r>
            <a:r>
              <a:rPr lang="en-GB" b="1" dirty="0">
                <a:solidFill>
                  <a:srgbClr val="000000"/>
                </a:solidFill>
              </a:rPr>
              <a:t>speak to a trusted adult</a:t>
            </a:r>
            <a:r>
              <a:rPr lang="en-GB" dirty="0">
                <a:solidFill>
                  <a:srgbClr val="000000"/>
                </a:solidFill>
              </a:rPr>
              <a:t>, or an organisation such as</a:t>
            </a:r>
            <a:r>
              <a:rPr lang="en-GB" dirty="0"/>
              <a:t> </a:t>
            </a:r>
            <a:r>
              <a:rPr lang="en-GB" u="sng" dirty="0">
                <a:solidFill>
                  <a:srgbClr val="0000FF"/>
                </a:solidFill>
                <a:hlinkClick r:id="rId3">
                  <a:extLst>
                    <a:ext uri="{A12FA001-AC4F-418D-AE19-62706E023703}">
                      <ahyp:hlinkClr xmlns:ahyp="http://schemas.microsoft.com/office/drawing/2018/hyperlinkcolor" xmlns="" val="tx"/>
                    </a:ext>
                  </a:extLst>
                </a:hlinkClick>
              </a:rPr>
              <a:t>Childline</a:t>
            </a:r>
            <a:r>
              <a:rPr lang="en-GB" dirty="0"/>
              <a:t>. </a:t>
            </a:r>
            <a:r>
              <a:rPr lang="en-GB" dirty="0">
                <a:solidFill>
                  <a:srgbClr val="000000"/>
                </a:solidFill>
              </a:rPr>
              <a:t>Explain that online bullying by a pupil at the same school can be reported to the school.</a:t>
            </a:r>
            <a:endParaRPr dirty="0">
              <a:solidFill>
                <a:srgbClr val="000000"/>
              </a:solidFill>
            </a:endParaRPr>
          </a:p>
          <a:p>
            <a:pPr marL="0" lvl="0" indent="0" algn="l" rtl="0">
              <a:lnSpc>
                <a:spcPct val="100000"/>
              </a:lnSpc>
              <a:spcBef>
                <a:spcPts val="1000"/>
              </a:spcBef>
              <a:spcAft>
                <a:spcPts val="0"/>
              </a:spcAft>
              <a:buClr>
                <a:schemeClr val="dk1"/>
              </a:buClr>
              <a:buSzPts val="1400"/>
              <a:buNone/>
            </a:pPr>
            <a:r>
              <a:rPr lang="en-GB" dirty="0">
                <a:solidFill>
                  <a:srgbClr val="000000"/>
                </a:solidFill>
              </a:rPr>
              <a:t>Discuss:</a:t>
            </a:r>
            <a:endParaRPr dirty="0">
              <a:solidFill>
                <a:srgbClr val="000000"/>
              </a:solidFill>
            </a:endParaRPr>
          </a:p>
          <a:p>
            <a:pPr marL="457200" lvl="0" indent="-317500" algn="l" rtl="0">
              <a:lnSpc>
                <a:spcPct val="100000"/>
              </a:lnSpc>
              <a:spcBef>
                <a:spcPts val="1000"/>
              </a:spcBef>
              <a:spcAft>
                <a:spcPts val="0"/>
              </a:spcAft>
              <a:buClr>
                <a:schemeClr val="accent1"/>
              </a:buClr>
              <a:buSzPts val="1400"/>
              <a:buChar char="●"/>
            </a:pPr>
            <a:r>
              <a:rPr lang="en-GB" b="1" dirty="0">
                <a:solidFill>
                  <a:srgbClr val="000000"/>
                </a:solidFill>
              </a:rPr>
              <a:t>digital reporting tools</a:t>
            </a:r>
            <a:r>
              <a:rPr lang="en-GB" dirty="0">
                <a:solidFill>
                  <a:srgbClr val="000000"/>
                </a:solidFill>
              </a:rPr>
              <a:t> to remove content</a:t>
            </a:r>
            <a:endParaRPr dirty="0">
              <a:solidFill>
                <a:srgbClr val="000000"/>
              </a:solidFill>
            </a:endParaRPr>
          </a:p>
          <a:p>
            <a:pPr marL="457200" lvl="0" indent="-317500" algn="l" rtl="0">
              <a:lnSpc>
                <a:spcPct val="100000"/>
              </a:lnSpc>
              <a:spcBef>
                <a:spcPts val="0"/>
              </a:spcBef>
              <a:spcAft>
                <a:spcPts val="0"/>
              </a:spcAft>
              <a:buClr>
                <a:schemeClr val="accent1"/>
              </a:buClr>
              <a:buSzPts val="1400"/>
              <a:buChar char="●"/>
            </a:pPr>
            <a:r>
              <a:rPr lang="en-GB" b="1" dirty="0">
                <a:solidFill>
                  <a:srgbClr val="000000"/>
                </a:solidFill>
              </a:rPr>
              <a:t>blocking</a:t>
            </a:r>
            <a:r>
              <a:rPr lang="en-GB" dirty="0">
                <a:solidFill>
                  <a:srgbClr val="000000"/>
                </a:solidFill>
              </a:rPr>
              <a:t> certain users</a:t>
            </a:r>
            <a:endParaRPr dirty="0">
              <a:solidFill>
                <a:srgbClr val="000000"/>
              </a:solidFill>
            </a:endParaRPr>
          </a:p>
          <a:p>
            <a:pPr marL="457200" lvl="0" indent="-317500" algn="l" rtl="0">
              <a:lnSpc>
                <a:spcPct val="100000"/>
              </a:lnSpc>
              <a:spcBef>
                <a:spcPts val="0"/>
              </a:spcBef>
              <a:spcAft>
                <a:spcPts val="0"/>
              </a:spcAft>
              <a:buClr>
                <a:schemeClr val="accent1"/>
              </a:buClr>
              <a:buSzPts val="1400"/>
              <a:buChar char="●"/>
            </a:pPr>
            <a:r>
              <a:rPr lang="en-GB" b="1" dirty="0">
                <a:solidFill>
                  <a:srgbClr val="000000"/>
                </a:solidFill>
              </a:rPr>
              <a:t>taking a break</a:t>
            </a:r>
            <a:r>
              <a:rPr lang="en-GB" dirty="0">
                <a:solidFill>
                  <a:srgbClr val="000000"/>
                </a:solidFill>
              </a:rPr>
              <a:t> from online platforms</a:t>
            </a:r>
            <a:endParaRPr dirty="0">
              <a:solidFill>
                <a:srgbClr val="000000"/>
              </a:solidFill>
            </a:endParaRPr>
          </a:p>
          <a:p>
            <a:pPr marL="457200" lvl="0" indent="-317500" algn="l" rtl="0">
              <a:lnSpc>
                <a:spcPct val="100000"/>
              </a:lnSpc>
              <a:spcBef>
                <a:spcPts val="0"/>
              </a:spcBef>
              <a:spcAft>
                <a:spcPts val="0"/>
              </a:spcAft>
              <a:buClr>
                <a:schemeClr val="accent1"/>
              </a:buClr>
              <a:buSzPts val="1400"/>
              <a:buChar char="●"/>
            </a:pPr>
            <a:r>
              <a:rPr lang="en-GB" b="1" dirty="0">
                <a:solidFill>
                  <a:srgbClr val="000000"/>
                </a:solidFill>
              </a:rPr>
              <a:t>taking evidence</a:t>
            </a:r>
            <a:r>
              <a:rPr lang="en-GB" dirty="0">
                <a:solidFill>
                  <a:srgbClr val="000000"/>
                </a:solidFill>
              </a:rPr>
              <a:t>, for example, screenshots</a:t>
            </a:r>
            <a:endParaRPr dirty="0">
              <a:solidFill>
                <a:srgbClr val="000000"/>
              </a:solidFill>
            </a:endParaRPr>
          </a:p>
          <a:p>
            <a:pPr marL="0" lvl="0" indent="0" algn="l" rtl="0">
              <a:lnSpc>
                <a:spcPct val="115000"/>
              </a:lnSpc>
              <a:spcBef>
                <a:spcPts val="0"/>
              </a:spcBef>
              <a:spcAft>
                <a:spcPts val="0"/>
              </a:spcAft>
              <a:buSzPts val="1400"/>
              <a:buNone/>
            </a:pPr>
            <a:endParaRPr dirty="0"/>
          </a:p>
          <a:p>
            <a:pPr marL="0" lvl="0" indent="0" algn="l" rtl="0">
              <a:lnSpc>
                <a:spcPct val="115000"/>
              </a:lnSpc>
              <a:spcBef>
                <a:spcPts val="0"/>
              </a:spcBef>
              <a:spcAft>
                <a:spcPts val="0"/>
              </a:spcAft>
              <a:buSzPts val="1400"/>
              <a:buNone/>
            </a:pPr>
            <a:r>
              <a:rPr lang="en-GB" dirty="0">
                <a:solidFill>
                  <a:srgbClr val="000000"/>
                </a:solidFill>
              </a:rPr>
              <a:t>Find more help and tools at</a:t>
            </a:r>
            <a:r>
              <a:rPr lang="en-GB" dirty="0"/>
              <a:t> </a:t>
            </a:r>
            <a:r>
              <a:rPr lang="en-GB" u="sng" dirty="0">
                <a:solidFill>
                  <a:srgbClr val="0000FF"/>
                </a:solidFill>
                <a:hlinkClick r:id="rId3">
                  <a:extLst>
                    <a:ext uri="{A12FA001-AC4F-418D-AE19-62706E023703}">
                      <ahyp:hlinkClr xmlns:ahyp="http://schemas.microsoft.com/office/drawing/2018/hyperlinkcolor" xmlns="" val="tx"/>
                    </a:ext>
                  </a:extLst>
                </a:hlinkClick>
              </a:rPr>
              <a:t>www.childline.org.uk</a:t>
            </a:r>
            <a:r>
              <a:rPr lang="en-GB" dirty="0"/>
              <a:t>.</a:t>
            </a:r>
            <a:endParaRPr dirty="0"/>
          </a:p>
        </p:txBody>
      </p:sp>
      <p:sp>
        <p:nvSpPr>
          <p:cNvPr id="576" name="Google Shape;576;p82"/>
          <p:cNvSpPr txBox="1">
            <a:spLocks noGrp="1"/>
          </p:cNvSpPr>
          <p:nvPr>
            <p:ph type="body" idx="2"/>
          </p:nvPr>
        </p:nvSpPr>
        <p:spPr>
          <a:xfrm>
            <a:off x="6178800" y="216424"/>
            <a:ext cx="2695200" cy="2355325"/>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about different types of bullying (including cyberbullying), the impact of bullying, responsibilities of bystanders to report bullying and how and where to get help.</a:t>
            </a:r>
            <a:endParaRPr sz="1600" dirty="0">
              <a:solidFill>
                <a:srgbClr val="000000"/>
              </a:solidFill>
            </a:endParaRPr>
          </a:p>
          <a:p>
            <a:pPr marL="0" lvl="0" indent="0" algn="l" rtl="0">
              <a:lnSpc>
                <a:spcPct val="115000"/>
              </a:lnSpc>
              <a:spcBef>
                <a:spcPts val="0"/>
              </a:spcBef>
              <a:spcAft>
                <a:spcPts val="0"/>
              </a:spcAft>
              <a:buClr>
                <a:schemeClr val="dk1"/>
              </a:buClr>
              <a:buSzPts val="1100"/>
              <a:buNone/>
            </a:pPr>
            <a:endParaRPr dirty="0"/>
          </a:p>
        </p:txBody>
      </p:sp>
      <p:sp>
        <p:nvSpPr>
          <p:cNvPr id="578" name="Google Shape;578;p82"/>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577" name="Google Shape;577;p82"/>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solidFill>
                  <a:srgbClr val="260859"/>
                </a:solidFill>
              </a:rPr>
              <a:t>58</a:t>
            </a:fld>
            <a:endParaRPr dirty="0">
              <a:solidFill>
                <a:srgbClr val="260859"/>
              </a:solidFill>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Shape 582"/>
        <p:cNvGrpSpPr/>
        <p:nvPr/>
      </p:nvGrpSpPr>
      <p:grpSpPr>
        <a:xfrm>
          <a:off x="0" y="0"/>
          <a:ext cx="0" cy="0"/>
          <a:chOff x="0" y="0"/>
          <a:chExt cx="0" cy="0"/>
        </a:xfrm>
      </p:grpSpPr>
      <p:sp>
        <p:nvSpPr>
          <p:cNvPr id="583" name="Google Shape;583;p83"/>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Criminal behaviour (1)</a:t>
            </a:r>
            <a:endParaRPr dirty="0"/>
          </a:p>
        </p:txBody>
      </p:sp>
      <p:sp>
        <p:nvSpPr>
          <p:cNvPr id="584" name="Google Shape;584;p83"/>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dirty="0">
                <a:solidFill>
                  <a:srgbClr val="000000"/>
                </a:solidFill>
              </a:rPr>
              <a:t>Explain that c</a:t>
            </a:r>
            <a:r>
              <a:rPr lang="en-GB" sz="1800" dirty="0">
                <a:solidFill>
                  <a:srgbClr val="000000"/>
                </a:solidFill>
              </a:rPr>
              <a:t>riminal behaviour in a relationship can include</a:t>
            </a:r>
            <a:r>
              <a:rPr lang="en-GB" dirty="0">
                <a:solidFill>
                  <a:srgbClr val="000000"/>
                </a:solidFill>
              </a:rPr>
              <a:t>:</a:t>
            </a:r>
            <a:endParaRPr dirty="0">
              <a:solidFill>
                <a:srgbClr val="000000"/>
              </a:solidFill>
            </a:endParaRPr>
          </a:p>
          <a:p>
            <a:pPr marL="457200" lvl="0" indent="-317500" algn="l" rtl="0">
              <a:lnSpc>
                <a:spcPct val="115000"/>
              </a:lnSpc>
              <a:spcBef>
                <a:spcPts val="1000"/>
              </a:spcBef>
              <a:spcAft>
                <a:spcPts val="0"/>
              </a:spcAft>
              <a:buClr>
                <a:schemeClr val="accent1"/>
              </a:buClr>
              <a:buSzPts val="1400"/>
              <a:buChar char="●"/>
            </a:pPr>
            <a:r>
              <a:rPr lang="en-GB" b="1" dirty="0">
                <a:solidFill>
                  <a:srgbClr val="000000"/>
                </a:solidFill>
              </a:rPr>
              <a:t>assault</a:t>
            </a:r>
            <a:r>
              <a:rPr lang="en-GB" dirty="0">
                <a:solidFill>
                  <a:srgbClr val="000000"/>
                </a:solidFill>
              </a:rPr>
              <a:t> - a physical attack or unwanted physical contact on a person; there are degrees of assault from battery (e.g. pushing) to grievous bodily harm (e.g. stabbing someone) </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sexual assault </a:t>
            </a:r>
            <a:r>
              <a:rPr lang="en-GB" dirty="0">
                <a:solidFill>
                  <a:srgbClr val="000000"/>
                </a:solidFill>
              </a:rPr>
              <a:t>- intentionally touching another person sexually without their consent; there are different forms of sexual assault (e.g. forcing someone to perform sexual acts, rape)</a:t>
            </a:r>
            <a:endParaRPr dirty="0">
              <a:solidFill>
                <a:srgbClr val="000000"/>
              </a:solidFill>
            </a:endParaRPr>
          </a:p>
          <a:p>
            <a:pPr marL="0" lvl="0" indent="0" algn="l" rtl="0">
              <a:lnSpc>
                <a:spcPct val="115000"/>
              </a:lnSpc>
              <a:spcBef>
                <a:spcPts val="0"/>
              </a:spcBef>
              <a:spcAft>
                <a:spcPts val="0"/>
              </a:spcAft>
              <a:buClr>
                <a:schemeClr val="dk1"/>
              </a:buClr>
              <a:buSzPts val="1100"/>
              <a:buFont typeface="Arial"/>
              <a:buNone/>
            </a:pPr>
            <a:endParaRPr dirty="0"/>
          </a:p>
          <a:p>
            <a:pPr marL="0" lvl="0" indent="0" algn="l" rtl="0">
              <a:lnSpc>
                <a:spcPct val="115000"/>
              </a:lnSpc>
              <a:spcBef>
                <a:spcPts val="0"/>
              </a:spcBef>
              <a:spcAft>
                <a:spcPts val="0"/>
              </a:spcAft>
              <a:buSzPts val="1400"/>
              <a:buNone/>
            </a:pPr>
            <a:endParaRPr dirty="0"/>
          </a:p>
        </p:txBody>
      </p:sp>
      <p:sp>
        <p:nvSpPr>
          <p:cNvPr id="585" name="Google Shape;585;p83"/>
          <p:cNvSpPr txBox="1">
            <a:spLocks noGrp="1"/>
          </p:cNvSpPr>
          <p:nvPr>
            <p:ph type="body" idx="2"/>
          </p:nvPr>
        </p:nvSpPr>
        <p:spPr>
          <a:xfrm>
            <a:off x="6178800" y="216425"/>
            <a:ext cx="2695200" cy="17976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that some types of behaviour within relationships are criminal, including violent behaviour and coercive control.</a:t>
            </a:r>
            <a:endParaRPr sz="1600" dirty="0">
              <a:solidFill>
                <a:srgbClr val="000000"/>
              </a:solidFill>
            </a:endParaRPr>
          </a:p>
          <a:p>
            <a:pPr marL="0" lvl="0" indent="0" algn="l" rtl="0">
              <a:lnSpc>
                <a:spcPct val="115000"/>
              </a:lnSpc>
              <a:spcBef>
                <a:spcPts val="0"/>
              </a:spcBef>
              <a:spcAft>
                <a:spcPts val="0"/>
              </a:spcAft>
              <a:buClr>
                <a:schemeClr val="dk1"/>
              </a:buClr>
              <a:buSzPts val="1100"/>
              <a:buNone/>
            </a:pPr>
            <a:endParaRPr dirty="0"/>
          </a:p>
        </p:txBody>
      </p:sp>
      <p:sp>
        <p:nvSpPr>
          <p:cNvPr id="587" name="Google Shape;587;p83"/>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586" name="Google Shape;586;p83"/>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solidFill>
                  <a:srgbClr val="260859"/>
                </a:solidFill>
              </a:rPr>
              <a:t>59</a:t>
            </a:fld>
            <a:endParaRPr dirty="0">
              <a:solidFill>
                <a:srgbClr val="260859"/>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30"/>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Closely related topics</a:t>
            </a:r>
            <a:endParaRPr dirty="0"/>
          </a:p>
        </p:txBody>
      </p:sp>
      <p:sp>
        <p:nvSpPr>
          <p:cNvPr id="139" name="Google Shape;139;p30"/>
          <p:cNvSpPr txBox="1">
            <a:spLocks noGrp="1"/>
          </p:cNvSpPr>
          <p:nvPr>
            <p:ph type="body" idx="1"/>
          </p:nvPr>
        </p:nvSpPr>
        <p:spPr>
          <a:xfrm>
            <a:off x="270000" y="914400"/>
            <a:ext cx="7350000" cy="37713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SzPts val="1400"/>
              <a:buNone/>
            </a:pPr>
            <a:r>
              <a:rPr lang="en-GB" dirty="0">
                <a:solidFill>
                  <a:srgbClr val="000000"/>
                </a:solidFill>
              </a:rPr>
              <a:t>Respectful relationships is related to the modules:</a:t>
            </a:r>
            <a:endParaRPr dirty="0">
              <a:solidFill>
                <a:srgbClr val="000000"/>
              </a:solidFill>
            </a:endParaRPr>
          </a:p>
          <a:p>
            <a:pPr marL="457200" marR="0" lvl="0" indent="-317500" algn="l" rtl="0">
              <a:lnSpc>
                <a:spcPct val="115000"/>
              </a:lnSpc>
              <a:spcBef>
                <a:spcPts val="1600"/>
              </a:spcBef>
              <a:spcAft>
                <a:spcPts val="0"/>
              </a:spcAft>
              <a:buClr>
                <a:schemeClr val="accent1"/>
              </a:buClr>
              <a:buSzPts val="1400"/>
              <a:buChar char="●"/>
            </a:pPr>
            <a:r>
              <a:rPr lang="en-GB" dirty="0">
                <a:solidFill>
                  <a:srgbClr val="000000"/>
                </a:solidFill>
              </a:rPr>
              <a:t>online relationships</a:t>
            </a:r>
            <a:endParaRPr dirty="0">
              <a:solidFill>
                <a:srgbClr val="000000"/>
              </a:solidFill>
            </a:endParaRPr>
          </a:p>
          <a:p>
            <a:pPr marL="457200" marR="0" lvl="0" indent="-317500" algn="l" rtl="0">
              <a:lnSpc>
                <a:spcPct val="115000"/>
              </a:lnSpc>
              <a:spcBef>
                <a:spcPts val="0"/>
              </a:spcBef>
              <a:spcAft>
                <a:spcPts val="0"/>
              </a:spcAft>
              <a:buClr>
                <a:schemeClr val="accent1"/>
              </a:buClr>
              <a:buSzPts val="1400"/>
              <a:buChar char="●"/>
            </a:pPr>
            <a:r>
              <a:rPr lang="en-GB" dirty="0">
                <a:solidFill>
                  <a:srgbClr val="000000"/>
                </a:solidFill>
              </a:rPr>
              <a:t>mental wellbeing</a:t>
            </a:r>
            <a:endParaRPr dirty="0">
              <a:solidFill>
                <a:srgbClr val="000000"/>
              </a:solidFill>
            </a:endParaRPr>
          </a:p>
          <a:p>
            <a:pPr marL="457200" marR="0" lvl="0" indent="-317500" algn="l" rtl="0">
              <a:lnSpc>
                <a:spcPct val="115000"/>
              </a:lnSpc>
              <a:spcBef>
                <a:spcPts val="0"/>
              </a:spcBef>
              <a:spcAft>
                <a:spcPts val="0"/>
              </a:spcAft>
              <a:buClr>
                <a:schemeClr val="accent1"/>
              </a:buClr>
              <a:buSzPts val="1400"/>
              <a:buChar char="●"/>
            </a:pPr>
            <a:r>
              <a:rPr lang="en-GB" dirty="0">
                <a:solidFill>
                  <a:srgbClr val="000000"/>
                </a:solidFill>
              </a:rPr>
              <a:t>being safe</a:t>
            </a:r>
            <a:endParaRPr dirty="0">
              <a:solidFill>
                <a:srgbClr val="000000"/>
              </a:solidFill>
            </a:endParaRPr>
          </a:p>
          <a:p>
            <a:pPr marL="457200" marR="0" lvl="0" indent="-317500" algn="l" rtl="0">
              <a:lnSpc>
                <a:spcPct val="115000"/>
              </a:lnSpc>
              <a:spcBef>
                <a:spcPts val="0"/>
              </a:spcBef>
              <a:spcAft>
                <a:spcPts val="0"/>
              </a:spcAft>
              <a:buClr>
                <a:schemeClr val="accent1"/>
              </a:buClr>
              <a:buSzPts val="1400"/>
              <a:buChar char="●"/>
            </a:pPr>
            <a:r>
              <a:rPr lang="en-GB" dirty="0">
                <a:solidFill>
                  <a:srgbClr val="000000"/>
                </a:solidFill>
              </a:rPr>
              <a:t>intimate and sexual relationships (secondary only)</a:t>
            </a:r>
            <a:endParaRPr dirty="0">
              <a:solidFill>
                <a:srgbClr val="000000"/>
              </a:solidFill>
            </a:endParaRPr>
          </a:p>
          <a:p>
            <a:pPr marL="457200" marR="0" lvl="0" indent="-317500" algn="l" rtl="0">
              <a:lnSpc>
                <a:spcPct val="115000"/>
              </a:lnSpc>
              <a:spcBef>
                <a:spcPts val="0"/>
              </a:spcBef>
              <a:spcAft>
                <a:spcPts val="0"/>
              </a:spcAft>
              <a:buClr>
                <a:schemeClr val="accent1"/>
              </a:buClr>
              <a:buSzPts val="1400"/>
              <a:buChar char="●"/>
            </a:pPr>
            <a:r>
              <a:rPr lang="en-GB" dirty="0">
                <a:solidFill>
                  <a:srgbClr val="000000"/>
                </a:solidFill>
              </a:rPr>
              <a:t>caring friendships</a:t>
            </a:r>
            <a:endParaRPr dirty="0">
              <a:solidFill>
                <a:srgbClr val="000000"/>
              </a:solidFill>
            </a:endParaRPr>
          </a:p>
          <a:p>
            <a:pPr marL="457200" marR="0" lvl="0" indent="-317500" algn="l" rtl="0">
              <a:lnSpc>
                <a:spcPct val="115000"/>
              </a:lnSpc>
              <a:spcBef>
                <a:spcPts val="0"/>
              </a:spcBef>
              <a:spcAft>
                <a:spcPts val="0"/>
              </a:spcAft>
              <a:buClr>
                <a:schemeClr val="accent1"/>
              </a:buClr>
              <a:buSzPts val="1400"/>
              <a:buChar char="●"/>
            </a:pPr>
            <a:r>
              <a:rPr lang="en-GB" dirty="0">
                <a:solidFill>
                  <a:srgbClr val="000000"/>
                </a:solidFill>
              </a:rPr>
              <a:t>families and people who care for me</a:t>
            </a:r>
            <a:endParaRPr dirty="0">
              <a:solidFill>
                <a:srgbClr val="000000"/>
              </a:solidFill>
            </a:endParaRPr>
          </a:p>
          <a:p>
            <a:pPr marL="0" marR="0" lvl="0" indent="0" algn="l" rtl="0">
              <a:lnSpc>
                <a:spcPct val="115000"/>
              </a:lnSpc>
              <a:spcBef>
                <a:spcPts val="1600"/>
              </a:spcBef>
              <a:spcAft>
                <a:spcPts val="0"/>
              </a:spcAft>
              <a:buSzPts val="1400"/>
              <a:buNone/>
            </a:pPr>
            <a:r>
              <a:rPr lang="en-GB" dirty="0">
                <a:solidFill>
                  <a:srgbClr val="000000"/>
                </a:solidFill>
              </a:rPr>
              <a:t>Therefore you should:</a:t>
            </a:r>
            <a:endParaRPr dirty="0">
              <a:solidFill>
                <a:srgbClr val="000000"/>
              </a:solidFill>
            </a:endParaRPr>
          </a:p>
          <a:p>
            <a:pPr marL="457200" marR="0" lvl="0" indent="-317500" algn="l" rtl="0">
              <a:lnSpc>
                <a:spcPct val="115000"/>
              </a:lnSpc>
              <a:spcBef>
                <a:spcPts val="0"/>
              </a:spcBef>
              <a:spcAft>
                <a:spcPts val="0"/>
              </a:spcAft>
              <a:buClr>
                <a:schemeClr val="accent1"/>
              </a:buClr>
              <a:buSzPts val="1400"/>
              <a:buChar char="●"/>
            </a:pPr>
            <a:r>
              <a:rPr lang="en-GB" b="1" dirty="0">
                <a:solidFill>
                  <a:srgbClr val="000000"/>
                </a:solidFill>
              </a:rPr>
              <a:t>consider thematic links</a:t>
            </a:r>
            <a:r>
              <a:rPr lang="en-GB" dirty="0">
                <a:solidFill>
                  <a:srgbClr val="000000"/>
                </a:solidFill>
              </a:rPr>
              <a:t> across key topics and the whole school when planning and delivering lessons</a:t>
            </a:r>
            <a:endParaRPr dirty="0">
              <a:solidFill>
                <a:srgbClr val="000000"/>
              </a:solidFill>
            </a:endParaRPr>
          </a:p>
          <a:p>
            <a:pPr marL="457200" marR="0" lvl="0" indent="-317500" algn="l" rtl="0">
              <a:lnSpc>
                <a:spcPct val="115000"/>
              </a:lnSpc>
              <a:spcBef>
                <a:spcPts val="0"/>
              </a:spcBef>
              <a:spcAft>
                <a:spcPts val="0"/>
              </a:spcAft>
              <a:buClr>
                <a:schemeClr val="accent1"/>
              </a:buClr>
              <a:buSzPts val="1400"/>
              <a:buChar char="●"/>
            </a:pPr>
            <a:r>
              <a:rPr lang="en-GB" dirty="0">
                <a:solidFill>
                  <a:srgbClr val="000000"/>
                </a:solidFill>
              </a:rPr>
              <a:t>find ways to </a:t>
            </a:r>
            <a:r>
              <a:rPr lang="en-GB" b="1" dirty="0">
                <a:solidFill>
                  <a:srgbClr val="000000"/>
                </a:solidFill>
              </a:rPr>
              <a:t>link knowledge and vocabulary </a:t>
            </a:r>
            <a:r>
              <a:rPr lang="en-GB" dirty="0">
                <a:solidFill>
                  <a:srgbClr val="000000"/>
                </a:solidFill>
              </a:rPr>
              <a:t>across topics</a:t>
            </a:r>
            <a:endParaRPr sz="1800" dirty="0">
              <a:solidFill>
                <a:srgbClr val="000000"/>
              </a:solidFill>
            </a:endParaRPr>
          </a:p>
          <a:p>
            <a:pPr marL="0" lvl="0" indent="0" algn="l" rtl="0">
              <a:lnSpc>
                <a:spcPct val="115000"/>
              </a:lnSpc>
              <a:spcBef>
                <a:spcPts val="1600"/>
              </a:spcBef>
              <a:spcAft>
                <a:spcPts val="1600"/>
              </a:spcAft>
              <a:buSzPts val="1400"/>
              <a:buNone/>
            </a:pPr>
            <a:endParaRPr sz="1800" dirty="0"/>
          </a:p>
        </p:txBody>
      </p:sp>
      <p:sp>
        <p:nvSpPr>
          <p:cNvPr id="140" name="Google Shape;140;p30"/>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6</a:t>
            </a:fld>
            <a:endParaRPr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Shape 591"/>
        <p:cNvGrpSpPr/>
        <p:nvPr/>
      </p:nvGrpSpPr>
      <p:grpSpPr>
        <a:xfrm>
          <a:off x="0" y="0"/>
          <a:ext cx="0" cy="0"/>
          <a:chOff x="0" y="0"/>
          <a:chExt cx="0" cy="0"/>
        </a:xfrm>
      </p:grpSpPr>
      <p:sp>
        <p:nvSpPr>
          <p:cNvPr id="592" name="Google Shape;592;p84"/>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Criminal behaviour (2)</a:t>
            </a:r>
            <a:endParaRPr dirty="0"/>
          </a:p>
        </p:txBody>
      </p:sp>
      <p:sp>
        <p:nvSpPr>
          <p:cNvPr id="593" name="Google Shape;593;p84"/>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stalking and harassment</a:t>
            </a:r>
            <a:r>
              <a:rPr lang="en-GB" dirty="0">
                <a:solidFill>
                  <a:srgbClr val="000000"/>
                </a:solidFill>
              </a:rPr>
              <a:t> - a pattern of fixated and obsessive behaviour which is repeated, persistent, intrusive and causes fear of violence or engenders alarm and distress in the victim (e.g. following someone, watching or spying on them, repeated offensive comments on someone’s social media)</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coercive and/or controlling behaviour</a:t>
            </a:r>
            <a:r>
              <a:rPr lang="en-GB" dirty="0">
                <a:solidFill>
                  <a:srgbClr val="000000"/>
                </a:solidFill>
              </a:rPr>
              <a:t> (see dedicated slides)</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blackmail</a:t>
            </a:r>
            <a:r>
              <a:rPr lang="en-GB" dirty="0">
                <a:solidFill>
                  <a:srgbClr val="000000"/>
                </a:solidFill>
              </a:rPr>
              <a:t> - threaten to reveal embarrassing, compromising or damaging information about someone unless they make a payment or follow other demands</a:t>
            </a:r>
            <a:endParaRPr dirty="0">
              <a:solidFill>
                <a:srgbClr val="000000"/>
              </a:solidFill>
            </a:endParaRPr>
          </a:p>
          <a:p>
            <a:pPr marL="0" lvl="0" indent="0" algn="l" rtl="0">
              <a:lnSpc>
                <a:spcPct val="115000"/>
              </a:lnSpc>
              <a:spcBef>
                <a:spcPts val="0"/>
              </a:spcBef>
              <a:spcAft>
                <a:spcPts val="0"/>
              </a:spcAft>
              <a:buClr>
                <a:schemeClr val="dk1"/>
              </a:buClr>
              <a:buSzPts val="1100"/>
              <a:buFont typeface="Arial"/>
              <a:buNone/>
            </a:pPr>
            <a:endParaRPr dirty="0"/>
          </a:p>
          <a:p>
            <a:pPr marL="0" lvl="0" indent="0" algn="l" rtl="0">
              <a:lnSpc>
                <a:spcPct val="115000"/>
              </a:lnSpc>
              <a:spcBef>
                <a:spcPts val="0"/>
              </a:spcBef>
              <a:spcAft>
                <a:spcPts val="0"/>
              </a:spcAft>
              <a:buSzPts val="1400"/>
              <a:buNone/>
            </a:pPr>
            <a:endParaRPr dirty="0"/>
          </a:p>
        </p:txBody>
      </p:sp>
      <p:sp>
        <p:nvSpPr>
          <p:cNvPr id="594" name="Google Shape;594;p84"/>
          <p:cNvSpPr txBox="1">
            <a:spLocks noGrp="1"/>
          </p:cNvSpPr>
          <p:nvPr>
            <p:ph type="body" idx="2"/>
          </p:nvPr>
        </p:nvSpPr>
        <p:spPr>
          <a:xfrm>
            <a:off x="6178800" y="216425"/>
            <a:ext cx="2695200" cy="18192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that some types of behaviour within relationships are criminal, including violent behaviour and coercive control.</a:t>
            </a:r>
            <a:endParaRPr sz="1600" dirty="0">
              <a:solidFill>
                <a:srgbClr val="000000"/>
              </a:solidFill>
            </a:endParaRPr>
          </a:p>
          <a:p>
            <a:pPr marL="0" lvl="0" indent="0" algn="l" rtl="0">
              <a:lnSpc>
                <a:spcPct val="115000"/>
              </a:lnSpc>
              <a:spcBef>
                <a:spcPts val="0"/>
              </a:spcBef>
              <a:spcAft>
                <a:spcPts val="0"/>
              </a:spcAft>
              <a:buClr>
                <a:schemeClr val="dk1"/>
              </a:buClr>
              <a:buSzPts val="1100"/>
              <a:buNone/>
            </a:pPr>
            <a:endParaRPr dirty="0"/>
          </a:p>
        </p:txBody>
      </p:sp>
      <p:sp>
        <p:nvSpPr>
          <p:cNvPr id="596" name="Google Shape;596;p84"/>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595" name="Google Shape;595;p84"/>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solidFill>
                  <a:srgbClr val="260859"/>
                </a:solidFill>
              </a:rPr>
              <a:t>60</a:t>
            </a:fld>
            <a:endParaRPr dirty="0">
              <a:solidFill>
                <a:srgbClr val="260859"/>
              </a:solidFill>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Shape 600"/>
        <p:cNvGrpSpPr/>
        <p:nvPr/>
      </p:nvGrpSpPr>
      <p:grpSpPr>
        <a:xfrm>
          <a:off x="0" y="0"/>
          <a:ext cx="0" cy="0"/>
          <a:chOff x="0" y="0"/>
          <a:chExt cx="0" cy="0"/>
        </a:xfrm>
      </p:grpSpPr>
      <p:sp>
        <p:nvSpPr>
          <p:cNvPr id="601" name="Google Shape;601;p85"/>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Criminal behaviour (3)</a:t>
            </a:r>
            <a:endParaRPr dirty="0"/>
          </a:p>
        </p:txBody>
      </p:sp>
      <p:sp>
        <p:nvSpPr>
          <p:cNvPr id="602" name="Google Shape;602;p85"/>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dirty="0">
                <a:solidFill>
                  <a:srgbClr val="000000"/>
                </a:solidFill>
              </a:rPr>
              <a:t>Teach that pupils should report any of these behaviours to the police or a trusted adult, or can also contact </a:t>
            </a:r>
            <a:r>
              <a:rPr lang="en-GB" u="sng" dirty="0">
                <a:solidFill>
                  <a:srgbClr val="0000FF"/>
                </a:solidFill>
                <a:hlinkClick r:id="rId3">
                  <a:extLst>
                    <a:ext uri="{A12FA001-AC4F-418D-AE19-62706E023703}">
                      <ahyp:hlinkClr xmlns:ahyp="http://schemas.microsoft.com/office/drawing/2018/hyperlinkcolor" xmlns="" val="tx"/>
                    </a:ext>
                  </a:extLst>
                </a:hlinkClick>
              </a:rPr>
              <a:t>Childline</a:t>
            </a:r>
            <a:r>
              <a:rPr lang="en-GB" dirty="0">
                <a:solidFill>
                  <a:srgbClr val="000000"/>
                </a:solidFill>
              </a:rPr>
              <a:t>. When reporting, pupils should be clear that it is criminal behaviour.</a:t>
            </a:r>
            <a:endParaRPr dirty="0">
              <a:solidFill>
                <a:srgbClr val="000000"/>
              </a:solidFill>
            </a:endParaRPr>
          </a:p>
          <a:p>
            <a:pPr marL="0" lvl="0" indent="0" algn="l" rtl="0">
              <a:lnSpc>
                <a:spcPct val="115000"/>
              </a:lnSpc>
              <a:spcBef>
                <a:spcPts val="0"/>
              </a:spcBef>
              <a:spcAft>
                <a:spcPts val="0"/>
              </a:spcAft>
              <a:buSzPts val="1400"/>
              <a:buNone/>
            </a:pPr>
            <a:endParaRPr dirty="0">
              <a:solidFill>
                <a:srgbClr val="000000"/>
              </a:solidFill>
            </a:endParaRPr>
          </a:p>
          <a:p>
            <a:pPr marL="0" lvl="0" indent="0" algn="l" rtl="0">
              <a:lnSpc>
                <a:spcPct val="115000"/>
              </a:lnSpc>
              <a:spcBef>
                <a:spcPts val="0"/>
              </a:spcBef>
              <a:spcAft>
                <a:spcPts val="0"/>
              </a:spcAft>
              <a:buSzPts val="1400"/>
              <a:buNone/>
            </a:pPr>
            <a:r>
              <a:rPr lang="en-GB" b="1" dirty="0">
                <a:solidFill>
                  <a:srgbClr val="000000"/>
                </a:solidFill>
              </a:rPr>
              <a:t>Related module: </a:t>
            </a:r>
            <a:r>
              <a:rPr lang="en-GB" dirty="0">
                <a:solidFill>
                  <a:srgbClr val="000000"/>
                </a:solidFill>
              </a:rPr>
              <a:t>being safe </a:t>
            </a:r>
            <a:endParaRPr dirty="0"/>
          </a:p>
        </p:txBody>
      </p:sp>
      <p:sp>
        <p:nvSpPr>
          <p:cNvPr id="603" name="Google Shape;603;p85"/>
          <p:cNvSpPr txBox="1">
            <a:spLocks noGrp="1"/>
          </p:cNvSpPr>
          <p:nvPr>
            <p:ph type="body" idx="2"/>
          </p:nvPr>
        </p:nvSpPr>
        <p:spPr>
          <a:xfrm>
            <a:off x="6178800" y="216425"/>
            <a:ext cx="2695200" cy="17610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that some types of behaviour within relationships are criminal, including violent behaviour and coercive control.</a:t>
            </a:r>
            <a:endParaRPr sz="1600" dirty="0">
              <a:solidFill>
                <a:srgbClr val="000000"/>
              </a:solidFill>
            </a:endParaRPr>
          </a:p>
          <a:p>
            <a:pPr marL="0" lvl="0" indent="0" algn="l" rtl="0">
              <a:lnSpc>
                <a:spcPct val="115000"/>
              </a:lnSpc>
              <a:spcBef>
                <a:spcPts val="0"/>
              </a:spcBef>
              <a:spcAft>
                <a:spcPts val="0"/>
              </a:spcAft>
              <a:buClr>
                <a:schemeClr val="dk1"/>
              </a:buClr>
              <a:buSzPts val="1100"/>
              <a:buNone/>
            </a:pPr>
            <a:endParaRPr dirty="0"/>
          </a:p>
        </p:txBody>
      </p:sp>
      <p:sp>
        <p:nvSpPr>
          <p:cNvPr id="605" name="Google Shape;605;p85"/>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604" name="Google Shape;604;p85"/>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solidFill>
                  <a:srgbClr val="260859"/>
                </a:solidFill>
              </a:rPr>
              <a:t>61</a:t>
            </a:fld>
            <a:endParaRPr dirty="0">
              <a:solidFill>
                <a:srgbClr val="260859"/>
              </a:solidFill>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Shape 609"/>
        <p:cNvGrpSpPr/>
        <p:nvPr/>
      </p:nvGrpSpPr>
      <p:grpSpPr>
        <a:xfrm>
          <a:off x="0" y="0"/>
          <a:ext cx="0" cy="0"/>
          <a:chOff x="0" y="0"/>
          <a:chExt cx="0" cy="0"/>
        </a:xfrm>
      </p:grpSpPr>
      <p:sp>
        <p:nvSpPr>
          <p:cNvPr id="610" name="Google Shape;610;p86"/>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Controlling behaviour</a:t>
            </a: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611" name="Google Shape;611;p86"/>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sz="1800" dirty="0">
                <a:solidFill>
                  <a:srgbClr val="000000"/>
                </a:solidFill>
              </a:rPr>
              <a:t>Explain that </a:t>
            </a:r>
            <a:r>
              <a:rPr lang="en-GB" sz="1800" b="1" dirty="0">
                <a:solidFill>
                  <a:srgbClr val="000000"/>
                </a:solidFill>
              </a:rPr>
              <a:t>controlling behaviour </a:t>
            </a:r>
            <a:r>
              <a:rPr lang="en-GB" sz="1800" dirty="0">
                <a:solidFill>
                  <a:srgbClr val="000000"/>
                </a:solidFill>
              </a:rPr>
              <a:t>is a form of harmful behaviour in a relationship aimed at making someone </a:t>
            </a:r>
            <a:r>
              <a:rPr lang="en-GB" sz="1800" b="1" dirty="0">
                <a:solidFill>
                  <a:srgbClr val="000000"/>
                </a:solidFill>
              </a:rPr>
              <a:t>subordinate and/or dependent</a:t>
            </a:r>
            <a:r>
              <a:rPr lang="en-GB" dirty="0">
                <a:solidFill>
                  <a:srgbClr val="000000"/>
                </a:solidFill>
              </a:rPr>
              <a:t>.</a:t>
            </a:r>
            <a:endParaRPr dirty="0">
              <a:solidFill>
                <a:srgbClr val="000000"/>
              </a:solidFill>
            </a:endParaRPr>
          </a:p>
          <a:p>
            <a:pPr marL="0" lvl="0" indent="0" algn="l" rtl="0">
              <a:lnSpc>
                <a:spcPct val="115000"/>
              </a:lnSpc>
              <a:spcBef>
                <a:spcPts val="0"/>
              </a:spcBef>
              <a:spcAft>
                <a:spcPts val="0"/>
              </a:spcAft>
              <a:buSzPts val="1400"/>
              <a:buNone/>
            </a:pPr>
            <a:endParaRPr dirty="0">
              <a:solidFill>
                <a:srgbClr val="000000"/>
              </a:solidFill>
            </a:endParaRPr>
          </a:p>
          <a:p>
            <a:pPr marL="0" lvl="0" indent="0" algn="l" rtl="0">
              <a:lnSpc>
                <a:spcPct val="115000"/>
              </a:lnSpc>
              <a:spcBef>
                <a:spcPts val="0"/>
              </a:spcBef>
              <a:spcAft>
                <a:spcPts val="0"/>
              </a:spcAft>
              <a:buSzPts val="1400"/>
              <a:buNone/>
            </a:pPr>
            <a:r>
              <a:rPr lang="en-GB" sz="1800" dirty="0">
                <a:solidFill>
                  <a:srgbClr val="000000"/>
                </a:solidFill>
              </a:rPr>
              <a:t>For example by:</a:t>
            </a:r>
            <a:endParaRPr dirty="0">
              <a:solidFill>
                <a:srgbClr val="000000"/>
              </a:solidFill>
            </a:endParaRPr>
          </a:p>
          <a:p>
            <a:pPr marL="457200" lvl="0" indent="-317500" algn="l" rtl="0">
              <a:lnSpc>
                <a:spcPct val="115000"/>
              </a:lnSpc>
              <a:spcBef>
                <a:spcPts val="1000"/>
              </a:spcBef>
              <a:spcAft>
                <a:spcPts val="0"/>
              </a:spcAft>
              <a:buClr>
                <a:schemeClr val="accent1"/>
              </a:buClr>
              <a:buSzPts val="1400"/>
              <a:buChar char="●"/>
            </a:pPr>
            <a:r>
              <a:rPr lang="en-GB" sz="1800" b="1" dirty="0">
                <a:solidFill>
                  <a:srgbClr val="000000"/>
                </a:solidFill>
              </a:rPr>
              <a:t>isolating</a:t>
            </a:r>
            <a:r>
              <a:rPr lang="en-GB" sz="1800" dirty="0">
                <a:solidFill>
                  <a:srgbClr val="000000"/>
                </a:solidFill>
              </a:rPr>
              <a:t> them from sources of support</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sz="1800" b="1" dirty="0">
                <a:solidFill>
                  <a:srgbClr val="000000"/>
                </a:solidFill>
              </a:rPr>
              <a:t>exploiting</a:t>
            </a:r>
            <a:r>
              <a:rPr lang="en-GB" sz="1800" dirty="0">
                <a:solidFill>
                  <a:srgbClr val="000000"/>
                </a:solidFill>
              </a:rPr>
              <a:t> their resources or capacities</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sz="1800" b="1" dirty="0">
                <a:solidFill>
                  <a:srgbClr val="000000"/>
                </a:solidFill>
              </a:rPr>
              <a:t>depriving</a:t>
            </a:r>
            <a:r>
              <a:rPr lang="en-GB" sz="1800" dirty="0">
                <a:solidFill>
                  <a:srgbClr val="000000"/>
                </a:solidFill>
              </a:rPr>
              <a:t> them of the means needed for independence, resistance and escape</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sz="1800" b="1" dirty="0">
                <a:solidFill>
                  <a:srgbClr val="000000"/>
                </a:solidFill>
              </a:rPr>
              <a:t>regulating</a:t>
            </a:r>
            <a:r>
              <a:rPr lang="en-GB" sz="1800" dirty="0">
                <a:solidFill>
                  <a:srgbClr val="000000"/>
                </a:solidFill>
              </a:rPr>
              <a:t> their everyday behaviour</a:t>
            </a:r>
            <a:endParaRPr sz="1800" dirty="0">
              <a:solidFill>
                <a:srgbClr val="000000"/>
              </a:solidFill>
            </a:endParaRPr>
          </a:p>
          <a:p>
            <a:pPr marL="0" lvl="0" indent="0" algn="l" rtl="0">
              <a:lnSpc>
                <a:spcPct val="115000"/>
              </a:lnSpc>
              <a:spcBef>
                <a:spcPts val="0"/>
              </a:spcBef>
              <a:spcAft>
                <a:spcPts val="0"/>
              </a:spcAft>
              <a:buSzPts val="1400"/>
              <a:buNone/>
            </a:pPr>
            <a:endParaRPr sz="1800" dirty="0"/>
          </a:p>
        </p:txBody>
      </p:sp>
      <p:sp>
        <p:nvSpPr>
          <p:cNvPr id="612" name="Google Shape;612;p86"/>
          <p:cNvSpPr txBox="1">
            <a:spLocks noGrp="1"/>
          </p:cNvSpPr>
          <p:nvPr>
            <p:ph type="body" idx="2"/>
          </p:nvPr>
        </p:nvSpPr>
        <p:spPr>
          <a:xfrm>
            <a:off x="6178800" y="216424"/>
            <a:ext cx="2695200" cy="17724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that some types of behaviour within relationships are criminal, including violent behaviour and coercive control.</a:t>
            </a:r>
            <a:endParaRPr sz="1600" dirty="0">
              <a:solidFill>
                <a:srgbClr val="000000"/>
              </a:solidFill>
            </a:endParaRPr>
          </a:p>
          <a:p>
            <a:pPr marL="0" lvl="0" indent="0" algn="l" rtl="0">
              <a:lnSpc>
                <a:spcPct val="115000"/>
              </a:lnSpc>
              <a:spcBef>
                <a:spcPts val="0"/>
              </a:spcBef>
              <a:spcAft>
                <a:spcPts val="0"/>
              </a:spcAft>
              <a:buClr>
                <a:schemeClr val="dk1"/>
              </a:buClr>
              <a:buSzPts val="1100"/>
              <a:buNone/>
            </a:pPr>
            <a:endParaRPr dirty="0"/>
          </a:p>
        </p:txBody>
      </p:sp>
      <p:sp>
        <p:nvSpPr>
          <p:cNvPr id="614" name="Google Shape;614;p86"/>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613" name="Google Shape;613;p86"/>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solidFill>
                  <a:srgbClr val="260859"/>
                </a:solidFill>
              </a:rPr>
              <a:t>62</a:t>
            </a:fld>
            <a:endParaRPr dirty="0">
              <a:solidFill>
                <a:srgbClr val="260859"/>
              </a:solidFill>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Shape 618"/>
        <p:cNvGrpSpPr/>
        <p:nvPr/>
      </p:nvGrpSpPr>
      <p:grpSpPr>
        <a:xfrm>
          <a:off x="0" y="0"/>
          <a:ext cx="0" cy="0"/>
          <a:chOff x="0" y="0"/>
          <a:chExt cx="0" cy="0"/>
        </a:xfrm>
      </p:grpSpPr>
      <p:sp>
        <p:nvSpPr>
          <p:cNvPr id="619" name="Google Shape;619;p87"/>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Coercive control</a:t>
            </a:r>
            <a:endParaRPr dirty="0"/>
          </a:p>
        </p:txBody>
      </p:sp>
      <p:sp>
        <p:nvSpPr>
          <p:cNvPr id="620" name="Google Shape;620;p87"/>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sz="1800" dirty="0">
                <a:solidFill>
                  <a:srgbClr val="000000"/>
                </a:solidFill>
              </a:rPr>
              <a:t>Define </a:t>
            </a:r>
            <a:r>
              <a:rPr lang="en-GB" sz="1800" b="1" dirty="0">
                <a:solidFill>
                  <a:srgbClr val="000000"/>
                </a:solidFill>
              </a:rPr>
              <a:t>coercive</a:t>
            </a:r>
            <a:r>
              <a:rPr lang="en-GB" sz="1800" dirty="0">
                <a:solidFill>
                  <a:srgbClr val="000000"/>
                </a:solidFill>
              </a:rPr>
              <a:t> </a:t>
            </a:r>
            <a:r>
              <a:rPr lang="en-GB" sz="1800" b="1" dirty="0">
                <a:solidFill>
                  <a:srgbClr val="000000"/>
                </a:solidFill>
              </a:rPr>
              <a:t>behaviour</a:t>
            </a:r>
            <a:r>
              <a:rPr lang="en-GB" sz="1800" dirty="0">
                <a:solidFill>
                  <a:srgbClr val="000000"/>
                </a:solidFill>
              </a:rPr>
              <a:t> as an act or pattern of acts such as assaults, threats, humiliation and intimidation, used to harm, punish, or frighten someone.</a:t>
            </a:r>
            <a:endParaRPr sz="1800" dirty="0">
              <a:solidFill>
                <a:srgbClr val="000000"/>
              </a:solidFill>
            </a:endParaRPr>
          </a:p>
          <a:p>
            <a:pPr marL="0" lvl="0" indent="0" algn="l" rtl="0">
              <a:lnSpc>
                <a:spcPct val="115000"/>
              </a:lnSpc>
              <a:spcBef>
                <a:spcPts val="0"/>
              </a:spcBef>
              <a:spcAft>
                <a:spcPts val="0"/>
              </a:spcAft>
              <a:buSzPts val="1400"/>
              <a:buNone/>
            </a:pPr>
            <a:endParaRPr sz="1800" dirty="0">
              <a:solidFill>
                <a:srgbClr val="000000"/>
              </a:solidFill>
            </a:endParaRPr>
          </a:p>
          <a:p>
            <a:pPr marL="0" marR="0" lvl="0" indent="0" algn="l" rtl="0">
              <a:lnSpc>
                <a:spcPct val="115000"/>
              </a:lnSpc>
              <a:spcBef>
                <a:spcPts val="0"/>
              </a:spcBef>
              <a:spcAft>
                <a:spcPts val="0"/>
              </a:spcAft>
              <a:buSzPts val="1400"/>
              <a:buNone/>
            </a:pPr>
            <a:r>
              <a:rPr lang="en-GB" sz="1800" dirty="0">
                <a:solidFill>
                  <a:srgbClr val="000000"/>
                </a:solidFill>
              </a:rPr>
              <a:t>Teach that coercive and/or controlling behaviour is always wrong, and </a:t>
            </a:r>
            <a:r>
              <a:rPr lang="en-GB" sz="1800" b="1" dirty="0">
                <a:solidFill>
                  <a:srgbClr val="000000"/>
                </a:solidFill>
              </a:rPr>
              <a:t>can be a criminal offence</a:t>
            </a:r>
            <a:r>
              <a:rPr lang="en-GB" sz="1800" dirty="0">
                <a:solidFill>
                  <a:srgbClr val="000000"/>
                </a:solidFill>
              </a:rPr>
              <a:t>.</a:t>
            </a:r>
            <a:endParaRPr sz="1800" dirty="0">
              <a:solidFill>
                <a:srgbClr val="000000"/>
              </a:solidFill>
            </a:endParaRPr>
          </a:p>
          <a:p>
            <a:pPr marL="0" marR="0" lvl="0" indent="0" algn="l" rtl="0">
              <a:lnSpc>
                <a:spcPct val="115000"/>
              </a:lnSpc>
              <a:spcBef>
                <a:spcPts val="0"/>
              </a:spcBef>
              <a:spcAft>
                <a:spcPts val="0"/>
              </a:spcAft>
              <a:buSzPts val="1400"/>
              <a:buNone/>
            </a:pPr>
            <a:endParaRPr sz="1800" dirty="0">
              <a:solidFill>
                <a:srgbClr val="000000"/>
              </a:solidFill>
            </a:endParaRPr>
          </a:p>
          <a:p>
            <a:pPr marL="0" marR="0" lvl="0" indent="0" algn="l" rtl="0">
              <a:lnSpc>
                <a:spcPct val="115000"/>
              </a:lnSpc>
              <a:spcBef>
                <a:spcPts val="0"/>
              </a:spcBef>
              <a:spcAft>
                <a:spcPts val="0"/>
              </a:spcAft>
              <a:buSzPts val="1400"/>
              <a:buNone/>
            </a:pPr>
            <a:r>
              <a:rPr lang="en-GB" sz="1800" dirty="0">
                <a:solidFill>
                  <a:srgbClr val="000000"/>
                </a:solidFill>
              </a:rPr>
              <a:t>Explain that abusive behaviour in relationships, including criminal behaviour, can be subtle and may be justified as being about love or care.</a:t>
            </a:r>
            <a:endParaRPr sz="1800" dirty="0">
              <a:solidFill>
                <a:srgbClr val="000000"/>
              </a:solidFill>
            </a:endParaRPr>
          </a:p>
          <a:p>
            <a:pPr marL="0" lvl="0" indent="0" algn="l" rtl="0">
              <a:lnSpc>
                <a:spcPct val="115000"/>
              </a:lnSpc>
              <a:spcBef>
                <a:spcPts val="0"/>
              </a:spcBef>
              <a:spcAft>
                <a:spcPts val="0"/>
              </a:spcAft>
              <a:buSzPts val="1400"/>
              <a:buNone/>
            </a:pPr>
            <a:endParaRPr sz="1800" dirty="0">
              <a:solidFill>
                <a:srgbClr val="000000"/>
              </a:solidFill>
            </a:endParaRPr>
          </a:p>
          <a:p>
            <a:pPr marL="0" lvl="0" indent="0" algn="l" rtl="0">
              <a:lnSpc>
                <a:spcPct val="115000"/>
              </a:lnSpc>
              <a:spcBef>
                <a:spcPts val="0"/>
              </a:spcBef>
              <a:spcAft>
                <a:spcPts val="0"/>
              </a:spcAft>
              <a:buSzPts val="1400"/>
              <a:buNone/>
            </a:pPr>
            <a:r>
              <a:rPr lang="en-GB" sz="1800" dirty="0">
                <a:solidFill>
                  <a:srgbClr val="000000"/>
                </a:solidFill>
              </a:rPr>
              <a:t>Remind pupils of the </a:t>
            </a:r>
            <a:r>
              <a:rPr lang="en-GB" sz="1800" b="1" dirty="0">
                <a:solidFill>
                  <a:srgbClr val="000000"/>
                </a:solidFill>
              </a:rPr>
              <a:t>importance of mutual respect</a:t>
            </a:r>
            <a:r>
              <a:rPr lang="en-GB" sz="1800" dirty="0">
                <a:solidFill>
                  <a:srgbClr val="000000"/>
                </a:solidFill>
              </a:rPr>
              <a:t> in all relationships.</a:t>
            </a:r>
            <a:endParaRPr sz="1800" dirty="0">
              <a:solidFill>
                <a:srgbClr val="000000"/>
              </a:solidFill>
            </a:endParaRPr>
          </a:p>
          <a:p>
            <a:pPr marL="0" lvl="0" indent="0" algn="l" rtl="0">
              <a:lnSpc>
                <a:spcPct val="115000"/>
              </a:lnSpc>
              <a:spcBef>
                <a:spcPts val="0"/>
              </a:spcBef>
              <a:spcAft>
                <a:spcPts val="0"/>
              </a:spcAft>
              <a:buSzPts val="1400"/>
              <a:buNone/>
            </a:pPr>
            <a:endParaRPr sz="1800" dirty="0"/>
          </a:p>
          <a:p>
            <a:pPr marL="0" lvl="0" indent="0" algn="l" rtl="0">
              <a:lnSpc>
                <a:spcPct val="115000"/>
              </a:lnSpc>
              <a:spcBef>
                <a:spcPts val="0"/>
              </a:spcBef>
              <a:spcAft>
                <a:spcPts val="0"/>
              </a:spcAft>
              <a:buSzPts val="1400"/>
              <a:buNone/>
            </a:pPr>
            <a:endParaRPr sz="1800" dirty="0"/>
          </a:p>
        </p:txBody>
      </p:sp>
      <p:sp>
        <p:nvSpPr>
          <p:cNvPr id="621" name="Google Shape;621;p87"/>
          <p:cNvSpPr txBox="1">
            <a:spLocks noGrp="1"/>
          </p:cNvSpPr>
          <p:nvPr>
            <p:ph type="body" idx="2"/>
          </p:nvPr>
        </p:nvSpPr>
        <p:spPr>
          <a:xfrm>
            <a:off x="6178800" y="216425"/>
            <a:ext cx="2695200" cy="17610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that some types of behaviour within relationships are criminal, including violent behaviour and coercive control.</a:t>
            </a:r>
            <a:endParaRPr sz="1600" dirty="0">
              <a:solidFill>
                <a:srgbClr val="000000"/>
              </a:solidFill>
            </a:endParaRPr>
          </a:p>
          <a:p>
            <a:pPr marL="0" lvl="0" indent="0" algn="l" rtl="0">
              <a:lnSpc>
                <a:spcPct val="115000"/>
              </a:lnSpc>
              <a:spcBef>
                <a:spcPts val="0"/>
              </a:spcBef>
              <a:spcAft>
                <a:spcPts val="0"/>
              </a:spcAft>
              <a:buClr>
                <a:schemeClr val="dk1"/>
              </a:buClr>
              <a:buSzPts val="1100"/>
              <a:buNone/>
            </a:pPr>
            <a:endParaRPr dirty="0"/>
          </a:p>
        </p:txBody>
      </p:sp>
      <p:sp>
        <p:nvSpPr>
          <p:cNvPr id="623" name="Google Shape;623;p87"/>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622" name="Google Shape;622;p87"/>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solidFill>
                  <a:srgbClr val="260859"/>
                </a:solidFill>
              </a:rPr>
              <a:t>63</a:t>
            </a:fld>
            <a:endParaRPr dirty="0">
              <a:solidFill>
                <a:srgbClr val="260859"/>
              </a:solidFill>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Shape 627"/>
        <p:cNvGrpSpPr/>
        <p:nvPr/>
      </p:nvGrpSpPr>
      <p:grpSpPr>
        <a:xfrm>
          <a:off x="0" y="0"/>
          <a:ext cx="0" cy="0"/>
          <a:chOff x="0" y="0"/>
          <a:chExt cx="0" cy="0"/>
        </a:xfrm>
      </p:grpSpPr>
      <p:sp>
        <p:nvSpPr>
          <p:cNvPr id="628" name="Google Shape;628;p88"/>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Sexual harassment</a:t>
            </a:r>
            <a:endParaRPr dirty="0"/>
          </a:p>
        </p:txBody>
      </p:sp>
      <p:sp>
        <p:nvSpPr>
          <p:cNvPr id="629" name="Google Shape;629;p88"/>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dirty="0">
                <a:solidFill>
                  <a:srgbClr val="000000"/>
                </a:solidFill>
              </a:rPr>
              <a:t>Define </a:t>
            </a:r>
            <a:r>
              <a:rPr lang="en-GB" b="1" dirty="0">
                <a:solidFill>
                  <a:srgbClr val="000000"/>
                </a:solidFill>
              </a:rPr>
              <a:t>sexual harassment </a:t>
            </a:r>
            <a:r>
              <a:rPr lang="en-GB" dirty="0">
                <a:solidFill>
                  <a:srgbClr val="000000"/>
                </a:solidFill>
              </a:rPr>
              <a:t>as ‘unwanted conduct of a sexual nature which has the purpose or effect of violating someone’s dignity, or creating an intimidating, hostile, degrading, humiliating or offensive environment for them.’</a:t>
            </a:r>
            <a:endParaRPr dirty="0">
              <a:solidFill>
                <a:srgbClr val="000000"/>
              </a:solidFill>
            </a:endParaRPr>
          </a:p>
          <a:p>
            <a:pPr marL="0" lvl="0" indent="0" algn="l" rtl="0">
              <a:lnSpc>
                <a:spcPct val="115000"/>
              </a:lnSpc>
              <a:spcBef>
                <a:spcPts val="1000"/>
              </a:spcBef>
              <a:spcAft>
                <a:spcPts val="0"/>
              </a:spcAft>
              <a:buSzPts val="1400"/>
              <a:buNone/>
            </a:pPr>
            <a:r>
              <a:rPr lang="en-GB" dirty="0">
                <a:solidFill>
                  <a:srgbClr val="000000"/>
                </a:solidFill>
              </a:rPr>
              <a:t>Illustrate how sexual harassment can happen in different contexts, for example: </a:t>
            </a:r>
            <a:endParaRPr dirty="0">
              <a:solidFill>
                <a:srgbClr val="000000"/>
              </a:solidFill>
            </a:endParaRPr>
          </a:p>
          <a:p>
            <a:pPr marL="285750" lvl="0" indent="-285750" algn="l" rtl="0">
              <a:lnSpc>
                <a:spcPct val="115000"/>
              </a:lnSpc>
              <a:spcBef>
                <a:spcPts val="0"/>
              </a:spcBef>
              <a:spcAft>
                <a:spcPts val="0"/>
              </a:spcAft>
              <a:buClr>
                <a:schemeClr val="accent1"/>
              </a:buClr>
              <a:buSzPts val="1400"/>
              <a:buChar char="●"/>
            </a:pPr>
            <a:r>
              <a:rPr lang="en-GB" dirty="0">
                <a:solidFill>
                  <a:srgbClr val="000000"/>
                </a:solidFill>
              </a:rPr>
              <a:t>at school, e.g. unwanted touching, sexual comments</a:t>
            </a:r>
            <a:endParaRPr dirty="0">
              <a:solidFill>
                <a:srgbClr val="000000"/>
              </a:solidFill>
            </a:endParaRPr>
          </a:p>
          <a:p>
            <a:pPr marL="285750" lvl="0" indent="-285750" algn="l" rtl="0">
              <a:lnSpc>
                <a:spcPct val="115000"/>
              </a:lnSpc>
              <a:spcBef>
                <a:spcPts val="0"/>
              </a:spcBef>
              <a:spcAft>
                <a:spcPts val="0"/>
              </a:spcAft>
              <a:buClr>
                <a:schemeClr val="accent1"/>
              </a:buClr>
              <a:buSzPts val="1400"/>
              <a:buChar char="●"/>
            </a:pPr>
            <a:r>
              <a:rPr lang="en-GB" dirty="0">
                <a:solidFill>
                  <a:srgbClr val="000000"/>
                </a:solidFill>
              </a:rPr>
              <a:t>online, e.g. unwanted sharing of naked photographs</a:t>
            </a:r>
            <a:endParaRPr dirty="0">
              <a:solidFill>
                <a:srgbClr val="000000"/>
              </a:solidFill>
            </a:endParaRPr>
          </a:p>
          <a:p>
            <a:pPr marL="285750" lvl="0" indent="-285750" algn="l" rtl="0">
              <a:lnSpc>
                <a:spcPct val="115000"/>
              </a:lnSpc>
              <a:spcBef>
                <a:spcPts val="0"/>
              </a:spcBef>
              <a:spcAft>
                <a:spcPts val="0"/>
              </a:spcAft>
              <a:buClr>
                <a:schemeClr val="accent1"/>
              </a:buClr>
              <a:buSzPts val="1400"/>
              <a:buChar char="●"/>
            </a:pPr>
            <a:r>
              <a:rPr lang="en-GB" dirty="0">
                <a:solidFill>
                  <a:srgbClr val="000000"/>
                </a:solidFill>
              </a:rPr>
              <a:t>in the workplace, e.g. displaying sexual images</a:t>
            </a:r>
            <a:endParaRPr dirty="0">
              <a:solidFill>
                <a:srgbClr val="000000"/>
              </a:solidFill>
            </a:endParaRPr>
          </a:p>
          <a:p>
            <a:pPr marL="285750" lvl="0" indent="-285750" algn="l" rtl="0">
              <a:lnSpc>
                <a:spcPct val="115000"/>
              </a:lnSpc>
              <a:spcBef>
                <a:spcPts val="0"/>
              </a:spcBef>
              <a:spcAft>
                <a:spcPts val="0"/>
              </a:spcAft>
              <a:buClr>
                <a:schemeClr val="accent1"/>
              </a:buClr>
              <a:buSzPts val="1400"/>
              <a:buChar char="●"/>
            </a:pPr>
            <a:r>
              <a:rPr lang="en-GB" dirty="0">
                <a:solidFill>
                  <a:srgbClr val="000000"/>
                </a:solidFill>
              </a:rPr>
              <a:t>in public, e.g. ‘catcalls’, wolf-whistles</a:t>
            </a:r>
            <a:endParaRPr dirty="0">
              <a:solidFill>
                <a:srgbClr val="000000"/>
              </a:solidFill>
            </a:endParaRPr>
          </a:p>
          <a:p>
            <a:pPr marL="0" lvl="0" indent="0" algn="l" rtl="0">
              <a:lnSpc>
                <a:spcPct val="115000"/>
              </a:lnSpc>
              <a:spcBef>
                <a:spcPts val="0"/>
              </a:spcBef>
              <a:spcAft>
                <a:spcPts val="0"/>
              </a:spcAft>
              <a:buSzPts val="1400"/>
              <a:buNone/>
            </a:pPr>
            <a:endParaRPr dirty="0"/>
          </a:p>
          <a:p>
            <a:pPr marL="0" lvl="0" indent="0" algn="l" rtl="0">
              <a:lnSpc>
                <a:spcPct val="115000"/>
              </a:lnSpc>
              <a:spcBef>
                <a:spcPts val="0"/>
              </a:spcBef>
              <a:spcAft>
                <a:spcPts val="0"/>
              </a:spcAft>
              <a:buSzPts val="1400"/>
              <a:buNone/>
            </a:pPr>
            <a:r>
              <a:rPr lang="en-GB" b="1" dirty="0">
                <a:solidFill>
                  <a:srgbClr val="000000"/>
                </a:solidFill>
              </a:rPr>
              <a:t>Related module: </a:t>
            </a:r>
            <a:r>
              <a:rPr lang="en-GB" dirty="0">
                <a:solidFill>
                  <a:srgbClr val="000000"/>
                </a:solidFill>
              </a:rPr>
              <a:t>being safe</a:t>
            </a:r>
            <a:endParaRPr dirty="0">
              <a:solidFill>
                <a:srgbClr val="000000"/>
              </a:solidFill>
            </a:endParaRPr>
          </a:p>
        </p:txBody>
      </p:sp>
      <p:sp>
        <p:nvSpPr>
          <p:cNvPr id="630" name="Google Shape;630;p88"/>
          <p:cNvSpPr txBox="1">
            <a:spLocks noGrp="1"/>
          </p:cNvSpPr>
          <p:nvPr>
            <p:ph type="body" idx="2"/>
          </p:nvPr>
        </p:nvSpPr>
        <p:spPr>
          <a:xfrm>
            <a:off x="6178800" y="216424"/>
            <a:ext cx="2695200" cy="1806685"/>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what constitutes sexual harassment and sexual violence and why these are always unacceptable.</a:t>
            </a:r>
            <a:endParaRPr sz="1600" dirty="0">
              <a:solidFill>
                <a:srgbClr val="000000"/>
              </a:solidFill>
            </a:endParaRPr>
          </a:p>
        </p:txBody>
      </p:sp>
      <p:sp>
        <p:nvSpPr>
          <p:cNvPr id="632" name="Google Shape;632;p88"/>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631" name="Google Shape;631;p88"/>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solidFill>
                  <a:srgbClr val="260859"/>
                </a:solidFill>
              </a:rPr>
              <a:t>64</a:t>
            </a:fld>
            <a:endParaRPr dirty="0">
              <a:solidFill>
                <a:srgbClr val="260859"/>
              </a:solidFill>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Shape 636"/>
        <p:cNvGrpSpPr/>
        <p:nvPr/>
      </p:nvGrpSpPr>
      <p:grpSpPr>
        <a:xfrm>
          <a:off x="0" y="0"/>
          <a:ext cx="0" cy="0"/>
          <a:chOff x="0" y="0"/>
          <a:chExt cx="0" cy="0"/>
        </a:xfrm>
      </p:grpSpPr>
      <p:sp>
        <p:nvSpPr>
          <p:cNvPr id="637" name="Google Shape;637;p89"/>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Sexual violence</a:t>
            </a:r>
            <a:endParaRPr dirty="0"/>
          </a:p>
        </p:txBody>
      </p:sp>
      <p:sp>
        <p:nvSpPr>
          <p:cNvPr id="638" name="Google Shape;638;p89"/>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dirty="0">
                <a:solidFill>
                  <a:srgbClr val="000000"/>
                </a:solidFill>
              </a:rPr>
              <a:t>Teach pupils that sexual violence is a broad term which can:</a:t>
            </a:r>
            <a:endParaRPr dirty="0">
              <a:solidFill>
                <a:srgbClr val="000000"/>
              </a:solidFill>
            </a:endParaRPr>
          </a:p>
          <a:p>
            <a:pPr marL="0" lvl="0" indent="0" algn="l" rtl="0">
              <a:lnSpc>
                <a:spcPct val="115000"/>
              </a:lnSpc>
              <a:spcBef>
                <a:spcPts val="0"/>
              </a:spcBef>
              <a:spcAft>
                <a:spcPts val="0"/>
              </a:spcAft>
              <a:buSzPts val="1400"/>
              <a:buNone/>
            </a:pPr>
            <a:r>
              <a:rPr lang="en-GB" dirty="0">
                <a:solidFill>
                  <a:srgbClr val="000000"/>
                </a:solidFill>
              </a:rPr>
              <a:t> </a:t>
            </a:r>
            <a:endParaRPr dirty="0">
              <a:solidFill>
                <a:srgbClr val="000000"/>
              </a:solidFill>
            </a:endParaRPr>
          </a:p>
          <a:p>
            <a:pPr marL="285750" lvl="0" indent="-285750" algn="l" rtl="0">
              <a:lnSpc>
                <a:spcPct val="115000"/>
              </a:lnSpc>
              <a:spcBef>
                <a:spcPts val="0"/>
              </a:spcBef>
              <a:spcAft>
                <a:spcPts val="0"/>
              </a:spcAft>
              <a:buClr>
                <a:schemeClr val="accent1"/>
              </a:buClr>
              <a:buSzPts val="1400"/>
              <a:buChar char="●"/>
            </a:pPr>
            <a:r>
              <a:rPr lang="en-GB" dirty="0">
                <a:solidFill>
                  <a:srgbClr val="000000"/>
                </a:solidFill>
              </a:rPr>
              <a:t>describe a sexual act which uses </a:t>
            </a:r>
            <a:r>
              <a:rPr lang="en-GB" b="1" dirty="0">
                <a:solidFill>
                  <a:srgbClr val="000000"/>
                </a:solidFill>
              </a:rPr>
              <a:t>coercion</a:t>
            </a:r>
            <a:r>
              <a:rPr lang="en-GB" dirty="0">
                <a:solidFill>
                  <a:srgbClr val="000000"/>
                </a:solidFill>
              </a:rPr>
              <a:t>, e.g. physical force, psychological intimidation, blackmail</a:t>
            </a:r>
            <a:endParaRPr dirty="0">
              <a:solidFill>
                <a:srgbClr val="000000"/>
              </a:solidFill>
            </a:endParaRPr>
          </a:p>
          <a:p>
            <a:pPr marL="285750" lvl="0" indent="-285750" algn="l" rtl="0">
              <a:lnSpc>
                <a:spcPct val="115000"/>
              </a:lnSpc>
              <a:spcBef>
                <a:spcPts val="0"/>
              </a:spcBef>
              <a:spcAft>
                <a:spcPts val="0"/>
              </a:spcAft>
              <a:buClr>
                <a:schemeClr val="accent1"/>
              </a:buClr>
              <a:buSzPts val="1400"/>
              <a:buChar char="●"/>
            </a:pPr>
            <a:r>
              <a:rPr lang="en-GB" dirty="0">
                <a:solidFill>
                  <a:srgbClr val="000000"/>
                </a:solidFill>
              </a:rPr>
              <a:t>involve someone who </a:t>
            </a:r>
            <a:r>
              <a:rPr lang="en-GB" b="1" dirty="0">
                <a:solidFill>
                  <a:srgbClr val="000000"/>
                </a:solidFill>
              </a:rPr>
              <a:t>does not or cannot consent</a:t>
            </a:r>
            <a:r>
              <a:rPr lang="en-GB" dirty="0">
                <a:solidFill>
                  <a:srgbClr val="000000"/>
                </a:solidFill>
              </a:rPr>
              <a:t>, including sexual comments or advances</a:t>
            </a:r>
            <a:endParaRPr dirty="0">
              <a:solidFill>
                <a:srgbClr val="000000"/>
              </a:solidFill>
            </a:endParaRPr>
          </a:p>
          <a:p>
            <a:pPr marL="0" lvl="0" indent="0" algn="l" rtl="0">
              <a:lnSpc>
                <a:spcPct val="115000"/>
              </a:lnSpc>
              <a:spcBef>
                <a:spcPts val="0"/>
              </a:spcBef>
              <a:spcAft>
                <a:spcPts val="0"/>
              </a:spcAft>
              <a:buSzPts val="1400"/>
              <a:buNone/>
            </a:pPr>
            <a:endParaRPr dirty="0">
              <a:solidFill>
                <a:srgbClr val="000000"/>
              </a:solidFill>
            </a:endParaRPr>
          </a:p>
          <a:p>
            <a:pPr marL="0" lvl="0" indent="0" algn="l" rtl="0">
              <a:lnSpc>
                <a:spcPct val="115000"/>
              </a:lnSpc>
              <a:spcBef>
                <a:spcPts val="0"/>
              </a:spcBef>
              <a:spcAft>
                <a:spcPts val="0"/>
              </a:spcAft>
              <a:buSzPts val="1400"/>
              <a:buNone/>
            </a:pPr>
            <a:r>
              <a:rPr lang="en-GB" dirty="0">
                <a:solidFill>
                  <a:srgbClr val="000000"/>
                </a:solidFill>
              </a:rPr>
              <a:t>Define consent as </a:t>
            </a:r>
            <a:r>
              <a:rPr lang="en-GB" b="1" dirty="0">
                <a:solidFill>
                  <a:srgbClr val="000000"/>
                </a:solidFill>
              </a:rPr>
              <a:t>agreement by choice </a:t>
            </a:r>
            <a:r>
              <a:rPr lang="en-GB" dirty="0">
                <a:solidFill>
                  <a:srgbClr val="000000"/>
                </a:solidFill>
              </a:rPr>
              <a:t>and having the </a:t>
            </a:r>
            <a:r>
              <a:rPr lang="en-GB" b="1" dirty="0">
                <a:solidFill>
                  <a:srgbClr val="000000"/>
                </a:solidFill>
              </a:rPr>
              <a:t>freedom and capacity </a:t>
            </a:r>
            <a:r>
              <a:rPr lang="en-GB" dirty="0">
                <a:solidFill>
                  <a:srgbClr val="000000"/>
                </a:solidFill>
              </a:rPr>
              <a:t>to make that choice.</a:t>
            </a:r>
            <a:endParaRPr dirty="0">
              <a:solidFill>
                <a:srgbClr val="000000"/>
              </a:solidFill>
            </a:endParaRPr>
          </a:p>
          <a:p>
            <a:pPr marL="0" lvl="0" indent="0" algn="l" rtl="0">
              <a:lnSpc>
                <a:spcPct val="115000"/>
              </a:lnSpc>
              <a:spcBef>
                <a:spcPts val="0"/>
              </a:spcBef>
              <a:spcAft>
                <a:spcPts val="0"/>
              </a:spcAft>
              <a:buSzPts val="1400"/>
              <a:buNone/>
            </a:pPr>
            <a:endParaRPr dirty="0"/>
          </a:p>
          <a:p>
            <a:pPr marL="0" lvl="0" indent="0" algn="l" rtl="0">
              <a:lnSpc>
                <a:spcPct val="115000"/>
              </a:lnSpc>
              <a:spcBef>
                <a:spcPts val="0"/>
              </a:spcBef>
              <a:spcAft>
                <a:spcPts val="0"/>
              </a:spcAft>
              <a:buSzPts val="1400"/>
              <a:buNone/>
            </a:pPr>
            <a:endParaRPr dirty="0"/>
          </a:p>
          <a:p>
            <a:pPr marL="0" lvl="0" indent="0" algn="l" rtl="0">
              <a:lnSpc>
                <a:spcPct val="115000"/>
              </a:lnSpc>
              <a:spcBef>
                <a:spcPts val="0"/>
              </a:spcBef>
              <a:spcAft>
                <a:spcPts val="0"/>
              </a:spcAft>
              <a:buSzPts val="1400"/>
              <a:buNone/>
            </a:pPr>
            <a:endParaRPr dirty="0"/>
          </a:p>
          <a:p>
            <a:pPr marL="0" lvl="0" indent="0" algn="l" rtl="0">
              <a:lnSpc>
                <a:spcPct val="115000"/>
              </a:lnSpc>
              <a:spcBef>
                <a:spcPts val="0"/>
              </a:spcBef>
              <a:spcAft>
                <a:spcPts val="0"/>
              </a:spcAft>
              <a:buSzPts val="1400"/>
              <a:buNone/>
            </a:pPr>
            <a:endParaRPr dirty="0"/>
          </a:p>
        </p:txBody>
      </p:sp>
      <p:sp>
        <p:nvSpPr>
          <p:cNvPr id="639" name="Google Shape;639;p89"/>
          <p:cNvSpPr txBox="1">
            <a:spLocks noGrp="1"/>
          </p:cNvSpPr>
          <p:nvPr>
            <p:ph type="body" idx="2"/>
          </p:nvPr>
        </p:nvSpPr>
        <p:spPr>
          <a:xfrm>
            <a:off x="6178800" y="216424"/>
            <a:ext cx="2695200" cy="1795255"/>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what constitutes sexual harassment and sexual violence and why these are always unacceptable.</a:t>
            </a:r>
            <a:endParaRPr sz="1600" dirty="0">
              <a:solidFill>
                <a:srgbClr val="000000"/>
              </a:solidFill>
            </a:endParaRPr>
          </a:p>
        </p:txBody>
      </p:sp>
      <p:sp>
        <p:nvSpPr>
          <p:cNvPr id="641" name="Google Shape;641;p89"/>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640" name="Google Shape;640;p89"/>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solidFill>
                  <a:srgbClr val="260859"/>
                </a:solidFill>
              </a:rPr>
              <a:t>65</a:t>
            </a:fld>
            <a:endParaRPr dirty="0">
              <a:solidFill>
                <a:srgbClr val="260859"/>
              </a:solidFill>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Shape 645"/>
        <p:cNvGrpSpPr/>
        <p:nvPr/>
      </p:nvGrpSpPr>
      <p:grpSpPr>
        <a:xfrm>
          <a:off x="0" y="0"/>
          <a:ext cx="0" cy="0"/>
          <a:chOff x="0" y="0"/>
          <a:chExt cx="0" cy="0"/>
        </a:xfrm>
      </p:grpSpPr>
      <p:sp>
        <p:nvSpPr>
          <p:cNvPr id="646" name="Google Shape;646;p90"/>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rgbClr val="000000"/>
              </a:buClr>
              <a:buSzPts val="2800"/>
              <a:buFont typeface="Arial"/>
              <a:buNone/>
            </a:pPr>
            <a:r>
              <a:rPr lang="en-GB" dirty="0"/>
              <a:t>The Equality Act 2010</a:t>
            </a:r>
            <a:endParaRPr dirty="0"/>
          </a:p>
        </p:txBody>
      </p:sp>
      <p:sp>
        <p:nvSpPr>
          <p:cNvPr id="647" name="Google Shape;647;p90"/>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000"/>
              </a:spcBef>
              <a:spcAft>
                <a:spcPts val="0"/>
              </a:spcAft>
              <a:buSzPts val="1400"/>
              <a:buNone/>
            </a:pPr>
            <a:r>
              <a:rPr lang="en-GB" dirty="0">
                <a:solidFill>
                  <a:srgbClr val="000000"/>
                </a:solidFill>
              </a:rPr>
              <a:t>Explain that everyone is unique and equal and that respect for </a:t>
            </a:r>
            <a:r>
              <a:rPr lang="en-GB" b="1" dirty="0">
                <a:solidFill>
                  <a:srgbClr val="000000"/>
                </a:solidFill>
              </a:rPr>
              <a:t>difference and protection</a:t>
            </a:r>
            <a:r>
              <a:rPr lang="en-GB" dirty="0">
                <a:solidFill>
                  <a:srgbClr val="000000"/>
                </a:solidFill>
              </a:rPr>
              <a:t> from discrimination is</a:t>
            </a:r>
            <a:r>
              <a:rPr lang="en-GB" b="1" dirty="0">
                <a:solidFill>
                  <a:srgbClr val="000000"/>
                </a:solidFill>
              </a:rPr>
              <a:t> built into the law</a:t>
            </a:r>
            <a:r>
              <a:rPr lang="en-GB" dirty="0">
                <a:solidFill>
                  <a:srgbClr val="000000"/>
                </a:solidFill>
              </a:rPr>
              <a:t>.</a:t>
            </a:r>
            <a:endParaRPr dirty="0">
              <a:solidFill>
                <a:srgbClr val="000000"/>
              </a:solidFill>
            </a:endParaRPr>
          </a:p>
          <a:p>
            <a:pPr marL="0" lvl="0" indent="0" algn="l" rtl="0">
              <a:lnSpc>
                <a:spcPct val="115000"/>
              </a:lnSpc>
              <a:spcBef>
                <a:spcPts val="1600"/>
              </a:spcBef>
              <a:spcAft>
                <a:spcPts val="0"/>
              </a:spcAft>
              <a:buSzPts val="1400"/>
              <a:buNone/>
            </a:pPr>
            <a:r>
              <a:rPr lang="en-GB" dirty="0">
                <a:solidFill>
                  <a:srgbClr val="000000"/>
                </a:solidFill>
              </a:rPr>
              <a:t>Teach that discrimination is when people are treated unfavourably on the basis of a protected characteristic such as race or gender.</a:t>
            </a:r>
            <a:endParaRPr dirty="0">
              <a:solidFill>
                <a:srgbClr val="000000"/>
              </a:solidFill>
            </a:endParaRPr>
          </a:p>
          <a:p>
            <a:pPr marL="0" lvl="0" indent="0" algn="l" rtl="0">
              <a:lnSpc>
                <a:spcPct val="115000"/>
              </a:lnSpc>
              <a:spcBef>
                <a:spcPts val="1600"/>
              </a:spcBef>
              <a:spcAft>
                <a:spcPts val="1600"/>
              </a:spcAft>
              <a:buSzPts val="1400"/>
              <a:buNone/>
            </a:pPr>
            <a:r>
              <a:rPr lang="en-GB" dirty="0">
                <a:solidFill>
                  <a:srgbClr val="000000"/>
                </a:solidFill>
              </a:rPr>
              <a:t>The </a:t>
            </a:r>
            <a:r>
              <a:rPr lang="en-GB" b="1" dirty="0">
                <a:solidFill>
                  <a:srgbClr val="000000"/>
                </a:solidFill>
              </a:rPr>
              <a:t>Equality Act 2010</a:t>
            </a:r>
            <a:r>
              <a:rPr lang="en-GB" dirty="0">
                <a:solidFill>
                  <a:srgbClr val="000000"/>
                </a:solidFill>
              </a:rPr>
              <a:t> provides a single, consolidated source of discrimination law, covering all the circumstances in which discrimination (as well as harassment and victimisation) are unlawful.</a:t>
            </a:r>
            <a:endParaRPr dirty="0">
              <a:solidFill>
                <a:srgbClr val="000000"/>
              </a:solidFill>
            </a:endParaRPr>
          </a:p>
        </p:txBody>
      </p:sp>
      <p:sp>
        <p:nvSpPr>
          <p:cNvPr id="648" name="Google Shape;648;p90"/>
          <p:cNvSpPr txBox="1">
            <a:spLocks noGrp="1"/>
          </p:cNvSpPr>
          <p:nvPr>
            <p:ph type="body" idx="2"/>
          </p:nvPr>
        </p:nvSpPr>
        <p:spPr>
          <a:xfrm>
            <a:off x="6178800" y="216424"/>
            <a:ext cx="2695200" cy="2675365"/>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the legal rights and responsibilities regarding equality (particularly with reference to the protected characteristics as defined in the Equality Act 2010) and that everyone is unique and equal. </a:t>
            </a:r>
            <a:endParaRPr sz="1600" dirty="0">
              <a:solidFill>
                <a:srgbClr val="000000"/>
              </a:solidFill>
            </a:endParaRPr>
          </a:p>
          <a:p>
            <a:pPr marL="0" lvl="0" indent="0" algn="l" rtl="0">
              <a:lnSpc>
                <a:spcPct val="115000"/>
              </a:lnSpc>
              <a:spcBef>
                <a:spcPts val="0"/>
              </a:spcBef>
              <a:spcAft>
                <a:spcPts val="0"/>
              </a:spcAft>
              <a:buClr>
                <a:schemeClr val="dk1"/>
              </a:buClr>
              <a:buSzPts val="1100"/>
              <a:buNone/>
            </a:pPr>
            <a:endParaRPr dirty="0"/>
          </a:p>
        </p:txBody>
      </p:sp>
      <p:sp>
        <p:nvSpPr>
          <p:cNvPr id="650" name="Google Shape;650;p90"/>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649" name="Google Shape;649;p90"/>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solidFill>
                  <a:srgbClr val="260859"/>
                </a:solidFill>
              </a:rPr>
              <a:t>66</a:t>
            </a:fld>
            <a:endParaRPr dirty="0">
              <a:solidFill>
                <a:srgbClr val="260859"/>
              </a:solidFill>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Shape 654"/>
        <p:cNvGrpSpPr/>
        <p:nvPr/>
      </p:nvGrpSpPr>
      <p:grpSpPr>
        <a:xfrm>
          <a:off x="0" y="0"/>
          <a:ext cx="0" cy="0"/>
          <a:chOff x="0" y="0"/>
          <a:chExt cx="0" cy="0"/>
        </a:xfrm>
      </p:grpSpPr>
      <p:sp>
        <p:nvSpPr>
          <p:cNvPr id="655" name="Google Shape;655;p91"/>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2800"/>
              <a:buFont typeface="Arial"/>
              <a:buNone/>
            </a:pPr>
            <a:r>
              <a:rPr lang="en-GB" dirty="0"/>
              <a:t>The protected characteristics</a:t>
            </a:r>
            <a:endParaRPr dirty="0"/>
          </a:p>
          <a:p>
            <a:pPr marL="0" lvl="0" indent="0" algn="l" rtl="0">
              <a:lnSpc>
                <a:spcPct val="100000"/>
              </a:lnSpc>
              <a:spcBef>
                <a:spcPts val="0"/>
              </a:spcBef>
              <a:spcAft>
                <a:spcPts val="0"/>
              </a:spcAft>
              <a:buSzPts val="2800"/>
              <a:buNone/>
            </a:pPr>
            <a:endParaRPr dirty="0">
              <a:solidFill>
                <a:srgbClr val="073763"/>
              </a:solidFill>
            </a:endParaRPr>
          </a:p>
        </p:txBody>
      </p:sp>
      <p:sp>
        <p:nvSpPr>
          <p:cNvPr id="656" name="Google Shape;656;p91"/>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000"/>
              </a:spcBef>
              <a:spcAft>
                <a:spcPts val="0"/>
              </a:spcAft>
              <a:buSzPts val="1400"/>
              <a:buNone/>
            </a:pPr>
            <a:r>
              <a:rPr lang="en-GB" dirty="0">
                <a:solidFill>
                  <a:srgbClr val="000000"/>
                </a:solidFill>
              </a:rPr>
              <a:t>Teach that the Equality Act 2010 lists nine ‘protected characteristics’.</a:t>
            </a:r>
            <a:endParaRPr dirty="0">
              <a:solidFill>
                <a:srgbClr val="000000"/>
              </a:solidFill>
            </a:endParaRPr>
          </a:p>
          <a:p>
            <a:pPr marL="0" lvl="0" indent="0" algn="l" rtl="0">
              <a:lnSpc>
                <a:spcPct val="115000"/>
              </a:lnSpc>
              <a:spcBef>
                <a:spcPts val="1000"/>
              </a:spcBef>
              <a:spcAft>
                <a:spcPts val="0"/>
              </a:spcAft>
              <a:buSzPts val="1400"/>
              <a:buNone/>
            </a:pPr>
            <a:r>
              <a:rPr lang="en-GB" dirty="0">
                <a:solidFill>
                  <a:srgbClr val="000000"/>
                </a:solidFill>
              </a:rPr>
              <a:t>Explain that, in many situations, it is unlawful to discriminate against anyone on the basis of these. This applies regardless of whether or not the person with that characteristic is in the majority or the minority.</a:t>
            </a:r>
            <a:endParaRPr dirty="0">
              <a:solidFill>
                <a:srgbClr val="000000"/>
              </a:solidFill>
            </a:endParaRPr>
          </a:p>
          <a:p>
            <a:pPr marL="0" lvl="0" indent="0" algn="l" rtl="0">
              <a:lnSpc>
                <a:spcPct val="115000"/>
              </a:lnSpc>
              <a:spcBef>
                <a:spcPts val="1000"/>
              </a:spcBef>
              <a:spcAft>
                <a:spcPts val="0"/>
              </a:spcAft>
              <a:buSzPts val="1400"/>
              <a:buNone/>
            </a:pPr>
            <a:r>
              <a:rPr lang="en-GB" dirty="0">
                <a:solidFill>
                  <a:srgbClr val="000000"/>
                </a:solidFill>
              </a:rPr>
              <a:t>The protected characteristics are age, disability, race, religion or belief, sex, sexual orientation, gender reassignment, marriage and civil partnership, pregnancy and maternity.</a:t>
            </a:r>
            <a:endParaRPr dirty="0">
              <a:solidFill>
                <a:srgbClr val="000000"/>
              </a:solidFill>
            </a:endParaRPr>
          </a:p>
          <a:p>
            <a:pPr marL="0" lvl="0" indent="0" algn="l" rtl="0">
              <a:lnSpc>
                <a:spcPct val="115000"/>
              </a:lnSpc>
              <a:spcBef>
                <a:spcPts val="1000"/>
              </a:spcBef>
              <a:spcAft>
                <a:spcPts val="0"/>
              </a:spcAft>
              <a:buSzPts val="1400"/>
              <a:buNone/>
            </a:pPr>
            <a:endParaRPr dirty="0"/>
          </a:p>
          <a:p>
            <a:pPr marL="0" lvl="0" indent="0" algn="l" rtl="0">
              <a:lnSpc>
                <a:spcPct val="115000"/>
              </a:lnSpc>
              <a:spcBef>
                <a:spcPts val="1000"/>
              </a:spcBef>
              <a:spcAft>
                <a:spcPts val="0"/>
              </a:spcAft>
              <a:buSzPts val="1400"/>
              <a:buNone/>
            </a:pPr>
            <a:endParaRPr dirty="0"/>
          </a:p>
          <a:p>
            <a:pPr marL="0" lvl="0" indent="0" algn="l" rtl="0">
              <a:lnSpc>
                <a:spcPct val="115000"/>
              </a:lnSpc>
              <a:spcBef>
                <a:spcPts val="1000"/>
              </a:spcBef>
              <a:spcAft>
                <a:spcPts val="0"/>
              </a:spcAft>
              <a:buSzPts val="1400"/>
              <a:buNone/>
            </a:pPr>
            <a:endParaRPr dirty="0"/>
          </a:p>
          <a:p>
            <a:pPr marL="0" lvl="0" indent="0" algn="l" rtl="0">
              <a:lnSpc>
                <a:spcPct val="115000"/>
              </a:lnSpc>
              <a:spcBef>
                <a:spcPts val="1000"/>
              </a:spcBef>
              <a:spcAft>
                <a:spcPts val="0"/>
              </a:spcAft>
              <a:buSzPts val="1400"/>
              <a:buNone/>
            </a:pPr>
            <a:endParaRPr dirty="0"/>
          </a:p>
          <a:p>
            <a:pPr marL="0" lvl="0" indent="0" algn="l" rtl="0">
              <a:lnSpc>
                <a:spcPct val="115000"/>
              </a:lnSpc>
              <a:spcBef>
                <a:spcPts val="1000"/>
              </a:spcBef>
              <a:spcAft>
                <a:spcPts val="0"/>
              </a:spcAft>
              <a:buSzPts val="1400"/>
              <a:buNone/>
            </a:pPr>
            <a:endParaRPr dirty="0"/>
          </a:p>
        </p:txBody>
      </p:sp>
      <p:sp>
        <p:nvSpPr>
          <p:cNvPr id="657" name="Google Shape;657;p91"/>
          <p:cNvSpPr txBox="1">
            <a:spLocks noGrp="1"/>
          </p:cNvSpPr>
          <p:nvPr>
            <p:ph type="body" idx="2"/>
          </p:nvPr>
        </p:nvSpPr>
        <p:spPr>
          <a:xfrm>
            <a:off x="6178800" y="216424"/>
            <a:ext cx="2695200" cy="2629645"/>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the legal rights and responsibilities regarding equality (particularly with reference to the protected characteristics as defined in the Equality Act 2010) and that everyone is unique and equal. </a:t>
            </a:r>
            <a:endParaRPr sz="1600" dirty="0">
              <a:solidFill>
                <a:srgbClr val="000000"/>
              </a:solidFill>
            </a:endParaRPr>
          </a:p>
          <a:p>
            <a:pPr marL="0" lvl="0" indent="0" algn="l" rtl="0">
              <a:lnSpc>
                <a:spcPct val="115000"/>
              </a:lnSpc>
              <a:spcBef>
                <a:spcPts val="0"/>
              </a:spcBef>
              <a:spcAft>
                <a:spcPts val="0"/>
              </a:spcAft>
              <a:buClr>
                <a:schemeClr val="dk1"/>
              </a:buClr>
              <a:buSzPts val="1100"/>
              <a:buNone/>
            </a:pPr>
            <a:endParaRPr dirty="0"/>
          </a:p>
        </p:txBody>
      </p:sp>
      <p:sp>
        <p:nvSpPr>
          <p:cNvPr id="659" name="Google Shape;659;p91"/>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658" name="Google Shape;658;p91"/>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solidFill>
                  <a:srgbClr val="260859"/>
                </a:solidFill>
              </a:rPr>
              <a:t>67</a:t>
            </a:fld>
            <a:endParaRPr dirty="0">
              <a:solidFill>
                <a:srgbClr val="260859"/>
              </a:solidFill>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Shape 663"/>
        <p:cNvGrpSpPr/>
        <p:nvPr/>
      </p:nvGrpSpPr>
      <p:grpSpPr>
        <a:xfrm>
          <a:off x="0" y="0"/>
          <a:ext cx="0" cy="0"/>
          <a:chOff x="0" y="0"/>
          <a:chExt cx="0" cy="0"/>
        </a:xfrm>
      </p:grpSpPr>
      <p:sp>
        <p:nvSpPr>
          <p:cNvPr id="664" name="Google Shape;664;p92"/>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Where discrimination is unlawful </a:t>
            </a:r>
            <a:endParaRPr dirty="0"/>
          </a:p>
          <a:p>
            <a:pPr marL="0" lvl="0" indent="0" algn="l" rtl="0">
              <a:lnSpc>
                <a:spcPct val="100000"/>
              </a:lnSpc>
              <a:spcBef>
                <a:spcPts val="0"/>
              </a:spcBef>
              <a:spcAft>
                <a:spcPts val="0"/>
              </a:spcAft>
              <a:buSzPts val="2800"/>
              <a:buNone/>
            </a:pPr>
            <a:endParaRPr dirty="0">
              <a:solidFill>
                <a:srgbClr val="073763"/>
              </a:solidFill>
            </a:endParaRPr>
          </a:p>
        </p:txBody>
      </p:sp>
      <p:sp>
        <p:nvSpPr>
          <p:cNvPr id="665" name="Google Shape;665;p92"/>
          <p:cNvSpPr txBox="1">
            <a:spLocks noGrp="1"/>
          </p:cNvSpPr>
          <p:nvPr>
            <p:ph type="body" idx="1"/>
          </p:nvPr>
        </p:nvSpPr>
        <p:spPr>
          <a:xfrm>
            <a:off x="313200" y="789125"/>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dirty="0">
                <a:solidFill>
                  <a:srgbClr val="000000"/>
                </a:solidFill>
              </a:rPr>
              <a:t>Explain to pupils that the Equality Act 2010 provides protection from discrimination, harassment and victimisation in a number of scenarios, such as:</a:t>
            </a:r>
            <a:endParaRPr dirty="0">
              <a:solidFill>
                <a:srgbClr val="000000"/>
              </a:solidFill>
            </a:endParaRPr>
          </a:p>
          <a:p>
            <a:pPr marL="457200" marR="0" lvl="0" indent="-317500" algn="l" rtl="0">
              <a:lnSpc>
                <a:spcPct val="115000"/>
              </a:lnSpc>
              <a:spcBef>
                <a:spcPts val="0"/>
              </a:spcBef>
              <a:spcAft>
                <a:spcPts val="0"/>
              </a:spcAft>
              <a:buClr>
                <a:schemeClr val="accent1"/>
              </a:buClr>
              <a:buSzPts val="1400"/>
              <a:buChar char="●"/>
            </a:pPr>
            <a:r>
              <a:rPr lang="en-GB" dirty="0">
                <a:solidFill>
                  <a:srgbClr val="000000"/>
                </a:solidFill>
              </a:rPr>
              <a:t>in the workplace</a:t>
            </a:r>
            <a:endParaRPr dirty="0">
              <a:solidFill>
                <a:srgbClr val="000000"/>
              </a:solidFill>
            </a:endParaRPr>
          </a:p>
          <a:p>
            <a:pPr marL="457200" marR="0" lvl="0" indent="-317500" algn="l" rtl="0">
              <a:lnSpc>
                <a:spcPct val="115000"/>
              </a:lnSpc>
              <a:spcBef>
                <a:spcPts val="0"/>
              </a:spcBef>
              <a:spcAft>
                <a:spcPts val="0"/>
              </a:spcAft>
              <a:buClr>
                <a:schemeClr val="accent1"/>
              </a:buClr>
              <a:buSzPts val="1400"/>
              <a:buChar char="●"/>
            </a:pPr>
            <a:r>
              <a:rPr lang="en-GB" dirty="0">
                <a:solidFill>
                  <a:srgbClr val="000000"/>
                </a:solidFill>
              </a:rPr>
              <a:t>in relation to access to education</a:t>
            </a:r>
            <a:endParaRPr dirty="0">
              <a:solidFill>
                <a:srgbClr val="000000"/>
              </a:solidFill>
            </a:endParaRPr>
          </a:p>
          <a:p>
            <a:pPr marL="457200" marR="0" lvl="0" indent="-317500" algn="l" rtl="0">
              <a:lnSpc>
                <a:spcPct val="115000"/>
              </a:lnSpc>
              <a:spcBef>
                <a:spcPts val="0"/>
              </a:spcBef>
              <a:spcAft>
                <a:spcPts val="0"/>
              </a:spcAft>
              <a:buClr>
                <a:schemeClr val="accent1"/>
              </a:buClr>
              <a:buSzPts val="1400"/>
              <a:buChar char="●"/>
            </a:pPr>
            <a:r>
              <a:rPr lang="en-GB" dirty="0">
                <a:solidFill>
                  <a:srgbClr val="000000"/>
                </a:solidFill>
              </a:rPr>
              <a:t>using public services (e.g. NHS)</a:t>
            </a:r>
            <a:endParaRPr dirty="0">
              <a:solidFill>
                <a:srgbClr val="000000"/>
              </a:solidFill>
            </a:endParaRPr>
          </a:p>
          <a:p>
            <a:pPr marL="457200" marR="0" lvl="0" indent="-317500" algn="l" rtl="0">
              <a:lnSpc>
                <a:spcPct val="115000"/>
              </a:lnSpc>
              <a:spcBef>
                <a:spcPts val="0"/>
              </a:spcBef>
              <a:spcAft>
                <a:spcPts val="0"/>
              </a:spcAft>
              <a:buClr>
                <a:schemeClr val="accent1"/>
              </a:buClr>
              <a:buSzPts val="1400"/>
              <a:buChar char="●"/>
            </a:pPr>
            <a:r>
              <a:rPr lang="en-GB" dirty="0">
                <a:solidFill>
                  <a:srgbClr val="000000"/>
                </a:solidFill>
              </a:rPr>
              <a:t>using businesses that provide services and goods</a:t>
            </a:r>
            <a:endParaRPr dirty="0">
              <a:solidFill>
                <a:srgbClr val="000000"/>
              </a:solidFill>
            </a:endParaRPr>
          </a:p>
          <a:p>
            <a:pPr marL="457200" marR="0" lvl="0" indent="-317500" algn="l" rtl="0">
              <a:lnSpc>
                <a:spcPct val="115000"/>
              </a:lnSpc>
              <a:spcBef>
                <a:spcPts val="0"/>
              </a:spcBef>
              <a:spcAft>
                <a:spcPts val="0"/>
              </a:spcAft>
              <a:buClr>
                <a:schemeClr val="accent1"/>
              </a:buClr>
              <a:buSzPts val="1400"/>
              <a:buChar char="●"/>
            </a:pPr>
            <a:r>
              <a:rPr lang="en-GB" dirty="0">
                <a:solidFill>
                  <a:srgbClr val="000000"/>
                </a:solidFill>
              </a:rPr>
              <a:t>joining a club or association </a:t>
            </a:r>
            <a:endParaRPr dirty="0">
              <a:solidFill>
                <a:srgbClr val="000000"/>
              </a:solidFill>
            </a:endParaRPr>
          </a:p>
          <a:p>
            <a:pPr marL="457200" lvl="0" indent="0" algn="l" rtl="0">
              <a:lnSpc>
                <a:spcPct val="115000"/>
              </a:lnSpc>
              <a:spcBef>
                <a:spcPts val="0"/>
              </a:spcBef>
              <a:spcAft>
                <a:spcPts val="0"/>
              </a:spcAft>
              <a:buSzPts val="1400"/>
              <a:buNone/>
            </a:pPr>
            <a:endParaRPr dirty="0">
              <a:solidFill>
                <a:srgbClr val="000000"/>
              </a:solidFill>
            </a:endParaRPr>
          </a:p>
          <a:p>
            <a:pPr marL="0" lvl="0" indent="0" algn="l" rtl="0">
              <a:lnSpc>
                <a:spcPct val="115000"/>
              </a:lnSpc>
              <a:spcBef>
                <a:spcPts val="0"/>
              </a:spcBef>
              <a:spcAft>
                <a:spcPts val="0"/>
              </a:spcAft>
              <a:buSzPts val="1400"/>
              <a:buNone/>
            </a:pPr>
            <a:r>
              <a:rPr lang="en-GB" dirty="0">
                <a:solidFill>
                  <a:srgbClr val="000000"/>
                </a:solidFill>
              </a:rPr>
              <a:t>Explain that anyone unlawfully discriminated against can make a claim in civil court. Visit the</a:t>
            </a:r>
            <a:r>
              <a:rPr lang="en-GB" dirty="0"/>
              <a:t> </a:t>
            </a:r>
            <a:r>
              <a:rPr lang="en-GB" u="sng" dirty="0">
                <a:solidFill>
                  <a:srgbClr val="0000FF"/>
                </a:solidFill>
                <a:hlinkClick r:id="rId3">
                  <a:extLst>
                    <a:ext uri="{A12FA001-AC4F-418D-AE19-62706E023703}">
                      <ahyp:hlinkClr xmlns:ahyp="http://schemas.microsoft.com/office/drawing/2018/hyperlinkcolor" xmlns="" val="tx"/>
                    </a:ext>
                  </a:extLst>
                </a:hlinkClick>
              </a:rPr>
              <a:t>Equality and Human Rights Commission</a:t>
            </a:r>
            <a:r>
              <a:rPr lang="en-GB" dirty="0">
                <a:solidFill>
                  <a:srgbClr val="0000FF"/>
                </a:solidFill>
              </a:rPr>
              <a:t> </a:t>
            </a:r>
            <a:r>
              <a:rPr lang="en-GB" dirty="0">
                <a:solidFill>
                  <a:srgbClr val="000000"/>
                </a:solidFill>
              </a:rPr>
              <a:t>for more detail.</a:t>
            </a:r>
            <a:endParaRPr dirty="0">
              <a:solidFill>
                <a:srgbClr val="000000"/>
              </a:solidFill>
            </a:endParaRPr>
          </a:p>
        </p:txBody>
      </p:sp>
      <p:sp>
        <p:nvSpPr>
          <p:cNvPr id="666" name="Google Shape;666;p92"/>
          <p:cNvSpPr txBox="1">
            <a:spLocks noGrp="1"/>
          </p:cNvSpPr>
          <p:nvPr>
            <p:ph type="body" idx="2"/>
          </p:nvPr>
        </p:nvSpPr>
        <p:spPr>
          <a:xfrm>
            <a:off x="6178800" y="216424"/>
            <a:ext cx="2695200" cy="2652505"/>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the legal rights and responsibilities regarding equality (particularly with reference to the protected characteristics as defined in the Equality Act 2010) and that everyone is unique and equal. </a:t>
            </a:r>
            <a:endParaRPr sz="1600" dirty="0">
              <a:solidFill>
                <a:srgbClr val="000000"/>
              </a:solidFill>
            </a:endParaRPr>
          </a:p>
          <a:p>
            <a:pPr marL="0" lvl="0" indent="0" algn="l" rtl="0">
              <a:lnSpc>
                <a:spcPct val="115000"/>
              </a:lnSpc>
              <a:spcBef>
                <a:spcPts val="0"/>
              </a:spcBef>
              <a:spcAft>
                <a:spcPts val="0"/>
              </a:spcAft>
              <a:buClr>
                <a:schemeClr val="dk1"/>
              </a:buClr>
              <a:buSzPts val="1100"/>
              <a:buNone/>
            </a:pPr>
            <a:endParaRPr dirty="0"/>
          </a:p>
        </p:txBody>
      </p:sp>
      <p:sp>
        <p:nvSpPr>
          <p:cNvPr id="668" name="Google Shape;668;p92"/>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GB" sz="1800" b="0" i="0" u="none" strike="noStrike" cap="none" dirty="0">
                <a:solidFill>
                  <a:srgbClr val="004712"/>
                </a:solidFill>
                <a:latin typeface="Arial"/>
                <a:ea typeface="Arial"/>
                <a:cs typeface="Arial"/>
                <a:sym typeface="Arial"/>
              </a:rPr>
              <a:t>Secondary</a:t>
            </a:r>
            <a:endParaRPr sz="1800" b="0" i="0" u="none" strike="noStrike" cap="none" dirty="0">
              <a:solidFill>
                <a:srgbClr val="004712"/>
              </a:solidFill>
              <a:latin typeface="Arial"/>
              <a:ea typeface="Arial"/>
              <a:cs typeface="Arial"/>
              <a:sym typeface="Arial"/>
            </a:endParaRPr>
          </a:p>
        </p:txBody>
      </p:sp>
      <p:sp>
        <p:nvSpPr>
          <p:cNvPr id="667" name="Google Shape;667;p92"/>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solidFill>
                  <a:srgbClr val="260859"/>
                </a:solidFill>
              </a:rPr>
              <a:t>68</a:t>
            </a:fld>
            <a:endParaRPr dirty="0">
              <a:solidFill>
                <a:srgbClr val="260859"/>
              </a:solidFill>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Shape 672"/>
        <p:cNvGrpSpPr/>
        <p:nvPr/>
      </p:nvGrpSpPr>
      <p:grpSpPr>
        <a:xfrm>
          <a:off x="0" y="0"/>
          <a:ext cx="0" cy="0"/>
          <a:chOff x="0" y="0"/>
          <a:chExt cx="0" cy="0"/>
        </a:xfrm>
      </p:grpSpPr>
      <p:sp>
        <p:nvSpPr>
          <p:cNvPr id="673" name="Google Shape;673;p93"/>
          <p:cNvSpPr txBox="1">
            <a:spLocks noGrp="1"/>
          </p:cNvSpPr>
          <p:nvPr>
            <p:ph type="title"/>
          </p:nvPr>
        </p:nvSpPr>
        <p:spPr>
          <a:xfrm>
            <a:off x="1747200" y="2150850"/>
            <a:ext cx="5896200" cy="841800"/>
          </a:xfrm>
          <a:prstGeom prst="rect">
            <a:avLst/>
          </a:prstGeom>
          <a:solidFill>
            <a:schemeClr val="accent1"/>
          </a:solidFill>
          <a:ln>
            <a:solidFill>
              <a:schemeClr val="accent1"/>
            </a:solid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3600"/>
              <a:buNone/>
            </a:pPr>
            <a:r>
              <a:rPr lang="en-GB" dirty="0">
                <a:solidFill>
                  <a:srgbClr val="FFFFFF"/>
                </a:solidFill>
              </a:rPr>
              <a:t>Examples of good practice</a:t>
            </a:r>
            <a:endParaRPr dirty="0">
              <a:solidFill>
                <a:srgbClr val="FFFFFF"/>
              </a:solidFill>
            </a:endParaRPr>
          </a:p>
        </p:txBody>
      </p:sp>
      <p:sp>
        <p:nvSpPr>
          <p:cNvPr id="674" name="Google Shape;674;p93"/>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69</a:t>
            </a:fld>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31"/>
          <p:cNvSpPr txBox="1">
            <a:spLocks noGrp="1"/>
          </p:cNvSpPr>
          <p:nvPr>
            <p:ph type="title"/>
          </p:nvPr>
        </p:nvSpPr>
        <p:spPr>
          <a:xfrm>
            <a:off x="270000" y="216425"/>
            <a:ext cx="77577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Related guidance</a:t>
            </a:r>
            <a:endParaRPr dirty="0"/>
          </a:p>
        </p:txBody>
      </p:sp>
      <p:sp>
        <p:nvSpPr>
          <p:cNvPr id="146" name="Google Shape;146;p31"/>
          <p:cNvSpPr txBox="1">
            <a:spLocks noGrp="1"/>
          </p:cNvSpPr>
          <p:nvPr>
            <p:ph type="body" idx="1"/>
          </p:nvPr>
        </p:nvSpPr>
        <p:spPr>
          <a:xfrm>
            <a:off x="270000" y="914400"/>
            <a:ext cx="7189800" cy="3771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dirty="0">
                <a:solidFill>
                  <a:srgbClr val="000000"/>
                </a:solidFill>
              </a:rPr>
              <a:t>Schools may also want to refer to the following related guidance when planning to teach this subject: </a:t>
            </a:r>
            <a:endParaRPr dirty="0">
              <a:solidFill>
                <a:srgbClr val="000000"/>
              </a:solidFill>
            </a:endParaRPr>
          </a:p>
          <a:p>
            <a:pPr marL="457200" lvl="0" indent="-317500" algn="l" rtl="0">
              <a:lnSpc>
                <a:spcPct val="115000"/>
              </a:lnSpc>
              <a:spcBef>
                <a:spcPts val="1600"/>
              </a:spcBef>
              <a:spcAft>
                <a:spcPts val="0"/>
              </a:spcAft>
              <a:buSzPts val="1400"/>
              <a:buChar char="●"/>
            </a:pPr>
            <a:r>
              <a:rPr lang="en-GB" u="sng" dirty="0">
                <a:solidFill>
                  <a:srgbClr val="0000FF"/>
                </a:solidFill>
                <a:hlinkClick r:id="rId3">
                  <a:extLst>
                    <a:ext uri="{A12FA001-AC4F-418D-AE19-62706E023703}">
                      <ahyp:hlinkClr xmlns:ahyp="http://schemas.microsoft.com/office/drawing/2018/hyperlinkcolor" xmlns="" val="tx"/>
                    </a:ext>
                  </a:extLst>
                </a:hlinkClick>
              </a:rPr>
              <a:t>Guidance for schools on preventing and responding to bullying (including cyberbullying)</a:t>
            </a:r>
            <a:endParaRPr dirty="0">
              <a:solidFill>
                <a:srgbClr val="0000FF"/>
              </a:solidFill>
            </a:endParaRPr>
          </a:p>
          <a:p>
            <a:pPr marL="457200" lvl="0" indent="-317500" algn="l" rtl="0">
              <a:lnSpc>
                <a:spcPct val="115000"/>
              </a:lnSpc>
              <a:spcBef>
                <a:spcPts val="0"/>
              </a:spcBef>
              <a:spcAft>
                <a:spcPts val="0"/>
              </a:spcAft>
              <a:buSzPts val="1400"/>
              <a:buChar char="●"/>
            </a:pPr>
            <a:r>
              <a:rPr lang="en-GB" u="sng" dirty="0">
                <a:solidFill>
                  <a:srgbClr val="0000FF"/>
                </a:solidFill>
                <a:hlinkClick r:id="rId4">
                  <a:extLst>
                    <a:ext uri="{A12FA001-AC4F-418D-AE19-62706E023703}">
                      <ahyp:hlinkClr xmlns:ahyp="http://schemas.microsoft.com/office/drawing/2018/hyperlinkcolor" xmlns="" val="tx"/>
                    </a:ext>
                  </a:extLst>
                </a:hlinkClick>
              </a:rPr>
              <a:t>Teaching online safety in school</a:t>
            </a:r>
            <a:endParaRPr dirty="0">
              <a:solidFill>
                <a:srgbClr val="0000FF"/>
              </a:solidFill>
            </a:endParaRPr>
          </a:p>
          <a:p>
            <a:pPr marL="0" lvl="0" indent="0" algn="l" rtl="0">
              <a:lnSpc>
                <a:spcPct val="115000"/>
              </a:lnSpc>
              <a:spcBef>
                <a:spcPts val="1600"/>
              </a:spcBef>
              <a:spcAft>
                <a:spcPts val="0"/>
              </a:spcAft>
              <a:buSzPts val="1400"/>
              <a:buNone/>
            </a:pPr>
            <a:endParaRPr dirty="0"/>
          </a:p>
        </p:txBody>
      </p:sp>
      <p:sp>
        <p:nvSpPr>
          <p:cNvPr id="147" name="Google Shape;147;p31"/>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7</a:t>
            </a:fld>
            <a:endParaRPr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Shape 678"/>
        <p:cNvGrpSpPr/>
        <p:nvPr/>
      </p:nvGrpSpPr>
      <p:grpSpPr>
        <a:xfrm>
          <a:off x="0" y="0"/>
          <a:ext cx="0" cy="0"/>
          <a:chOff x="0" y="0"/>
          <a:chExt cx="0" cy="0"/>
        </a:xfrm>
      </p:grpSpPr>
      <p:sp>
        <p:nvSpPr>
          <p:cNvPr id="679" name="Google Shape;679;p94"/>
          <p:cNvSpPr txBox="1">
            <a:spLocks noGrp="1"/>
          </p:cNvSpPr>
          <p:nvPr>
            <p:ph type="title"/>
          </p:nvPr>
        </p:nvSpPr>
        <p:spPr>
          <a:xfrm>
            <a:off x="270000" y="216425"/>
            <a:ext cx="86868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Good practice</a:t>
            </a: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680" name="Google Shape;680;p94"/>
          <p:cNvSpPr txBox="1">
            <a:spLocks noGrp="1"/>
          </p:cNvSpPr>
          <p:nvPr>
            <p:ph type="body" idx="1"/>
          </p:nvPr>
        </p:nvSpPr>
        <p:spPr>
          <a:xfrm>
            <a:off x="270000" y="914400"/>
            <a:ext cx="7189800" cy="37713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SzPts val="1400"/>
              <a:buNone/>
            </a:pPr>
            <a:r>
              <a:rPr lang="en-GB" dirty="0">
                <a:solidFill>
                  <a:srgbClr val="000000"/>
                </a:solidFill>
              </a:rPr>
              <a:t>The following are just some of the approaches you might consider  when preparing to teach about respectful relationships. </a:t>
            </a:r>
            <a:endParaRPr dirty="0">
              <a:solidFill>
                <a:srgbClr val="000000"/>
              </a:solidFill>
            </a:endParaRPr>
          </a:p>
          <a:p>
            <a:pPr marL="0" marR="0" lvl="0" indent="0" algn="l" rtl="0">
              <a:lnSpc>
                <a:spcPct val="115000"/>
              </a:lnSpc>
              <a:spcBef>
                <a:spcPts val="1600"/>
              </a:spcBef>
              <a:spcAft>
                <a:spcPts val="0"/>
              </a:spcAft>
              <a:buSzPts val="1400"/>
              <a:buNone/>
            </a:pPr>
            <a:r>
              <a:rPr lang="en-GB" dirty="0">
                <a:solidFill>
                  <a:srgbClr val="000000"/>
                </a:solidFill>
              </a:rPr>
              <a:t>You will need to adapt these approaches to ensure they are age appropriate and developmentally appropriate for your pupils.</a:t>
            </a:r>
            <a:endParaRPr dirty="0">
              <a:solidFill>
                <a:srgbClr val="000000"/>
              </a:solidFill>
            </a:endParaRPr>
          </a:p>
          <a:p>
            <a:pPr marL="457200" lvl="0" indent="0" algn="l" rtl="0">
              <a:lnSpc>
                <a:spcPct val="115000"/>
              </a:lnSpc>
              <a:spcBef>
                <a:spcPts val="1600"/>
              </a:spcBef>
              <a:spcAft>
                <a:spcPts val="1600"/>
              </a:spcAft>
              <a:buSzPts val="1400"/>
              <a:buNone/>
            </a:pPr>
            <a:endParaRPr sz="1800" dirty="0"/>
          </a:p>
        </p:txBody>
      </p:sp>
      <p:sp>
        <p:nvSpPr>
          <p:cNvPr id="682" name="Google Shape;682;p94"/>
          <p:cNvSpPr txBox="1">
            <a:spLocks noGrp="1"/>
          </p:cNvSpPr>
          <p:nvPr>
            <p:ph type="subTitle" idx="4294967295"/>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1" i="0" u="none" strike="noStrike" cap="none" dirty="0">
                <a:solidFill>
                  <a:srgbClr val="FFFFFF"/>
                </a:solidFill>
                <a:latin typeface="Arial"/>
                <a:ea typeface="Arial"/>
                <a:cs typeface="Arial"/>
                <a:sym typeface="Arial"/>
              </a:rPr>
              <a:t>Good practice</a:t>
            </a:r>
            <a:endParaRPr sz="1800" b="1" i="0" u="none" strike="noStrike" cap="none" dirty="0">
              <a:solidFill>
                <a:srgbClr val="FFFFFF"/>
              </a:solidFill>
              <a:latin typeface="Arial"/>
              <a:ea typeface="Arial"/>
              <a:cs typeface="Arial"/>
              <a:sym typeface="Arial"/>
            </a:endParaRPr>
          </a:p>
        </p:txBody>
      </p:sp>
      <p:sp>
        <p:nvSpPr>
          <p:cNvPr id="681" name="Google Shape;681;p94"/>
          <p:cNvSpPr txBox="1">
            <a:spLocks noGrp="1"/>
          </p:cNvSpPr>
          <p:nvPr>
            <p:ph type="sldNum" idx="12"/>
          </p:nvPr>
        </p:nvSpPr>
        <p:spPr>
          <a:xfrm>
            <a:off x="8778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70</a:t>
            </a:fld>
            <a:endParaRPr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Shape 686"/>
        <p:cNvGrpSpPr/>
        <p:nvPr/>
      </p:nvGrpSpPr>
      <p:grpSpPr>
        <a:xfrm>
          <a:off x="0" y="0"/>
          <a:ext cx="0" cy="0"/>
          <a:chOff x="0" y="0"/>
          <a:chExt cx="0" cy="0"/>
        </a:xfrm>
      </p:grpSpPr>
      <p:sp>
        <p:nvSpPr>
          <p:cNvPr id="687" name="Google Shape;687;p95"/>
          <p:cNvSpPr txBox="1">
            <a:spLocks noGrp="1"/>
          </p:cNvSpPr>
          <p:nvPr>
            <p:ph type="title"/>
          </p:nvPr>
        </p:nvSpPr>
        <p:spPr>
          <a:xfrm>
            <a:off x="270000" y="216425"/>
            <a:ext cx="86868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Good practice approaches (1)</a:t>
            </a: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688" name="Google Shape;688;p95"/>
          <p:cNvSpPr txBox="1">
            <a:spLocks noGrp="1"/>
          </p:cNvSpPr>
          <p:nvPr>
            <p:ph type="body" idx="1"/>
          </p:nvPr>
        </p:nvSpPr>
        <p:spPr>
          <a:xfrm>
            <a:off x="270000" y="914400"/>
            <a:ext cx="8604000" cy="3771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sz="1800" b="1" dirty="0">
                <a:solidFill>
                  <a:srgbClr val="000000"/>
                </a:solidFill>
              </a:rPr>
              <a:t>Ensure information is taught at the right time</a:t>
            </a:r>
            <a:r>
              <a:rPr lang="en-GB" sz="1800" dirty="0">
                <a:solidFill>
                  <a:srgbClr val="000000"/>
                </a:solidFill>
              </a:rPr>
              <a:t> so that pupils are not lacking the knowledge they need to make informed decisions, and are aware of their legal protections, rights and responsibilities.</a:t>
            </a:r>
            <a:endParaRPr sz="1800" dirty="0">
              <a:solidFill>
                <a:srgbClr val="000000"/>
              </a:solidFill>
            </a:endParaRPr>
          </a:p>
          <a:p>
            <a:pPr marL="0" lvl="0" indent="0" algn="l" rtl="0">
              <a:lnSpc>
                <a:spcPct val="115000"/>
              </a:lnSpc>
              <a:spcBef>
                <a:spcPts val="1000"/>
              </a:spcBef>
              <a:spcAft>
                <a:spcPts val="0"/>
              </a:spcAft>
              <a:buSzPts val="1400"/>
              <a:buNone/>
            </a:pPr>
            <a:r>
              <a:rPr lang="en-GB" b="1" dirty="0">
                <a:solidFill>
                  <a:srgbClr val="000000"/>
                </a:solidFill>
              </a:rPr>
              <a:t>When appropriate to do so, e</a:t>
            </a:r>
            <a:r>
              <a:rPr lang="en-GB" sz="1800" b="1" dirty="0">
                <a:solidFill>
                  <a:srgbClr val="000000"/>
                </a:solidFill>
              </a:rPr>
              <a:t>nsure LGBT-relevant knowledge </a:t>
            </a:r>
            <a:r>
              <a:rPr lang="en-GB" b="1" dirty="0">
                <a:solidFill>
                  <a:srgbClr val="000000"/>
                </a:solidFill>
              </a:rPr>
              <a:t>is</a:t>
            </a:r>
            <a:r>
              <a:rPr lang="en-GB" sz="1800" b="1" dirty="0">
                <a:solidFill>
                  <a:srgbClr val="000000"/>
                </a:solidFill>
              </a:rPr>
              <a:t> included </a:t>
            </a:r>
            <a:r>
              <a:rPr lang="en-GB" sz="1800" dirty="0">
                <a:solidFill>
                  <a:srgbClr val="000000"/>
                </a:solidFill>
              </a:rPr>
              <a:t>throughout teaching (not a one-off session) and use </a:t>
            </a:r>
            <a:r>
              <a:rPr lang="en-GB" sz="1800" b="1" dirty="0">
                <a:solidFill>
                  <a:srgbClr val="000000"/>
                </a:solidFill>
              </a:rPr>
              <a:t>inclusive language</a:t>
            </a:r>
            <a:r>
              <a:rPr lang="en-GB" sz="1800" dirty="0">
                <a:solidFill>
                  <a:srgbClr val="000000"/>
                </a:solidFill>
              </a:rPr>
              <a:t>, considering how individual pupils may relate to particular topics</a:t>
            </a:r>
            <a:r>
              <a:rPr lang="en-GB" dirty="0">
                <a:solidFill>
                  <a:srgbClr val="000000"/>
                </a:solidFill>
              </a:rPr>
              <a:t>. It is not compulsory for primary schools to cover LGBT content, though they are enabled and encouraged to do so if they consider it age appropriate. Secondary schools should cover LGBT content. </a:t>
            </a:r>
            <a:endParaRPr sz="1800" dirty="0">
              <a:solidFill>
                <a:srgbClr val="000000"/>
              </a:solidFill>
            </a:endParaRPr>
          </a:p>
          <a:p>
            <a:pPr marL="0" lvl="0" indent="0" algn="l" rtl="0">
              <a:lnSpc>
                <a:spcPct val="115000"/>
              </a:lnSpc>
              <a:spcBef>
                <a:spcPts val="1000"/>
              </a:spcBef>
              <a:spcAft>
                <a:spcPts val="0"/>
              </a:spcAft>
              <a:buClr>
                <a:schemeClr val="dk1"/>
              </a:buClr>
              <a:buSzPts val="1100"/>
              <a:buFont typeface="Arial"/>
              <a:buNone/>
            </a:pPr>
            <a:r>
              <a:rPr lang="en-GB" sz="1800" b="1" dirty="0">
                <a:solidFill>
                  <a:srgbClr val="000000"/>
                </a:solidFill>
              </a:rPr>
              <a:t>Take into account issues specific to the group or setting</a:t>
            </a:r>
            <a:r>
              <a:rPr lang="en-GB" sz="1800" dirty="0">
                <a:solidFill>
                  <a:srgbClr val="000000"/>
                </a:solidFill>
              </a:rPr>
              <a:t>, e.g. conditional friendships which often arise in behaviour settings, or </a:t>
            </a:r>
            <a:r>
              <a:rPr lang="en-GB" dirty="0">
                <a:solidFill>
                  <a:srgbClr val="000000"/>
                </a:solidFill>
              </a:rPr>
              <a:t>                                           </a:t>
            </a:r>
            <a:r>
              <a:rPr lang="en-GB" sz="1800" dirty="0">
                <a:solidFill>
                  <a:srgbClr val="000000"/>
                </a:solidFill>
              </a:rPr>
              <a:t>non-reciprocal friendships which often arise in SEND settings.</a:t>
            </a:r>
            <a:endParaRPr sz="1800" dirty="0">
              <a:solidFill>
                <a:srgbClr val="000000"/>
              </a:solidFill>
            </a:endParaRPr>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1000"/>
              </a:spcBef>
              <a:spcAft>
                <a:spcPts val="0"/>
              </a:spcAft>
              <a:buSzPts val="1400"/>
              <a:buNone/>
            </a:pPr>
            <a:endParaRPr sz="1800" dirty="0"/>
          </a:p>
          <a:p>
            <a:pPr marL="0" lvl="0" indent="0" algn="l" rtl="0">
              <a:lnSpc>
                <a:spcPct val="115000"/>
              </a:lnSpc>
              <a:spcBef>
                <a:spcPts val="1000"/>
              </a:spcBef>
              <a:spcAft>
                <a:spcPts val="0"/>
              </a:spcAft>
              <a:buSzPts val="1400"/>
              <a:buNone/>
            </a:pPr>
            <a:endParaRPr sz="1800" dirty="0"/>
          </a:p>
          <a:p>
            <a:pPr marL="0" lvl="0" indent="0" algn="l" rtl="0">
              <a:lnSpc>
                <a:spcPct val="115000"/>
              </a:lnSpc>
              <a:spcBef>
                <a:spcPts val="0"/>
              </a:spcBef>
              <a:spcAft>
                <a:spcPts val="0"/>
              </a:spcAft>
              <a:buSzPts val="1400"/>
              <a:buNone/>
            </a:pPr>
            <a:endParaRPr sz="1800" b="1" dirty="0"/>
          </a:p>
          <a:p>
            <a:pPr marL="0" lvl="0" indent="0" algn="l" rtl="0">
              <a:lnSpc>
                <a:spcPct val="100000"/>
              </a:lnSpc>
              <a:spcBef>
                <a:spcPts val="0"/>
              </a:spcBef>
              <a:spcAft>
                <a:spcPts val="0"/>
              </a:spcAft>
              <a:buSzPts val="1400"/>
              <a:buNone/>
            </a:pPr>
            <a:endParaRPr sz="1800" dirty="0"/>
          </a:p>
          <a:p>
            <a:pPr marL="0" lvl="0" indent="0" algn="l" rtl="0">
              <a:lnSpc>
                <a:spcPct val="100000"/>
              </a:lnSpc>
              <a:spcBef>
                <a:spcPts val="0"/>
              </a:spcBef>
              <a:spcAft>
                <a:spcPts val="0"/>
              </a:spcAft>
              <a:buSzPts val="1400"/>
              <a:buNone/>
            </a:pPr>
            <a:endParaRPr sz="1800" dirty="0"/>
          </a:p>
          <a:p>
            <a:pPr marL="0" lvl="0" indent="0" algn="l" rtl="0">
              <a:lnSpc>
                <a:spcPct val="115000"/>
              </a:lnSpc>
              <a:spcBef>
                <a:spcPts val="0"/>
              </a:spcBef>
              <a:spcAft>
                <a:spcPts val="0"/>
              </a:spcAft>
              <a:buSzPts val="1400"/>
              <a:buNone/>
            </a:pPr>
            <a:endParaRPr dirty="0"/>
          </a:p>
          <a:p>
            <a:pPr marL="0" lvl="0" indent="0" algn="l" rtl="0">
              <a:lnSpc>
                <a:spcPct val="115000"/>
              </a:lnSpc>
              <a:spcBef>
                <a:spcPts val="1600"/>
              </a:spcBef>
              <a:spcAft>
                <a:spcPts val="1600"/>
              </a:spcAft>
              <a:buSzPts val="1400"/>
              <a:buNone/>
            </a:pPr>
            <a:endParaRPr dirty="0"/>
          </a:p>
        </p:txBody>
      </p:sp>
      <p:sp>
        <p:nvSpPr>
          <p:cNvPr id="689" name="Google Shape;689;p95"/>
          <p:cNvSpPr txBox="1">
            <a:spLocks noGrp="1"/>
          </p:cNvSpPr>
          <p:nvPr>
            <p:ph type="subTitle" idx="4294967295"/>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1" i="0" u="none" strike="noStrike" cap="none" dirty="0">
                <a:solidFill>
                  <a:srgbClr val="FFFFFF"/>
                </a:solidFill>
                <a:latin typeface="Arial"/>
                <a:ea typeface="Arial"/>
                <a:cs typeface="Arial"/>
                <a:sym typeface="Arial"/>
              </a:rPr>
              <a:t>Good practice</a:t>
            </a:r>
            <a:endParaRPr sz="1800" b="1" i="0" u="none" strike="noStrike" cap="none" dirty="0">
              <a:solidFill>
                <a:srgbClr val="FFFFFF"/>
              </a:solidFill>
              <a:latin typeface="Arial"/>
              <a:ea typeface="Arial"/>
              <a:cs typeface="Arial"/>
              <a:sym typeface="Arial"/>
            </a:endParaRPr>
          </a:p>
        </p:txBody>
      </p:sp>
      <p:sp>
        <p:nvSpPr>
          <p:cNvPr id="690" name="Google Shape;690;p95"/>
          <p:cNvSpPr txBox="1">
            <a:spLocks noGrp="1"/>
          </p:cNvSpPr>
          <p:nvPr>
            <p:ph type="sldNum" idx="12"/>
          </p:nvPr>
        </p:nvSpPr>
        <p:spPr>
          <a:xfrm>
            <a:off x="8599650" y="4749900"/>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71</a:t>
            </a:fld>
            <a:endParaRPr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Shape 694"/>
        <p:cNvGrpSpPr/>
        <p:nvPr/>
      </p:nvGrpSpPr>
      <p:grpSpPr>
        <a:xfrm>
          <a:off x="0" y="0"/>
          <a:ext cx="0" cy="0"/>
          <a:chOff x="0" y="0"/>
          <a:chExt cx="0" cy="0"/>
        </a:xfrm>
      </p:grpSpPr>
      <p:sp>
        <p:nvSpPr>
          <p:cNvPr id="695" name="Google Shape;695;p96"/>
          <p:cNvSpPr txBox="1">
            <a:spLocks noGrp="1"/>
          </p:cNvSpPr>
          <p:nvPr>
            <p:ph type="title"/>
          </p:nvPr>
        </p:nvSpPr>
        <p:spPr>
          <a:xfrm>
            <a:off x="270000" y="216425"/>
            <a:ext cx="77577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Good practice approaches (2)</a:t>
            </a:r>
            <a:endParaRPr dirty="0"/>
          </a:p>
        </p:txBody>
      </p:sp>
      <p:sp>
        <p:nvSpPr>
          <p:cNvPr id="696" name="Google Shape;696;p96"/>
          <p:cNvSpPr txBox="1">
            <a:spLocks noGrp="1"/>
          </p:cNvSpPr>
          <p:nvPr>
            <p:ph type="body" idx="1"/>
          </p:nvPr>
        </p:nvSpPr>
        <p:spPr>
          <a:xfrm>
            <a:off x="270000" y="914400"/>
            <a:ext cx="7189800" cy="3771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sz="1800" dirty="0">
                <a:solidFill>
                  <a:srgbClr val="000000"/>
                </a:solidFill>
              </a:rPr>
              <a:t>Ensure that information on age-appropriate support services is available for different groups.</a:t>
            </a:r>
            <a:endParaRPr dirty="0">
              <a:solidFill>
                <a:srgbClr val="000000"/>
              </a:solidFill>
            </a:endParaRPr>
          </a:p>
          <a:p>
            <a:pPr marL="0" lvl="0" indent="0" algn="l" rtl="0">
              <a:lnSpc>
                <a:spcPct val="115000"/>
              </a:lnSpc>
              <a:spcBef>
                <a:spcPts val="0"/>
              </a:spcBef>
              <a:spcAft>
                <a:spcPts val="0"/>
              </a:spcAft>
              <a:buSzPts val="1400"/>
              <a:buNone/>
            </a:pPr>
            <a:endParaRPr dirty="0">
              <a:solidFill>
                <a:srgbClr val="000000"/>
              </a:solidFill>
            </a:endParaRPr>
          </a:p>
          <a:p>
            <a:pPr marL="0" lvl="0" indent="0" algn="l" rtl="0">
              <a:lnSpc>
                <a:spcPct val="115000"/>
              </a:lnSpc>
              <a:spcBef>
                <a:spcPts val="0"/>
              </a:spcBef>
              <a:spcAft>
                <a:spcPts val="0"/>
              </a:spcAft>
              <a:buSzPts val="1400"/>
              <a:buNone/>
            </a:pPr>
            <a:r>
              <a:rPr lang="en-GB" sz="1800" dirty="0">
                <a:solidFill>
                  <a:srgbClr val="000000"/>
                </a:solidFill>
              </a:rPr>
              <a:t>For example, signpost to</a:t>
            </a:r>
            <a:r>
              <a:rPr lang="en-GB" dirty="0">
                <a:solidFill>
                  <a:srgbClr val="000000"/>
                </a:solidFill>
              </a:rPr>
              <a:t> services for:</a:t>
            </a:r>
            <a:endParaRPr dirty="0">
              <a:solidFill>
                <a:srgbClr val="000000"/>
              </a:solidFill>
            </a:endParaRPr>
          </a:p>
          <a:p>
            <a:pPr marL="457200" lvl="0" indent="-317500" algn="l" rtl="0">
              <a:lnSpc>
                <a:spcPct val="115000"/>
              </a:lnSpc>
              <a:spcBef>
                <a:spcPts val="0"/>
              </a:spcBef>
              <a:spcAft>
                <a:spcPts val="0"/>
              </a:spcAft>
              <a:buSzPts val="1400"/>
              <a:buChar char="●"/>
            </a:pPr>
            <a:r>
              <a:rPr lang="en-GB" dirty="0">
                <a:solidFill>
                  <a:srgbClr val="000000"/>
                </a:solidFill>
              </a:rPr>
              <a:t>women/girls:</a:t>
            </a:r>
            <a:r>
              <a:rPr lang="en-GB" dirty="0"/>
              <a:t> </a:t>
            </a:r>
            <a:r>
              <a:rPr lang="en-GB" u="sng" dirty="0">
                <a:solidFill>
                  <a:srgbClr val="0000FF"/>
                </a:solidFill>
                <a:hlinkClick r:id="rId3">
                  <a:extLst>
                    <a:ext uri="{A12FA001-AC4F-418D-AE19-62706E023703}">
                      <ahyp:hlinkClr xmlns:ahyp="http://schemas.microsoft.com/office/drawing/2018/hyperlinkcolor" xmlns="" val="tx"/>
                    </a:ext>
                  </a:extLst>
                </a:hlinkClick>
              </a:rPr>
              <a:t>Rape Crisis</a:t>
            </a:r>
            <a:r>
              <a:rPr lang="en-GB" u="sng" dirty="0">
                <a:solidFill>
                  <a:srgbClr val="0000FF"/>
                </a:solidFill>
              </a:rPr>
              <a:t>, </a:t>
            </a:r>
            <a:r>
              <a:rPr lang="en-GB" u="sng" dirty="0">
                <a:solidFill>
                  <a:srgbClr val="0000FF"/>
                </a:solidFill>
                <a:hlinkClick r:id="rId4">
                  <a:extLst>
                    <a:ext uri="{A12FA001-AC4F-418D-AE19-62706E023703}">
                      <ahyp:hlinkClr xmlns:ahyp="http://schemas.microsoft.com/office/drawing/2018/hyperlinkcolor" xmlns="" val="tx"/>
                    </a:ext>
                  </a:extLst>
                </a:hlinkClick>
              </a:rPr>
              <a:t>national domestic abuse helpline</a:t>
            </a:r>
            <a:endParaRPr dirty="0">
              <a:solidFill>
                <a:srgbClr val="0000FF"/>
              </a:solidFill>
            </a:endParaRPr>
          </a:p>
          <a:p>
            <a:pPr marL="457200" lvl="0" indent="-317500" algn="l" rtl="0">
              <a:lnSpc>
                <a:spcPct val="115000"/>
              </a:lnSpc>
              <a:spcBef>
                <a:spcPts val="0"/>
              </a:spcBef>
              <a:spcAft>
                <a:spcPts val="0"/>
              </a:spcAft>
              <a:buSzPts val="1400"/>
              <a:buChar char="●"/>
            </a:pPr>
            <a:r>
              <a:rPr lang="en-GB" dirty="0">
                <a:solidFill>
                  <a:srgbClr val="000000"/>
                </a:solidFill>
              </a:rPr>
              <a:t>men/boys: </a:t>
            </a:r>
            <a:r>
              <a:rPr lang="en-GB" u="sng" dirty="0">
                <a:solidFill>
                  <a:srgbClr val="0000FF"/>
                </a:solidFill>
                <a:hlinkClick r:id="rId5">
                  <a:extLst>
                    <a:ext uri="{A12FA001-AC4F-418D-AE19-62706E023703}">
                      <ahyp:hlinkClr xmlns:ahyp="http://schemas.microsoft.com/office/drawing/2018/hyperlinkcolor" xmlns="" val="tx"/>
                    </a:ext>
                  </a:extLst>
                </a:hlinkClick>
              </a:rPr>
              <a:t>Survivors UK</a:t>
            </a:r>
            <a:endParaRPr dirty="0">
              <a:solidFill>
                <a:srgbClr val="0000FF"/>
              </a:solidFill>
            </a:endParaRPr>
          </a:p>
          <a:p>
            <a:pPr marL="457200" lvl="0" indent="-317500" algn="l" rtl="0">
              <a:lnSpc>
                <a:spcPct val="115000"/>
              </a:lnSpc>
              <a:spcBef>
                <a:spcPts val="0"/>
              </a:spcBef>
              <a:spcAft>
                <a:spcPts val="0"/>
              </a:spcAft>
              <a:buSzPts val="1400"/>
              <a:buChar char="●"/>
            </a:pPr>
            <a:r>
              <a:rPr lang="en-GB" dirty="0">
                <a:solidFill>
                  <a:srgbClr val="000000"/>
                </a:solidFill>
              </a:rPr>
              <a:t>LGBT people, e.g.</a:t>
            </a:r>
            <a:r>
              <a:rPr lang="en-GB" dirty="0"/>
              <a:t> </a:t>
            </a:r>
            <a:r>
              <a:rPr lang="en-GB" u="sng" dirty="0">
                <a:solidFill>
                  <a:srgbClr val="0000FF"/>
                </a:solidFill>
                <a:hlinkClick r:id="rId6">
                  <a:extLst>
                    <a:ext uri="{A12FA001-AC4F-418D-AE19-62706E023703}">
                      <ahyp:hlinkClr xmlns:ahyp="http://schemas.microsoft.com/office/drawing/2018/hyperlinkcolor" xmlns="" val="tx"/>
                    </a:ext>
                  </a:extLst>
                </a:hlinkClick>
              </a:rPr>
              <a:t>GALOP</a:t>
            </a:r>
            <a:endParaRPr dirty="0">
              <a:solidFill>
                <a:srgbClr val="0000FF"/>
              </a:solidFill>
            </a:endParaRPr>
          </a:p>
          <a:p>
            <a:pPr marL="457200" lvl="0" indent="-317500" algn="l" rtl="0">
              <a:lnSpc>
                <a:spcPct val="115000"/>
              </a:lnSpc>
              <a:spcBef>
                <a:spcPts val="0"/>
              </a:spcBef>
              <a:spcAft>
                <a:spcPts val="0"/>
              </a:spcAft>
              <a:buSzPts val="1400"/>
              <a:buChar char="●"/>
            </a:pPr>
            <a:r>
              <a:rPr lang="en-GB" dirty="0">
                <a:solidFill>
                  <a:srgbClr val="000000"/>
                </a:solidFill>
              </a:rPr>
              <a:t>perpetrators, e.g.</a:t>
            </a:r>
            <a:r>
              <a:rPr lang="en-GB" dirty="0"/>
              <a:t> </a:t>
            </a:r>
            <a:r>
              <a:rPr lang="en-GB" u="sng" dirty="0">
                <a:solidFill>
                  <a:srgbClr val="0000FF"/>
                </a:solidFill>
                <a:hlinkClick r:id="rId7">
                  <a:extLst>
                    <a:ext uri="{A12FA001-AC4F-418D-AE19-62706E023703}">
                      <ahyp:hlinkClr xmlns:ahyp="http://schemas.microsoft.com/office/drawing/2018/hyperlinkcolor" xmlns="" val="tx"/>
                    </a:ext>
                  </a:extLst>
                </a:hlinkClick>
              </a:rPr>
              <a:t>Respect helpline</a:t>
            </a:r>
            <a:endParaRPr dirty="0">
              <a:solidFill>
                <a:srgbClr val="0000FF"/>
              </a:solidFill>
            </a:endParaRPr>
          </a:p>
          <a:p>
            <a:pPr marL="457200" lvl="0" indent="-317500" algn="l" rtl="0">
              <a:lnSpc>
                <a:spcPct val="115000"/>
              </a:lnSpc>
              <a:spcBef>
                <a:spcPts val="0"/>
              </a:spcBef>
              <a:spcAft>
                <a:spcPts val="0"/>
              </a:spcAft>
              <a:buSzPts val="1400"/>
              <a:buChar char="●"/>
            </a:pPr>
            <a:r>
              <a:rPr lang="en-GB" dirty="0">
                <a:solidFill>
                  <a:srgbClr val="000000"/>
                </a:solidFill>
              </a:rPr>
              <a:t>friendships, bullying, and other concerns, e.g.</a:t>
            </a:r>
            <a:r>
              <a:rPr lang="en-GB" dirty="0"/>
              <a:t> </a:t>
            </a:r>
            <a:r>
              <a:rPr lang="en-GB" u="sng" dirty="0">
                <a:solidFill>
                  <a:srgbClr val="0000FF"/>
                </a:solidFill>
                <a:hlinkClick r:id="rId8">
                  <a:extLst>
                    <a:ext uri="{A12FA001-AC4F-418D-AE19-62706E023703}">
                      <ahyp:hlinkClr xmlns:ahyp="http://schemas.microsoft.com/office/drawing/2018/hyperlinkcolor" xmlns="" val="tx"/>
                    </a:ext>
                  </a:extLst>
                </a:hlinkClick>
              </a:rPr>
              <a:t>Childline</a:t>
            </a:r>
            <a:r>
              <a:rPr lang="en-GB" dirty="0"/>
              <a:t>, </a:t>
            </a:r>
            <a:r>
              <a:rPr lang="en-GB" u="sng" dirty="0">
                <a:solidFill>
                  <a:srgbClr val="0000FF"/>
                </a:solidFill>
                <a:hlinkClick r:id="rId9">
                  <a:extLst>
                    <a:ext uri="{A12FA001-AC4F-418D-AE19-62706E023703}">
                      <ahyp:hlinkClr xmlns:ahyp="http://schemas.microsoft.com/office/drawing/2018/hyperlinkcolor" xmlns="" val="tx"/>
                    </a:ext>
                  </a:extLst>
                </a:hlinkClick>
              </a:rPr>
              <a:t>Childnet</a:t>
            </a:r>
            <a:r>
              <a:rPr lang="en-GB" dirty="0"/>
              <a:t>, </a:t>
            </a:r>
            <a:r>
              <a:rPr lang="en-GB" u="sng" dirty="0">
                <a:solidFill>
                  <a:srgbClr val="0000FF"/>
                </a:solidFill>
                <a:hlinkClick r:id="rId10">
                  <a:extLst>
                    <a:ext uri="{A12FA001-AC4F-418D-AE19-62706E023703}">
                      <ahyp:hlinkClr xmlns:ahyp="http://schemas.microsoft.com/office/drawing/2018/hyperlinkcolor" xmlns="" val="tx"/>
                    </a:ext>
                  </a:extLst>
                </a:hlinkClick>
              </a:rPr>
              <a:t>CEOP</a:t>
            </a:r>
            <a:r>
              <a:rPr lang="en-GB" dirty="0"/>
              <a:t>, </a:t>
            </a:r>
            <a:r>
              <a:rPr lang="en-GB" u="sng" dirty="0">
                <a:solidFill>
                  <a:srgbClr val="0000FF"/>
                </a:solidFill>
                <a:hlinkClick r:id="rId11">
                  <a:extLst>
                    <a:ext uri="{A12FA001-AC4F-418D-AE19-62706E023703}">
                      <ahyp:hlinkClr xmlns:ahyp="http://schemas.microsoft.com/office/drawing/2018/hyperlinkcolor" xmlns="" val="tx"/>
                    </a:ext>
                  </a:extLst>
                </a:hlinkClick>
              </a:rPr>
              <a:t>anti-bullying organisations</a:t>
            </a:r>
            <a:endParaRPr dirty="0">
              <a:solidFill>
                <a:srgbClr val="0000FF"/>
              </a:solidFill>
            </a:endParaRPr>
          </a:p>
        </p:txBody>
      </p:sp>
      <p:sp>
        <p:nvSpPr>
          <p:cNvPr id="697" name="Google Shape;697;p96"/>
          <p:cNvSpPr txBox="1">
            <a:spLocks noGrp="1"/>
          </p:cNvSpPr>
          <p:nvPr>
            <p:ph type="subTitle" idx="4294967295"/>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1" i="0" u="none" strike="noStrike" cap="none" dirty="0">
                <a:solidFill>
                  <a:srgbClr val="FFFFFF"/>
                </a:solidFill>
                <a:latin typeface="Arial"/>
                <a:ea typeface="Arial"/>
                <a:cs typeface="Arial"/>
                <a:sym typeface="Arial"/>
              </a:rPr>
              <a:t>Good practice</a:t>
            </a:r>
            <a:endParaRPr sz="1800" b="1" i="0" u="none" strike="noStrike" cap="none" dirty="0">
              <a:solidFill>
                <a:srgbClr val="FFFFFF"/>
              </a:solidFill>
              <a:latin typeface="Arial"/>
              <a:ea typeface="Arial"/>
              <a:cs typeface="Arial"/>
              <a:sym typeface="Arial"/>
            </a:endParaRPr>
          </a:p>
        </p:txBody>
      </p:sp>
      <p:sp>
        <p:nvSpPr>
          <p:cNvPr id="698" name="Google Shape;698;p96"/>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72</a:t>
            </a:fld>
            <a:endParaRPr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Shape 702"/>
        <p:cNvGrpSpPr/>
        <p:nvPr/>
      </p:nvGrpSpPr>
      <p:grpSpPr>
        <a:xfrm>
          <a:off x="0" y="0"/>
          <a:ext cx="0" cy="0"/>
          <a:chOff x="0" y="0"/>
          <a:chExt cx="0" cy="0"/>
        </a:xfrm>
      </p:grpSpPr>
      <p:sp>
        <p:nvSpPr>
          <p:cNvPr id="703" name="Google Shape;703;p97"/>
          <p:cNvSpPr txBox="1">
            <a:spLocks noGrp="1"/>
          </p:cNvSpPr>
          <p:nvPr>
            <p:ph type="title"/>
          </p:nvPr>
        </p:nvSpPr>
        <p:spPr>
          <a:xfrm>
            <a:off x="270000" y="216425"/>
            <a:ext cx="77577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Good practice approaches (3)</a:t>
            </a:r>
            <a:endParaRPr dirty="0"/>
          </a:p>
        </p:txBody>
      </p:sp>
      <p:sp>
        <p:nvSpPr>
          <p:cNvPr id="704" name="Google Shape;704;p97"/>
          <p:cNvSpPr txBox="1">
            <a:spLocks noGrp="1"/>
          </p:cNvSpPr>
          <p:nvPr>
            <p:ph type="body" idx="1"/>
          </p:nvPr>
        </p:nvSpPr>
        <p:spPr>
          <a:xfrm>
            <a:off x="270000" y="914400"/>
            <a:ext cx="7189800" cy="37713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SzPts val="1400"/>
              <a:buNone/>
            </a:pPr>
            <a:r>
              <a:rPr lang="en-GB" dirty="0">
                <a:solidFill>
                  <a:srgbClr val="000000"/>
                </a:solidFill>
              </a:rPr>
              <a:t>When teaching about relationships:</a:t>
            </a:r>
            <a:endParaRPr dirty="0">
              <a:solidFill>
                <a:srgbClr val="000000"/>
              </a:solidFill>
            </a:endParaRPr>
          </a:p>
          <a:p>
            <a:pPr marL="457200" lvl="0" indent="-317500" algn="l" rtl="0">
              <a:lnSpc>
                <a:spcPct val="115000"/>
              </a:lnSpc>
              <a:spcBef>
                <a:spcPts val="1600"/>
              </a:spcBef>
              <a:spcAft>
                <a:spcPts val="0"/>
              </a:spcAft>
              <a:buClr>
                <a:schemeClr val="accent1"/>
              </a:buClr>
              <a:buSzPts val="1400"/>
              <a:buChar char="●"/>
            </a:pPr>
            <a:r>
              <a:rPr lang="en-GB" dirty="0">
                <a:solidFill>
                  <a:srgbClr val="000000"/>
                </a:solidFill>
              </a:rPr>
              <a:t>help pupils practice respect in relationships and to demonstrate how they already treat each other with respect (refer to ground rules)</a:t>
            </a:r>
            <a:endParaRPr dirty="0">
              <a:solidFill>
                <a:srgbClr val="000000"/>
              </a:solidFill>
            </a:endParaRPr>
          </a:p>
          <a:p>
            <a:pPr marL="457200" marR="0" lvl="0" indent="-317500" algn="l" rtl="0">
              <a:lnSpc>
                <a:spcPct val="115000"/>
              </a:lnSpc>
              <a:spcBef>
                <a:spcPts val="0"/>
              </a:spcBef>
              <a:spcAft>
                <a:spcPts val="0"/>
              </a:spcAft>
              <a:buClr>
                <a:schemeClr val="accent1"/>
              </a:buClr>
              <a:buSzPts val="1400"/>
              <a:buChar char="●"/>
            </a:pPr>
            <a:r>
              <a:rPr lang="en-GB" dirty="0">
                <a:solidFill>
                  <a:srgbClr val="000000"/>
                </a:solidFill>
              </a:rPr>
              <a:t>d</a:t>
            </a:r>
            <a:r>
              <a:rPr lang="en-GB" sz="1800" dirty="0">
                <a:solidFill>
                  <a:srgbClr val="000000"/>
                </a:solidFill>
              </a:rPr>
              <a:t>o not </a:t>
            </a:r>
            <a:r>
              <a:rPr lang="en-GB" dirty="0">
                <a:solidFill>
                  <a:srgbClr val="000000"/>
                </a:solidFill>
              </a:rPr>
              <a:t>assume</a:t>
            </a:r>
            <a:r>
              <a:rPr lang="en-GB" sz="1800" dirty="0">
                <a:solidFill>
                  <a:srgbClr val="000000"/>
                </a:solidFill>
              </a:rPr>
              <a:t> that all pupils have experienced positive relationships, such as</a:t>
            </a:r>
            <a:r>
              <a:rPr lang="en-GB" dirty="0">
                <a:solidFill>
                  <a:srgbClr val="000000"/>
                </a:solidFill>
              </a:rPr>
              <a:t> </a:t>
            </a:r>
            <a:r>
              <a:rPr lang="en-GB" sz="1800" dirty="0">
                <a:solidFill>
                  <a:srgbClr val="000000"/>
                </a:solidFill>
              </a:rPr>
              <a:t>friendships with peers</a:t>
            </a:r>
            <a:r>
              <a:rPr lang="en-GB" dirty="0">
                <a:solidFill>
                  <a:srgbClr val="000000"/>
                </a:solidFill>
              </a:rPr>
              <a:t>, or </a:t>
            </a:r>
            <a:r>
              <a:rPr lang="en-GB" sz="1800" dirty="0">
                <a:solidFill>
                  <a:srgbClr val="000000"/>
                </a:solidFill>
              </a:rPr>
              <a:t>relationships with any family members</a:t>
            </a:r>
            <a:endParaRPr sz="1800" dirty="0">
              <a:solidFill>
                <a:srgbClr val="000000"/>
              </a:solidFill>
            </a:endParaRPr>
          </a:p>
          <a:p>
            <a:pPr marL="457200" marR="0" lvl="0" indent="-317500" algn="l" rtl="0">
              <a:lnSpc>
                <a:spcPct val="115000"/>
              </a:lnSpc>
              <a:spcBef>
                <a:spcPts val="0"/>
              </a:spcBef>
              <a:spcAft>
                <a:spcPts val="0"/>
              </a:spcAft>
              <a:buClr>
                <a:schemeClr val="accent1"/>
              </a:buClr>
              <a:buSzPts val="1400"/>
              <a:buChar char="●"/>
            </a:pPr>
            <a:r>
              <a:rPr lang="en-GB" dirty="0">
                <a:solidFill>
                  <a:srgbClr val="000000"/>
                </a:solidFill>
              </a:rPr>
              <a:t>refrain from activities where pupils are asked to name the positive or negative qualities of their own relationships, as this can be very exposing, instead use case studies, characters or examples (e.g. from literature or film) to identify relationship qualities</a:t>
            </a:r>
            <a:endParaRPr dirty="0">
              <a:solidFill>
                <a:srgbClr val="000000"/>
              </a:solidFill>
            </a:endParaRPr>
          </a:p>
          <a:p>
            <a:pPr marL="0" marR="0" lvl="0" indent="0" algn="l" rtl="0">
              <a:lnSpc>
                <a:spcPct val="115000"/>
              </a:lnSpc>
              <a:spcBef>
                <a:spcPts val="0"/>
              </a:spcBef>
              <a:spcAft>
                <a:spcPts val="0"/>
              </a:spcAft>
              <a:buSzPts val="1400"/>
              <a:buNone/>
            </a:pPr>
            <a:endParaRPr dirty="0"/>
          </a:p>
        </p:txBody>
      </p:sp>
      <p:sp>
        <p:nvSpPr>
          <p:cNvPr id="705" name="Google Shape;705;p97"/>
          <p:cNvSpPr txBox="1">
            <a:spLocks noGrp="1"/>
          </p:cNvSpPr>
          <p:nvPr>
            <p:ph type="subTitle" idx="4294967295"/>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1" i="0" u="none" strike="noStrike" cap="none" dirty="0">
                <a:solidFill>
                  <a:srgbClr val="FFFFFF"/>
                </a:solidFill>
                <a:latin typeface="Arial"/>
                <a:ea typeface="Arial"/>
                <a:cs typeface="Arial"/>
                <a:sym typeface="Arial"/>
              </a:rPr>
              <a:t>Good practice</a:t>
            </a:r>
            <a:endParaRPr sz="1800" b="1" i="0" u="none" strike="noStrike" cap="none" dirty="0">
              <a:solidFill>
                <a:srgbClr val="FFFFFF"/>
              </a:solidFill>
              <a:latin typeface="Arial"/>
              <a:ea typeface="Arial"/>
              <a:cs typeface="Arial"/>
              <a:sym typeface="Arial"/>
            </a:endParaRPr>
          </a:p>
        </p:txBody>
      </p:sp>
      <p:sp>
        <p:nvSpPr>
          <p:cNvPr id="706" name="Google Shape;706;p97"/>
          <p:cNvSpPr txBox="1">
            <a:spLocks noGrp="1"/>
          </p:cNvSpPr>
          <p:nvPr>
            <p:ph type="sldNum" idx="12"/>
          </p:nvPr>
        </p:nvSpPr>
        <p:spPr>
          <a:xfrm>
            <a:off x="8599650" y="4749900"/>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73</a:t>
            </a:fld>
            <a:endParaRPr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Shape 710"/>
        <p:cNvGrpSpPr/>
        <p:nvPr/>
      </p:nvGrpSpPr>
      <p:grpSpPr>
        <a:xfrm>
          <a:off x="0" y="0"/>
          <a:ext cx="0" cy="0"/>
          <a:chOff x="0" y="0"/>
          <a:chExt cx="0" cy="0"/>
        </a:xfrm>
      </p:grpSpPr>
      <p:sp>
        <p:nvSpPr>
          <p:cNvPr id="711" name="Google Shape;711;p98"/>
          <p:cNvSpPr txBox="1">
            <a:spLocks noGrp="1"/>
          </p:cNvSpPr>
          <p:nvPr>
            <p:ph type="title"/>
          </p:nvPr>
        </p:nvSpPr>
        <p:spPr>
          <a:xfrm>
            <a:off x="270000" y="216425"/>
            <a:ext cx="77577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Responding to questions about suicide</a:t>
            </a:r>
            <a:endParaRPr dirty="0"/>
          </a:p>
          <a:p>
            <a:pPr marL="0" lvl="0" indent="0" algn="l" rtl="0">
              <a:lnSpc>
                <a:spcPct val="100000"/>
              </a:lnSpc>
              <a:spcBef>
                <a:spcPts val="0"/>
              </a:spcBef>
              <a:spcAft>
                <a:spcPts val="0"/>
              </a:spcAft>
              <a:buSzPts val="2800"/>
              <a:buNone/>
            </a:pPr>
            <a:endParaRPr dirty="0">
              <a:solidFill>
                <a:srgbClr val="073763"/>
              </a:solidFill>
            </a:endParaRPr>
          </a:p>
        </p:txBody>
      </p:sp>
      <p:sp>
        <p:nvSpPr>
          <p:cNvPr id="712" name="Google Shape;712;p98"/>
          <p:cNvSpPr txBox="1">
            <a:spLocks noGrp="1"/>
          </p:cNvSpPr>
          <p:nvPr>
            <p:ph type="body" idx="1"/>
          </p:nvPr>
        </p:nvSpPr>
        <p:spPr>
          <a:xfrm>
            <a:off x="270000" y="914400"/>
            <a:ext cx="7189800" cy="37713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GB" dirty="0">
                <a:solidFill>
                  <a:srgbClr val="000000"/>
                </a:solidFill>
              </a:rPr>
              <a:t>If raised in class, it is important to talk about suicide as pupils will know about news stories, TV storylines, or may have personal experience of suicide.</a:t>
            </a:r>
            <a:endParaRPr dirty="0">
              <a:solidFill>
                <a:srgbClr val="000000"/>
              </a:solidFill>
            </a:endParaRPr>
          </a:p>
          <a:p>
            <a:pPr marL="0" lvl="0" indent="0" algn="l" rtl="0">
              <a:lnSpc>
                <a:spcPct val="100000"/>
              </a:lnSpc>
              <a:spcBef>
                <a:spcPts val="0"/>
              </a:spcBef>
              <a:spcAft>
                <a:spcPts val="0"/>
              </a:spcAft>
              <a:buSzPts val="1400"/>
              <a:buNone/>
            </a:pPr>
            <a:endParaRPr dirty="0">
              <a:solidFill>
                <a:srgbClr val="000000"/>
              </a:solidFill>
            </a:endParaRPr>
          </a:p>
          <a:p>
            <a:pPr marL="0" lvl="0" indent="0" algn="l" rtl="0">
              <a:lnSpc>
                <a:spcPct val="100000"/>
              </a:lnSpc>
              <a:spcBef>
                <a:spcPts val="0"/>
              </a:spcBef>
              <a:spcAft>
                <a:spcPts val="0"/>
              </a:spcAft>
              <a:buSzPts val="1400"/>
              <a:buNone/>
            </a:pPr>
            <a:r>
              <a:rPr lang="en-GB" dirty="0">
                <a:solidFill>
                  <a:srgbClr val="000000"/>
                </a:solidFill>
              </a:rPr>
              <a:t>However, when teaching about suicide or self-harm it is important not to glamorise, or give methods which may encourage suicide ideation.</a:t>
            </a:r>
            <a:endParaRPr dirty="0">
              <a:solidFill>
                <a:srgbClr val="000000"/>
              </a:solidFill>
            </a:endParaRPr>
          </a:p>
          <a:p>
            <a:pPr marL="0" lvl="0" indent="0" algn="l" rtl="0">
              <a:lnSpc>
                <a:spcPct val="100000"/>
              </a:lnSpc>
              <a:spcBef>
                <a:spcPts val="0"/>
              </a:spcBef>
              <a:spcAft>
                <a:spcPts val="0"/>
              </a:spcAft>
              <a:buClr>
                <a:schemeClr val="dk1"/>
              </a:buClr>
              <a:buSzPts val="2800"/>
              <a:buFont typeface="Arial"/>
              <a:buNone/>
            </a:pPr>
            <a:endParaRPr dirty="0">
              <a:solidFill>
                <a:srgbClr val="000000"/>
              </a:solidFill>
            </a:endParaRPr>
          </a:p>
          <a:p>
            <a:pPr marL="0" lvl="0" indent="0" algn="l" rtl="0">
              <a:lnSpc>
                <a:spcPct val="100000"/>
              </a:lnSpc>
              <a:spcBef>
                <a:spcPts val="0"/>
              </a:spcBef>
              <a:spcAft>
                <a:spcPts val="0"/>
              </a:spcAft>
              <a:buClr>
                <a:schemeClr val="dk1"/>
              </a:buClr>
              <a:buSzPts val="2800"/>
              <a:buFont typeface="Arial"/>
              <a:buNone/>
            </a:pPr>
            <a:r>
              <a:rPr lang="en-GB" dirty="0">
                <a:solidFill>
                  <a:srgbClr val="000000"/>
                </a:solidFill>
              </a:rPr>
              <a:t>Teaching about suicide should be preventative, signposting pupils to support networks and helping them to identify signs of someone at risk.</a:t>
            </a:r>
            <a:endParaRPr dirty="0">
              <a:solidFill>
                <a:srgbClr val="000000"/>
              </a:solidFill>
            </a:endParaRPr>
          </a:p>
          <a:p>
            <a:pPr marL="0" lvl="0" indent="0" algn="l" rtl="0">
              <a:lnSpc>
                <a:spcPct val="100000"/>
              </a:lnSpc>
              <a:spcBef>
                <a:spcPts val="0"/>
              </a:spcBef>
              <a:spcAft>
                <a:spcPts val="0"/>
              </a:spcAft>
              <a:buClr>
                <a:schemeClr val="dk1"/>
              </a:buClr>
              <a:buSzPts val="2800"/>
              <a:buFont typeface="Arial"/>
              <a:buNone/>
            </a:pPr>
            <a:endParaRPr dirty="0">
              <a:solidFill>
                <a:srgbClr val="000000"/>
              </a:solidFill>
            </a:endParaRPr>
          </a:p>
          <a:p>
            <a:pPr marL="0" lvl="0" indent="0" algn="l" rtl="0">
              <a:lnSpc>
                <a:spcPct val="100000"/>
              </a:lnSpc>
              <a:spcBef>
                <a:spcPts val="0"/>
              </a:spcBef>
              <a:spcAft>
                <a:spcPts val="0"/>
              </a:spcAft>
              <a:buClr>
                <a:schemeClr val="dk1"/>
              </a:buClr>
              <a:buSzPts val="2800"/>
              <a:buFont typeface="Arial"/>
              <a:buNone/>
            </a:pPr>
            <a:r>
              <a:rPr lang="en-GB" dirty="0">
                <a:solidFill>
                  <a:srgbClr val="000000"/>
                </a:solidFill>
              </a:rPr>
              <a:t>Find more information and resources at:</a:t>
            </a:r>
            <a:endParaRPr dirty="0">
              <a:solidFill>
                <a:srgbClr val="000000"/>
              </a:solidFill>
            </a:endParaRPr>
          </a:p>
          <a:p>
            <a:pPr marL="457200" lvl="0" indent="-317500" algn="l" rtl="0">
              <a:lnSpc>
                <a:spcPct val="100000"/>
              </a:lnSpc>
              <a:spcBef>
                <a:spcPts val="0"/>
              </a:spcBef>
              <a:spcAft>
                <a:spcPts val="0"/>
              </a:spcAft>
              <a:buSzPts val="1400"/>
              <a:buChar char="●"/>
            </a:pPr>
            <a:r>
              <a:rPr lang="en-GB" u="sng" dirty="0">
                <a:solidFill>
                  <a:srgbClr val="0000FF"/>
                </a:solidFill>
                <a:hlinkClick r:id="rId3">
                  <a:extLst>
                    <a:ext uri="{A12FA001-AC4F-418D-AE19-62706E023703}">
                      <ahyp:hlinkClr xmlns:ahyp="http://schemas.microsoft.com/office/drawing/2018/hyperlinkcolor" xmlns="" val="tx"/>
                    </a:ext>
                  </a:extLst>
                </a:hlinkClick>
              </a:rPr>
              <a:t>minded.org.uk</a:t>
            </a:r>
            <a:endParaRPr dirty="0">
              <a:solidFill>
                <a:srgbClr val="0000FF"/>
              </a:solidFill>
            </a:endParaRPr>
          </a:p>
          <a:p>
            <a:pPr marL="457200" lvl="0" indent="-317500" algn="l" rtl="0">
              <a:lnSpc>
                <a:spcPct val="100000"/>
              </a:lnSpc>
              <a:spcBef>
                <a:spcPts val="0"/>
              </a:spcBef>
              <a:spcAft>
                <a:spcPts val="0"/>
              </a:spcAft>
              <a:buSzPts val="1400"/>
              <a:buChar char="●"/>
            </a:pPr>
            <a:r>
              <a:rPr lang="en-GB" u="sng" dirty="0">
                <a:solidFill>
                  <a:srgbClr val="0000FF"/>
                </a:solidFill>
                <a:hlinkClick r:id="rId4">
                  <a:extLst>
                    <a:ext uri="{A12FA001-AC4F-418D-AE19-62706E023703}">
                      <ahyp:hlinkClr xmlns:ahyp="http://schemas.microsoft.com/office/drawing/2018/hyperlinkcolor" xmlns="" val="tx"/>
                    </a:ext>
                  </a:extLst>
                </a:hlinkClick>
              </a:rPr>
              <a:t>papyrus-uk.org</a:t>
            </a:r>
            <a:endParaRPr dirty="0">
              <a:solidFill>
                <a:srgbClr val="0000FF"/>
              </a:solidFill>
            </a:endParaRPr>
          </a:p>
        </p:txBody>
      </p:sp>
      <p:sp>
        <p:nvSpPr>
          <p:cNvPr id="713" name="Google Shape;713;p98"/>
          <p:cNvSpPr txBox="1">
            <a:spLocks noGrp="1"/>
          </p:cNvSpPr>
          <p:nvPr>
            <p:ph type="subTitle" idx="4294967295"/>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1" i="0" u="none" strike="noStrike" cap="none" dirty="0">
                <a:solidFill>
                  <a:srgbClr val="FFFFFF"/>
                </a:solidFill>
                <a:latin typeface="Arial"/>
                <a:ea typeface="Arial"/>
                <a:cs typeface="Arial"/>
                <a:sym typeface="Arial"/>
              </a:rPr>
              <a:t>Good practice</a:t>
            </a:r>
            <a:endParaRPr sz="1800" b="1" i="0" u="none" strike="noStrike" cap="none" dirty="0">
              <a:solidFill>
                <a:srgbClr val="FFFFFF"/>
              </a:solidFill>
              <a:latin typeface="Arial"/>
              <a:ea typeface="Arial"/>
              <a:cs typeface="Arial"/>
              <a:sym typeface="Arial"/>
            </a:endParaRPr>
          </a:p>
        </p:txBody>
      </p:sp>
      <p:sp>
        <p:nvSpPr>
          <p:cNvPr id="714" name="Google Shape;714;p98"/>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74</a:t>
            </a:fld>
            <a:endParaRPr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Shape 692"/>
        <p:cNvGrpSpPr/>
        <p:nvPr/>
      </p:nvGrpSpPr>
      <p:grpSpPr>
        <a:xfrm>
          <a:off x="0" y="0"/>
          <a:ext cx="0" cy="0"/>
          <a:chOff x="0" y="0"/>
          <a:chExt cx="0" cy="0"/>
        </a:xfrm>
      </p:grpSpPr>
      <p:sp>
        <p:nvSpPr>
          <p:cNvPr id="693" name="Google Shape;693;p97"/>
          <p:cNvSpPr txBox="1">
            <a:spLocks noGrp="1"/>
          </p:cNvSpPr>
          <p:nvPr>
            <p:ph type="title"/>
          </p:nvPr>
        </p:nvSpPr>
        <p:spPr>
          <a:xfrm>
            <a:off x="621300" y="2157300"/>
            <a:ext cx="7901400" cy="828900"/>
          </a:xfrm>
          <a:prstGeom prst="rect">
            <a:avLst/>
          </a:prstGeom>
          <a:solidFill>
            <a:schemeClr val="accent1"/>
          </a:solidFill>
          <a:ln>
            <a:solidFill>
              <a:schemeClr val="accent1"/>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rgbClr val="FFFFFF"/>
                </a:solidFill>
              </a:rPr>
              <a:t>Activities and templates for trainers</a:t>
            </a:r>
            <a:endParaRPr dirty="0">
              <a:solidFill>
                <a:srgbClr val="FFFFFF"/>
              </a:solidFill>
            </a:endParaRPr>
          </a:p>
        </p:txBody>
      </p:sp>
      <p:sp>
        <p:nvSpPr>
          <p:cNvPr id="694" name="Google Shape;694;p97"/>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75</a:t>
            </a:fld>
            <a:endParaRPr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Shape 698"/>
        <p:cNvGrpSpPr/>
        <p:nvPr/>
      </p:nvGrpSpPr>
      <p:grpSpPr>
        <a:xfrm>
          <a:off x="0" y="0"/>
          <a:ext cx="0" cy="0"/>
          <a:chOff x="0" y="0"/>
          <a:chExt cx="0" cy="0"/>
        </a:xfrm>
      </p:grpSpPr>
      <p:sp>
        <p:nvSpPr>
          <p:cNvPr id="699" name="Google Shape;699;p98"/>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About these activities and templates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00" name="Google Shape;700;p98"/>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Subject leads can use the following templates and training activities to plan training on teaching the new curriculum topics. </a:t>
            </a:r>
            <a:endParaRPr sz="1800" dirty="0"/>
          </a:p>
          <a:p>
            <a:pPr marL="0" lvl="0" indent="0" algn="l" rtl="0">
              <a:spcBef>
                <a:spcPts val="1000"/>
              </a:spcBef>
              <a:spcAft>
                <a:spcPts val="0"/>
              </a:spcAft>
              <a:buNone/>
            </a:pPr>
            <a:r>
              <a:rPr lang="en-GB" sz="1800" dirty="0"/>
              <a:t>You can: </a:t>
            </a:r>
            <a:endParaRPr sz="1800" dirty="0"/>
          </a:p>
          <a:p>
            <a:pPr marL="457200" lvl="0" indent="-342900" algn="l" rtl="0">
              <a:spcBef>
                <a:spcPts val="1000"/>
              </a:spcBef>
              <a:spcAft>
                <a:spcPts val="0"/>
              </a:spcAft>
              <a:buSzPts val="1800"/>
              <a:buChar char="●"/>
            </a:pPr>
            <a:r>
              <a:rPr lang="en-GB" sz="1800" b="1" dirty="0"/>
              <a:t>move slides</a:t>
            </a:r>
            <a:r>
              <a:rPr lang="en-GB" sz="1800" dirty="0"/>
              <a:t> - e.g. ‘rate your confidence (before training)’ - to the point in the presentation where you want to carry out that activity</a:t>
            </a:r>
            <a:endParaRPr sz="1800" dirty="0"/>
          </a:p>
          <a:p>
            <a:pPr marL="457200" lvl="0" indent="-342900" algn="l" rtl="0">
              <a:spcBef>
                <a:spcPts val="0"/>
              </a:spcBef>
              <a:spcAft>
                <a:spcPts val="0"/>
              </a:spcAft>
              <a:buSzPts val="1800"/>
              <a:buChar char="●"/>
            </a:pPr>
            <a:r>
              <a:rPr lang="en-GB" sz="1800" b="1" dirty="0"/>
              <a:t>delete slides</a:t>
            </a:r>
            <a:r>
              <a:rPr lang="en-GB" sz="1800" dirty="0"/>
              <a:t> if you are not covering those curriculum elements at this time </a:t>
            </a:r>
            <a:endParaRPr sz="1800" dirty="0"/>
          </a:p>
        </p:txBody>
      </p:sp>
      <p:sp>
        <p:nvSpPr>
          <p:cNvPr id="701" name="Google Shape;701;p98"/>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76</a:t>
            </a:fld>
            <a:endParaRPr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Shape 705"/>
        <p:cNvGrpSpPr/>
        <p:nvPr/>
      </p:nvGrpSpPr>
      <p:grpSpPr>
        <a:xfrm>
          <a:off x="0" y="0"/>
          <a:ext cx="0" cy="0"/>
          <a:chOff x="0" y="0"/>
          <a:chExt cx="0" cy="0"/>
        </a:xfrm>
      </p:grpSpPr>
      <p:sp>
        <p:nvSpPr>
          <p:cNvPr id="706" name="Google Shape;706;p99"/>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Training activity: </a:t>
            </a:r>
            <a:endParaRPr dirty="0">
              <a:solidFill>
                <a:schemeClr val="accent1"/>
              </a:solidFill>
            </a:endParaRPr>
          </a:p>
          <a:p>
            <a:pPr marL="0" lvl="0" indent="0" algn="ctr" rtl="0">
              <a:spcBef>
                <a:spcPts val="0"/>
              </a:spcBef>
              <a:spcAft>
                <a:spcPts val="0"/>
              </a:spcAft>
              <a:buNone/>
            </a:pPr>
            <a:r>
              <a:rPr lang="en-GB" dirty="0">
                <a:solidFill>
                  <a:schemeClr val="accent1"/>
                </a:solidFill>
              </a:rPr>
              <a:t>Rate your confidence</a:t>
            </a:r>
            <a:endParaRPr dirty="0">
              <a:solidFill>
                <a:schemeClr val="accent1"/>
              </a:solidFill>
            </a:endParaRPr>
          </a:p>
        </p:txBody>
      </p:sp>
      <p:sp>
        <p:nvSpPr>
          <p:cNvPr id="707" name="Google Shape;707;p99"/>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77</a:t>
            </a:fld>
            <a:endParaRPr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Shape 711"/>
        <p:cNvGrpSpPr/>
        <p:nvPr/>
      </p:nvGrpSpPr>
      <p:grpSpPr>
        <a:xfrm>
          <a:off x="0" y="0"/>
          <a:ext cx="0" cy="0"/>
          <a:chOff x="0" y="0"/>
          <a:chExt cx="0" cy="0"/>
        </a:xfrm>
      </p:grpSpPr>
      <p:sp>
        <p:nvSpPr>
          <p:cNvPr id="712" name="Google Shape;712;p100"/>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Rate your confidence (trainer notes)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13" name="Google Shape;713;p100"/>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Ask your colleagues to rate confidence before and after topic training using the slides in this deck.</a:t>
            </a:r>
            <a:endParaRPr sz="1800" dirty="0"/>
          </a:p>
          <a:p>
            <a:pPr marL="0" lvl="0" indent="0" algn="l" rtl="0">
              <a:spcBef>
                <a:spcPts val="1600"/>
              </a:spcBef>
              <a:spcAft>
                <a:spcPts val="0"/>
              </a:spcAft>
              <a:buNone/>
            </a:pPr>
            <a:r>
              <a:rPr lang="en-GB" sz="2200" b="1" dirty="0"/>
              <a:t>Before training</a:t>
            </a:r>
            <a:r>
              <a:rPr lang="en-GB" sz="1800" dirty="0"/>
              <a:t/>
            </a:r>
            <a:br>
              <a:rPr lang="en-GB" sz="1800" dirty="0"/>
            </a:br>
            <a:r>
              <a:rPr lang="en-GB" sz="1800" dirty="0"/>
              <a:t>Ask teachers to think about where they currently fit on the scale. </a:t>
            </a:r>
            <a:endParaRPr sz="1800" dirty="0"/>
          </a:p>
          <a:p>
            <a:pPr marL="0" lvl="0" indent="0" algn="l" rtl="0">
              <a:spcBef>
                <a:spcPts val="1600"/>
              </a:spcBef>
              <a:spcAft>
                <a:spcPts val="0"/>
              </a:spcAft>
              <a:buNone/>
            </a:pPr>
            <a:r>
              <a:rPr lang="en-GB" sz="2200" b="1" dirty="0"/>
              <a:t>After training</a:t>
            </a:r>
            <a:r>
              <a:rPr lang="en-GB" sz="1800" dirty="0"/>
              <a:t/>
            </a:r>
            <a:br>
              <a:rPr lang="en-GB" sz="1800" dirty="0"/>
            </a:br>
            <a:r>
              <a:rPr lang="en-GB" sz="1800" dirty="0"/>
              <a:t>Ask teachers to rate their confidence again and talk about changes. You might want to repeat this activity at later check ins.</a:t>
            </a:r>
            <a:endParaRPr sz="1800" dirty="0"/>
          </a:p>
          <a:p>
            <a:pPr marL="0" lvl="0" indent="0" algn="l" rtl="0">
              <a:spcBef>
                <a:spcPts val="1600"/>
              </a:spcBef>
              <a:spcAft>
                <a:spcPts val="0"/>
              </a:spcAft>
              <a:buNone/>
            </a:pPr>
            <a:r>
              <a:rPr lang="en-GB" sz="1800" dirty="0"/>
              <a:t>If teachers still rate confidence as low, discuss ways you can develop their subject knowledge, offer peer support etc.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r>
              <a:rPr lang="en-GB" sz="1800" dirty="0"/>
              <a:t>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14" name="Google Shape;714;p100"/>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78</a:t>
            </a:fld>
            <a:endParaRPr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Shape 718"/>
        <p:cNvGrpSpPr/>
        <p:nvPr/>
      </p:nvGrpSpPr>
      <p:grpSpPr>
        <a:xfrm>
          <a:off x="0" y="0"/>
          <a:ext cx="0" cy="0"/>
          <a:chOff x="0" y="0"/>
          <a:chExt cx="0" cy="0"/>
        </a:xfrm>
      </p:grpSpPr>
      <p:sp>
        <p:nvSpPr>
          <p:cNvPr id="724" name="Google Shape;724;p101"/>
          <p:cNvSpPr txBox="1">
            <a:spLocks noGrp="1"/>
          </p:cNvSpPr>
          <p:nvPr>
            <p:ph type="title"/>
          </p:nvPr>
        </p:nvSpPr>
        <p:spPr>
          <a:xfrm>
            <a:off x="270000" y="216425"/>
            <a:ext cx="85623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Rate your confidence (</a:t>
            </a:r>
            <a:r>
              <a:rPr lang="en-GB" b="1" dirty="0"/>
              <a:t>before</a:t>
            </a:r>
            <a:r>
              <a:rPr lang="en-GB" dirty="0"/>
              <a:t> training)</a:t>
            </a:r>
            <a:endParaRPr b="1" dirty="0"/>
          </a:p>
          <a:p>
            <a:pPr marL="0" lvl="0" indent="0" algn="l" rtl="0">
              <a:spcBef>
                <a:spcPts val="0"/>
              </a:spcBef>
              <a:spcAft>
                <a:spcPts val="0"/>
              </a:spcAft>
              <a:buNone/>
            </a:pPr>
            <a:endParaRPr dirty="0">
              <a:solidFill>
                <a:srgbClr val="073763"/>
              </a:solidFill>
            </a:endParaRPr>
          </a:p>
        </p:txBody>
      </p:sp>
      <p:sp>
        <p:nvSpPr>
          <p:cNvPr id="719" name="Google Shape;719;p101"/>
          <p:cNvSpPr txBo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GB" sz="2400" b="1" dirty="0">
                <a:solidFill>
                  <a:schemeClr val="tx1"/>
                </a:solidFill>
              </a:rPr>
              <a:t>How do you feel about teaching this topic? </a:t>
            </a:r>
            <a:endParaRPr sz="2400" b="1" dirty="0">
              <a:solidFill>
                <a:schemeClr val="tx1"/>
              </a:solidFill>
            </a:endParaRPr>
          </a:p>
        </p:txBody>
      </p:sp>
      <p:sp>
        <p:nvSpPr>
          <p:cNvPr id="721" name="Google Shape;721;p101"/>
          <p:cNvSpPr txBox="1"/>
          <p:nvPr/>
        </p:nvSpPr>
        <p:spPr>
          <a:xfrm>
            <a:off x="74880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dirty="0">
                <a:solidFill>
                  <a:srgbClr val="000000"/>
                </a:solidFill>
                <a:latin typeface="Arial"/>
                <a:ea typeface="Arial"/>
                <a:cs typeface="Arial"/>
                <a:sym typeface="Arial"/>
              </a:rPr>
              <a:t>Not confident at all</a:t>
            </a:r>
            <a:endParaRPr sz="1800" b="1" i="0" u="none" strike="noStrike" cap="none" dirty="0">
              <a:solidFill>
                <a:srgbClr val="000000"/>
              </a:solidFill>
              <a:latin typeface="Arial"/>
              <a:ea typeface="Arial"/>
              <a:cs typeface="Arial"/>
              <a:sym typeface="Arial"/>
            </a:endParaRPr>
          </a:p>
        </p:txBody>
      </p:sp>
      <p:sp>
        <p:nvSpPr>
          <p:cNvPr id="722" name="Google Shape;722;p101"/>
          <p:cNvSpPr txBox="1"/>
          <p:nvPr/>
        </p:nvSpPr>
        <p:spPr>
          <a:xfrm>
            <a:off x="664185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dirty="0">
                <a:solidFill>
                  <a:srgbClr val="000000"/>
                </a:solidFill>
                <a:latin typeface="Arial"/>
                <a:ea typeface="Arial"/>
                <a:cs typeface="Arial"/>
                <a:sym typeface="Arial"/>
              </a:rPr>
              <a:t>Very confident</a:t>
            </a:r>
            <a:endParaRPr sz="1800" b="1" i="0" u="none" strike="noStrike" cap="none" dirty="0">
              <a:solidFill>
                <a:srgbClr val="000000"/>
              </a:solidFill>
              <a:latin typeface="Arial"/>
              <a:ea typeface="Arial"/>
              <a:cs typeface="Arial"/>
              <a:sym typeface="Arial"/>
            </a:endParaRPr>
          </a:p>
        </p:txBody>
      </p:sp>
      <p:graphicFrame>
        <p:nvGraphicFramePr>
          <p:cNvPr id="723" name="Google Shape;723;p101"/>
          <p:cNvGraphicFramePr/>
          <p:nvPr/>
        </p:nvGraphicFramePr>
        <p:xfrm>
          <a:off x="850650" y="3474650"/>
          <a:ext cx="7239000" cy="396210"/>
        </p:xfrm>
        <a:graphic>
          <a:graphicData uri="http://schemas.openxmlformats.org/drawingml/2006/table">
            <a:tbl>
              <a:tblPr firstRow="1">
                <a:noFill/>
              </a:tblPr>
              <a:tblGrid>
                <a:gridCol w="723900">
                  <a:extLst>
                    <a:ext uri="{9D8B030D-6E8A-4147-A177-3AD203B41FA5}">
                      <a16:colId xmlns:a16="http://schemas.microsoft.com/office/drawing/2014/main" val="20000"/>
                    </a:ext>
                  </a:extLst>
                </a:gridCol>
                <a:gridCol w="723900">
                  <a:extLst>
                    <a:ext uri="{9D8B030D-6E8A-4147-A177-3AD203B41FA5}">
                      <a16:colId xmlns:a16="http://schemas.microsoft.com/office/drawing/2014/main" val="20001"/>
                    </a:ext>
                  </a:extLst>
                </a:gridCol>
                <a:gridCol w="723900">
                  <a:extLst>
                    <a:ext uri="{9D8B030D-6E8A-4147-A177-3AD203B41FA5}">
                      <a16:colId xmlns:a16="http://schemas.microsoft.com/office/drawing/2014/main" val="20002"/>
                    </a:ext>
                  </a:extLst>
                </a:gridCol>
                <a:gridCol w="723900">
                  <a:extLst>
                    <a:ext uri="{9D8B030D-6E8A-4147-A177-3AD203B41FA5}">
                      <a16:colId xmlns:a16="http://schemas.microsoft.com/office/drawing/2014/main" val="20003"/>
                    </a:ext>
                  </a:extLst>
                </a:gridCol>
                <a:gridCol w="723900">
                  <a:extLst>
                    <a:ext uri="{9D8B030D-6E8A-4147-A177-3AD203B41FA5}">
                      <a16:colId xmlns:a16="http://schemas.microsoft.com/office/drawing/2014/main" val="20004"/>
                    </a:ext>
                  </a:extLst>
                </a:gridCol>
                <a:gridCol w="723900">
                  <a:extLst>
                    <a:ext uri="{9D8B030D-6E8A-4147-A177-3AD203B41FA5}">
                      <a16:colId xmlns:a16="http://schemas.microsoft.com/office/drawing/2014/main" val="20005"/>
                    </a:ext>
                  </a:extLst>
                </a:gridCol>
                <a:gridCol w="723900">
                  <a:extLst>
                    <a:ext uri="{9D8B030D-6E8A-4147-A177-3AD203B41FA5}">
                      <a16:colId xmlns:a16="http://schemas.microsoft.com/office/drawing/2014/main" val="20006"/>
                    </a:ext>
                  </a:extLst>
                </a:gridCol>
                <a:gridCol w="723900">
                  <a:extLst>
                    <a:ext uri="{9D8B030D-6E8A-4147-A177-3AD203B41FA5}">
                      <a16:colId xmlns:a16="http://schemas.microsoft.com/office/drawing/2014/main" val="20007"/>
                    </a:ext>
                  </a:extLst>
                </a:gridCol>
                <a:gridCol w="723900">
                  <a:extLst>
                    <a:ext uri="{9D8B030D-6E8A-4147-A177-3AD203B41FA5}">
                      <a16:colId xmlns:a16="http://schemas.microsoft.com/office/drawing/2014/main" val="20008"/>
                    </a:ext>
                  </a:extLst>
                </a:gridCol>
                <a:gridCol w="723900">
                  <a:extLst>
                    <a:ext uri="{9D8B030D-6E8A-4147-A177-3AD203B41FA5}">
                      <a16:colId xmlns:a16="http://schemas.microsoft.com/office/drawing/2014/main" val="20009"/>
                    </a:ext>
                  </a:extLst>
                </a:gridCol>
              </a:tblGrid>
              <a:tr h="381000">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2</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3</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4</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5</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6</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7</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8</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9</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10</a:t>
                      </a:r>
                      <a:endParaRPr sz="1400" u="none" strike="noStrike" cap="none" dirty="0"/>
                    </a:p>
                  </a:txBody>
                  <a:tcPr marL="91425" marR="91425" marT="91425" marB="91425"/>
                </a:tc>
                <a:extLst>
                  <a:ext uri="{0D108BD9-81ED-4DB2-BD59-A6C34878D82A}">
                    <a16:rowId xmlns:a16="http://schemas.microsoft.com/office/drawing/2014/main" val="10000"/>
                  </a:ext>
                </a:extLst>
              </a:tr>
            </a:tbl>
          </a:graphicData>
        </a:graphic>
      </p:graphicFrame>
      <p:cxnSp>
        <p:nvCxnSpPr>
          <p:cNvPr id="720" name="Google Shape;720;p101">
            <a:extLst>
              <a:ext uri="{C183D7F6-B498-43B3-948B-1728B52AA6E4}">
                <adec:decorative xmlns:adec="http://schemas.microsoft.com/office/drawing/2017/decorative" xmlns="" val="1"/>
              </a:ext>
            </a:extLst>
          </p:cNvPr>
          <p:cNvCxnSpPr/>
          <p:nvPr/>
        </p:nvCxnSpPr>
        <p:spPr>
          <a:xfrm rot="10800000" flipH="1">
            <a:off x="748800" y="3958300"/>
            <a:ext cx="7442700" cy="14700"/>
          </a:xfrm>
          <a:prstGeom prst="straightConnector1">
            <a:avLst/>
          </a:prstGeom>
          <a:noFill/>
          <a:ln w="38100" cap="flat" cmpd="sng">
            <a:solidFill>
              <a:srgbClr val="595959"/>
            </a:solidFill>
            <a:prstDash val="solid"/>
            <a:round/>
            <a:headEnd type="none" w="sm" len="sm"/>
            <a:tailEnd type="none" w="sm" len="sm"/>
          </a:ln>
        </p:spPr>
      </p:cxnSp>
      <p:sp>
        <p:nvSpPr>
          <p:cNvPr id="725" name="Google Shape;725;p101"/>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79</a:t>
            </a:fld>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32"/>
          <p:cNvSpPr txBox="1">
            <a:spLocks noGrp="1"/>
          </p:cNvSpPr>
          <p:nvPr>
            <p:ph type="title"/>
          </p:nvPr>
        </p:nvSpPr>
        <p:spPr>
          <a:xfrm>
            <a:off x="270000" y="216425"/>
            <a:ext cx="9006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Relationships support at </a:t>
            </a:r>
            <a:r>
              <a:rPr lang="en-GB" dirty="0">
                <a:solidFill>
                  <a:schemeClr val="accent2"/>
                </a:solidFill>
              </a:rPr>
              <a:t>[school name] </a:t>
            </a:r>
            <a:endParaRPr dirty="0">
              <a:solidFill>
                <a:schemeClr val="accent2"/>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153" name="Google Shape;153;p32"/>
          <p:cNvSpPr txBox="1">
            <a:spLocks noGrp="1"/>
          </p:cNvSpPr>
          <p:nvPr>
            <p:ph type="body" idx="1"/>
          </p:nvPr>
        </p:nvSpPr>
        <p:spPr>
          <a:xfrm>
            <a:off x="270000" y="914400"/>
            <a:ext cx="7189800" cy="3771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sz="2200" b="1" dirty="0">
                <a:solidFill>
                  <a:srgbClr val="000000"/>
                </a:solidFill>
              </a:rPr>
              <a:t>Our leads </a:t>
            </a:r>
            <a:endParaRPr sz="2200" b="1" dirty="0">
              <a:solidFill>
                <a:srgbClr val="000000"/>
              </a:solidFill>
            </a:endParaRPr>
          </a:p>
          <a:p>
            <a:pPr marL="0" lvl="0" indent="0" algn="l" rtl="0">
              <a:lnSpc>
                <a:spcPct val="115000"/>
              </a:lnSpc>
              <a:spcBef>
                <a:spcPts val="0"/>
              </a:spcBef>
              <a:spcAft>
                <a:spcPts val="0"/>
              </a:spcAft>
              <a:buSzPts val="1400"/>
              <a:buNone/>
            </a:pPr>
            <a:r>
              <a:rPr lang="en-GB" sz="1800" dirty="0">
                <a:solidFill>
                  <a:schemeClr val="accent2"/>
                </a:solidFill>
              </a:rPr>
              <a:t>[Names, contact details of </a:t>
            </a:r>
            <a:r>
              <a:rPr lang="en-GB" dirty="0">
                <a:solidFill>
                  <a:schemeClr val="accent2"/>
                </a:solidFill>
              </a:rPr>
              <a:t>relationships support</a:t>
            </a:r>
            <a:r>
              <a:rPr lang="en-GB" sz="1800" dirty="0">
                <a:solidFill>
                  <a:schemeClr val="accent2"/>
                </a:solidFill>
              </a:rPr>
              <a:t>]</a:t>
            </a:r>
            <a:endParaRPr sz="1800" dirty="0">
              <a:solidFill>
                <a:schemeClr val="accent2"/>
              </a:solidFill>
            </a:endParaRPr>
          </a:p>
          <a:p>
            <a:pPr marL="0" lvl="0" indent="0" algn="l" rtl="0">
              <a:lnSpc>
                <a:spcPct val="115000"/>
              </a:lnSpc>
              <a:spcBef>
                <a:spcPts val="1000"/>
              </a:spcBef>
              <a:spcAft>
                <a:spcPts val="0"/>
              </a:spcAft>
              <a:buSzPts val="1400"/>
              <a:buNone/>
            </a:pPr>
            <a:r>
              <a:rPr lang="en-GB" sz="2200" b="1" dirty="0">
                <a:solidFill>
                  <a:srgbClr val="000000"/>
                </a:solidFill>
              </a:rPr>
              <a:t>Our policies</a:t>
            </a:r>
            <a:endParaRPr sz="2200" b="1" dirty="0">
              <a:solidFill>
                <a:srgbClr val="000000"/>
              </a:solidFill>
            </a:endParaRPr>
          </a:p>
          <a:p>
            <a:pPr marL="0" lvl="0" indent="0" algn="l" rtl="0">
              <a:lnSpc>
                <a:spcPct val="115000"/>
              </a:lnSpc>
              <a:spcBef>
                <a:spcPts val="0"/>
              </a:spcBef>
              <a:spcAft>
                <a:spcPts val="0"/>
              </a:spcAft>
              <a:buSzPts val="1400"/>
              <a:buNone/>
            </a:pPr>
            <a:r>
              <a:rPr lang="en-GB" sz="1800" dirty="0">
                <a:solidFill>
                  <a:schemeClr val="accent2"/>
                </a:solidFill>
              </a:rPr>
              <a:t>[Add details - e.g. school policy on </a:t>
            </a:r>
            <a:r>
              <a:rPr lang="en-GB" dirty="0">
                <a:solidFill>
                  <a:schemeClr val="accent2"/>
                </a:solidFill>
              </a:rPr>
              <a:t>bullying</a:t>
            </a:r>
            <a:r>
              <a:rPr lang="en-GB" sz="1800" dirty="0">
                <a:solidFill>
                  <a:schemeClr val="accent2"/>
                </a:solidFill>
              </a:rPr>
              <a:t>]</a:t>
            </a:r>
            <a:endParaRPr sz="1800" dirty="0">
              <a:solidFill>
                <a:schemeClr val="accent2"/>
              </a:solidFill>
            </a:endParaRPr>
          </a:p>
          <a:p>
            <a:pPr marL="0" lvl="0" indent="0" algn="l" rtl="0">
              <a:lnSpc>
                <a:spcPct val="115000"/>
              </a:lnSpc>
              <a:spcBef>
                <a:spcPts val="1600"/>
              </a:spcBef>
              <a:spcAft>
                <a:spcPts val="0"/>
              </a:spcAft>
              <a:buSzPts val="1400"/>
              <a:buNone/>
            </a:pPr>
            <a:r>
              <a:rPr lang="en-GB" sz="2200" b="1" dirty="0">
                <a:solidFill>
                  <a:srgbClr val="000000"/>
                </a:solidFill>
              </a:rPr>
              <a:t>Specialist support</a:t>
            </a:r>
            <a:br>
              <a:rPr lang="en-GB" sz="2200" b="1" dirty="0">
                <a:solidFill>
                  <a:srgbClr val="000000"/>
                </a:solidFill>
              </a:rPr>
            </a:br>
            <a:r>
              <a:rPr lang="en-GB" sz="1800" dirty="0">
                <a:solidFill>
                  <a:schemeClr val="accent2"/>
                </a:solidFill>
              </a:rPr>
              <a:t>[Add details - e.g. providers school already works with]</a:t>
            </a:r>
            <a:endParaRPr sz="1800" dirty="0">
              <a:solidFill>
                <a:schemeClr val="accent2"/>
              </a:solidFill>
            </a:endParaRPr>
          </a:p>
          <a:p>
            <a:pPr marL="0" lvl="0" indent="0" algn="l" rtl="0">
              <a:lnSpc>
                <a:spcPct val="115000"/>
              </a:lnSpc>
              <a:spcBef>
                <a:spcPts val="1600"/>
              </a:spcBef>
              <a:spcAft>
                <a:spcPts val="0"/>
              </a:spcAft>
              <a:buClr>
                <a:schemeClr val="dk1"/>
              </a:buClr>
              <a:buSzPts val="1100"/>
              <a:buFont typeface="Arial"/>
              <a:buNone/>
            </a:pPr>
            <a:r>
              <a:rPr lang="en-GB" sz="2200" b="1" dirty="0">
                <a:solidFill>
                  <a:srgbClr val="000000"/>
                </a:solidFill>
              </a:rPr>
              <a:t>Other information</a:t>
            </a:r>
            <a:r>
              <a:rPr lang="en-GB" sz="2200" b="1" dirty="0">
                <a:solidFill>
                  <a:srgbClr val="434343"/>
                </a:solidFill>
              </a:rPr>
              <a:t> </a:t>
            </a:r>
            <a:endParaRPr sz="2200" b="1" dirty="0">
              <a:solidFill>
                <a:srgbClr val="434343"/>
              </a:solidFill>
            </a:endParaRPr>
          </a:p>
          <a:p>
            <a:pPr marL="0" lvl="0" indent="0" algn="l" rtl="0">
              <a:lnSpc>
                <a:spcPct val="115000"/>
              </a:lnSpc>
              <a:spcBef>
                <a:spcPts val="0"/>
              </a:spcBef>
              <a:spcAft>
                <a:spcPts val="0"/>
              </a:spcAft>
              <a:buSzPts val="1400"/>
              <a:buNone/>
            </a:pPr>
            <a:r>
              <a:rPr lang="en-GB" sz="1800" dirty="0">
                <a:solidFill>
                  <a:schemeClr val="accent2"/>
                </a:solidFill>
              </a:rPr>
              <a:t>[Add resources]</a:t>
            </a:r>
            <a:r>
              <a:rPr lang="en-GB" sz="1800" dirty="0">
                <a:solidFill>
                  <a:srgbClr val="434343"/>
                </a:solidFill>
              </a:rPr>
              <a:t/>
            </a:r>
            <a:br>
              <a:rPr lang="en-GB" sz="1800" dirty="0">
                <a:solidFill>
                  <a:srgbClr val="434343"/>
                </a:solidFill>
              </a:rPr>
            </a:br>
            <a:endParaRPr sz="2200" b="1" dirty="0">
              <a:solidFill>
                <a:srgbClr val="FF0000"/>
              </a:solidFill>
            </a:endParaRPr>
          </a:p>
          <a:p>
            <a:pPr marL="0" lvl="0" indent="0" algn="l" rtl="0">
              <a:lnSpc>
                <a:spcPct val="115000"/>
              </a:lnSpc>
              <a:spcBef>
                <a:spcPts val="1600"/>
              </a:spcBef>
              <a:spcAft>
                <a:spcPts val="1600"/>
              </a:spcAft>
              <a:buSzPts val="1400"/>
              <a:buNone/>
            </a:pPr>
            <a:endParaRPr sz="1800" dirty="0">
              <a:solidFill>
                <a:srgbClr val="434343"/>
              </a:solidFill>
            </a:endParaRPr>
          </a:p>
        </p:txBody>
      </p:sp>
      <p:sp>
        <p:nvSpPr>
          <p:cNvPr id="154" name="Google Shape;154;p32"/>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8</a:t>
            </a:fld>
            <a:endParaRPr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Shape 729"/>
        <p:cNvGrpSpPr/>
        <p:nvPr/>
      </p:nvGrpSpPr>
      <p:grpSpPr>
        <a:xfrm>
          <a:off x="0" y="0"/>
          <a:ext cx="0" cy="0"/>
          <a:chOff x="0" y="0"/>
          <a:chExt cx="0" cy="0"/>
        </a:xfrm>
      </p:grpSpPr>
      <p:sp>
        <p:nvSpPr>
          <p:cNvPr id="730" name="Google Shape;730;p102"/>
          <p:cNvSpPr txBox="1">
            <a:spLocks noGrp="1"/>
          </p:cNvSpPr>
          <p:nvPr>
            <p:ph type="title"/>
          </p:nvPr>
        </p:nvSpPr>
        <p:spPr>
          <a:xfrm>
            <a:off x="270000" y="216425"/>
            <a:ext cx="85623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Rate your confidence (</a:t>
            </a:r>
            <a:r>
              <a:rPr lang="en-GB" b="1" dirty="0"/>
              <a:t>after</a:t>
            </a:r>
            <a:r>
              <a:rPr lang="en-GB" dirty="0"/>
              <a:t> training) </a:t>
            </a:r>
            <a:endParaRPr dirty="0"/>
          </a:p>
        </p:txBody>
      </p:sp>
      <p:sp>
        <p:nvSpPr>
          <p:cNvPr id="731" name="Google Shape;731;p102"/>
          <p:cNvSpPr txBox="1"/>
          <p:nvPr/>
        </p:nvSpPr>
        <p:spPr>
          <a:xfrm>
            <a:off x="311700" y="1067938"/>
            <a:ext cx="8520600" cy="3501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800"/>
              <a:buFont typeface="Arial"/>
              <a:buNone/>
            </a:pPr>
            <a:r>
              <a:rPr lang="en-GB" sz="2400" b="1" dirty="0">
                <a:solidFill>
                  <a:schemeClr val="tx1"/>
                </a:solidFill>
              </a:rPr>
              <a:t>How do you feel now? What support/information could help? </a:t>
            </a:r>
            <a:endParaRPr sz="2400" b="1" dirty="0">
              <a:solidFill>
                <a:schemeClr val="tx1"/>
              </a:solidFill>
            </a:endParaRPr>
          </a:p>
          <a:p>
            <a:pPr marL="0" lvl="0" indent="0" algn="l" rtl="0">
              <a:lnSpc>
                <a:spcPct val="115000"/>
              </a:lnSpc>
              <a:spcBef>
                <a:spcPts val="1600"/>
              </a:spcBef>
              <a:spcAft>
                <a:spcPts val="1600"/>
              </a:spcAft>
              <a:buNone/>
            </a:pPr>
            <a:endParaRPr sz="2400" dirty="0">
              <a:solidFill>
                <a:srgbClr val="434343"/>
              </a:solidFill>
            </a:endParaRPr>
          </a:p>
        </p:txBody>
      </p:sp>
      <p:cxnSp>
        <p:nvCxnSpPr>
          <p:cNvPr id="732" name="Google Shape;732;p102">
            <a:extLst>
              <a:ext uri="{C183D7F6-B498-43B3-948B-1728B52AA6E4}">
                <adec:decorative xmlns:adec="http://schemas.microsoft.com/office/drawing/2017/decorative" xmlns="" val="1"/>
              </a:ext>
            </a:extLst>
          </p:cNvPr>
          <p:cNvCxnSpPr/>
          <p:nvPr/>
        </p:nvCxnSpPr>
        <p:spPr>
          <a:xfrm rot="10800000" flipH="1">
            <a:off x="748800" y="3958300"/>
            <a:ext cx="7442700" cy="14700"/>
          </a:xfrm>
          <a:prstGeom prst="straightConnector1">
            <a:avLst/>
          </a:prstGeom>
          <a:noFill/>
          <a:ln w="38100" cap="flat" cmpd="sng">
            <a:solidFill>
              <a:srgbClr val="595959"/>
            </a:solidFill>
            <a:prstDash val="solid"/>
            <a:round/>
            <a:headEnd type="none" w="sm" len="sm"/>
            <a:tailEnd type="none" w="sm" len="sm"/>
          </a:ln>
        </p:spPr>
      </p:cxnSp>
      <p:sp>
        <p:nvSpPr>
          <p:cNvPr id="733" name="Google Shape;733;p102"/>
          <p:cNvSpPr txBox="1"/>
          <p:nvPr/>
        </p:nvSpPr>
        <p:spPr>
          <a:xfrm>
            <a:off x="74880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dirty="0">
                <a:solidFill>
                  <a:srgbClr val="000000"/>
                </a:solidFill>
                <a:latin typeface="Arial"/>
                <a:ea typeface="Arial"/>
                <a:cs typeface="Arial"/>
                <a:sym typeface="Arial"/>
              </a:rPr>
              <a:t>Not confident at all</a:t>
            </a:r>
            <a:endParaRPr sz="1800" b="1" i="0" u="none" strike="noStrike" cap="none" dirty="0">
              <a:solidFill>
                <a:srgbClr val="000000"/>
              </a:solidFill>
              <a:latin typeface="Arial"/>
              <a:ea typeface="Arial"/>
              <a:cs typeface="Arial"/>
              <a:sym typeface="Arial"/>
            </a:endParaRPr>
          </a:p>
        </p:txBody>
      </p:sp>
      <p:sp>
        <p:nvSpPr>
          <p:cNvPr id="734" name="Google Shape;734;p102"/>
          <p:cNvSpPr txBox="1"/>
          <p:nvPr/>
        </p:nvSpPr>
        <p:spPr>
          <a:xfrm>
            <a:off x="664185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dirty="0">
                <a:solidFill>
                  <a:srgbClr val="000000"/>
                </a:solidFill>
                <a:latin typeface="Arial"/>
                <a:ea typeface="Arial"/>
                <a:cs typeface="Arial"/>
                <a:sym typeface="Arial"/>
              </a:rPr>
              <a:t>Very confident</a:t>
            </a:r>
            <a:endParaRPr sz="1800" b="1" i="0" u="none" strike="noStrike" cap="none" dirty="0">
              <a:solidFill>
                <a:srgbClr val="000000"/>
              </a:solidFill>
              <a:latin typeface="Arial"/>
              <a:ea typeface="Arial"/>
              <a:cs typeface="Arial"/>
              <a:sym typeface="Arial"/>
            </a:endParaRPr>
          </a:p>
        </p:txBody>
      </p:sp>
      <p:graphicFrame>
        <p:nvGraphicFramePr>
          <p:cNvPr id="735" name="Google Shape;735;p102"/>
          <p:cNvGraphicFramePr/>
          <p:nvPr/>
        </p:nvGraphicFramePr>
        <p:xfrm>
          <a:off x="850650" y="3474650"/>
          <a:ext cx="7239000" cy="396210"/>
        </p:xfrm>
        <a:graphic>
          <a:graphicData uri="http://schemas.openxmlformats.org/drawingml/2006/table">
            <a:tbl>
              <a:tblPr firstRow="1">
                <a:noFill/>
              </a:tblPr>
              <a:tblGrid>
                <a:gridCol w="723900">
                  <a:extLst>
                    <a:ext uri="{9D8B030D-6E8A-4147-A177-3AD203B41FA5}">
                      <a16:colId xmlns:a16="http://schemas.microsoft.com/office/drawing/2014/main" val="20000"/>
                    </a:ext>
                  </a:extLst>
                </a:gridCol>
                <a:gridCol w="723900">
                  <a:extLst>
                    <a:ext uri="{9D8B030D-6E8A-4147-A177-3AD203B41FA5}">
                      <a16:colId xmlns:a16="http://schemas.microsoft.com/office/drawing/2014/main" val="20001"/>
                    </a:ext>
                  </a:extLst>
                </a:gridCol>
                <a:gridCol w="723900">
                  <a:extLst>
                    <a:ext uri="{9D8B030D-6E8A-4147-A177-3AD203B41FA5}">
                      <a16:colId xmlns:a16="http://schemas.microsoft.com/office/drawing/2014/main" val="20002"/>
                    </a:ext>
                  </a:extLst>
                </a:gridCol>
                <a:gridCol w="723900">
                  <a:extLst>
                    <a:ext uri="{9D8B030D-6E8A-4147-A177-3AD203B41FA5}">
                      <a16:colId xmlns:a16="http://schemas.microsoft.com/office/drawing/2014/main" val="20003"/>
                    </a:ext>
                  </a:extLst>
                </a:gridCol>
                <a:gridCol w="723900">
                  <a:extLst>
                    <a:ext uri="{9D8B030D-6E8A-4147-A177-3AD203B41FA5}">
                      <a16:colId xmlns:a16="http://schemas.microsoft.com/office/drawing/2014/main" val="20004"/>
                    </a:ext>
                  </a:extLst>
                </a:gridCol>
                <a:gridCol w="723900">
                  <a:extLst>
                    <a:ext uri="{9D8B030D-6E8A-4147-A177-3AD203B41FA5}">
                      <a16:colId xmlns:a16="http://schemas.microsoft.com/office/drawing/2014/main" val="20005"/>
                    </a:ext>
                  </a:extLst>
                </a:gridCol>
                <a:gridCol w="723900">
                  <a:extLst>
                    <a:ext uri="{9D8B030D-6E8A-4147-A177-3AD203B41FA5}">
                      <a16:colId xmlns:a16="http://schemas.microsoft.com/office/drawing/2014/main" val="20006"/>
                    </a:ext>
                  </a:extLst>
                </a:gridCol>
                <a:gridCol w="723900">
                  <a:extLst>
                    <a:ext uri="{9D8B030D-6E8A-4147-A177-3AD203B41FA5}">
                      <a16:colId xmlns:a16="http://schemas.microsoft.com/office/drawing/2014/main" val="20007"/>
                    </a:ext>
                  </a:extLst>
                </a:gridCol>
                <a:gridCol w="723900">
                  <a:extLst>
                    <a:ext uri="{9D8B030D-6E8A-4147-A177-3AD203B41FA5}">
                      <a16:colId xmlns:a16="http://schemas.microsoft.com/office/drawing/2014/main" val="20008"/>
                    </a:ext>
                  </a:extLst>
                </a:gridCol>
                <a:gridCol w="723900">
                  <a:extLst>
                    <a:ext uri="{9D8B030D-6E8A-4147-A177-3AD203B41FA5}">
                      <a16:colId xmlns:a16="http://schemas.microsoft.com/office/drawing/2014/main" val="20009"/>
                    </a:ext>
                  </a:extLst>
                </a:gridCol>
              </a:tblGrid>
              <a:tr h="381000">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2</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3</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4</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5</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6</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7</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8</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9</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10</a:t>
                      </a:r>
                      <a:endParaRPr sz="1400" u="none" strike="noStrike" cap="none" dirty="0"/>
                    </a:p>
                  </a:txBody>
                  <a:tcPr marL="91425" marR="91425" marT="91425" marB="91425"/>
                </a:tc>
                <a:extLst>
                  <a:ext uri="{0D108BD9-81ED-4DB2-BD59-A6C34878D82A}">
                    <a16:rowId xmlns:a16="http://schemas.microsoft.com/office/drawing/2014/main" val="10000"/>
                  </a:ext>
                </a:extLst>
              </a:tr>
            </a:tbl>
          </a:graphicData>
        </a:graphic>
      </p:graphicFrame>
      <p:sp>
        <p:nvSpPr>
          <p:cNvPr id="736" name="Google Shape;736;p102"/>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80</a:t>
            </a:fld>
            <a:endParaRPr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Shape 740"/>
        <p:cNvGrpSpPr/>
        <p:nvPr/>
      </p:nvGrpSpPr>
      <p:grpSpPr>
        <a:xfrm>
          <a:off x="0" y="0"/>
          <a:ext cx="0" cy="0"/>
          <a:chOff x="0" y="0"/>
          <a:chExt cx="0" cy="0"/>
        </a:xfrm>
      </p:grpSpPr>
      <p:sp>
        <p:nvSpPr>
          <p:cNvPr id="741" name="Google Shape;741;p10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Training activity: </a:t>
            </a:r>
            <a:endParaRPr dirty="0">
              <a:solidFill>
                <a:schemeClr val="accent1"/>
              </a:solidFill>
            </a:endParaRPr>
          </a:p>
          <a:p>
            <a:pPr marL="0" lvl="0" indent="0" algn="ctr" rtl="0">
              <a:spcBef>
                <a:spcPts val="0"/>
              </a:spcBef>
              <a:spcAft>
                <a:spcPts val="0"/>
              </a:spcAft>
              <a:buNone/>
            </a:pPr>
            <a:r>
              <a:rPr lang="en-GB" dirty="0">
                <a:solidFill>
                  <a:schemeClr val="accent1"/>
                </a:solidFill>
              </a:rPr>
              <a:t>Dealing with difficult questions</a:t>
            </a:r>
            <a:endParaRPr dirty="0">
              <a:solidFill>
                <a:schemeClr val="accent1"/>
              </a:solidFill>
            </a:endParaRPr>
          </a:p>
        </p:txBody>
      </p:sp>
      <p:sp>
        <p:nvSpPr>
          <p:cNvPr id="742" name="Google Shape;742;p103"/>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81</a:t>
            </a:fld>
            <a:endParaRPr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Shape 746"/>
        <p:cNvGrpSpPr/>
        <p:nvPr/>
      </p:nvGrpSpPr>
      <p:grpSpPr>
        <a:xfrm>
          <a:off x="0" y="0"/>
          <a:ext cx="0" cy="0"/>
          <a:chOff x="0" y="0"/>
          <a:chExt cx="0" cy="0"/>
        </a:xfrm>
      </p:grpSpPr>
      <p:sp>
        <p:nvSpPr>
          <p:cNvPr id="747" name="Google Shape;747;p104"/>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Dealing with difficult questions (trainer notes)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48" name="Google Shape;748;p104"/>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Use the following slides in your training to help teachers:</a:t>
            </a:r>
            <a:endParaRPr sz="1800" dirty="0"/>
          </a:p>
          <a:p>
            <a:pPr marL="457200" lvl="0" indent="-342900" algn="l" rtl="0">
              <a:spcBef>
                <a:spcPts val="1600"/>
              </a:spcBef>
              <a:spcAft>
                <a:spcPts val="0"/>
              </a:spcAft>
              <a:buSzPts val="1800"/>
              <a:buChar char="●"/>
            </a:pPr>
            <a:r>
              <a:rPr lang="en-GB" sz="1800" b="1" dirty="0"/>
              <a:t>share concerns</a:t>
            </a:r>
            <a:r>
              <a:rPr lang="en-GB" sz="1800" dirty="0"/>
              <a:t> about questions they could be asked by pupils</a:t>
            </a:r>
            <a:endParaRPr sz="1800" dirty="0"/>
          </a:p>
          <a:p>
            <a:pPr marL="457200" lvl="0" indent="-342900" algn="l" rtl="0">
              <a:spcBef>
                <a:spcPts val="0"/>
              </a:spcBef>
              <a:spcAft>
                <a:spcPts val="0"/>
              </a:spcAft>
              <a:buSzPts val="1800"/>
              <a:buChar char="●"/>
            </a:pPr>
            <a:r>
              <a:rPr lang="en-GB" sz="1800" b="1" dirty="0"/>
              <a:t>strategise</a:t>
            </a:r>
            <a:r>
              <a:rPr lang="en-GB" sz="1800" dirty="0"/>
              <a:t> ways to respond to such questions</a:t>
            </a:r>
            <a:endParaRPr sz="1800" dirty="0"/>
          </a:p>
          <a:p>
            <a:pPr marL="0" lvl="0" indent="0" algn="l" rtl="0">
              <a:spcBef>
                <a:spcPts val="1600"/>
              </a:spcBef>
              <a:spcAft>
                <a:spcPts val="0"/>
              </a:spcAft>
              <a:buNone/>
            </a:pPr>
            <a:endParaRPr sz="1800" dirty="0">
              <a:solidFill>
                <a:srgbClr val="FF0000"/>
              </a:solidFill>
            </a:endParaRPr>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r>
              <a:rPr lang="en-GB" sz="1800" dirty="0"/>
              <a:t>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49" name="Google Shape;749;p104"/>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82</a:t>
            </a:fld>
            <a:endParaRPr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Shape 753"/>
        <p:cNvGrpSpPr/>
        <p:nvPr/>
      </p:nvGrpSpPr>
      <p:grpSpPr>
        <a:xfrm>
          <a:off x="0" y="0"/>
          <a:ext cx="0" cy="0"/>
          <a:chOff x="0" y="0"/>
          <a:chExt cx="0" cy="0"/>
        </a:xfrm>
      </p:grpSpPr>
      <p:sp>
        <p:nvSpPr>
          <p:cNvPr id="758" name="Google Shape;758;p105"/>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Dealing with difficult questions (1) </a:t>
            </a:r>
            <a:endParaRPr dirty="0">
              <a:solidFill>
                <a:schemeClr val="accent1"/>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57" name="Google Shape;757;p105"/>
          <p:cNvSpPr/>
          <p:nvPr/>
        </p:nvSpPr>
        <p:spPr>
          <a:xfrm>
            <a:off x="1187850" y="2250775"/>
            <a:ext cx="6768300" cy="11964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en-GB" sz="2000" dirty="0">
                <a:solidFill>
                  <a:srgbClr val="8A2529"/>
                </a:solidFill>
              </a:rPr>
              <a:t>[Prepare ‘difficult’ questions to discuss in training or give teachers a blank version to fill with their own questions]</a:t>
            </a:r>
            <a:endParaRPr sz="2000" b="0" u="none" strike="noStrike" cap="none" dirty="0">
              <a:solidFill>
                <a:srgbClr val="8A2529"/>
              </a:solidFill>
              <a:latin typeface="Arial"/>
              <a:ea typeface="Arial"/>
              <a:cs typeface="Arial"/>
              <a:sym typeface="Arial"/>
            </a:endParaRPr>
          </a:p>
        </p:txBody>
      </p:sp>
      <p:sp>
        <p:nvSpPr>
          <p:cNvPr id="754" name="Google Shape;754;p105"/>
          <p:cNvSpPr/>
          <p:nvPr/>
        </p:nvSpPr>
        <p:spPr>
          <a:xfrm>
            <a:off x="645450" y="1270750"/>
            <a:ext cx="2017200" cy="7767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GB" sz="2000" b="0" i="0" u="none" strike="noStrike" cap="none" dirty="0">
                <a:solidFill>
                  <a:srgbClr val="000000"/>
                </a:solidFill>
                <a:latin typeface="Arial"/>
                <a:ea typeface="Arial"/>
                <a:cs typeface="Arial"/>
                <a:sym typeface="Arial"/>
              </a:rPr>
              <a:t>What would you say?</a:t>
            </a:r>
            <a:endParaRPr sz="2000" b="0" i="0" u="none" strike="noStrike" cap="none" dirty="0">
              <a:solidFill>
                <a:srgbClr val="000000"/>
              </a:solidFill>
              <a:latin typeface="Arial"/>
              <a:ea typeface="Arial"/>
              <a:cs typeface="Arial"/>
              <a:sym typeface="Arial"/>
            </a:endParaRPr>
          </a:p>
        </p:txBody>
      </p:sp>
      <p:sp>
        <p:nvSpPr>
          <p:cNvPr id="755" name="Google Shape;755;p105"/>
          <p:cNvSpPr/>
          <p:nvPr/>
        </p:nvSpPr>
        <p:spPr>
          <a:xfrm>
            <a:off x="5820325" y="1270750"/>
            <a:ext cx="2872500" cy="7767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GB" sz="2000" b="0" i="0" u="none" strike="noStrike" cap="none" dirty="0">
                <a:latin typeface="Arial"/>
                <a:ea typeface="Arial"/>
                <a:cs typeface="Arial"/>
                <a:sym typeface="Arial"/>
              </a:rPr>
              <a:t>What wouldn’t you say?</a:t>
            </a:r>
            <a:endParaRPr sz="2000" b="0" i="0" u="none" strike="noStrike" cap="none" dirty="0">
              <a:latin typeface="Arial"/>
              <a:ea typeface="Arial"/>
              <a:cs typeface="Arial"/>
              <a:sym typeface="Arial"/>
            </a:endParaRPr>
          </a:p>
        </p:txBody>
      </p:sp>
      <p:sp>
        <p:nvSpPr>
          <p:cNvPr id="756" name="Google Shape;756;p105"/>
          <p:cNvSpPr/>
          <p:nvPr/>
        </p:nvSpPr>
        <p:spPr>
          <a:xfrm>
            <a:off x="3662200" y="3650500"/>
            <a:ext cx="2017200" cy="7767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GB" sz="2000" b="0" i="0" u="none" strike="noStrike" cap="none" dirty="0">
                <a:solidFill>
                  <a:srgbClr val="000000"/>
                </a:solidFill>
                <a:latin typeface="Arial"/>
                <a:ea typeface="Arial"/>
                <a:cs typeface="Arial"/>
                <a:sym typeface="Arial"/>
              </a:rPr>
              <a:t>Follow up</a:t>
            </a:r>
            <a:endParaRPr sz="2000" b="0" i="0" u="none" strike="noStrike" cap="none" dirty="0">
              <a:solidFill>
                <a:srgbClr val="000000"/>
              </a:solidFill>
              <a:latin typeface="Arial"/>
              <a:ea typeface="Arial"/>
              <a:cs typeface="Arial"/>
              <a:sym typeface="Arial"/>
            </a:endParaRPr>
          </a:p>
        </p:txBody>
      </p:sp>
      <p:sp>
        <p:nvSpPr>
          <p:cNvPr id="759" name="Google Shape;759;p105"/>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83</a:t>
            </a:fld>
            <a:endParaRPr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Shape 763"/>
        <p:cNvGrpSpPr/>
        <p:nvPr/>
      </p:nvGrpSpPr>
      <p:grpSpPr>
        <a:xfrm>
          <a:off x="0" y="0"/>
          <a:ext cx="0" cy="0"/>
          <a:chOff x="0" y="0"/>
          <a:chExt cx="0" cy="0"/>
        </a:xfrm>
      </p:grpSpPr>
      <p:sp>
        <p:nvSpPr>
          <p:cNvPr id="764" name="Google Shape;764;p106"/>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Dealing with difficult questions (2)</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65" name="Google Shape;765;p106"/>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Pupils may well ask questions because they: </a:t>
            </a:r>
            <a:endParaRPr sz="1800" dirty="0"/>
          </a:p>
          <a:p>
            <a:pPr marL="457200" lvl="0" indent="-342900" algn="l" rtl="0">
              <a:spcBef>
                <a:spcPts val="1600"/>
              </a:spcBef>
              <a:spcAft>
                <a:spcPts val="0"/>
              </a:spcAft>
              <a:buSzPts val="1800"/>
              <a:buChar char="●"/>
            </a:pPr>
            <a:r>
              <a:rPr lang="en-GB" sz="1800" dirty="0"/>
              <a:t>want information</a:t>
            </a:r>
            <a:endParaRPr sz="1800" dirty="0"/>
          </a:p>
          <a:p>
            <a:pPr marL="457200" lvl="0" indent="-342900" algn="l" rtl="0">
              <a:spcBef>
                <a:spcPts val="0"/>
              </a:spcBef>
              <a:spcAft>
                <a:spcPts val="0"/>
              </a:spcAft>
              <a:buSzPts val="1800"/>
              <a:buChar char="●"/>
            </a:pPr>
            <a:r>
              <a:rPr lang="en-GB" sz="1800" dirty="0"/>
              <a:t>are seeking permission - “Is it OK if I …?”</a:t>
            </a:r>
            <a:endParaRPr sz="1800" dirty="0"/>
          </a:p>
          <a:p>
            <a:pPr marL="457200" lvl="0" indent="-342900" algn="l" rtl="0">
              <a:spcBef>
                <a:spcPts val="0"/>
              </a:spcBef>
              <a:spcAft>
                <a:spcPts val="0"/>
              </a:spcAft>
              <a:buSzPts val="1800"/>
              <a:buChar char="●"/>
            </a:pPr>
            <a:r>
              <a:rPr lang="en-GB" sz="1800" dirty="0"/>
              <a:t>are trying to shock or get attention </a:t>
            </a:r>
            <a:endParaRPr sz="1800" dirty="0"/>
          </a:p>
          <a:p>
            <a:pPr marL="457200" lvl="0" indent="-342900" algn="l" rtl="0">
              <a:spcBef>
                <a:spcPts val="0"/>
              </a:spcBef>
              <a:spcAft>
                <a:spcPts val="0"/>
              </a:spcAft>
              <a:buSzPts val="1800"/>
              <a:buChar char="●"/>
            </a:pPr>
            <a:r>
              <a:rPr lang="en-GB" sz="1800" dirty="0"/>
              <a:t>have related personal beliefs</a:t>
            </a:r>
            <a:endParaRPr sz="1800" dirty="0"/>
          </a:p>
          <a:p>
            <a:pPr marL="0" lvl="0" indent="0" algn="l" rtl="0">
              <a:spcBef>
                <a:spcPts val="1600"/>
              </a:spcBef>
              <a:spcAft>
                <a:spcPts val="0"/>
              </a:spcAft>
              <a:buNone/>
            </a:pPr>
            <a:r>
              <a:rPr lang="en-GB" sz="1800" dirty="0"/>
              <a:t>Remember:</a:t>
            </a:r>
            <a:endParaRPr sz="1800" dirty="0"/>
          </a:p>
          <a:p>
            <a:pPr marL="457200" lvl="0" indent="-342900" algn="l" rtl="0">
              <a:spcBef>
                <a:spcPts val="1600"/>
              </a:spcBef>
              <a:spcAft>
                <a:spcPts val="0"/>
              </a:spcAft>
              <a:buSzPts val="1800"/>
              <a:buChar char="●"/>
            </a:pPr>
            <a:r>
              <a:rPr lang="en-GB" sz="1800" dirty="0"/>
              <a:t>don’t feel pressured or that you have to answer straight away</a:t>
            </a:r>
            <a:endParaRPr sz="1800" dirty="0"/>
          </a:p>
          <a:p>
            <a:pPr marL="457200" lvl="0" indent="-342900" algn="l" rtl="0">
              <a:spcBef>
                <a:spcPts val="0"/>
              </a:spcBef>
              <a:spcAft>
                <a:spcPts val="0"/>
              </a:spcAft>
              <a:buSzPts val="1800"/>
              <a:buChar char="●"/>
            </a:pPr>
            <a:r>
              <a:rPr lang="en-GB" sz="1800" dirty="0"/>
              <a:t>don’t disclose personal information - use third-person examples, say ‘some people...’</a:t>
            </a:r>
            <a:endParaRPr sz="1800" dirty="0"/>
          </a:p>
          <a:p>
            <a:pPr marL="457200" lvl="0" indent="-342900" algn="l" rtl="0">
              <a:spcBef>
                <a:spcPts val="0"/>
              </a:spcBef>
              <a:spcAft>
                <a:spcPts val="0"/>
              </a:spcAft>
              <a:buSzPts val="1800"/>
              <a:buChar char="●"/>
            </a:pPr>
            <a:r>
              <a:rPr lang="en-GB" sz="1800" dirty="0"/>
              <a:t>seek advice if you need it</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r>
              <a:rPr lang="en-GB" sz="1800" dirty="0"/>
              <a:t>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66" name="Google Shape;766;p106"/>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84</a:t>
            </a:fld>
            <a:endParaRPr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Shape 770"/>
        <p:cNvGrpSpPr/>
        <p:nvPr/>
      </p:nvGrpSpPr>
      <p:grpSpPr>
        <a:xfrm>
          <a:off x="0" y="0"/>
          <a:ext cx="0" cy="0"/>
          <a:chOff x="0" y="0"/>
          <a:chExt cx="0" cy="0"/>
        </a:xfrm>
      </p:grpSpPr>
      <p:sp>
        <p:nvSpPr>
          <p:cNvPr id="771" name="Google Shape;771;p107"/>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Training activity: </a:t>
            </a:r>
            <a:endParaRPr dirty="0">
              <a:solidFill>
                <a:schemeClr val="accent1"/>
              </a:solidFill>
            </a:endParaRPr>
          </a:p>
          <a:p>
            <a:pPr marL="0" lvl="0" indent="0" algn="ctr" rtl="0">
              <a:spcBef>
                <a:spcPts val="0"/>
              </a:spcBef>
              <a:spcAft>
                <a:spcPts val="0"/>
              </a:spcAft>
              <a:buNone/>
            </a:pPr>
            <a:r>
              <a:rPr lang="en-GB" dirty="0">
                <a:solidFill>
                  <a:schemeClr val="accent1"/>
                </a:solidFill>
              </a:rPr>
              <a:t>How will I teach this?</a:t>
            </a:r>
            <a:endParaRPr dirty="0">
              <a:solidFill>
                <a:schemeClr val="accent1"/>
              </a:solidFill>
            </a:endParaRPr>
          </a:p>
        </p:txBody>
      </p:sp>
      <p:sp>
        <p:nvSpPr>
          <p:cNvPr id="772" name="Google Shape;772;p107"/>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85</a:t>
            </a:fld>
            <a:endParaRPr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Shape 776"/>
        <p:cNvGrpSpPr/>
        <p:nvPr/>
      </p:nvGrpSpPr>
      <p:grpSpPr>
        <a:xfrm>
          <a:off x="0" y="0"/>
          <a:ext cx="0" cy="0"/>
          <a:chOff x="0" y="0"/>
          <a:chExt cx="0" cy="0"/>
        </a:xfrm>
      </p:grpSpPr>
      <p:sp>
        <p:nvSpPr>
          <p:cNvPr id="777" name="Google Shape;777;p108"/>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How will I teach this? (trainer notes)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78" name="Google Shape;778;p108"/>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Use the following slides in your training to help teachers:</a:t>
            </a:r>
            <a:endParaRPr sz="1800" dirty="0"/>
          </a:p>
          <a:p>
            <a:pPr marL="457200" lvl="0" indent="-342900" algn="l" rtl="0">
              <a:spcBef>
                <a:spcPts val="1600"/>
              </a:spcBef>
              <a:spcAft>
                <a:spcPts val="0"/>
              </a:spcAft>
              <a:buSzPts val="1800"/>
              <a:buChar char="●"/>
            </a:pPr>
            <a:r>
              <a:rPr lang="en-GB" sz="1800" b="1" dirty="0"/>
              <a:t>begin to plan and resource</a:t>
            </a:r>
            <a:r>
              <a:rPr lang="en-GB" sz="1800" dirty="0"/>
              <a:t> their lessons</a:t>
            </a:r>
            <a:endParaRPr sz="1800" dirty="0"/>
          </a:p>
          <a:p>
            <a:pPr marL="457200" lvl="0" indent="-342900" algn="l" rtl="0">
              <a:spcBef>
                <a:spcPts val="0"/>
              </a:spcBef>
              <a:spcAft>
                <a:spcPts val="0"/>
              </a:spcAft>
              <a:buSzPts val="1800"/>
              <a:buChar char="●"/>
            </a:pPr>
            <a:r>
              <a:rPr lang="en-GB" sz="1800" b="1" dirty="0"/>
              <a:t>discuss and address any issues </a:t>
            </a:r>
            <a:r>
              <a:rPr lang="en-GB" sz="1800" dirty="0"/>
              <a:t>they anticipate in the delivery of lessons</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r>
              <a:rPr lang="en-GB" sz="1800" dirty="0"/>
              <a:t>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79" name="Google Shape;779;p108"/>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86</a:t>
            </a:fld>
            <a:endParaRPr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Shape 783"/>
        <p:cNvGrpSpPr/>
        <p:nvPr/>
      </p:nvGrpSpPr>
      <p:grpSpPr>
        <a:xfrm>
          <a:off x="0" y="0"/>
          <a:ext cx="0" cy="0"/>
          <a:chOff x="0" y="0"/>
          <a:chExt cx="0" cy="0"/>
        </a:xfrm>
      </p:grpSpPr>
      <p:sp>
        <p:nvSpPr>
          <p:cNvPr id="784" name="Google Shape;784;p109"/>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How will I teach this? </a:t>
            </a: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solidFill>
                <a:srgbClr val="073763"/>
              </a:solidFill>
            </a:endParaRPr>
          </a:p>
        </p:txBody>
      </p:sp>
      <p:sp>
        <p:nvSpPr>
          <p:cNvPr id="785" name="Google Shape;785;p109"/>
          <p:cNvSpPr txBox="1">
            <a:spLocks noGrp="1"/>
          </p:cNvSpPr>
          <p:nvPr>
            <p:ph type="sldNum" idx="12"/>
          </p:nvPr>
        </p:nvSpPr>
        <p:spPr>
          <a:xfrm>
            <a:off x="8599675"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87</a:t>
            </a:fld>
            <a:endParaRPr dirty="0"/>
          </a:p>
        </p:txBody>
      </p:sp>
      <p:graphicFrame>
        <p:nvGraphicFramePr>
          <p:cNvPr id="786" name="Google Shape;786;p109"/>
          <p:cNvGraphicFramePr/>
          <p:nvPr/>
        </p:nvGraphicFramePr>
        <p:xfrm>
          <a:off x="269975" y="998730"/>
          <a:ext cx="8728500" cy="3841914"/>
        </p:xfrm>
        <a:graphic>
          <a:graphicData uri="http://schemas.openxmlformats.org/drawingml/2006/table">
            <a:tbl>
              <a:tblPr firstRow="1">
                <a:noFill/>
              </a:tblPr>
              <a:tblGrid>
                <a:gridCol w="3981875">
                  <a:extLst>
                    <a:ext uri="{9D8B030D-6E8A-4147-A177-3AD203B41FA5}">
                      <a16:colId xmlns:a16="http://schemas.microsoft.com/office/drawing/2014/main" val="20000"/>
                    </a:ext>
                  </a:extLst>
                </a:gridCol>
                <a:gridCol w="4746625">
                  <a:extLst>
                    <a:ext uri="{9D8B030D-6E8A-4147-A177-3AD203B41FA5}">
                      <a16:colId xmlns:a16="http://schemas.microsoft.com/office/drawing/2014/main" val="20001"/>
                    </a:ext>
                  </a:extLst>
                </a:gridCol>
              </a:tblGrid>
              <a:tr h="1267900">
                <a:tc>
                  <a:txBody>
                    <a:bodyPr/>
                    <a:lstStyle/>
                    <a:p>
                      <a:pPr marL="0" lvl="0" indent="0" algn="l" rtl="0">
                        <a:lnSpc>
                          <a:spcPct val="115000"/>
                        </a:lnSpc>
                        <a:spcBef>
                          <a:spcPts val="0"/>
                        </a:spcBef>
                        <a:spcAft>
                          <a:spcPts val="0"/>
                        </a:spcAft>
                        <a:buNone/>
                      </a:pPr>
                      <a:r>
                        <a:rPr lang="en-GB" sz="1600" b="1" dirty="0">
                          <a:solidFill>
                            <a:schemeClr val="tx1"/>
                          </a:solidFill>
                        </a:rPr>
                        <a:t>How will I prepare to teach this topic?</a:t>
                      </a:r>
                      <a:endParaRPr sz="1600" b="1"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do I need to do? </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resources do I need?</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Do I need external support?</a:t>
                      </a:r>
                      <a:endParaRPr sz="1600" dirty="0">
                        <a:solidFill>
                          <a:schemeClr val="tx1"/>
                        </a:solidFill>
                      </a:endParaRPr>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extLst>
                  <a:ext uri="{0D108BD9-81ED-4DB2-BD59-A6C34878D82A}">
                    <a16:rowId xmlns:a16="http://schemas.microsoft.com/office/drawing/2014/main" val="10000"/>
                  </a:ext>
                </a:extLst>
              </a:tr>
              <a:tr h="1763125">
                <a:tc>
                  <a:txBody>
                    <a:bodyPr/>
                    <a:lstStyle/>
                    <a:p>
                      <a:pPr marL="0" lvl="0" indent="0" algn="l" rtl="0">
                        <a:lnSpc>
                          <a:spcPct val="115000"/>
                        </a:lnSpc>
                        <a:spcBef>
                          <a:spcPts val="0"/>
                        </a:spcBef>
                        <a:spcAft>
                          <a:spcPts val="0"/>
                        </a:spcAft>
                        <a:buNone/>
                      </a:pPr>
                      <a:r>
                        <a:rPr lang="en-GB" sz="1600" b="1" dirty="0">
                          <a:solidFill>
                            <a:schemeClr val="tx1"/>
                          </a:solidFill>
                        </a:rPr>
                        <a:t>How will I adapt to needs of pupils?</a:t>
                      </a:r>
                      <a:endParaRPr sz="1600" b="1"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are the challenges?</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language and concepts will pupils need support with?</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Do I need additional support in the classroom?</a:t>
                      </a:r>
                      <a:endParaRPr sz="1600" dirty="0">
                        <a:solidFill>
                          <a:schemeClr val="tx1"/>
                        </a:solidFill>
                      </a:endParaRPr>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extLst>
                  <a:ext uri="{0D108BD9-81ED-4DB2-BD59-A6C34878D82A}">
                    <a16:rowId xmlns:a16="http://schemas.microsoft.com/office/drawing/2014/main" val="10001"/>
                  </a:ext>
                </a:extLst>
              </a:tr>
              <a:tr h="310225">
                <a:tc>
                  <a:txBody>
                    <a:bodyPr/>
                    <a:lstStyle/>
                    <a:p>
                      <a:pPr marL="0" lvl="0" indent="0" algn="l" rtl="0">
                        <a:lnSpc>
                          <a:spcPct val="115000"/>
                        </a:lnSpc>
                        <a:spcBef>
                          <a:spcPts val="0"/>
                        </a:spcBef>
                        <a:spcAft>
                          <a:spcPts val="0"/>
                        </a:spcAft>
                        <a:buNone/>
                      </a:pPr>
                      <a:r>
                        <a:rPr lang="en-GB" sz="1600" b="1" dirty="0">
                          <a:solidFill>
                            <a:schemeClr val="tx1"/>
                          </a:solidFill>
                        </a:rPr>
                        <a:t>How will I assess pupil understanding and progress?</a:t>
                      </a:r>
                      <a:endParaRPr b="1" dirty="0">
                        <a:solidFill>
                          <a:schemeClr val="tx1"/>
                        </a:solidFill>
                      </a:endParaRPr>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extLst>
                  <a:ext uri="{0D108BD9-81ED-4DB2-BD59-A6C34878D82A}">
                    <a16:rowId xmlns:a16="http://schemas.microsoft.com/office/drawing/2014/main" val="10002"/>
                  </a:ext>
                </a:extLst>
              </a:tr>
            </a:tbl>
          </a:graphicData>
        </a:graphic>
      </p:graphicFrame>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Shape 790"/>
        <p:cNvGrpSpPr/>
        <p:nvPr/>
      </p:nvGrpSpPr>
      <p:grpSpPr>
        <a:xfrm>
          <a:off x="0" y="0"/>
          <a:ext cx="0" cy="0"/>
          <a:chOff x="0" y="0"/>
          <a:chExt cx="0" cy="0"/>
        </a:xfrm>
      </p:grpSpPr>
      <p:sp>
        <p:nvSpPr>
          <p:cNvPr id="791" name="Google Shape;791;p110"/>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Additional slides for structuring training</a:t>
            </a:r>
            <a:endParaRPr dirty="0">
              <a:solidFill>
                <a:schemeClr val="accent1"/>
              </a:solidFill>
            </a:endParaRPr>
          </a:p>
        </p:txBody>
      </p:sp>
      <p:sp>
        <p:nvSpPr>
          <p:cNvPr id="792" name="Google Shape;792;p110"/>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88</a:t>
            </a:fld>
            <a:endParaRPr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Shape 796"/>
        <p:cNvGrpSpPr/>
        <p:nvPr/>
      </p:nvGrpSpPr>
      <p:grpSpPr>
        <a:xfrm>
          <a:off x="0" y="0"/>
          <a:ext cx="0" cy="0"/>
          <a:chOff x="0" y="0"/>
          <a:chExt cx="0" cy="0"/>
        </a:xfrm>
      </p:grpSpPr>
      <p:sp>
        <p:nvSpPr>
          <p:cNvPr id="800" name="Google Shape;800;p111"/>
          <p:cNvSpPr txBox="1">
            <a:spLocks noGrp="1"/>
          </p:cNvSpPr>
          <p:nvPr>
            <p:ph type="title"/>
          </p:nvPr>
        </p:nvSpPr>
        <p:spPr>
          <a:xfrm>
            <a:off x="311700" y="2303250"/>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Any concerns?</a:t>
            </a:r>
            <a:endParaRPr dirty="0">
              <a:solidFill>
                <a:schemeClr val="accent1"/>
              </a:solidFill>
            </a:endParaRPr>
          </a:p>
        </p:txBody>
      </p:sp>
      <p:sp>
        <p:nvSpPr>
          <p:cNvPr id="799" name="Google Shape;799;p111"/>
          <p:cNvSpPr txBox="1">
            <a:spLocks noGrp="1"/>
          </p:cNvSpPr>
          <p:nvPr>
            <p:ph type="subTitle" idx="4294967295"/>
          </p:nvPr>
        </p:nvSpPr>
        <p:spPr>
          <a:xfrm>
            <a:off x="117900" y="167125"/>
            <a:ext cx="7056300" cy="569100"/>
          </a:xfrm>
          <a:prstGeom prst="rect">
            <a:avLst/>
          </a:prstGeom>
          <a:ln w="19050" cap="flat" cmpd="sng">
            <a:solidFill>
              <a:srgbClr val="8A2529"/>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1600"/>
              </a:spcAft>
              <a:buNone/>
            </a:pPr>
            <a:r>
              <a:rPr lang="en-GB" sz="2400" dirty="0">
                <a:solidFill>
                  <a:srgbClr val="8A2529"/>
                </a:solidFill>
              </a:rPr>
              <a:t>ADAPT THIS FOR YOUR OWN PRESENTATION </a:t>
            </a:r>
            <a:endParaRPr sz="2400" dirty="0">
              <a:solidFill>
                <a:srgbClr val="8A2529"/>
              </a:solidFill>
            </a:endParaRPr>
          </a:p>
        </p:txBody>
      </p:sp>
      <p:sp>
        <p:nvSpPr>
          <p:cNvPr id="797" name="Google Shape;797;p111"/>
          <p:cNvSpPr txBox="1">
            <a:spLocks noGrp="1"/>
          </p:cNvSpPr>
          <p:nvPr>
            <p:ph type="title"/>
          </p:nvPr>
        </p:nvSpPr>
        <p:spPr>
          <a:xfrm>
            <a:off x="311700" y="1160250"/>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Any questions?</a:t>
            </a:r>
            <a:endParaRPr dirty="0">
              <a:solidFill>
                <a:schemeClr val="accent1"/>
              </a:solidFill>
            </a:endParaRPr>
          </a:p>
        </p:txBody>
      </p:sp>
      <p:sp>
        <p:nvSpPr>
          <p:cNvPr id="798" name="Google Shape;798;p111"/>
          <p:cNvSpPr txBox="1">
            <a:spLocks noGrp="1"/>
          </p:cNvSpPr>
          <p:nvPr>
            <p:ph type="title"/>
          </p:nvPr>
        </p:nvSpPr>
        <p:spPr>
          <a:xfrm>
            <a:off x="311700" y="3347425"/>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What support do you need?</a:t>
            </a:r>
            <a:endParaRPr dirty="0">
              <a:solidFill>
                <a:schemeClr val="accent1"/>
              </a:solidFill>
            </a:endParaRPr>
          </a:p>
        </p:txBody>
      </p:sp>
      <p:sp>
        <p:nvSpPr>
          <p:cNvPr id="801" name="Google Shape;801;p111"/>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89</a:t>
            </a:fld>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33"/>
          <p:cNvSpPr txBox="1">
            <a:spLocks noGrp="1"/>
          </p:cNvSpPr>
          <p:nvPr>
            <p:ph type="title"/>
          </p:nvPr>
        </p:nvSpPr>
        <p:spPr>
          <a:xfrm>
            <a:off x="270000" y="216425"/>
            <a:ext cx="87540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Teaching about respectful relationships at </a:t>
            </a:r>
            <a:r>
              <a:rPr lang="en-GB" dirty="0">
                <a:solidFill>
                  <a:schemeClr val="accent2"/>
                </a:solidFill>
              </a:rPr>
              <a:t>[school name] </a:t>
            </a:r>
            <a:endParaRPr dirty="0">
              <a:solidFill>
                <a:schemeClr val="accent2"/>
              </a:solidFill>
              <a:highlight>
                <a:srgbClr val="FFFF00"/>
              </a:highlight>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160" name="Google Shape;160;p33"/>
          <p:cNvSpPr txBox="1">
            <a:spLocks noGrp="1"/>
          </p:cNvSpPr>
          <p:nvPr>
            <p:ph type="body" idx="1"/>
          </p:nvPr>
        </p:nvSpPr>
        <p:spPr>
          <a:xfrm>
            <a:off x="270000" y="914400"/>
            <a:ext cx="7189800" cy="3771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endParaRPr sz="1800" dirty="0"/>
          </a:p>
          <a:p>
            <a:pPr marL="0" lvl="0" indent="0" algn="l" rtl="0">
              <a:lnSpc>
                <a:spcPct val="115000"/>
              </a:lnSpc>
              <a:spcBef>
                <a:spcPts val="1600"/>
              </a:spcBef>
              <a:spcAft>
                <a:spcPts val="0"/>
              </a:spcAft>
              <a:buSzPts val="1400"/>
              <a:buNone/>
            </a:pPr>
            <a:r>
              <a:rPr lang="en-GB" sz="1800" dirty="0">
                <a:solidFill>
                  <a:srgbClr val="000000"/>
                </a:solidFill>
              </a:rPr>
              <a:t>Ways in which we already teach about </a:t>
            </a:r>
            <a:r>
              <a:rPr lang="en-GB" sz="1800" b="1" dirty="0">
                <a:solidFill>
                  <a:srgbClr val="000000"/>
                </a:solidFill>
              </a:rPr>
              <a:t>respectful relationships</a:t>
            </a:r>
            <a:r>
              <a:rPr lang="en-GB" sz="1800" dirty="0">
                <a:solidFill>
                  <a:srgbClr val="000000"/>
                </a:solidFill>
              </a:rPr>
              <a:t> at our school:</a:t>
            </a:r>
            <a:endParaRPr sz="1800" dirty="0">
              <a:solidFill>
                <a:srgbClr val="000000"/>
              </a:solidFill>
            </a:endParaRPr>
          </a:p>
          <a:p>
            <a:pPr marL="457200" lvl="0" indent="-342900" algn="l" rtl="0">
              <a:lnSpc>
                <a:spcPct val="115000"/>
              </a:lnSpc>
              <a:spcBef>
                <a:spcPts val="1600"/>
              </a:spcBef>
              <a:spcAft>
                <a:spcPts val="0"/>
              </a:spcAft>
              <a:buClr>
                <a:schemeClr val="accent2"/>
              </a:buClr>
              <a:buSzPts val="1800"/>
              <a:buChar char="●"/>
            </a:pPr>
            <a:r>
              <a:rPr lang="en-GB" sz="1800" dirty="0">
                <a:solidFill>
                  <a:schemeClr val="accent2"/>
                </a:solidFill>
              </a:rPr>
              <a:t>[add details]</a:t>
            </a:r>
            <a:endParaRPr sz="1800" dirty="0">
              <a:solidFill>
                <a:schemeClr val="accent2"/>
              </a:solidFill>
            </a:endParaRPr>
          </a:p>
          <a:p>
            <a:pPr marL="457200" lvl="0" indent="-342900" algn="l" rtl="0">
              <a:lnSpc>
                <a:spcPct val="115000"/>
              </a:lnSpc>
              <a:spcBef>
                <a:spcPts val="0"/>
              </a:spcBef>
              <a:spcAft>
                <a:spcPts val="0"/>
              </a:spcAft>
              <a:buClr>
                <a:schemeClr val="accent2"/>
              </a:buClr>
              <a:buSzPts val="1800"/>
              <a:buChar char="●"/>
            </a:pPr>
            <a:r>
              <a:rPr lang="en-GB" sz="1800" dirty="0">
                <a:solidFill>
                  <a:schemeClr val="accent2"/>
                </a:solidFill>
              </a:rPr>
              <a:t>[add details]</a:t>
            </a:r>
            <a:endParaRPr sz="1800" dirty="0">
              <a:solidFill>
                <a:schemeClr val="accent2"/>
              </a:solidFill>
            </a:endParaRPr>
          </a:p>
          <a:p>
            <a:pPr marL="457200" lvl="0" indent="-342900" algn="l" rtl="0">
              <a:lnSpc>
                <a:spcPct val="115000"/>
              </a:lnSpc>
              <a:spcBef>
                <a:spcPts val="0"/>
              </a:spcBef>
              <a:spcAft>
                <a:spcPts val="0"/>
              </a:spcAft>
              <a:buClr>
                <a:schemeClr val="accent2"/>
              </a:buClr>
              <a:buSzPts val="1800"/>
              <a:buChar char="●"/>
            </a:pPr>
            <a:r>
              <a:rPr lang="en-GB" sz="1800" dirty="0">
                <a:solidFill>
                  <a:schemeClr val="accent2"/>
                </a:solidFill>
              </a:rPr>
              <a:t>[add details]</a:t>
            </a:r>
            <a:endParaRPr sz="1800" dirty="0">
              <a:solidFill>
                <a:schemeClr val="accent2"/>
              </a:solidFill>
            </a:endParaRPr>
          </a:p>
          <a:p>
            <a:pPr marL="0" lvl="0" indent="0" algn="l" rtl="0">
              <a:lnSpc>
                <a:spcPct val="115000"/>
              </a:lnSpc>
              <a:spcBef>
                <a:spcPts val="1600"/>
              </a:spcBef>
              <a:spcAft>
                <a:spcPts val="0"/>
              </a:spcAft>
              <a:buSzPts val="1400"/>
              <a:buNone/>
            </a:pPr>
            <a:endParaRPr sz="2200" b="1" dirty="0">
              <a:solidFill>
                <a:srgbClr val="434343"/>
              </a:solidFill>
            </a:endParaRPr>
          </a:p>
          <a:p>
            <a:pPr marL="0" lvl="0" indent="0" algn="l" rtl="0">
              <a:lnSpc>
                <a:spcPct val="115000"/>
              </a:lnSpc>
              <a:spcBef>
                <a:spcPts val="1600"/>
              </a:spcBef>
              <a:spcAft>
                <a:spcPts val="0"/>
              </a:spcAft>
              <a:buSzPts val="1400"/>
              <a:buNone/>
            </a:pPr>
            <a:endParaRPr sz="1800" dirty="0">
              <a:solidFill>
                <a:srgbClr val="FF0000"/>
              </a:solidFill>
            </a:endParaRPr>
          </a:p>
          <a:p>
            <a:pPr marL="0" lvl="0" indent="0" algn="l" rtl="0">
              <a:lnSpc>
                <a:spcPct val="115000"/>
              </a:lnSpc>
              <a:spcBef>
                <a:spcPts val="1600"/>
              </a:spcBef>
              <a:spcAft>
                <a:spcPts val="0"/>
              </a:spcAft>
              <a:buSzPts val="1400"/>
              <a:buNone/>
            </a:pPr>
            <a:endParaRPr sz="2200" b="1" dirty="0">
              <a:solidFill>
                <a:srgbClr val="FF0000"/>
              </a:solidFill>
            </a:endParaRPr>
          </a:p>
          <a:p>
            <a:pPr marL="0" lvl="0" indent="0" algn="l" rtl="0">
              <a:lnSpc>
                <a:spcPct val="115000"/>
              </a:lnSpc>
              <a:spcBef>
                <a:spcPts val="1600"/>
              </a:spcBef>
              <a:spcAft>
                <a:spcPts val="1600"/>
              </a:spcAft>
              <a:buSzPts val="1400"/>
              <a:buNone/>
            </a:pPr>
            <a:endParaRPr sz="1800" dirty="0">
              <a:solidFill>
                <a:srgbClr val="434343"/>
              </a:solidFill>
            </a:endParaRPr>
          </a:p>
        </p:txBody>
      </p:sp>
      <p:sp>
        <p:nvSpPr>
          <p:cNvPr id="161" name="Google Shape;161;p33"/>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9</a:t>
            </a:fld>
            <a:endParaRPr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Shape 805"/>
        <p:cNvGrpSpPr/>
        <p:nvPr/>
      </p:nvGrpSpPr>
      <p:grpSpPr>
        <a:xfrm>
          <a:off x="0" y="0"/>
          <a:ext cx="0" cy="0"/>
          <a:chOff x="0" y="0"/>
          <a:chExt cx="0" cy="0"/>
        </a:xfrm>
      </p:grpSpPr>
      <p:sp>
        <p:nvSpPr>
          <p:cNvPr id="806" name="Google Shape;806;p112"/>
          <p:cNvSpPr txBox="1">
            <a:spLocks noGrp="1"/>
          </p:cNvSpPr>
          <p:nvPr>
            <p:ph type="title"/>
          </p:nvPr>
        </p:nvSpPr>
        <p:spPr>
          <a:xfrm>
            <a:off x="311700" y="1106125"/>
            <a:ext cx="8520600" cy="19635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dirty="0"/>
              <a:t>XX%</a:t>
            </a:r>
            <a:endParaRPr dirty="0"/>
          </a:p>
        </p:txBody>
      </p:sp>
      <p:sp>
        <p:nvSpPr>
          <p:cNvPr id="808" name="Google Shape;808;p112"/>
          <p:cNvSpPr txBox="1">
            <a:spLocks noGrp="1"/>
          </p:cNvSpPr>
          <p:nvPr>
            <p:ph type="subTitle" idx="4294967295"/>
          </p:nvPr>
        </p:nvSpPr>
        <p:spPr>
          <a:xfrm>
            <a:off x="117900" y="167125"/>
            <a:ext cx="7056300" cy="569100"/>
          </a:xfrm>
          <a:prstGeom prst="rect">
            <a:avLst/>
          </a:prstGeom>
          <a:ln w="19050" cap="flat" cmpd="sng">
            <a:solidFill>
              <a:srgbClr val="8A2529"/>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1600"/>
              </a:spcAft>
              <a:buNone/>
            </a:pPr>
            <a:r>
              <a:rPr lang="en-GB" sz="2400" dirty="0">
                <a:solidFill>
                  <a:srgbClr val="8A2529"/>
                </a:solidFill>
              </a:rPr>
              <a:t>ADAPT THIS FOR YOUR OWN PRESENTATION </a:t>
            </a:r>
            <a:endParaRPr sz="2400" dirty="0">
              <a:solidFill>
                <a:srgbClr val="8A2529"/>
              </a:solidFill>
            </a:endParaRPr>
          </a:p>
        </p:txBody>
      </p:sp>
      <p:sp>
        <p:nvSpPr>
          <p:cNvPr id="807" name="Google Shape;807;p112"/>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GB" dirty="0">
                <a:solidFill>
                  <a:srgbClr val="8A2529"/>
                </a:solidFill>
              </a:rPr>
              <a:t>[Use this format to present your own key facts and statistics - e.g. from your local authority or own monitoring. Include the source.]</a:t>
            </a:r>
            <a:endParaRPr dirty="0">
              <a:solidFill>
                <a:srgbClr val="8A2529"/>
              </a:solidFill>
            </a:endParaRPr>
          </a:p>
        </p:txBody>
      </p:sp>
      <p:sp>
        <p:nvSpPr>
          <p:cNvPr id="809" name="Google Shape;809;p112"/>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90</a:t>
            </a:fld>
            <a:endParaRPr dirty="0"/>
          </a:p>
        </p:txBody>
      </p:sp>
    </p:spTree>
  </p:cSld>
  <p:clrMapOvr>
    <a:masterClrMapping/>
  </p:clrMapOvr>
</p:sld>
</file>

<file path=ppt/theme/theme1.xml><?xml version="1.0" encoding="utf-8"?>
<a:theme xmlns:a="http://schemas.openxmlformats.org/drawingml/2006/main" name="Simple Light">
  <a:themeElements>
    <a:clrScheme name="DfE">
      <a:dk1>
        <a:sysClr val="windowText" lastClr="000000"/>
      </a:dk1>
      <a:lt1>
        <a:sysClr val="window" lastClr="FFFFFF"/>
      </a:lt1>
      <a:dk2>
        <a:srgbClr val="1F497D"/>
      </a:dk2>
      <a:lt2>
        <a:srgbClr val="9FB9C8"/>
      </a:lt2>
      <a:accent1>
        <a:srgbClr val="104F75"/>
      </a:accent1>
      <a:accent2>
        <a:srgbClr val="8A2529"/>
      </a:accent2>
      <a:accent3>
        <a:srgbClr val="E87D1E"/>
      </a:accent3>
      <a:accent4>
        <a:srgbClr val="C2A204"/>
      </a:accent4>
      <a:accent5>
        <a:srgbClr val="004712"/>
      </a:accent5>
      <a:accent6>
        <a:srgbClr val="260859"/>
      </a:accent6>
      <a:hlink>
        <a:srgbClr val="104F75"/>
      </a:hlink>
      <a:folHlink>
        <a:srgbClr val="00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imple Light">
  <a:themeElements>
    <a:clrScheme name="DfE">
      <a:dk1>
        <a:sysClr val="windowText" lastClr="000000"/>
      </a:dk1>
      <a:lt1>
        <a:sysClr val="window" lastClr="FFFFFF"/>
      </a:lt1>
      <a:dk2>
        <a:srgbClr val="1F497D"/>
      </a:dk2>
      <a:lt2>
        <a:srgbClr val="9FB9C8"/>
      </a:lt2>
      <a:accent1>
        <a:srgbClr val="104F75"/>
      </a:accent1>
      <a:accent2>
        <a:srgbClr val="8A2529"/>
      </a:accent2>
      <a:accent3>
        <a:srgbClr val="E87D1E"/>
      </a:accent3>
      <a:accent4>
        <a:srgbClr val="C2A204"/>
      </a:accent4>
      <a:accent5>
        <a:srgbClr val="004712"/>
      </a:accent5>
      <a:accent6>
        <a:srgbClr val="260859"/>
      </a:accent6>
      <a:hlink>
        <a:srgbClr val="104F75"/>
      </a:hlink>
      <a:folHlink>
        <a:srgbClr val="00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TotalTime>
  <Words>7422</Words>
  <Application>Microsoft Office PowerPoint</Application>
  <PresentationFormat>On-screen Show (16:9)</PresentationFormat>
  <Paragraphs>822</Paragraphs>
  <Slides>90</Slides>
  <Notes>90</Notes>
  <HiddenSlides>0</HiddenSlides>
  <MMClips>0</MMClips>
  <ScaleCrop>false</ScaleCrop>
  <HeadingPairs>
    <vt:vector size="6" baseType="variant">
      <vt:variant>
        <vt:lpstr>Fonts Used</vt:lpstr>
      </vt:variant>
      <vt:variant>
        <vt:i4>1</vt:i4>
      </vt:variant>
      <vt:variant>
        <vt:lpstr>Theme</vt:lpstr>
      </vt:variant>
      <vt:variant>
        <vt:i4>2</vt:i4>
      </vt:variant>
      <vt:variant>
        <vt:lpstr>Slide Titles</vt:lpstr>
      </vt:variant>
      <vt:variant>
        <vt:i4>90</vt:i4>
      </vt:variant>
    </vt:vector>
  </HeadingPairs>
  <TitlesOfParts>
    <vt:vector size="93" baseType="lpstr">
      <vt:lpstr>Arial</vt:lpstr>
      <vt:lpstr>Simple Light</vt:lpstr>
      <vt:lpstr>Simple Light</vt:lpstr>
      <vt:lpstr>Teaching respectful relationships (primary), respectful relationships including friendships (secondary)</vt:lpstr>
      <vt:lpstr>Contents</vt:lpstr>
      <vt:lpstr>About this training module  </vt:lpstr>
      <vt:lpstr>What you get out of today </vt:lpstr>
      <vt:lpstr>Teaching the new curriculum</vt:lpstr>
      <vt:lpstr>Closely related topics</vt:lpstr>
      <vt:lpstr>Related guidance</vt:lpstr>
      <vt:lpstr>Relationships support at [school name]  </vt:lpstr>
      <vt:lpstr>Teaching about respectful relationships at [school name]   </vt:lpstr>
      <vt:lpstr>Taking a whole school approach  </vt:lpstr>
      <vt:lpstr>Primary and secondary teaching  </vt:lpstr>
      <vt:lpstr>LGBT needs and inclusion </vt:lpstr>
      <vt:lpstr>Pupils with SEND</vt:lpstr>
      <vt:lpstr>Safeguarding</vt:lpstr>
      <vt:lpstr>Safeguarding (1)</vt:lpstr>
      <vt:lpstr>Trusted adults</vt:lpstr>
      <vt:lpstr>Ground rules</vt:lpstr>
      <vt:lpstr>Create class ground rules   </vt:lpstr>
      <vt:lpstr>Example ground rules   </vt:lpstr>
      <vt:lpstr>Primary curriculum</vt:lpstr>
      <vt:lpstr>The importance of respect </vt:lpstr>
      <vt:lpstr>Boundaries and personal space</vt:lpstr>
      <vt:lpstr>Respecting difference</vt:lpstr>
      <vt:lpstr>Self-respect and happiness</vt:lpstr>
      <vt:lpstr>Respect for ourselves and others</vt:lpstr>
      <vt:lpstr>Respecting people in authority</vt:lpstr>
      <vt:lpstr>Improving relationships</vt:lpstr>
      <vt:lpstr>Supporting relationships</vt:lpstr>
      <vt:lpstr>Courtesy and good manners (1)</vt:lpstr>
      <vt:lpstr>Courtesy and good manners (2)</vt:lpstr>
      <vt:lpstr>Bullying</vt:lpstr>
      <vt:lpstr>Types of bullying</vt:lpstr>
      <vt:lpstr>Cyberbullying</vt:lpstr>
      <vt:lpstr>The impact of bullying     </vt:lpstr>
      <vt:lpstr>Responsibilities of bystanders</vt:lpstr>
      <vt:lpstr>Help for tackling bullying</vt:lpstr>
      <vt:lpstr>Understanding stereotypes</vt:lpstr>
      <vt:lpstr>How stereotypes can damage</vt:lpstr>
      <vt:lpstr>Seeking permission </vt:lpstr>
      <vt:lpstr>Giving permission</vt:lpstr>
      <vt:lpstr>Secondary curriculum</vt:lpstr>
      <vt:lpstr>Positive and healthy friendships</vt:lpstr>
      <vt:lpstr>Positive and healthy friendships (1)</vt:lpstr>
      <vt:lpstr>Respect</vt:lpstr>
      <vt:lpstr>Respecting difference (1)</vt:lpstr>
      <vt:lpstr>Boundaries, privacy, consent</vt:lpstr>
      <vt:lpstr>Conflict and reconciliation </vt:lpstr>
      <vt:lpstr>Ending relationships</vt:lpstr>
      <vt:lpstr>Stereotypes damage individuals</vt:lpstr>
      <vt:lpstr>Stereotypes damage individuals (2)</vt:lpstr>
      <vt:lpstr>Stereotypes encourage prejudice </vt:lpstr>
      <vt:lpstr>Respect and tolerance  </vt:lpstr>
      <vt:lpstr>Types of bullying (1)</vt:lpstr>
      <vt:lpstr>Cyberbullying (1)</vt:lpstr>
      <vt:lpstr>Cyberbullying (2) </vt:lpstr>
      <vt:lpstr>Impact of bullying </vt:lpstr>
      <vt:lpstr>Bystander intervention</vt:lpstr>
      <vt:lpstr>Help for bullying victims </vt:lpstr>
      <vt:lpstr>Criminal behaviour (1)</vt:lpstr>
      <vt:lpstr>Criminal behaviour (2)</vt:lpstr>
      <vt:lpstr>Criminal behaviour (3)</vt:lpstr>
      <vt:lpstr>Controlling behaviour  </vt:lpstr>
      <vt:lpstr>Coercive control</vt:lpstr>
      <vt:lpstr>Sexual harassment</vt:lpstr>
      <vt:lpstr>Sexual violence</vt:lpstr>
      <vt:lpstr>The Equality Act 2010</vt:lpstr>
      <vt:lpstr>The protected characteristics </vt:lpstr>
      <vt:lpstr>Where discrimination is unlawful  </vt:lpstr>
      <vt:lpstr>Examples of good practice</vt:lpstr>
      <vt:lpstr>Good practice  </vt:lpstr>
      <vt:lpstr>Good practice approaches (1)  </vt:lpstr>
      <vt:lpstr>Good practice approaches (2)</vt:lpstr>
      <vt:lpstr>Good practice approaches (3)</vt:lpstr>
      <vt:lpstr>Responding to questions about suicide </vt:lpstr>
      <vt:lpstr>Activities and templates for trainers</vt:lpstr>
      <vt:lpstr>About these activities and templates  </vt:lpstr>
      <vt:lpstr>Training activity:  Rate your confidence</vt:lpstr>
      <vt:lpstr>Rate your confidence (trainer notes)   </vt:lpstr>
      <vt:lpstr>Rate your confidence (before training) </vt:lpstr>
      <vt:lpstr>Rate your confidence (after training) </vt:lpstr>
      <vt:lpstr>Training activity:  Dealing with difficult questions</vt:lpstr>
      <vt:lpstr>Dealing with difficult questions (trainer notes)   </vt:lpstr>
      <vt:lpstr>Dealing with difficult questions (1)    </vt:lpstr>
      <vt:lpstr>Dealing with difficult questions (2)   </vt:lpstr>
      <vt:lpstr>Training activity:  How will I teach this?</vt:lpstr>
      <vt:lpstr>How will I teach this? (trainer notes)   </vt:lpstr>
      <vt:lpstr>How will I teach this?   </vt:lpstr>
      <vt:lpstr>Additional slides for structuring training</vt:lpstr>
      <vt:lpstr>Any concerns?</vt:lpstr>
      <vt:lpstr>XX%</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respectful relationships (primary), respectful relationships including friendships (secondary)</dc:title>
  <dc:creator>LAWSON, Catherine</dc:creator>
  <cp:lastModifiedBy>Deane, Sian</cp:lastModifiedBy>
  <cp:revision>2</cp:revision>
  <dcterms:modified xsi:type="dcterms:W3CDTF">2021-12-12T07:49:59Z</dcterms:modified>
</cp:coreProperties>
</file>