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4"/>
  </p:sldMasterIdLst>
  <p:notesMasterIdLst>
    <p:notesMasterId r:id="rId71"/>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136">
          <p15:clr>
            <a:srgbClr val="9AA0A6"/>
          </p15:clr>
        </p15:guide>
        <p15:guide id="4" orient="horz" pos="3116">
          <p15:clr>
            <a:srgbClr val="9AA0A6"/>
          </p15:clr>
        </p15:guide>
        <p15:guide id="5" pos="5590">
          <p15:clr>
            <a:srgbClr val="9AA0A6"/>
          </p15:clr>
        </p15:guide>
        <p15:guide id="6" pos="2031">
          <p15:clr>
            <a:srgbClr val="9AA0A6"/>
          </p15:clr>
        </p15:guide>
        <p15:guide id="7" pos="170">
          <p15:clr>
            <a:srgbClr val="9AA0A6"/>
          </p15:clr>
        </p15:guide>
        <p15:guide id="8" pos="3729">
          <p15:clr>
            <a:srgbClr val="9AA0A6"/>
          </p15:clr>
        </p15:guide>
        <p15:guide id="9" pos="3808">
          <p15:clr>
            <a:srgbClr val="9AA0A6"/>
          </p15:clr>
        </p15:guide>
        <p15:guide id="10" pos="4699">
          <p15:clr>
            <a:srgbClr val="9AA0A6"/>
          </p15:clr>
        </p15:guide>
        <p15:guide id="11" orient="horz" pos="497">
          <p15:clr>
            <a:srgbClr val="9AA0A6"/>
          </p15:clr>
        </p15:guide>
        <p15:guide id="12" orient="horz" pos="576">
          <p15:clr>
            <a:srgbClr val="9AA0A6"/>
          </p15:clr>
        </p15:guide>
        <p15:guide id="13" pos="1101">
          <p15:clr>
            <a:srgbClr val="9AA0A6"/>
          </p15:clr>
        </p15:guide>
        <p15:guide id="14" orient="horz" pos="130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62626"/>
    <a:srgbClr val="404040"/>
    <a:srgbClr val="181818"/>
    <a:srgbClr val="7F7F7F"/>
    <a:srgbClr val="808080"/>
    <a:srgbClr val="B1B1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5723C1-F583-4C89-B3EF-D095B6CFCD1D}" v="12" dt="2020-06-08T11:32:19.956"/>
  </p1510:revLst>
</p1510:revInfo>
</file>

<file path=ppt/tableStyles.xml><?xml version="1.0" encoding="utf-8"?>
<a:tblStyleLst xmlns:a="http://schemas.openxmlformats.org/drawingml/2006/main" def="{CD5CD8B5-87EA-42C6-B24B-8C318FA931AF}">
  <a:tblStyle styleId="{CD5CD8B5-87EA-42C6-B24B-8C318FA931A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A98B1D20-585B-4FB7-8349-3684E967F6D0}"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786" y="84"/>
      </p:cViewPr>
      <p:guideLst>
        <p:guide orient="horz" pos="1620"/>
        <p:guide pos="2880"/>
        <p:guide orient="horz" pos="136"/>
        <p:guide orient="horz" pos="3116"/>
        <p:guide pos="5590"/>
        <p:guide pos="2031"/>
        <p:guide pos="170"/>
        <p:guide pos="3729"/>
        <p:guide pos="3808"/>
        <p:guide pos="4699"/>
        <p:guide orient="horz" pos="497"/>
        <p:guide orient="horz" pos="576"/>
        <p:guide pos="1101"/>
        <p:guide orient="horz" pos="13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microsoft.com/office/2016/11/relationships/changesInfo" Target="changesInfos/changesInfo1.xml"/><Relationship Id="rId7" Type="http://schemas.openxmlformats.org/officeDocument/2006/relationships/slide" Target="slides/slide3.xml"/><Relationship Id="rId71"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ZIER, Victoria" userId="240a81a4-a533-4119-9560-970c0aef2a8a" providerId="ADAL" clId="{7E73EFB1-3C0B-4F98-AED7-77955D13F58A}"/>
    <pc:docChg chg="modSld">
      <pc:chgData name="BRAZIER, Victoria" userId="240a81a4-a533-4119-9560-970c0aef2a8a" providerId="ADAL" clId="{7E73EFB1-3C0B-4F98-AED7-77955D13F58A}" dt="2020-06-08T10:03:55.559" v="1" actId="20577"/>
      <pc:docMkLst>
        <pc:docMk/>
      </pc:docMkLst>
      <pc:sldChg chg="modSp mod">
        <pc:chgData name="BRAZIER, Victoria" userId="240a81a4-a533-4119-9560-970c0aef2a8a" providerId="ADAL" clId="{7E73EFB1-3C0B-4F98-AED7-77955D13F58A}" dt="2020-06-08T10:03:55.559" v="1" actId="20577"/>
        <pc:sldMkLst>
          <pc:docMk/>
          <pc:sldMk cId="0" sldId="257"/>
        </pc:sldMkLst>
        <pc:spChg chg="mod">
          <ac:chgData name="BRAZIER, Victoria" userId="240a81a4-a533-4119-9560-970c0aef2a8a" providerId="ADAL" clId="{7E73EFB1-3C0B-4F98-AED7-77955D13F58A}" dt="2020-06-08T10:03:55.559" v="1" actId="20577"/>
          <ac:spMkLst>
            <pc:docMk/>
            <pc:sldMk cId="0" sldId="257"/>
            <ac:spMk id="2" creationId="{3D538759-D6D9-4DF5-B99F-640FD9F431CE}"/>
          </ac:spMkLst>
        </pc:spChg>
      </pc:sldChg>
    </pc:docChg>
  </pc:docChgLst>
  <pc:docChgLst>
    <pc:chgData name="LAWSON, Catherine" userId="61639cc2-6d54-462a-b4b0-89c4cc7abcaa" providerId="ADAL" clId="{985723C1-F583-4C89-B3EF-D095B6CFCD1D}"/>
    <pc:docChg chg="undo custSel modSld modMainMaster">
      <pc:chgData name="LAWSON, Catherine" userId="61639cc2-6d54-462a-b4b0-89c4cc7abcaa" providerId="ADAL" clId="{985723C1-F583-4C89-B3EF-D095B6CFCD1D}" dt="2020-06-08T12:04:16.581" v="32" actId="20577"/>
      <pc:docMkLst>
        <pc:docMk/>
      </pc:docMkLst>
      <pc:sldChg chg="modSp mod">
        <pc:chgData name="LAWSON, Catherine" userId="61639cc2-6d54-462a-b4b0-89c4cc7abcaa" providerId="ADAL" clId="{985723C1-F583-4C89-B3EF-D095B6CFCD1D}" dt="2020-06-08T11:24:08.307" v="5" actId="20577"/>
        <pc:sldMkLst>
          <pc:docMk/>
          <pc:sldMk cId="0" sldId="257"/>
        </pc:sldMkLst>
        <pc:spChg chg="mod">
          <ac:chgData name="LAWSON, Catherine" userId="61639cc2-6d54-462a-b4b0-89c4cc7abcaa" providerId="ADAL" clId="{985723C1-F583-4C89-B3EF-D095B6CFCD1D}" dt="2020-06-08T11:24:08.307" v="5" actId="20577"/>
          <ac:spMkLst>
            <pc:docMk/>
            <pc:sldMk cId="0" sldId="257"/>
            <ac:spMk id="2" creationId="{3D538759-D6D9-4DF5-B99F-640FD9F431CE}"/>
          </ac:spMkLst>
        </pc:spChg>
      </pc:sldChg>
      <pc:sldChg chg="modSp mod">
        <pc:chgData name="LAWSON, Catherine" userId="61639cc2-6d54-462a-b4b0-89c4cc7abcaa" providerId="ADAL" clId="{985723C1-F583-4C89-B3EF-D095B6CFCD1D}" dt="2020-06-08T11:32:38.251" v="30" actId="1076"/>
        <pc:sldMkLst>
          <pc:docMk/>
          <pc:sldMk cId="0" sldId="258"/>
        </pc:sldMkLst>
        <pc:spChg chg="mod">
          <ac:chgData name="LAWSON, Catherine" userId="61639cc2-6d54-462a-b4b0-89c4cc7abcaa" providerId="ADAL" clId="{985723C1-F583-4C89-B3EF-D095B6CFCD1D}" dt="2020-06-08T11:32:38.251" v="30" actId="1076"/>
          <ac:spMkLst>
            <pc:docMk/>
            <pc:sldMk cId="0" sldId="258"/>
            <ac:spMk id="73" creationId="{00000000-0000-0000-0000-000000000000}"/>
          </ac:spMkLst>
        </pc:spChg>
      </pc:sldChg>
      <pc:sldChg chg="addSp delSp modSp mod">
        <pc:chgData name="LAWSON, Catherine" userId="61639cc2-6d54-462a-b4b0-89c4cc7abcaa" providerId="ADAL" clId="{985723C1-F583-4C89-B3EF-D095B6CFCD1D}" dt="2020-06-08T11:32:50.969" v="31" actId="1076"/>
        <pc:sldMkLst>
          <pc:docMk/>
          <pc:sldMk cId="0" sldId="259"/>
        </pc:sldMkLst>
        <pc:spChg chg="add del mod">
          <ac:chgData name="LAWSON, Catherine" userId="61639cc2-6d54-462a-b4b0-89c4cc7abcaa" providerId="ADAL" clId="{985723C1-F583-4C89-B3EF-D095B6CFCD1D}" dt="2020-06-08T11:31:26.361" v="20"/>
          <ac:spMkLst>
            <pc:docMk/>
            <pc:sldMk cId="0" sldId="259"/>
            <ac:spMk id="2" creationId="{02BEA4CC-A0F1-4E41-B6E2-2C686F39032E}"/>
          </ac:spMkLst>
        </pc:spChg>
        <pc:spChg chg="add del mod">
          <ac:chgData name="LAWSON, Catherine" userId="61639cc2-6d54-462a-b4b0-89c4cc7abcaa" providerId="ADAL" clId="{985723C1-F583-4C89-B3EF-D095B6CFCD1D}" dt="2020-06-08T11:32:18.955" v="27"/>
          <ac:spMkLst>
            <pc:docMk/>
            <pc:sldMk cId="0" sldId="259"/>
            <ac:spMk id="3" creationId="{AD761614-C14B-430C-B757-013101615709}"/>
          </ac:spMkLst>
        </pc:spChg>
        <pc:spChg chg="mod">
          <ac:chgData name="LAWSON, Catherine" userId="61639cc2-6d54-462a-b4b0-89c4cc7abcaa" providerId="ADAL" clId="{985723C1-F583-4C89-B3EF-D095B6CFCD1D}" dt="2020-06-08T11:32:19.956" v="28"/>
          <ac:spMkLst>
            <pc:docMk/>
            <pc:sldMk cId="0" sldId="259"/>
            <ac:spMk id="78" creationId="{00000000-0000-0000-0000-000000000000}"/>
          </ac:spMkLst>
        </pc:spChg>
        <pc:spChg chg="mod">
          <ac:chgData name="LAWSON, Catherine" userId="61639cc2-6d54-462a-b4b0-89c4cc7abcaa" providerId="ADAL" clId="{985723C1-F583-4C89-B3EF-D095B6CFCD1D}" dt="2020-06-08T11:32:19.956" v="28"/>
          <ac:spMkLst>
            <pc:docMk/>
            <pc:sldMk cId="0" sldId="259"/>
            <ac:spMk id="79" creationId="{00000000-0000-0000-0000-000000000000}"/>
          </ac:spMkLst>
        </pc:spChg>
        <pc:spChg chg="mod">
          <ac:chgData name="LAWSON, Catherine" userId="61639cc2-6d54-462a-b4b0-89c4cc7abcaa" providerId="ADAL" clId="{985723C1-F583-4C89-B3EF-D095B6CFCD1D}" dt="2020-06-08T11:32:50.969" v="31" actId="1076"/>
          <ac:spMkLst>
            <pc:docMk/>
            <pc:sldMk cId="0" sldId="259"/>
            <ac:spMk id="80" creationId="{00000000-0000-0000-0000-000000000000}"/>
          </ac:spMkLst>
        </pc:spChg>
      </pc:sldChg>
      <pc:sldChg chg="modSp">
        <pc:chgData name="LAWSON, Catherine" userId="61639cc2-6d54-462a-b4b0-89c4cc7abcaa" providerId="ADAL" clId="{985723C1-F583-4C89-B3EF-D095B6CFCD1D}" dt="2020-06-08T11:31:07.929" v="18"/>
        <pc:sldMkLst>
          <pc:docMk/>
          <pc:sldMk cId="0" sldId="263"/>
        </pc:sldMkLst>
        <pc:spChg chg="mod">
          <ac:chgData name="LAWSON, Catherine" userId="61639cc2-6d54-462a-b4b0-89c4cc7abcaa" providerId="ADAL" clId="{985723C1-F583-4C89-B3EF-D095B6CFCD1D}" dt="2020-06-08T11:31:07.929" v="18"/>
          <ac:spMkLst>
            <pc:docMk/>
            <pc:sldMk cId="0" sldId="263"/>
            <ac:spMk id="106" creationId="{00000000-0000-0000-0000-000000000000}"/>
          </ac:spMkLst>
        </pc:spChg>
        <pc:spChg chg="mod">
          <ac:chgData name="LAWSON, Catherine" userId="61639cc2-6d54-462a-b4b0-89c4cc7abcaa" providerId="ADAL" clId="{985723C1-F583-4C89-B3EF-D095B6CFCD1D}" dt="2020-06-08T11:31:07.929" v="18"/>
          <ac:spMkLst>
            <pc:docMk/>
            <pc:sldMk cId="0" sldId="263"/>
            <ac:spMk id="107" creationId="{00000000-0000-0000-0000-000000000000}"/>
          </ac:spMkLst>
        </pc:spChg>
      </pc:sldChg>
      <pc:sldChg chg="modSp">
        <pc:chgData name="LAWSON, Catherine" userId="61639cc2-6d54-462a-b4b0-89c4cc7abcaa" providerId="ADAL" clId="{985723C1-F583-4C89-B3EF-D095B6CFCD1D}" dt="2020-06-08T11:30:42.829" v="17"/>
        <pc:sldMkLst>
          <pc:docMk/>
          <pc:sldMk cId="0" sldId="272"/>
        </pc:sldMkLst>
        <pc:spChg chg="mod">
          <ac:chgData name="LAWSON, Catherine" userId="61639cc2-6d54-462a-b4b0-89c4cc7abcaa" providerId="ADAL" clId="{985723C1-F583-4C89-B3EF-D095B6CFCD1D}" dt="2020-06-08T11:30:42.829" v="17"/>
          <ac:spMkLst>
            <pc:docMk/>
            <pc:sldMk cId="0" sldId="272"/>
            <ac:spMk id="169" creationId="{00000000-0000-0000-0000-000000000000}"/>
          </ac:spMkLst>
        </pc:spChg>
        <pc:spChg chg="mod">
          <ac:chgData name="LAWSON, Catherine" userId="61639cc2-6d54-462a-b4b0-89c4cc7abcaa" providerId="ADAL" clId="{985723C1-F583-4C89-B3EF-D095B6CFCD1D}" dt="2020-06-08T11:30:42.829" v="17"/>
          <ac:spMkLst>
            <pc:docMk/>
            <pc:sldMk cId="0" sldId="272"/>
            <ac:spMk id="170" creationId="{00000000-0000-0000-0000-000000000000}"/>
          </ac:spMkLst>
        </pc:spChg>
      </pc:sldChg>
      <pc:sldChg chg="modSp mod">
        <pc:chgData name="LAWSON, Catherine" userId="61639cc2-6d54-462a-b4b0-89c4cc7abcaa" providerId="ADAL" clId="{985723C1-F583-4C89-B3EF-D095B6CFCD1D}" dt="2020-06-08T11:30:02.471" v="16" actId="1076"/>
        <pc:sldMkLst>
          <pc:docMk/>
          <pc:sldMk cId="0" sldId="289"/>
        </pc:sldMkLst>
        <pc:spChg chg="mod">
          <ac:chgData name="LAWSON, Catherine" userId="61639cc2-6d54-462a-b4b0-89c4cc7abcaa" providerId="ADAL" clId="{985723C1-F583-4C89-B3EF-D095B6CFCD1D}" dt="2020-06-08T11:29:54.643" v="15"/>
          <ac:spMkLst>
            <pc:docMk/>
            <pc:sldMk cId="0" sldId="289"/>
            <ac:spMk id="317" creationId="{00000000-0000-0000-0000-000000000000}"/>
          </ac:spMkLst>
        </pc:spChg>
        <pc:spChg chg="mod">
          <ac:chgData name="LAWSON, Catherine" userId="61639cc2-6d54-462a-b4b0-89c4cc7abcaa" providerId="ADAL" clId="{985723C1-F583-4C89-B3EF-D095B6CFCD1D}" dt="2020-06-08T11:29:54.643" v="15"/>
          <ac:spMkLst>
            <pc:docMk/>
            <pc:sldMk cId="0" sldId="289"/>
            <ac:spMk id="318" creationId="{00000000-0000-0000-0000-000000000000}"/>
          </ac:spMkLst>
        </pc:spChg>
        <pc:spChg chg="mod">
          <ac:chgData name="LAWSON, Catherine" userId="61639cc2-6d54-462a-b4b0-89c4cc7abcaa" providerId="ADAL" clId="{985723C1-F583-4C89-B3EF-D095B6CFCD1D}" dt="2020-06-08T11:30:02.471" v="16" actId="1076"/>
          <ac:spMkLst>
            <pc:docMk/>
            <pc:sldMk cId="0" sldId="289"/>
            <ac:spMk id="319" creationId="{00000000-0000-0000-0000-000000000000}"/>
          </ac:spMkLst>
        </pc:spChg>
      </pc:sldChg>
      <pc:sldChg chg="modSp">
        <pc:chgData name="LAWSON, Catherine" userId="61639cc2-6d54-462a-b4b0-89c4cc7abcaa" providerId="ADAL" clId="{985723C1-F583-4C89-B3EF-D095B6CFCD1D}" dt="2020-06-08T11:29:28.639" v="14"/>
        <pc:sldMkLst>
          <pc:docMk/>
          <pc:sldMk cId="0" sldId="298"/>
        </pc:sldMkLst>
        <pc:spChg chg="mod">
          <ac:chgData name="LAWSON, Catherine" userId="61639cc2-6d54-462a-b4b0-89c4cc7abcaa" providerId="ADAL" clId="{985723C1-F583-4C89-B3EF-D095B6CFCD1D}" dt="2020-06-08T11:29:28.639" v="14"/>
          <ac:spMkLst>
            <pc:docMk/>
            <pc:sldMk cId="0" sldId="298"/>
            <ac:spMk id="394" creationId="{00000000-0000-0000-0000-000000000000}"/>
          </ac:spMkLst>
        </pc:spChg>
        <pc:spChg chg="mod">
          <ac:chgData name="LAWSON, Catherine" userId="61639cc2-6d54-462a-b4b0-89c4cc7abcaa" providerId="ADAL" clId="{985723C1-F583-4C89-B3EF-D095B6CFCD1D}" dt="2020-06-08T11:29:28.639" v="14"/>
          <ac:spMkLst>
            <pc:docMk/>
            <pc:sldMk cId="0" sldId="298"/>
            <ac:spMk id="395" creationId="{00000000-0000-0000-0000-000000000000}"/>
          </ac:spMkLst>
        </pc:spChg>
      </pc:sldChg>
      <pc:sldChg chg="modSp mod">
        <pc:chgData name="LAWSON, Catherine" userId="61639cc2-6d54-462a-b4b0-89c4cc7abcaa" providerId="ADAL" clId="{985723C1-F583-4C89-B3EF-D095B6CFCD1D}" dt="2020-06-08T12:04:16.581" v="32" actId="20577"/>
        <pc:sldMkLst>
          <pc:docMk/>
          <pc:sldMk cId="0" sldId="302"/>
        </pc:sldMkLst>
        <pc:spChg chg="mod">
          <ac:chgData name="LAWSON, Catherine" userId="61639cc2-6d54-462a-b4b0-89c4cc7abcaa" providerId="ADAL" clId="{985723C1-F583-4C89-B3EF-D095B6CFCD1D}" dt="2020-06-08T12:04:16.581" v="32" actId="20577"/>
          <ac:spMkLst>
            <pc:docMk/>
            <pc:sldMk cId="0" sldId="302"/>
            <ac:spMk id="425" creationId="{00000000-0000-0000-0000-000000000000}"/>
          </ac:spMkLst>
        </pc:spChg>
      </pc:sldChg>
      <pc:sldChg chg="modSp mod">
        <pc:chgData name="LAWSON, Catherine" userId="61639cc2-6d54-462a-b4b0-89c4cc7abcaa" providerId="ADAL" clId="{985723C1-F583-4C89-B3EF-D095B6CFCD1D}" dt="2020-06-08T11:28:50.551" v="13" actId="1076"/>
        <pc:sldMkLst>
          <pc:docMk/>
          <pc:sldMk cId="0" sldId="319"/>
        </pc:sldMkLst>
        <pc:spChg chg="mod">
          <ac:chgData name="LAWSON, Catherine" userId="61639cc2-6d54-462a-b4b0-89c4cc7abcaa" providerId="ADAL" clId="{985723C1-F583-4C89-B3EF-D095B6CFCD1D}" dt="2020-06-08T11:28:45.238" v="12" actId="255"/>
          <ac:spMkLst>
            <pc:docMk/>
            <pc:sldMk cId="0" sldId="319"/>
            <ac:spMk id="556" creationId="{00000000-0000-0000-0000-000000000000}"/>
          </ac:spMkLst>
        </pc:spChg>
        <pc:spChg chg="mod">
          <ac:chgData name="LAWSON, Catherine" userId="61639cc2-6d54-462a-b4b0-89c4cc7abcaa" providerId="ADAL" clId="{985723C1-F583-4C89-B3EF-D095B6CFCD1D}" dt="2020-06-08T11:28:23.690" v="9"/>
          <ac:spMkLst>
            <pc:docMk/>
            <pc:sldMk cId="0" sldId="319"/>
            <ac:spMk id="557" creationId="{00000000-0000-0000-0000-000000000000}"/>
          </ac:spMkLst>
        </pc:spChg>
        <pc:spChg chg="mod">
          <ac:chgData name="LAWSON, Catherine" userId="61639cc2-6d54-462a-b4b0-89c4cc7abcaa" providerId="ADAL" clId="{985723C1-F583-4C89-B3EF-D095B6CFCD1D}" dt="2020-06-08T11:28:23.690" v="9"/>
          <ac:spMkLst>
            <pc:docMk/>
            <pc:sldMk cId="0" sldId="319"/>
            <ac:spMk id="558" creationId="{00000000-0000-0000-0000-000000000000}"/>
          </ac:spMkLst>
        </pc:spChg>
        <pc:spChg chg="mod">
          <ac:chgData name="LAWSON, Catherine" userId="61639cc2-6d54-462a-b4b0-89c4cc7abcaa" providerId="ADAL" clId="{985723C1-F583-4C89-B3EF-D095B6CFCD1D}" dt="2020-06-08T11:28:50.551" v="13" actId="1076"/>
          <ac:spMkLst>
            <pc:docMk/>
            <pc:sldMk cId="0" sldId="319"/>
            <ac:spMk id="559" creationId="{00000000-0000-0000-0000-000000000000}"/>
          </ac:spMkLst>
        </pc:spChg>
        <pc:spChg chg="mod">
          <ac:chgData name="LAWSON, Catherine" userId="61639cc2-6d54-462a-b4b0-89c4cc7abcaa" providerId="ADAL" clId="{985723C1-F583-4C89-B3EF-D095B6CFCD1D}" dt="2020-06-08T11:28:30.371" v="10" actId="1076"/>
          <ac:spMkLst>
            <pc:docMk/>
            <pc:sldMk cId="0" sldId="319"/>
            <ac:spMk id="560" creationId="{00000000-0000-0000-0000-000000000000}"/>
          </ac:spMkLst>
        </pc:spChg>
      </pc:sldChg>
      <pc:sldChg chg="modSp">
        <pc:chgData name="LAWSON, Catherine" userId="61639cc2-6d54-462a-b4b0-89c4cc7abcaa" providerId="ADAL" clId="{985723C1-F583-4C89-B3EF-D095B6CFCD1D}" dt="2020-06-08T11:27:37.840" v="6"/>
        <pc:sldMkLst>
          <pc:docMk/>
          <pc:sldMk cId="0" sldId="321"/>
        </pc:sldMkLst>
        <pc:spChg chg="mod">
          <ac:chgData name="LAWSON, Catherine" userId="61639cc2-6d54-462a-b4b0-89c4cc7abcaa" providerId="ADAL" clId="{985723C1-F583-4C89-B3EF-D095B6CFCD1D}" dt="2020-06-08T11:27:37.840" v="6"/>
          <ac:spMkLst>
            <pc:docMk/>
            <pc:sldMk cId="0" sldId="321"/>
            <ac:spMk id="581" creationId="{00000000-0000-0000-0000-000000000000}"/>
          </ac:spMkLst>
        </pc:spChg>
        <pc:spChg chg="mod">
          <ac:chgData name="LAWSON, Catherine" userId="61639cc2-6d54-462a-b4b0-89c4cc7abcaa" providerId="ADAL" clId="{985723C1-F583-4C89-B3EF-D095B6CFCD1D}" dt="2020-06-08T11:27:37.840" v="6"/>
          <ac:spMkLst>
            <pc:docMk/>
            <pc:sldMk cId="0" sldId="321"/>
            <ac:spMk id="582" creationId="{00000000-0000-0000-0000-000000000000}"/>
          </ac:spMkLst>
        </pc:spChg>
        <pc:spChg chg="mod">
          <ac:chgData name="LAWSON, Catherine" userId="61639cc2-6d54-462a-b4b0-89c4cc7abcaa" providerId="ADAL" clId="{985723C1-F583-4C89-B3EF-D095B6CFCD1D}" dt="2020-06-08T11:27:37.840" v="6"/>
          <ac:spMkLst>
            <pc:docMk/>
            <pc:sldMk cId="0" sldId="321"/>
            <ac:spMk id="583" creationId="{00000000-0000-0000-0000-000000000000}"/>
          </ac:spMkLst>
        </pc:spChg>
        <pc:spChg chg="mod">
          <ac:chgData name="LAWSON, Catherine" userId="61639cc2-6d54-462a-b4b0-89c4cc7abcaa" providerId="ADAL" clId="{985723C1-F583-4C89-B3EF-D095B6CFCD1D}" dt="2020-06-08T11:27:37.840" v="6"/>
          <ac:spMkLst>
            <pc:docMk/>
            <pc:sldMk cId="0" sldId="321"/>
            <ac:spMk id="584" creationId="{00000000-0000-0000-0000-000000000000}"/>
          </ac:spMkLst>
        </pc:spChg>
      </pc:sldChg>
      <pc:sldMasterChg chg="modSldLayout">
        <pc:chgData name="LAWSON, Catherine" userId="61639cc2-6d54-462a-b4b0-89c4cc7abcaa" providerId="ADAL" clId="{985723C1-F583-4C89-B3EF-D095B6CFCD1D}" dt="2020-06-08T11:28:11.247" v="8" actId="1076"/>
        <pc:sldMasterMkLst>
          <pc:docMk/>
          <pc:sldMasterMk cId="0" sldId="2147483659"/>
        </pc:sldMasterMkLst>
        <pc:sldLayoutChg chg="modSp mod">
          <pc:chgData name="LAWSON, Catherine" userId="61639cc2-6d54-462a-b4b0-89c4cc7abcaa" providerId="ADAL" clId="{985723C1-F583-4C89-B3EF-D095B6CFCD1D}" dt="2020-06-08T11:28:11.247" v="8" actId="1076"/>
          <pc:sldLayoutMkLst>
            <pc:docMk/>
            <pc:sldMasterMk cId="0" sldId="2147483659"/>
            <pc:sldLayoutMk cId="0" sldId="2147483657"/>
          </pc:sldLayoutMkLst>
          <pc:spChg chg="mod">
            <ac:chgData name="LAWSON, Catherine" userId="61639cc2-6d54-462a-b4b0-89c4cc7abcaa" providerId="ADAL" clId="{985723C1-F583-4C89-B3EF-D095B6CFCD1D}" dt="2020-06-08T11:28:11.247" v="8" actId="1076"/>
            <ac:spMkLst>
              <pc:docMk/>
              <pc:sldMasterMk cId="0" sldId="2147483659"/>
              <pc:sldLayoutMk cId="0" sldId="2147483657"/>
              <ac:spMk id="47"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76ac11c440_0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76ac11c440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76c7af7548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76c7af7548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76b178712f_0_2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76b178712f_0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76b178712f_0_4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76b178712f_0_4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76c7af7548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76c7af7548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7de3345185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7de3345185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7de3345185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7de3345185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76b178712f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76b178712f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7e1e90ec96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7e1e90ec96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7e18c8cc55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7e18c8cc55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76ac11c440_0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76ac11c440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76b178712f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76b178712f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76ac11c440_0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76ac11c440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76ac11c440_0_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76ac11c440_0_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76b178712f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76b178712f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76b178712f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76b178712f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8818aaef05_3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8818aaef05_3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8818aaef05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8818aaef05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76b178712f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2" name="Google Shape;252;g76b178712f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76b178712f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1" name="Google Shape;261;g76b178712f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76b178712f_0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0" name="Google Shape;270;g76b178712f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76c7af7548_0_1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76c7af7548_0_1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76b178712f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 name="Google Shape;279;g76b178712f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76b178712f_0_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76b178712f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76b178712f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 name="Google Shape;297;g76b178712f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g76b178712f_0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g76b178712f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g76b178712f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5" name="Google Shape;315;g76b178712f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g7e1e90ec96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2" name="Google Shape;322;g7e1e90ec96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76b178712f_0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9" name="Google Shape;329;g76b178712f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g76b178712f_0_1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8" name="Google Shape;338;g76b178712f_0_1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g76b178712f_0_1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7" name="Google Shape;347;g76b178712f_0_1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g76b178712f_0_1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6" name="Google Shape;356;g76b178712f_0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86e9706321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86e9706321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g7e18c8cc55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5" name="Google Shape;365;g7e18c8cc55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g76b178712f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4" name="Google Shape;374;g76b178712f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g76b178712f_0_2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 name="Google Shape;383;g76b178712f_0_2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g76b178712f_0_3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2" name="Google Shape;392;g76b178712f_0_3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6"/>
        <p:cNvGrpSpPr/>
        <p:nvPr/>
      </p:nvGrpSpPr>
      <p:grpSpPr>
        <a:xfrm>
          <a:off x="0" y="0"/>
          <a:ext cx="0" cy="0"/>
          <a:chOff x="0" y="0"/>
          <a:chExt cx="0" cy="0"/>
        </a:xfrm>
      </p:grpSpPr>
      <p:sp>
        <p:nvSpPr>
          <p:cNvPr id="397" name="Google Shape;397;g76c7af7548_0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8" name="Google Shape;398;g76c7af7548_0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g76b178712f_0_2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6" name="Google Shape;406;g76b178712f_0_2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g76c7af7548_0_1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4" name="Google Shape;414;g76c7af7548_0_1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0"/>
        <p:cNvGrpSpPr/>
        <p:nvPr/>
      </p:nvGrpSpPr>
      <p:grpSpPr>
        <a:xfrm>
          <a:off x="0" y="0"/>
          <a:ext cx="0" cy="0"/>
          <a:chOff x="0" y="0"/>
          <a:chExt cx="0" cy="0"/>
        </a:xfrm>
      </p:grpSpPr>
      <p:sp>
        <p:nvSpPr>
          <p:cNvPr id="421" name="Google Shape;421;g76c7af754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2" name="Google Shape;422;g76c7af754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Google Shape;429;g76beb97f7a_3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0" name="Google Shape;430;g76beb97f7a_3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Google Shape;435;g7e18c8cc55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6" name="Google Shape;436;g7e18c8cc55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86e9706321_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86e9706321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Google Shape;442;g76c7af7548_0_1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3" name="Google Shape;443;g76c7af7548_0_1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7"/>
        <p:cNvGrpSpPr/>
        <p:nvPr/>
      </p:nvGrpSpPr>
      <p:grpSpPr>
        <a:xfrm>
          <a:off x="0" y="0"/>
          <a:ext cx="0" cy="0"/>
          <a:chOff x="0" y="0"/>
          <a:chExt cx="0" cy="0"/>
        </a:xfrm>
      </p:grpSpPr>
      <p:sp>
        <p:nvSpPr>
          <p:cNvPr id="448" name="Google Shape;448;g76b178712f_0_4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9" name="Google Shape;449;g76b178712f_0_4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76b178712f_0_4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76b178712f_0_4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5"/>
        <p:cNvGrpSpPr/>
        <p:nvPr/>
      </p:nvGrpSpPr>
      <p:grpSpPr>
        <a:xfrm>
          <a:off x="0" y="0"/>
          <a:ext cx="0" cy="0"/>
          <a:chOff x="0" y="0"/>
          <a:chExt cx="0" cy="0"/>
        </a:xfrm>
      </p:grpSpPr>
      <p:sp>
        <p:nvSpPr>
          <p:cNvPr id="466" name="Google Shape;466;g76b178712f_0_4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7" name="Google Shape;467;g76b178712f_0_4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6"/>
        <p:cNvGrpSpPr/>
        <p:nvPr/>
      </p:nvGrpSpPr>
      <p:grpSpPr>
        <a:xfrm>
          <a:off x="0" y="0"/>
          <a:ext cx="0" cy="0"/>
          <a:chOff x="0" y="0"/>
          <a:chExt cx="0" cy="0"/>
        </a:xfrm>
      </p:grpSpPr>
      <p:sp>
        <p:nvSpPr>
          <p:cNvPr id="477" name="Google Shape;477;g76b178712f_0_3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8" name="Google Shape;478;g76b178712f_0_3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2"/>
        <p:cNvGrpSpPr/>
        <p:nvPr/>
      </p:nvGrpSpPr>
      <p:grpSpPr>
        <a:xfrm>
          <a:off x="0" y="0"/>
          <a:ext cx="0" cy="0"/>
          <a:chOff x="0" y="0"/>
          <a:chExt cx="0" cy="0"/>
        </a:xfrm>
      </p:grpSpPr>
      <p:sp>
        <p:nvSpPr>
          <p:cNvPr id="483" name="Google Shape;483;g76b178712f_0_4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4" name="Google Shape;484;g76b178712f_0_4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9"/>
        <p:cNvGrpSpPr/>
        <p:nvPr/>
      </p:nvGrpSpPr>
      <p:grpSpPr>
        <a:xfrm>
          <a:off x="0" y="0"/>
          <a:ext cx="0" cy="0"/>
          <a:chOff x="0" y="0"/>
          <a:chExt cx="0" cy="0"/>
        </a:xfrm>
      </p:grpSpPr>
      <p:sp>
        <p:nvSpPr>
          <p:cNvPr id="490" name="Google Shape;490;g76b178712f_0_5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1" name="Google Shape;491;g76b178712f_0_5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6"/>
        <p:cNvGrpSpPr/>
        <p:nvPr/>
      </p:nvGrpSpPr>
      <p:grpSpPr>
        <a:xfrm>
          <a:off x="0" y="0"/>
          <a:ext cx="0" cy="0"/>
          <a:chOff x="0" y="0"/>
          <a:chExt cx="0" cy="0"/>
        </a:xfrm>
      </p:grpSpPr>
      <p:sp>
        <p:nvSpPr>
          <p:cNvPr id="497" name="Google Shape;497;g76c7af7548_0_1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8" name="Google Shape;498;g76c7af7548_0_1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g76b178712f_0_4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4" name="Google Shape;504;g76b178712f_0_4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9"/>
        <p:cNvGrpSpPr/>
        <p:nvPr/>
      </p:nvGrpSpPr>
      <p:grpSpPr>
        <a:xfrm>
          <a:off x="0" y="0"/>
          <a:ext cx="0" cy="0"/>
          <a:chOff x="0" y="0"/>
          <a:chExt cx="0" cy="0"/>
        </a:xfrm>
      </p:grpSpPr>
      <p:sp>
        <p:nvSpPr>
          <p:cNvPr id="510" name="Google Shape;510;g7de3345185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1" name="Google Shape;511;g7de3345185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86e9706321_1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86e9706321_1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0"/>
        <p:cNvGrpSpPr/>
        <p:nvPr/>
      </p:nvGrpSpPr>
      <p:grpSpPr>
        <a:xfrm>
          <a:off x="0" y="0"/>
          <a:ext cx="0" cy="0"/>
          <a:chOff x="0" y="0"/>
          <a:chExt cx="0" cy="0"/>
        </a:xfrm>
      </p:grpSpPr>
      <p:sp>
        <p:nvSpPr>
          <p:cNvPr id="521" name="Google Shape;521;g7de3345185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2" name="Google Shape;522;g7de3345185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7"/>
        <p:cNvGrpSpPr/>
        <p:nvPr/>
      </p:nvGrpSpPr>
      <p:grpSpPr>
        <a:xfrm>
          <a:off x="0" y="0"/>
          <a:ext cx="0" cy="0"/>
          <a:chOff x="0" y="0"/>
          <a:chExt cx="0" cy="0"/>
        </a:xfrm>
      </p:grpSpPr>
      <p:sp>
        <p:nvSpPr>
          <p:cNvPr id="528" name="Google Shape;528;g76c7af7548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9" name="Google Shape;529;g76c7af7548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3"/>
        <p:cNvGrpSpPr/>
        <p:nvPr/>
      </p:nvGrpSpPr>
      <p:grpSpPr>
        <a:xfrm>
          <a:off x="0" y="0"/>
          <a:ext cx="0" cy="0"/>
          <a:chOff x="0" y="0"/>
          <a:chExt cx="0" cy="0"/>
        </a:xfrm>
      </p:grpSpPr>
      <p:sp>
        <p:nvSpPr>
          <p:cNvPr id="534" name="Google Shape;534;g76b178712f_0_3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5" name="Google Shape;535;g76b178712f_0_3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4"/>
        <p:cNvGrpSpPr/>
        <p:nvPr/>
      </p:nvGrpSpPr>
      <p:grpSpPr>
        <a:xfrm>
          <a:off x="0" y="0"/>
          <a:ext cx="0" cy="0"/>
          <a:chOff x="0" y="0"/>
          <a:chExt cx="0" cy="0"/>
        </a:xfrm>
      </p:grpSpPr>
      <p:sp>
        <p:nvSpPr>
          <p:cNvPr id="545" name="Google Shape;545;g76b178712f_0_4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6" name="Google Shape;546;g76b178712f_0_4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2"/>
        <p:cNvGrpSpPr/>
        <p:nvPr/>
      </p:nvGrpSpPr>
      <p:grpSpPr>
        <a:xfrm>
          <a:off x="0" y="0"/>
          <a:ext cx="0" cy="0"/>
          <a:chOff x="0" y="0"/>
          <a:chExt cx="0" cy="0"/>
        </a:xfrm>
      </p:grpSpPr>
      <p:sp>
        <p:nvSpPr>
          <p:cNvPr id="553" name="Google Shape;553;g76c7af7548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4" name="Google Shape;554;g76c7af7548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1"/>
        <p:cNvGrpSpPr/>
        <p:nvPr/>
      </p:nvGrpSpPr>
      <p:grpSpPr>
        <a:xfrm>
          <a:off x="0" y="0"/>
          <a:ext cx="0" cy="0"/>
          <a:chOff x="0" y="0"/>
          <a:chExt cx="0" cy="0"/>
        </a:xfrm>
      </p:grpSpPr>
      <p:sp>
        <p:nvSpPr>
          <p:cNvPr id="562" name="Google Shape;562;g76b178712f_0_1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3" name="Google Shape;563;g76b178712f_0_1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7"/>
        <p:cNvGrpSpPr/>
        <p:nvPr/>
      </p:nvGrpSpPr>
      <p:grpSpPr>
        <a:xfrm>
          <a:off x="0" y="0"/>
          <a:ext cx="0" cy="0"/>
          <a:chOff x="0" y="0"/>
          <a:chExt cx="0" cy="0"/>
        </a:xfrm>
      </p:grpSpPr>
      <p:sp>
        <p:nvSpPr>
          <p:cNvPr id="578" name="Google Shape;578;g7e18c8cc55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9" name="Google Shape;579;g7e18c8cc55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86e9706321_1_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86e9706321_1_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76b178712f_0_3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76b178712f_0_3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7e18c8cc5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7e18c8cc5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12000">
                <a:solidFill>
                  <a:schemeClr val="accent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rPr dirty="0"/>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solidFill>
                  <a:schemeClr val="tx1"/>
                </a:solidFill>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dirty="0"/>
          </a:p>
        </p:txBody>
      </p:sp>
      <p:sp>
        <p:nvSpPr>
          <p:cNvPr id="47" name="Google Shape;47;p11"/>
          <p:cNvSpPr txBox="1">
            <a:spLocks noGrp="1"/>
          </p:cNvSpPr>
          <p:nvPr>
            <p:ph type="sldNum" idx="12"/>
          </p:nvPr>
        </p:nvSpPr>
        <p:spPr>
          <a:xfrm>
            <a:off x="4158949"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550573" y="4693075"/>
            <a:ext cx="537765"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solidFill>
                  <a:schemeClr val="accent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dirty="0"/>
          </a:p>
        </p:txBody>
      </p:sp>
      <p:sp>
        <p:nvSpPr>
          <p:cNvPr id="15" name="Google Shape;15;p3"/>
          <p:cNvSpPr txBox="1">
            <a:spLocks noGrp="1"/>
          </p:cNvSpPr>
          <p:nvPr>
            <p:ph type="sldNum" idx="12"/>
          </p:nvPr>
        </p:nvSpPr>
        <p:spPr>
          <a:xfrm>
            <a:off x="4297650" y="4681879"/>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4" name="Google Shape;24;p5"/>
          <p:cNvSpPr txBox="1">
            <a:spLocks noGrp="1"/>
          </p:cNvSpPr>
          <p:nvPr>
            <p:ph type="sldNum" idx="12"/>
          </p:nvPr>
        </p:nvSpPr>
        <p:spPr>
          <a:xfrm>
            <a:off x="8557950" y="4698475"/>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27" name="Google Shape;27;p6"/>
          <p:cNvSpPr txBox="1">
            <a:spLocks noGrp="1"/>
          </p:cNvSpPr>
          <p:nvPr>
            <p:ph type="sldNum" idx="12"/>
          </p:nvPr>
        </p:nvSpPr>
        <p:spPr>
          <a:xfrm>
            <a:off x="8528442" y="4698475"/>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solidFill>
                  <a:schemeClr val="accent1"/>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dirty="0"/>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31" name="Google Shape;31;p7"/>
          <p:cNvSpPr txBox="1">
            <a:spLocks noGrp="1"/>
          </p:cNvSpPr>
          <p:nvPr>
            <p:ph type="sldNum" idx="12"/>
          </p:nvPr>
        </p:nvSpPr>
        <p:spPr>
          <a:xfrm>
            <a:off x="8528442" y="4704272"/>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541213" y="4697649"/>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40" name="Google Shape;40;p9"/>
          <p:cNvSpPr txBox="1">
            <a:spLocks noGrp="1"/>
          </p:cNvSpPr>
          <p:nvPr>
            <p:ph type="sldNum" idx="12"/>
          </p:nvPr>
        </p:nvSpPr>
        <p:spPr>
          <a:xfrm>
            <a:off x="8502150" y="4749775"/>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800"/>
              <a:buNone/>
              <a:defRPr>
                <a:solidFill>
                  <a:schemeClr val="tx1"/>
                </a:solidFill>
              </a:defRPr>
            </a:lvl1pPr>
          </a:lstStyle>
          <a:p>
            <a:endParaRPr dirty="0"/>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dirty="0"/>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tx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www.gov.uk/government/publications/send-code-of-practice-0-to-25"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gov.uk/government/publications/relationships-education-relationships-and-sex-education-rse-and-health-education/physical-health-and-mental-wellbeing-primary-and-secondary"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www.nhs.uk/conditions/stress-anxiety-depression/improve-mental-wellbeing/"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overnment/publications/relationships-education-relationships-and-sex-education-rse-and-health-education"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s://www.gov.uk/government/publications/supporting-early-career-teachers"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gov.uk/government/publications/relationships-education-relationships-and-sex-education-rse-and-health-education/physical-health-and-mental-wellbeing-primary-and-secondary" TargetMode="External"/><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hyperlink" Target="https://www.nhs.uk/oneyou/every-mind-matters/sleep/" TargetMode="External"/><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hyperlink" Target="https://www.nhs.uk/oneyou/every-mind-matters/" TargetMode="External"/><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hyperlink" Target="https://www.nhs.uk/oneyou/every-mind-matters/anxiety/" TargetMode="External"/><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3" Type="http://schemas.openxmlformats.org/officeDocument/2006/relationships/hyperlink" Target="http://www.childline.org.uk" TargetMode="External"/><Relationship Id="rId2" Type="http://schemas.openxmlformats.org/officeDocument/2006/relationships/notesSlide" Target="../notesSlides/notesSlide47.xml"/><Relationship Id="rId1" Type="http://schemas.openxmlformats.org/officeDocument/2006/relationships/slideLayout" Target="../slideLayouts/slideLayout4.xml"/><Relationship Id="rId5" Type="http://schemas.openxmlformats.org/officeDocument/2006/relationships/hyperlink" Target="https://www.samaritans.org/" TargetMode="External"/><Relationship Id="rId4" Type="http://schemas.openxmlformats.org/officeDocument/2006/relationships/hyperlink" Target="https://youngminds.org.uk/find-help/get-urgent-help/#are-you-a-young-person-in-crisis?" TargetMode="Externa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www.childbereavementuk.org/coronavirus-supporting-children"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9" name="Google Shape;59;p13"/>
          <p:cNvSpPr txBox="1">
            <a:spLocks noGrp="1"/>
          </p:cNvSpPr>
          <p:nvPr>
            <p:ph type="ctrTitle"/>
          </p:nvPr>
        </p:nvSpPr>
        <p:spPr>
          <a:xfrm>
            <a:off x="311700" y="679325"/>
            <a:ext cx="8520600" cy="975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000" dirty="0">
                <a:solidFill>
                  <a:schemeClr val="accent1"/>
                </a:solidFill>
              </a:rPr>
              <a:t>Training module</a:t>
            </a:r>
            <a:endParaRPr sz="3000" dirty="0">
              <a:solidFill>
                <a:schemeClr val="accent1"/>
              </a:solidFill>
            </a:endParaRPr>
          </a:p>
        </p:txBody>
      </p:sp>
      <p:sp>
        <p:nvSpPr>
          <p:cNvPr id="54" name="Google Shape;54;p13"/>
          <p:cNvSpPr txBox="1">
            <a:spLocks noGrp="1"/>
          </p:cNvSpPr>
          <p:nvPr>
            <p:ph type="ctrTitle"/>
          </p:nvPr>
        </p:nvSpPr>
        <p:spPr>
          <a:xfrm>
            <a:off x="311700" y="1593725"/>
            <a:ext cx="8520600" cy="975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dirty="0">
                <a:solidFill>
                  <a:schemeClr val="accent1"/>
                </a:solidFill>
              </a:rPr>
              <a:t>Teaching mental wellbeing</a:t>
            </a:r>
            <a:endParaRPr dirty="0">
              <a:solidFill>
                <a:schemeClr val="accent1"/>
              </a:solidFill>
            </a:endParaRPr>
          </a:p>
        </p:txBody>
      </p:sp>
      <p:sp>
        <p:nvSpPr>
          <p:cNvPr id="55" name="Google Shape;55;p13"/>
          <p:cNvSpPr txBox="1">
            <a:spLocks noGrp="1"/>
          </p:cNvSpPr>
          <p:nvPr>
            <p:ph type="subTitle" idx="1"/>
          </p:nvPr>
        </p:nvSpPr>
        <p:spPr>
          <a:xfrm>
            <a:off x="2630850" y="2729275"/>
            <a:ext cx="3882300" cy="569100"/>
          </a:xfrm>
          <a:prstGeom prst="rect">
            <a:avLst/>
          </a:prstGeom>
          <a:ln w="1905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400" dirty="0">
                <a:solidFill>
                  <a:schemeClr val="accent1"/>
                </a:solidFill>
              </a:rPr>
              <a:t>Part of: Health education </a:t>
            </a:r>
            <a:endParaRPr sz="2400" dirty="0">
              <a:solidFill>
                <a:schemeClr val="accent1"/>
              </a:solidFill>
            </a:endParaRPr>
          </a:p>
        </p:txBody>
      </p:sp>
      <p:sp>
        <p:nvSpPr>
          <p:cNvPr id="57" name="Google Shape;57;p13"/>
          <p:cNvSpPr txBox="1">
            <a:spLocks noGrp="1"/>
          </p:cNvSpPr>
          <p:nvPr>
            <p:ph type="subTitle" idx="1"/>
          </p:nvPr>
        </p:nvSpPr>
        <p:spPr>
          <a:xfrm>
            <a:off x="3242100" y="4421050"/>
            <a:ext cx="1257900" cy="498000"/>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chemeClr val="accent6"/>
                </a:solidFill>
              </a:rPr>
              <a:t>Primary</a:t>
            </a:r>
            <a:endParaRPr sz="2000" dirty="0">
              <a:solidFill>
                <a:schemeClr val="accent6"/>
              </a:solidFill>
            </a:endParaRPr>
          </a:p>
        </p:txBody>
      </p:sp>
      <p:sp>
        <p:nvSpPr>
          <p:cNvPr id="56" name="Google Shape;56;p13"/>
          <p:cNvSpPr txBox="1">
            <a:spLocks noGrp="1"/>
          </p:cNvSpPr>
          <p:nvPr>
            <p:ph type="subTitle" idx="1"/>
          </p:nvPr>
        </p:nvSpPr>
        <p:spPr>
          <a:xfrm>
            <a:off x="4643875" y="4421050"/>
            <a:ext cx="1608600" cy="498000"/>
          </a:xfrm>
          <a:prstGeom prst="rect">
            <a:avLst/>
          </a:prstGeom>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chemeClr val="accent5"/>
                </a:solidFill>
              </a:rPr>
              <a:t>Secondary</a:t>
            </a:r>
            <a:endParaRPr sz="2000" dirty="0">
              <a:solidFill>
                <a:schemeClr val="accent5"/>
              </a:solidFill>
            </a:endParaRPr>
          </a:p>
        </p:txBody>
      </p:sp>
      <p:sp>
        <p:nvSpPr>
          <p:cNvPr id="58" name="Google Shape;58;p13"/>
          <p:cNvSpPr txBox="1">
            <a:spLocks noGrp="1"/>
          </p:cNvSpPr>
          <p:nvPr>
            <p:ph type="subTitle" idx="1"/>
          </p:nvPr>
        </p:nvSpPr>
        <p:spPr>
          <a:xfrm>
            <a:off x="7397250" y="4497250"/>
            <a:ext cx="1486200" cy="498000"/>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rgbClr val="073763"/>
                </a:solidFill>
              </a:rPr>
              <a:t>June 2020</a:t>
            </a:r>
            <a:endParaRPr sz="2000" dirty="0">
              <a:solidFill>
                <a:srgbClr val="073763"/>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2"/>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Primary and secondary teaching</a:t>
            </a:r>
            <a:endParaRPr dirty="0">
              <a:solidFill>
                <a:schemeClr val="accent1"/>
              </a:solidFill>
            </a:endParaRPr>
          </a:p>
          <a:p>
            <a:pPr marL="0" lvl="0" indent="0" algn="l" rtl="0">
              <a:spcBef>
                <a:spcPts val="0"/>
              </a:spcBef>
              <a:spcAft>
                <a:spcPts val="0"/>
              </a:spcAft>
              <a:buNone/>
            </a:pPr>
            <a:endParaRPr dirty="0">
              <a:solidFill>
                <a:srgbClr val="073763"/>
              </a:solidFill>
            </a:endParaRPr>
          </a:p>
        </p:txBody>
      </p:sp>
      <p:sp>
        <p:nvSpPr>
          <p:cNvPr id="121" name="Google Shape;121;p22"/>
          <p:cNvSpPr txBox="1">
            <a:spLocks noGrp="1"/>
          </p:cNvSpPr>
          <p:nvPr>
            <p:ph type="body" idx="1"/>
          </p:nvPr>
        </p:nvSpPr>
        <p:spPr>
          <a:xfrm>
            <a:off x="270000" y="914400"/>
            <a:ext cx="7189800" cy="343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Some slides in this training have a </a:t>
            </a:r>
            <a:r>
              <a:rPr lang="en-GB" sz="1800" b="1" dirty="0">
                <a:solidFill>
                  <a:schemeClr val="accent6"/>
                </a:solidFill>
              </a:rPr>
              <a:t>Primary</a:t>
            </a:r>
            <a:r>
              <a:rPr lang="en-GB" sz="1800" dirty="0">
                <a:solidFill>
                  <a:schemeClr val="tx1"/>
                </a:solidFill>
              </a:rPr>
              <a:t> or </a:t>
            </a:r>
            <a:r>
              <a:rPr lang="en-GB" sz="1800" b="1" dirty="0">
                <a:solidFill>
                  <a:schemeClr val="accent5"/>
                </a:solidFill>
              </a:rPr>
              <a:t>Secondary</a:t>
            </a:r>
            <a:r>
              <a:rPr lang="en-GB" sz="1800" dirty="0">
                <a:solidFill>
                  <a:schemeClr val="tx1"/>
                </a:solidFill>
              </a:rPr>
              <a:t> label to indicate that the material is usually first introduced in that phase. </a:t>
            </a:r>
            <a:endParaRPr sz="1800" dirty="0">
              <a:solidFill>
                <a:schemeClr val="tx1"/>
              </a:solidFill>
            </a:endParaRPr>
          </a:p>
          <a:p>
            <a:pPr marL="0" lvl="0" indent="0" algn="l" rtl="0">
              <a:spcBef>
                <a:spcPts val="1600"/>
              </a:spcBef>
              <a:spcAft>
                <a:spcPts val="0"/>
              </a:spcAft>
              <a:buNone/>
            </a:pPr>
            <a:r>
              <a:rPr lang="en-GB" sz="1800" dirty="0">
                <a:solidFill>
                  <a:schemeClr val="tx1"/>
                </a:solidFill>
              </a:rPr>
              <a:t>Schools have flexibility to design and plan age-appropriate subject content (statutory guidance). </a:t>
            </a:r>
            <a:endParaRPr sz="1800" dirty="0">
              <a:solidFill>
                <a:schemeClr val="tx1"/>
              </a:solidFill>
            </a:endParaRPr>
          </a:p>
          <a:p>
            <a:pPr marL="0" lvl="0" indent="0" algn="l" rtl="0">
              <a:spcBef>
                <a:spcPts val="1600"/>
              </a:spcBef>
              <a:spcAft>
                <a:spcPts val="0"/>
              </a:spcAft>
              <a:buNone/>
            </a:pPr>
            <a:r>
              <a:rPr lang="en-GB" sz="1800" dirty="0">
                <a:solidFill>
                  <a:schemeClr val="tx1"/>
                </a:solidFill>
              </a:rPr>
              <a:t>Using your knowledge of your pupils and school community you can:</a:t>
            </a:r>
            <a:endParaRPr sz="1800" dirty="0">
              <a:solidFill>
                <a:schemeClr val="tx1"/>
              </a:solidFill>
            </a:endParaRPr>
          </a:p>
          <a:p>
            <a:pPr marL="457200" lvl="0" indent="-342900" algn="l" rtl="0">
              <a:spcBef>
                <a:spcPts val="1600"/>
              </a:spcBef>
              <a:spcAft>
                <a:spcPts val="0"/>
              </a:spcAft>
              <a:buSzPts val="1800"/>
              <a:buChar char="●"/>
            </a:pPr>
            <a:r>
              <a:rPr lang="en-GB" sz="1800" b="1" dirty="0">
                <a:solidFill>
                  <a:schemeClr val="tx1"/>
                </a:solidFill>
              </a:rPr>
              <a:t>introduce secondary material in primary</a:t>
            </a:r>
            <a:r>
              <a:rPr lang="en-GB" sz="1800" dirty="0">
                <a:solidFill>
                  <a:schemeClr val="tx1"/>
                </a:solidFill>
              </a:rPr>
              <a:t> with pupils who are ready </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teach the primary material in early secondary lessons </a:t>
            </a:r>
            <a:r>
              <a:rPr lang="en-GB" sz="1800" dirty="0">
                <a:solidFill>
                  <a:schemeClr val="tx1"/>
                </a:solidFill>
              </a:rPr>
              <a:t>to pupils who need to build knowledge before secondary requirements are taught</a:t>
            </a:r>
            <a:endParaRPr sz="1800" dirty="0">
              <a:solidFill>
                <a:schemeClr val="tx1"/>
              </a:solidFill>
            </a:endParaRP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122" name="Google Shape;122;p22"/>
          <p:cNvSpPr txBox="1">
            <a:spLocks noGrp="1"/>
          </p:cNvSpPr>
          <p:nvPr>
            <p:ph type="sldNum" idx="12"/>
          </p:nvPr>
        </p:nvSpPr>
        <p:spPr>
          <a:xfrm>
            <a:off x="4290975" y="4810975"/>
            <a:ext cx="3720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a:t>
            </a:fld>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3"/>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Start with wellbeing</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28" name="Google Shape;128;p23"/>
          <p:cNvSpPr txBox="1">
            <a:spLocks noGrp="1"/>
          </p:cNvSpPr>
          <p:nvPr>
            <p:ph type="body" idx="1"/>
          </p:nvPr>
        </p:nvSpPr>
        <p:spPr>
          <a:xfrm>
            <a:off x="270000" y="914400"/>
            <a:ext cx="7189800" cy="2569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The majority of children and young people have good mental wellbeing most of the time. The starting point should therefore be teaching pupils the factors that contribute to and help us maintain wellbeing. </a:t>
            </a:r>
            <a:endParaRPr sz="1800" dirty="0">
              <a:solidFill>
                <a:schemeClr val="tx1"/>
              </a:solidFill>
            </a:endParaRPr>
          </a:p>
          <a:p>
            <a:pPr marL="0" lvl="0" indent="0" algn="l" rtl="0">
              <a:spcBef>
                <a:spcPts val="1600"/>
              </a:spcBef>
              <a:spcAft>
                <a:spcPts val="0"/>
              </a:spcAft>
              <a:buNone/>
            </a:pPr>
            <a:r>
              <a:rPr lang="en-GB" sz="1800" dirty="0">
                <a:solidFill>
                  <a:schemeClr val="tx1"/>
                </a:solidFill>
              </a:rPr>
              <a:t>Once understanding of wellbeing is established you will be able to teach pupils to understand and identify:</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when someone may be experiencing poor mental health</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contributing factors to poor mental health</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positive strategies to improve wellbeing</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when people need help from others</a:t>
            </a:r>
            <a:endParaRPr sz="1800" dirty="0">
              <a:solidFill>
                <a:schemeClr val="tx1"/>
              </a:solidFill>
            </a:endParaRPr>
          </a:p>
        </p:txBody>
      </p:sp>
      <p:sp>
        <p:nvSpPr>
          <p:cNvPr id="129" name="Google Shape;129;p23"/>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a:t>
            </a:fld>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4"/>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Closely related topics</a:t>
            </a:r>
            <a:endParaRPr dirty="0">
              <a:solidFill>
                <a:schemeClr val="accent1"/>
              </a:solidFill>
            </a:endParaRPr>
          </a:p>
        </p:txBody>
      </p:sp>
      <p:sp>
        <p:nvSpPr>
          <p:cNvPr id="135" name="Google Shape;135;p24"/>
          <p:cNvSpPr txBox="1">
            <a:spLocks noGrp="1"/>
          </p:cNvSpPr>
          <p:nvPr>
            <p:ph type="body" idx="1"/>
          </p:nvPr>
        </p:nvSpPr>
        <p:spPr>
          <a:xfrm>
            <a:off x="269999" y="914400"/>
            <a:ext cx="7471163"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Mental wellbeing is closely related to several other topics such as:</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Relationships, bullying, and internet safety and harms</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Physical health, healthy eating, and drugs, alcohol and tobacco</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Intimate and sexual relationships (secondary)</a:t>
            </a:r>
            <a:endParaRPr sz="1800" dirty="0">
              <a:solidFill>
                <a:schemeClr val="tx1"/>
              </a:solidFill>
            </a:endParaRPr>
          </a:p>
          <a:p>
            <a:pPr marL="0" lvl="0" indent="0" algn="l" rtl="0">
              <a:spcBef>
                <a:spcPts val="1600"/>
              </a:spcBef>
              <a:spcAft>
                <a:spcPts val="0"/>
              </a:spcAft>
              <a:buNone/>
            </a:pPr>
            <a:r>
              <a:rPr lang="en-GB" sz="1800" dirty="0">
                <a:solidFill>
                  <a:schemeClr val="tx1"/>
                </a:solidFill>
              </a:rPr>
              <a:t>Therefore you should: </a:t>
            </a:r>
            <a:endParaRPr sz="1800" dirty="0">
              <a:solidFill>
                <a:schemeClr val="tx1"/>
              </a:solidFill>
            </a:endParaRPr>
          </a:p>
          <a:p>
            <a:pPr marL="457200" lvl="0" indent="-342900" algn="l" rtl="0">
              <a:spcBef>
                <a:spcPts val="1600"/>
              </a:spcBef>
              <a:spcAft>
                <a:spcPts val="0"/>
              </a:spcAft>
              <a:buSzPts val="1800"/>
              <a:buChar char="●"/>
            </a:pPr>
            <a:r>
              <a:rPr lang="en-GB" sz="1800" b="1" dirty="0">
                <a:solidFill>
                  <a:schemeClr val="tx1"/>
                </a:solidFill>
              </a:rPr>
              <a:t>consider</a:t>
            </a:r>
            <a:r>
              <a:rPr lang="en-GB" sz="1800" dirty="0">
                <a:solidFill>
                  <a:schemeClr val="tx1"/>
                </a:solidFill>
              </a:rPr>
              <a:t> </a:t>
            </a:r>
            <a:r>
              <a:rPr lang="en-GB" sz="1800" b="1" dirty="0">
                <a:solidFill>
                  <a:schemeClr val="tx1"/>
                </a:solidFill>
              </a:rPr>
              <a:t>thematic links </a:t>
            </a:r>
            <a:r>
              <a:rPr lang="en-GB" sz="1800" dirty="0">
                <a:solidFill>
                  <a:schemeClr val="tx1"/>
                </a:solidFill>
              </a:rPr>
              <a:t>when planning and delivering lessons</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find ways to </a:t>
            </a:r>
            <a:r>
              <a:rPr lang="en-GB" sz="1800" b="1" dirty="0">
                <a:solidFill>
                  <a:schemeClr val="tx1"/>
                </a:solidFill>
              </a:rPr>
              <a:t>link knowledge and vocabulary </a:t>
            </a:r>
            <a:r>
              <a:rPr lang="en-GB" sz="1800" dirty="0">
                <a:solidFill>
                  <a:schemeClr val="tx1"/>
                </a:solidFill>
              </a:rPr>
              <a:t>across topics</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design lessons that</a:t>
            </a:r>
            <a:r>
              <a:rPr lang="en-GB" sz="1800" b="1" dirty="0">
                <a:solidFill>
                  <a:schemeClr val="tx1"/>
                </a:solidFill>
              </a:rPr>
              <a:t> enable pupils to make connections</a:t>
            </a:r>
            <a:r>
              <a:rPr lang="en-GB" sz="1800" dirty="0">
                <a:solidFill>
                  <a:schemeClr val="tx1"/>
                </a:solidFill>
              </a:rPr>
              <a:t> between mental wellbeing and other topics </a:t>
            </a:r>
            <a:endParaRPr sz="1800" dirty="0">
              <a:solidFill>
                <a:schemeClr val="tx1"/>
              </a:solidFill>
            </a:endParaRPr>
          </a:p>
        </p:txBody>
      </p:sp>
      <p:sp>
        <p:nvSpPr>
          <p:cNvPr id="136" name="Google Shape;136;p24"/>
          <p:cNvSpPr txBox="1">
            <a:spLocks noGrp="1"/>
          </p:cNvSpPr>
          <p:nvPr>
            <p:ph type="sldNum" idx="12"/>
          </p:nvPr>
        </p:nvSpPr>
        <p:spPr>
          <a:xfrm>
            <a:off x="4269400" y="4810975"/>
            <a:ext cx="393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12</a:t>
            </a:fld>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5"/>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Pupils with SEND</a:t>
            </a:r>
            <a:endParaRPr dirty="0">
              <a:solidFill>
                <a:schemeClr val="accent1"/>
              </a:solidFill>
            </a:endParaRPr>
          </a:p>
        </p:txBody>
      </p:sp>
      <p:sp>
        <p:nvSpPr>
          <p:cNvPr id="142" name="Google Shape;142;p25"/>
          <p:cNvSpPr txBox="1">
            <a:spLocks noGrp="1"/>
          </p:cNvSpPr>
          <p:nvPr>
            <p:ph type="body" idx="1"/>
          </p:nvPr>
        </p:nvSpPr>
        <p:spPr>
          <a:xfrm>
            <a:off x="270000" y="914400"/>
            <a:ext cx="7732420" cy="343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Pupils with special educational needs and disabilities are statistically more likely to have wellbeing needs. Your special educational needs coordinator (SENCO) can help you develop support strategies (this may have happened during curriculum planning).</a:t>
            </a:r>
            <a:endParaRPr sz="1800" dirty="0">
              <a:solidFill>
                <a:schemeClr val="tx1"/>
              </a:solidFill>
            </a:endParaRPr>
          </a:p>
          <a:p>
            <a:pPr marL="0" lvl="0" indent="0" algn="l" rtl="0">
              <a:spcBef>
                <a:spcPts val="1600"/>
              </a:spcBef>
              <a:spcAft>
                <a:spcPts val="0"/>
              </a:spcAft>
              <a:buNone/>
            </a:pPr>
            <a:r>
              <a:rPr lang="en-GB" sz="1800" dirty="0">
                <a:solidFill>
                  <a:schemeClr val="tx1"/>
                </a:solidFill>
              </a:rPr>
              <a:t>You will need to </a:t>
            </a:r>
            <a:r>
              <a:rPr lang="en-GB" sz="1800" b="1" dirty="0">
                <a:solidFill>
                  <a:schemeClr val="tx1"/>
                </a:solidFill>
              </a:rPr>
              <a:t>adapt lessons to allow all children to access and apply the knowledge in this module</a:t>
            </a:r>
            <a:r>
              <a:rPr lang="en-GB" sz="1800" dirty="0">
                <a:solidFill>
                  <a:schemeClr val="tx1"/>
                </a:solidFill>
              </a:rPr>
              <a:t>, using your expertise as you normally would. </a:t>
            </a:r>
            <a:endParaRPr sz="1800" dirty="0">
              <a:solidFill>
                <a:schemeClr val="tx1"/>
              </a:solidFill>
            </a:endParaRPr>
          </a:p>
          <a:p>
            <a:pPr marL="0" lvl="0" indent="0" algn="l" rtl="0">
              <a:spcBef>
                <a:spcPts val="1600"/>
              </a:spcBef>
              <a:spcAft>
                <a:spcPts val="1600"/>
              </a:spcAft>
              <a:buNone/>
            </a:pPr>
            <a:r>
              <a:rPr lang="en-GB" sz="1800" dirty="0">
                <a:solidFill>
                  <a:schemeClr val="tx1"/>
                </a:solidFill>
              </a:rPr>
              <a:t>You might want to link lesson outcomes with statutory ‘preparing for adulthood’ outcomes for those with an education, health and care (EHC) plan. (See </a:t>
            </a:r>
            <a:r>
              <a:rPr lang="en-GB" sz="1800" u="sng" dirty="0">
                <a:solidFill>
                  <a:srgbClr val="0000FF"/>
                </a:solidFill>
                <a:hlinkClick r:id="rId3">
                  <a:extLst>
                    <a:ext uri="{A12FA001-AC4F-418D-AE19-62706E023703}">
                      <ahyp:hlinkClr xmlns:ahyp="http://schemas.microsoft.com/office/drawing/2018/hyperlinkcolor" xmlns="" val="tx"/>
                    </a:ext>
                  </a:extLst>
                </a:hlinkClick>
              </a:rPr>
              <a:t>SEND code of practice</a:t>
            </a:r>
            <a:r>
              <a:rPr lang="en-GB" sz="1800" dirty="0">
                <a:solidFill>
                  <a:schemeClr val="tx1"/>
                </a:solidFill>
              </a:rPr>
              <a:t>, section 8.)</a:t>
            </a:r>
            <a:endParaRPr sz="1800" b="1" dirty="0">
              <a:solidFill>
                <a:schemeClr val="tx1"/>
              </a:solidFill>
            </a:endParaRPr>
          </a:p>
        </p:txBody>
      </p:sp>
      <p:sp>
        <p:nvSpPr>
          <p:cNvPr id="143" name="Google Shape;143;p25"/>
          <p:cNvSpPr txBox="1">
            <a:spLocks noGrp="1"/>
          </p:cNvSpPr>
          <p:nvPr>
            <p:ph type="sldNum" idx="12"/>
          </p:nvPr>
        </p:nvSpPr>
        <p:spPr>
          <a:xfrm>
            <a:off x="4290975" y="4810975"/>
            <a:ext cx="3720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a:t>
            </a:fld>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6"/>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Safeguarding</a:t>
            </a:r>
            <a:endParaRPr dirty="0">
              <a:solidFill>
                <a:schemeClr val="accent1"/>
              </a:solidFill>
            </a:endParaRPr>
          </a:p>
        </p:txBody>
      </p:sp>
      <p:sp>
        <p:nvSpPr>
          <p:cNvPr id="149" name="Google Shape;149;p26"/>
          <p:cNvSpPr txBox="1">
            <a:spLocks noGrp="1"/>
          </p:cNvSpPr>
          <p:nvPr>
            <p:ph type="body" idx="1"/>
          </p:nvPr>
        </p:nvSpPr>
        <p:spPr>
          <a:xfrm>
            <a:off x="270000" y="914400"/>
            <a:ext cx="7947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Pupils may be affected by issues discussed in lessons. Let your child protection/pastoral/safeguarding lead know what you are teaching so they can speak to pupils, including those with adverse childhood experiences. </a:t>
            </a:r>
            <a:endParaRPr sz="1800" dirty="0">
              <a:solidFill>
                <a:schemeClr val="tx1"/>
              </a:solidFill>
            </a:endParaRPr>
          </a:p>
          <a:p>
            <a:pPr marL="0" lvl="0" indent="0" algn="l" rtl="0">
              <a:spcBef>
                <a:spcPts val="1600"/>
              </a:spcBef>
              <a:spcAft>
                <a:spcPts val="0"/>
              </a:spcAft>
              <a:buNone/>
            </a:pPr>
            <a:r>
              <a:rPr lang="en-GB" sz="1800" dirty="0">
                <a:solidFill>
                  <a:schemeClr val="tx1"/>
                </a:solidFill>
              </a:rPr>
              <a:t>Also make sure you follow safeguarding procedures, including:</a:t>
            </a:r>
            <a:endParaRPr sz="1800" dirty="0">
              <a:solidFill>
                <a:schemeClr val="tx1"/>
              </a:solidFill>
            </a:endParaRPr>
          </a:p>
          <a:p>
            <a:pPr marL="457200" lvl="0" indent="-342900" algn="l" rtl="0">
              <a:spcBef>
                <a:spcPts val="1600"/>
              </a:spcBef>
              <a:spcAft>
                <a:spcPts val="0"/>
              </a:spcAft>
              <a:buSzPts val="1800"/>
              <a:buChar char="●"/>
            </a:pPr>
            <a:r>
              <a:rPr lang="en-GB" sz="1800" b="1" dirty="0">
                <a:solidFill>
                  <a:schemeClr val="tx1"/>
                </a:solidFill>
              </a:rPr>
              <a:t>setting ground rules</a:t>
            </a:r>
            <a:r>
              <a:rPr lang="en-GB" sz="1800" dirty="0">
                <a:solidFill>
                  <a:schemeClr val="tx1"/>
                </a:solidFill>
              </a:rPr>
              <a:t> for lessons, where needed, particularly around not sharing personal information</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stopping discussions if personal information is shared</a:t>
            </a:r>
            <a:r>
              <a:rPr lang="en-GB" sz="1800" dirty="0">
                <a:solidFill>
                  <a:schemeClr val="tx1"/>
                </a:solidFill>
              </a:rPr>
              <a:t> in lessons and following up with pupils later where needed</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not promising confidentiality</a:t>
            </a:r>
            <a:r>
              <a:rPr lang="en-GB" sz="1800" dirty="0">
                <a:solidFill>
                  <a:schemeClr val="tx1"/>
                </a:solidFill>
              </a:rPr>
              <a:t> if a pupil confides something concerning</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telling pupils they can ask for help </a:t>
            </a:r>
            <a:r>
              <a:rPr lang="en-GB" sz="1800" dirty="0">
                <a:solidFill>
                  <a:schemeClr val="tx1"/>
                </a:solidFill>
              </a:rPr>
              <a:t>and they will be taken seriously</a:t>
            </a:r>
            <a:endParaRPr sz="1800" dirty="0">
              <a:solidFill>
                <a:schemeClr val="tx1"/>
              </a:solidFill>
            </a:endParaRPr>
          </a:p>
          <a:p>
            <a:pPr marL="0" lvl="0" indent="0" algn="l" rtl="0">
              <a:spcBef>
                <a:spcPts val="1600"/>
              </a:spcBef>
              <a:spcAft>
                <a:spcPts val="0"/>
              </a:spcAft>
              <a:buNone/>
            </a:pPr>
            <a:endParaRPr sz="1800" dirty="0"/>
          </a:p>
          <a:p>
            <a:pPr marL="0" lvl="0" indent="0" algn="l" rtl="0">
              <a:spcBef>
                <a:spcPts val="0"/>
              </a:spcBef>
              <a:spcAft>
                <a:spcPts val="0"/>
              </a:spcAft>
              <a:buNone/>
            </a:pPr>
            <a:endParaRPr sz="1800" dirty="0"/>
          </a:p>
        </p:txBody>
      </p:sp>
      <p:sp>
        <p:nvSpPr>
          <p:cNvPr id="150" name="Google Shape;150;p26"/>
          <p:cNvSpPr txBox="1">
            <a:spLocks noGrp="1"/>
          </p:cNvSpPr>
          <p:nvPr>
            <p:ph type="sldNum" idx="12"/>
          </p:nvPr>
        </p:nvSpPr>
        <p:spPr>
          <a:xfrm>
            <a:off x="4269400" y="4810975"/>
            <a:ext cx="393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a:t>
            </a:fld>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7"/>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Create class ground rules</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56" name="Google Shape;156;p27"/>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Clear class ground rules can help when teaching about sensitive topics. They also support confidentiality and safeguarding of pupils. </a:t>
            </a:r>
            <a:endParaRPr sz="1800" dirty="0">
              <a:solidFill>
                <a:schemeClr val="tx1"/>
              </a:solidFill>
            </a:endParaRPr>
          </a:p>
          <a:p>
            <a:pPr marL="0" lvl="0" indent="0" algn="l" rtl="0">
              <a:spcBef>
                <a:spcPts val="1600"/>
              </a:spcBef>
              <a:spcAft>
                <a:spcPts val="0"/>
              </a:spcAft>
              <a:buNone/>
            </a:pPr>
            <a:r>
              <a:rPr lang="en-GB" sz="1800" dirty="0">
                <a:solidFill>
                  <a:schemeClr val="tx1"/>
                </a:solidFill>
              </a:rPr>
              <a:t>Good practice is for ground rules to be: </a:t>
            </a:r>
            <a:endParaRPr sz="1800" dirty="0">
              <a:solidFill>
                <a:schemeClr val="tx1"/>
              </a:solidFill>
            </a:endParaRPr>
          </a:p>
          <a:p>
            <a:pPr marL="457200" lvl="0" indent="-342900" algn="l" rtl="0">
              <a:spcBef>
                <a:spcPts val="1600"/>
              </a:spcBef>
              <a:spcAft>
                <a:spcPts val="0"/>
              </a:spcAft>
              <a:buSzPts val="1800"/>
              <a:buChar char="●"/>
            </a:pPr>
            <a:r>
              <a:rPr lang="en-GB" sz="1800" b="1" dirty="0">
                <a:solidFill>
                  <a:schemeClr val="tx1"/>
                </a:solidFill>
              </a:rPr>
              <a:t>discussed</a:t>
            </a:r>
            <a:r>
              <a:rPr lang="en-GB" sz="1800" dirty="0">
                <a:solidFill>
                  <a:schemeClr val="tx1"/>
                </a:solidFill>
              </a:rPr>
              <a:t> and understood by all</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clear</a:t>
            </a:r>
            <a:r>
              <a:rPr lang="en-GB" sz="1800" dirty="0">
                <a:solidFill>
                  <a:schemeClr val="tx1"/>
                </a:solidFill>
              </a:rPr>
              <a:t> and practical</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modelled</a:t>
            </a:r>
            <a:r>
              <a:rPr lang="en-GB" sz="1800" dirty="0">
                <a:solidFill>
                  <a:schemeClr val="tx1"/>
                </a:solidFill>
              </a:rPr>
              <a:t> by the teacher</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followed</a:t>
            </a:r>
            <a:r>
              <a:rPr lang="en-GB" sz="1800" dirty="0">
                <a:solidFill>
                  <a:schemeClr val="tx1"/>
                </a:solidFill>
              </a:rPr>
              <a:t> consistently and enforced </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updated</a:t>
            </a:r>
            <a:r>
              <a:rPr lang="en-GB" sz="1800" dirty="0">
                <a:solidFill>
                  <a:schemeClr val="tx1"/>
                </a:solidFill>
              </a:rPr>
              <a:t> when needed</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visible</a:t>
            </a:r>
            <a:r>
              <a:rPr lang="en-GB" sz="1800" dirty="0">
                <a:solidFill>
                  <a:schemeClr val="tx1"/>
                </a:solidFill>
              </a:rPr>
              <a:t> in lessons (for example, posters)</a:t>
            </a:r>
            <a:endParaRPr sz="1800" dirty="0">
              <a:solidFill>
                <a:schemeClr val="tx1"/>
              </a:solidFill>
            </a:endParaRPr>
          </a:p>
          <a:p>
            <a:pPr marL="0" lvl="0" indent="0" algn="l" rtl="0">
              <a:spcBef>
                <a:spcPts val="1600"/>
              </a:spcBef>
              <a:spcAft>
                <a:spcPts val="1600"/>
              </a:spcAft>
              <a:buNone/>
            </a:pPr>
            <a:endParaRPr sz="1800" dirty="0"/>
          </a:p>
        </p:txBody>
      </p:sp>
      <p:sp>
        <p:nvSpPr>
          <p:cNvPr id="157" name="Google Shape;157;p27"/>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15</a:t>
            </a:fld>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8"/>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Example ground rules</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63" name="Google Shape;163;p28"/>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b="1" dirty="0">
                <a:solidFill>
                  <a:schemeClr val="tx1"/>
                </a:solidFill>
              </a:rPr>
              <a:t>Respect privacy</a:t>
            </a:r>
            <a:r>
              <a:rPr lang="en-GB" sz="1800" dirty="0">
                <a:solidFill>
                  <a:schemeClr val="tx1"/>
                </a:solidFill>
              </a:rPr>
              <a:t>. We can discuss examples but don’t use names or descriptions that identify anyone, including ourselves. We never put anyone ‘on the spot’.</a:t>
            </a:r>
            <a:endParaRPr sz="1800" dirty="0">
              <a:solidFill>
                <a:schemeClr val="tx1"/>
              </a:solidFill>
            </a:endParaRPr>
          </a:p>
          <a:p>
            <a:pPr marL="0" lvl="0" indent="0" algn="l" rtl="0">
              <a:spcBef>
                <a:spcPts val="1600"/>
              </a:spcBef>
              <a:spcAft>
                <a:spcPts val="0"/>
              </a:spcAft>
              <a:buClr>
                <a:schemeClr val="dk1"/>
              </a:buClr>
              <a:buSzPts val="1100"/>
              <a:buFont typeface="Arial"/>
              <a:buNone/>
            </a:pPr>
            <a:r>
              <a:rPr lang="en-GB" sz="1800" b="1" dirty="0">
                <a:solidFill>
                  <a:schemeClr val="tx1"/>
                </a:solidFill>
              </a:rPr>
              <a:t>Listen to others</a:t>
            </a:r>
            <a:r>
              <a:rPr lang="en-GB" sz="1800" dirty="0">
                <a:solidFill>
                  <a:schemeClr val="tx1"/>
                </a:solidFill>
              </a:rPr>
              <a:t>. It’s okay to challenge a view or disagree, but we listen properly before making assumptions or deciding how to respond. Everyone has the right to feel listened to. </a:t>
            </a:r>
            <a:endParaRPr sz="1800" dirty="0">
              <a:solidFill>
                <a:schemeClr val="tx1"/>
              </a:solidFill>
            </a:endParaRPr>
          </a:p>
          <a:p>
            <a:pPr marL="0" lvl="0" indent="0" algn="l" rtl="0">
              <a:spcBef>
                <a:spcPts val="1600"/>
              </a:spcBef>
              <a:spcAft>
                <a:spcPts val="0"/>
              </a:spcAft>
              <a:buClr>
                <a:schemeClr val="dk1"/>
              </a:buClr>
              <a:buSzPts val="1100"/>
              <a:buFont typeface="Arial"/>
              <a:buNone/>
            </a:pPr>
            <a:r>
              <a:rPr lang="en-GB" sz="1800" b="1" dirty="0">
                <a:solidFill>
                  <a:schemeClr val="tx1"/>
                </a:solidFill>
              </a:rPr>
              <a:t>No judgement</a:t>
            </a:r>
            <a:r>
              <a:rPr lang="en-GB" sz="1800" dirty="0">
                <a:solidFill>
                  <a:schemeClr val="tx1"/>
                </a:solidFill>
              </a:rPr>
              <a:t>. We can explore beliefs and misunderstandings about a topic without fear of being judged. </a:t>
            </a:r>
            <a:endParaRPr sz="1800" dirty="0">
              <a:solidFill>
                <a:schemeClr val="tx1"/>
              </a:solidFill>
            </a:endParaRPr>
          </a:p>
          <a:p>
            <a:pPr marL="0" lvl="0" indent="0" algn="l" rtl="0">
              <a:spcBef>
                <a:spcPts val="1600"/>
              </a:spcBef>
              <a:spcAft>
                <a:spcPts val="1600"/>
              </a:spcAft>
              <a:buClr>
                <a:schemeClr val="dk1"/>
              </a:buClr>
              <a:buSzPts val="1100"/>
              <a:buFont typeface="Arial"/>
              <a:buNone/>
            </a:pPr>
            <a:r>
              <a:rPr lang="en-GB" sz="1800" b="1" dirty="0">
                <a:solidFill>
                  <a:schemeClr val="tx1"/>
                </a:solidFill>
              </a:rPr>
              <a:t>Right to pass</a:t>
            </a:r>
            <a:r>
              <a:rPr lang="en-GB" sz="1800" dirty="0">
                <a:solidFill>
                  <a:schemeClr val="tx1"/>
                </a:solidFill>
              </a:rPr>
              <a:t>. Every pupil has the right to choose not to answer a question or join the discussion if a topic makes them uncomfortable.</a:t>
            </a:r>
            <a:endParaRPr sz="1800" dirty="0">
              <a:solidFill>
                <a:schemeClr val="tx1"/>
              </a:solidFill>
            </a:endParaRPr>
          </a:p>
        </p:txBody>
      </p:sp>
      <p:sp>
        <p:nvSpPr>
          <p:cNvPr id="164" name="Google Shape;164;p28"/>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16</a:t>
            </a:fld>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9"/>
          <p:cNvSpPr txBox="1">
            <a:spLocks noGrp="1"/>
          </p:cNvSpPr>
          <p:nvPr>
            <p:ph type="title"/>
          </p:nvPr>
        </p:nvSpPr>
        <p:spPr>
          <a:prstGeom prst="rect">
            <a:avLst/>
          </a:prstGeom>
          <a:solidFill>
            <a:schemeClr val="accent1"/>
          </a:solidFill>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Primary curriculum</a:t>
            </a:r>
            <a:endParaRPr dirty="0">
              <a:solidFill>
                <a:srgbClr val="FFFFFF"/>
              </a:solidFill>
            </a:endParaRPr>
          </a:p>
        </p:txBody>
      </p:sp>
      <p:sp>
        <p:nvSpPr>
          <p:cNvPr id="170" name="Google Shape;170;p29"/>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17</a:t>
            </a:fld>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0"/>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Primary</a:t>
            </a:r>
            <a:r>
              <a:rPr lang="en-GB" dirty="0">
                <a:solidFill>
                  <a:srgbClr val="073763"/>
                </a:solidFill>
              </a:rPr>
              <a:t> </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76" name="Google Shape;176;p30"/>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dirty="0">
                <a:solidFill>
                  <a:schemeClr val="tx1"/>
                </a:solidFill>
              </a:rPr>
              <a:t>You may also want to refer to the statutory guidance for </a:t>
            </a:r>
            <a:r>
              <a:rPr lang="en-GB" sz="1800" u="sng" dirty="0">
                <a:solidFill>
                  <a:srgbClr val="0000FF"/>
                </a:solidFill>
                <a:hlinkClick r:id="rId3">
                  <a:extLst>
                    <a:ext uri="{A12FA001-AC4F-418D-AE19-62706E023703}">
                      <ahyp:hlinkClr xmlns:ahyp="http://schemas.microsoft.com/office/drawing/2018/hyperlinkcolor" xmlns="" val="tx"/>
                    </a:ext>
                  </a:extLst>
                </a:hlinkClick>
              </a:rPr>
              <a:t>physical health and mental wellbeing</a:t>
            </a:r>
            <a:r>
              <a:rPr lang="en-GB" sz="1800" dirty="0">
                <a:solidFill>
                  <a:schemeClr val="tx1"/>
                </a:solidFill>
              </a:rPr>
              <a:t>.</a:t>
            </a:r>
            <a:endParaRPr sz="1800" dirty="0">
              <a:solidFill>
                <a:schemeClr val="tx1"/>
              </a:solidFill>
            </a:endParaRPr>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1600"/>
              </a:spcAft>
              <a:buClr>
                <a:schemeClr val="dk1"/>
              </a:buClr>
              <a:buSzPts val="1100"/>
              <a:buFont typeface="Arial"/>
              <a:buNone/>
            </a:pPr>
            <a:endParaRPr sz="1800" dirty="0"/>
          </a:p>
        </p:txBody>
      </p:sp>
      <p:sp>
        <p:nvSpPr>
          <p:cNvPr id="177" name="Google Shape;177;p30"/>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18</a:t>
            </a:fld>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1"/>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Introducing mental wellbeing </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86" name="Google Shape;186;p31"/>
          <p:cNvSpPr txBox="1">
            <a:spLocks noGrp="1"/>
          </p:cNvSpPr>
          <p:nvPr>
            <p:ph type="subTitle" idx="4294967295"/>
          </p:nvPr>
        </p:nvSpPr>
        <p:spPr>
          <a:xfrm>
            <a:off x="7796400" y="4454575"/>
            <a:ext cx="1077600" cy="472500"/>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183" name="Google Shape;183;p31"/>
          <p:cNvSpPr txBox="1">
            <a:spLocks noGrp="1"/>
          </p:cNvSpPr>
          <p:nvPr>
            <p:ph type="body" idx="1"/>
          </p:nvPr>
        </p:nvSpPr>
        <p:spPr>
          <a:xfrm>
            <a:off x="291600" y="738010"/>
            <a:ext cx="5887200" cy="389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Teach pupils that, like physical health, mental wellbeing is an important part of daily life that is influenced by different factors, including exercise. </a:t>
            </a:r>
            <a:endParaRPr sz="1800" dirty="0">
              <a:solidFill>
                <a:schemeClr val="tx1"/>
              </a:solidFill>
            </a:endParaRPr>
          </a:p>
          <a:p>
            <a:pPr marL="0" lvl="0" indent="0" algn="l" rtl="0">
              <a:spcBef>
                <a:spcPts val="1600"/>
              </a:spcBef>
              <a:spcAft>
                <a:spcPts val="0"/>
              </a:spcAft>
              <a:buNone/>
            </a:pPr>
            <a:r>
              <a:rPr lang="en-GB" sz="1800" b="1" dirty="0">
                <a:solidFill>
                  <a:schemeClr val="tx1"/>
                </a:solidFill>
              </a:rPr>
              <a:t>Explain to younger pupils</a:t>
            </a:r>
            <a:r>
              <a:rPr lang="en-GB" sz="1800" dirty="0">
                <a:solidFill>
                  <a:schemeClr val="tx1"/>
                </a:solidFill>
              </a:rPr>
              <a:t> that things they value, enjoy or are good at can all support mental wellbeing. Positive relationships, and eating and sleeping well can also help. </a:t>
            </a:r>
            <a:endParaRPr sz="1800" dirty="0">
              <a:solidFill>
                <a:schemeClr val="tx1"/>
              </a:solidFill>
            </a:endParaRPr>
          </a:p>
          <a:p>
            <a:pPr marL="0" lvl="0" indent="0" algn="l" rtl="0">
              <a:spcBef>
                <a:spcPts val="1600"/>
              </a:spcBef>
              <a:spcAft>
                <a:spcPts val="0"/>
              </a:spcAft>
              <a:buNone/>
            </a:pPr>
            <a:r>
              <a:rPr lang="en-GB" sz="1800" b="1" dirty="0">
                <a:solidFill>
                  <a:schemeClr val="tx1"/>
                </a:solidFill>
              </a:rPr>
              <a:t>Prompt older pupils to reflect</a:t>
            </a:r>
            <a:r>
              <a:rPr lang="en-GB" sz="1800" dirty="0">
                <a:solidFill>
                  <a:schemeClr val="tx1"/>
                </a:solidFill>
              </a:rPr>
              <a:t> on ways they can contribute to others’ mental wellbeing, and establish which activities help them maintain their own wellbeing.</a:t>
            </a:r>
            <a:endParaRPr sz="1800" dirty="0">
              <a:solidFill>
                <a:schemeClr val="tx1"/>
              </a:solidFill>
            </a:endParaRPr>
          </a:p>
          <a:p>
            <a:pPr marL="0" lvl="0" indent="0" algn="l" rtl="0">
              <a:spcBef>
                <a:spcPts val="1600"/>
              </a:spcBef>
              <a:spcAft>
                <a:spcPts val="0"/>
              </a:spcAft>
              <a:buClr>
                <a:schemeClr val="dk1"/>
              </a:buClr>
              <a:buSzPts val="1100"/>
              <a:buFont typeface="Arial"/>
              <a:buNone/>
            </a:pPr>
            <a:r>
              <a:rPr lang="en-GB" sz="1800" dirty="0">
                <a:solidFill>
                  <a:schemeClr val="tx1"/>
                </a:solidFill>
              </a:rPr>
              <a:t>Reference: </a:t>
            </a:r>
            <a:r>
              <a:rPr lang="en-GB" sz="1800" u="sng" dirty="0">
                <a:solidFill>
                  <a:srgbClr val="0000FF"/>
                </a:solidFill>
                <a:hlinkClick r:id="rId3">
                  <a:extLst>
                    <a:ext uri="{A12FA001-AC4F-418D-AE19-62706E023703}">
                      <ahyp:hlinkClr xmlns:ahyp="http://schemas.microsoft.com/office/drawing/2018/hyperlinkcolor" xmlns="" val="tx"/>
                    </a:ext>
                  </a:extLst>
                </a:hlinkClick>
              </a:rPr>
              <a:t>NHS: 5 steps to mental wellbeing</a:t>
            </a:r>
            <a:endParaRPr sz="1800" dirty="0">
              <a:solidFill>
                <a:srgbClr val="0000FF"/>
              </a:solidFill>
            </a:endParaRPr>
          </a:p>
          <a:p>
            <a:pPr marL="0" lvl="0" indent="0" algn="l" rtl="0">
              <a:spcBef>
                <a:spcPts val="1600"/>
              </a:spcBef>
              <a:spcAft>
                <a:spcPts val="1600"/>
              </a:spcAft>
              <a:buNone/>
            </a:pPr>
            <a:endParaRPr sz="1800" dirty="0"/>
          </a:p>
        </p:txBody>
      </p:sp>
      <p:sp>
        <p:nvSpPr>
          <p:cNvPr id="184" name="Google Shape;184;p31"/>
          <p:cNvSpPr txBox="1">
            <a:spLocks noGrp="1"/>
          </p:cNvSpPr>
          <p:nvPr>
            <p:ph type="body" idx="2"/>
          </p:nvPr>
        </p:nvSpPr>
        <p:spPr>
          <a:xfrm>
            <a:off x="6178800" y="216425"/>
            <a:ext cx="2695200" cy="1612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mental wellbeing is a normal part of daily life, in the same way as physical health.</a:t>
            </a:r>
            <a:endParaRPr sz="1600" dirty="0">
              <a:solidFill>
                <a:schemeClr val="tx1"/>
              </a:solidFill>
            </a:endParaRPr>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1600"/>
              </a:spcAft>
              <a:buNone/>
            </a:pPr>
            <a:endParaRPr sz="1800" dirty="0"/>
          </a:p>
        </p:txBody>
      </p:sp>
      <p:sp>
        <p:nvSpPr>
          <p:cNvPr id="185" name="Google Shape;185;p31">
            <a:extLst>
              <a:ext uri="{C183D7F6-B498-43B3-948B-1728B52AA6E4}">
                <adec:decorative xmlns:adec="http://schemas.microsoft.com/office/drawing/2017/decorative" xmlns="" val="1"/>
              </a:ext>
            </a:extLst>
          </p:cNvPr>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19</a:t>
            </a:fld>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4"/>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Contents</a:t>
            </a:r>
            <a:endParaRPr dirty="0">
              <a:solidFill>
                <a:schemeClr val="accent1"/>
              </a:solidFill>
            </a:endParaRPr>
          </a:p>
        </p:txBody>
      </p:sp>
      <p:sp>
        <p:nvSpPr>
          <p:cNvPr id="65" name="Google Shape;65;p14"/>
          <p:cNvSpPr txBox="1">
            <a:spLocks noGrp="1"/>
          </p:cNvSpPr>
          <p:nvPr>
            <p:ph type="sldNum" idx="12"/>
          </p:nvPr>
        </p:nvSpPr>
        <p:spPr>
          <a:xfrm>
            <a:off x="4402575" y="4810975"/>
            <a:ext cx="260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a:t>
            </a:fld>
            <a:endParaRPr dirty="0"/>
          </a:p>
        </p:txBody>
      </p:sp>
      <p:sp>
        <p:nvSpPr>
          <p:cNvPr id="2" name="TextBox 1">
            <a:extLst>
              <a:ext uri="{FF2B5EF4-FFF2-40B4-BE49-F238E27FC236}">
                <a16:creationId xmlns:a16="http://schemas.microsoft.com/office/drawing/2014/main" id="{3D538759-D6D9-4DF5-B99F-640FD9F431CE}"/>
              </a:ext>
            </a:extLst>
          </p:cNvPr>
          <p:cNvSpPr txBox="1"/>
          <p:nvPr/>
        </p:nvSpPr>
        <p:spPr>
          <a:xfrm>
            <a:off x="333555" y="971909"/>
            <a:ext cx="7487728" cy="3816429"/>
          </a:xfrm>
          <a:prstGeom prst="rect">
            <a:avLst/>
          </a:prstGeom>
          <a:noFill/>
        </p:spPr>
        <p:txBody>
          <a:bodyPr wrap="square" rtlCol="0">
            <a:spAutoFit/>
          </a:bodyPr>
          <a:lstStyle/>
          <a:p>
            <a:pPr fontAlgn="t">
              <a:lnSpc>
                <a:spcPct val="150000"/>
              </a:lnSpc>
            </a:pPr>
            <a:r>
              <a:rPr lang="en-GB" sz="2200" dirty="0">
                <a:solidFill>
                  <a:schemeClr val="tx1"/>
                </a:solidFill>
                <a:latin typeface="Arial" panose="020B0604020202020204" pitchFamily="34" charset="0"/>
                <a:ea typeface="Arial" panose="020B0604020202020204" pitchFamily="34" charset="0"/>
                <a:cs typeface="Arial" panose="020B0604020202020204" pitchFamily="34" charset="0"/>
              </a:rPr>
              <a:t>3</a:t>
            </a:r>
            <a:r>
              <a:rPr lang="en-GB" sz="2200" dirty="0">
                <a:solidFill>
                  <a:schemeClr val="tx1"/>
                </a:solidFill>
                <a:latin typeface="Arial" panose="020B0604020202020204" pitchFamily="34" charset="0"/>
                <a:ea typeface="Arial" panose="020B0604020202020204" pitchFamily="34" charset="0"/>
              </a:rPr>
              <a:t>	</a:t>
            </a:r>
            <a:r>
              <a:rPr lang="en-GB" sz="2200" dirty="0">
                <a:solidFill>
                  <a:schemeClr val="tx1"/>
                </a:solidFill>
                <a:latin typeface="Arial" panose="020B0604020202020204" pitchFamily="34" charset="0"/>
                <a:ea typeface="Arial" panose="020B0604020202020204" pitchFamily="34" charset="0"/>
                <a:cs typeface="Arial" panose="020B0604020202020204" pitchFamily="34" charset="0"/>
              </a:rPr>
              <a:t>About this training module</a:t>
            </a:r>
          </a:p>
          <a:p>
            <a:pPr fontAlgn="t">
              <a:lnSpc>
                <a:spcPct val="150000"/>
              </a:lnSpc>
            </a:pPr>
            <a:r>
              <a:rPr lang="en-GB" sz="2200" dirty="0">
                <a:solidFill>
                  <a:schemeClr val="tx1"/>
                </a:solidFill>
                <a:latin typeface="Arial" panose="020B0604020202020204" pitchFamily="34" charset="0"/>
                <a:ea typeface="Arial" panose="020B0604020202020204" pitchFamily="34" charset="0"/>
                <a:cs typeface="Arial" panose="020B0604020202020204" pitchFamily="34" charset="0"/>
              </a:rPr>
              <a:t>8</a:t>
            </a:r>
            <a:r>
              <a:rPr lang="en-GB" sz="1800" dirty="0">
                <a:solidFill>
                  <a:schemeClr val="tx1"/>
                </a:solidFill>
                <a:latin typeface="Arial" panose="020B0604020202020204" pitchFamily="34" charset="0"/>
                <a:ea typeface="Arial" panose="020B0604020202020204" pitchFamily="34" charset="0"/>
              </a:rPr>
              <a:t>	</a:t>
            </a:r>
            <a:r>
              <a:rPr lang="en-GB" sz="2200" dirty="0">
                <a:solidFill>
                  <a:schemeClr val="tx1"/>
                </a:solidFill>
                <a:latin typeface="Arial" panose="020B0604020202020204" pitchFamily="34" charset="0"/>
                <a:ea typeface="Arial" panose="020B0604020202020204" pitchFamily="34" charset="0"/>
                <a:cs typeface="Arial" panose="020B0604020202020204" pitchFamily="34" charset="0"/>
              </a:rPr>
              <a:t>Teaching the new curriculum</a:t>
            </a:r>
          </a:p>
          <a:p>
            <a:pPr fontAlgn="t">
              <a:lnSpc>
                <a:spcPct val="150000"/>
              </a:lnSpc>
            </a:pPr>
            <a:r>
              <a:rPr lang="en-GB" sz="2200" dirty="0">
                <a:solidFill>
                  <a:schemeClr val="tx1"/>
                </a:solidFill>
                <a:latin typeface="Arial" panose="020B0604020202020204" pitchFamily="34" charset="0"/>
                <a:ea typeface="Arial" panose="020B0604020202020204" pitchFamily="34" charset="0"/>
                <a:cs typeface="Arial" panose="020B0604020202020204" pitchFamily="34" charset="0"/>
              </a:rPr>
              <a:t>17</a:t>
            </a:r>
            <a:r>
              <a:rPr lang="en-GB" sz="1800" dirty="0">
                <a:solidFill>
                  <a:schemeClr val="tx1"/>
                </a:solidFill>
                <a:latin typeface="Arial" panose="020B0604020202020204" pitchFamily="34" charset="0"/>
                <a:ea typeface="Arial" panose="020B0604020202020204" pitchFamily="34" charset="0"/>
              </a:rPr>
              <a:t>	</a:t>
            </a:r>
            <a:r>
              <a:rPr lang="en-GB" sz="2200" b="1" dirty="0">
                <a:solidFill>
                  <a:schemeClr val="tx1"/>
                </a:solidFill>
                <a:latin typeface="Arial" panose="020B0604020202020204" pitchFamily="34" charset="0"/>
                <a:ea typeface="Arial" panose="020B0604020202020204" pitchFamily="34" charset="0"/>
                <a:cs typeface="Arial" panose="020B0604020202020204" pitchFamily="34" charset="0"/>
              </a:rPr>
              <a:t>Primary curriculum </a:t>
            </a:r>
            <a:endParaRPr lang="en-GB" sz="1800" dirty="0">
              <a:solidFill>
                <a:schemeClr val="tx1"/>
              </a:solidFill>
              <a:latin typeface="Arial" panose="020B0604020202020204" pitchFamily="34" charset="0"/>
            </a:endParaRPr>
          </a:p>
          <a:p>
            <a:pPr fontAlgn="t">
              <a:lnSpc>
                <a:spcPct val="150000"/>
              </a:lnSpc>
            </a:pPr>
            <a:r>
              <a:rPr lang="en-GB" sz="2200" dirty="0">
                <a:solidFill>
                  <a:schemeClr val="tx1"/>
                </a:solidFill>
                <a:latin typeface="Arial" panose="020B0604020202020204" pitchFamily="34" charset="0"/>
                <a:ea typeface="Arial" panose="020B0604020202020204" pitchFamily="34" charset="0"/>
                <a:cs typeface="Arial" panose="020B0604020202020204" pitchFamily="34" charset="0"/>
              </a:rPr>
              <a:t>34</a:t>
            </a:r>
            <a:r>
              <a:rPr lang="en-GB" sz="1800" dirty="0">
                <a:solidFill>
                  <a:schemeClr val="tx1"/>
                </a:solidFill>
                <a:latin typeface="Arial" panose="020B0604020202020204" pitchFamily="34" charset="0"/>
                <a:ea typeface="Arial" panose="020B0604020202020204" pitchFamily="34" charset="0"/>
              </a:rPr>
              <a:t>	</a:t>
            </a:r>
            <a:r>
              <a:rPr lang="en-GB" sz="2200" b="1" dirty="0">
                <a:solidFill>
                  <a:schemeClr val="tx1"/>
                </a:solidFill>
                <a:latin typeface="Arial" panose="020B0604020202020204" pitchFamily="34" charset="0"/>
                <a:ea typeface="Arial" panose="020B0604020202020204" pitchFamily="34" charset="0"/>
                <a:cs typeface="Arial" panose="020B0604020202020204" pitchFamily="34" charset="0"/>
              </a:rPr>
              <a:t>Secondary curriculum </a:t>
            </a:r>
            <a:endParaRPr lang="en-GB" sz="1800" dirty="0">
              <a:solidFill>
                <a:schemeClr val="tx1"/>
              </a:solidFill>
              <a:latin typeface="Arial" panose="020B0604020202020204" pitchFamily="34" charset="0"/>
            </a:endParaRPr>
          </a:p>
          <a:p>
            <a:pPr fontAlgn="t">
              <a:lnSpc>
                <a:spcPct val="150000"/>
              </a:lnSpc>
            </a:pPr>
            <a:r>
              <a:rPr lang="en-GB" sz="2200" dirty="0">
                <a:solidFill>
                  <a:schemeClr val="tx1"/>
                </a:solidFill>
                <a:latin typeface="Arial" panose="020B0604020202020204" pitchFamily="34" charset="0"/>
                <a:ea typeface="Arial" panose="020B0604020202020204" pitchFamily="34" charset="0"/>
                <a:cs typeface="Arial" panose="020B0604020202020204" pitchFamily="34" charset="0"/>
              </a:rPr>
              <a:t>43</a:t>
            </a:r>
            <a:r>
              <a:rPr lang="en-GB" sz="1800" dirty="0">
                <a:solidFill>
                  <a:schemeClr val="tx1"/>
                </a:solidFill>
                <a:latin typeface="Arial" panose="020B0604020202020204" pitchFamily="34" charset="0"/>
                <a:ea typeface="Arial" panose="020B0604020202020204" pitchFamily="34" charset="0"/>
              </a:rPr>
              <a:t>	</a:t>
            </a:r>
            <a:r>
              <a:rPr lang="en-GB" sz="2200" dirty="0">
                <a:solidFill>
                  <a:schemeClr val="tx1"/>
                </a:solidFill>
                <a:latin typeface="Arial" panose="020B0604020202020204" pitchFamily="34" charset="0"/>
                <a:ea typeface="Arial" panose="020B0604020202020204" pitchFamily="34" charset="0"/>
                <a:cs typeface="Arial" panose="020B0604020202020204" pitchFamily="34" charset="0"/>
              </a:rPr>
              <a:t>Examples of good practice</a:t>
            </a:r>
            <a:endParaRPr lang="en-GB" sz="1800" dirty="0">
              <a:solidFill>
                <a:schemeClr val="tx1"/>
              </a:solidFill>
              <a:latin typeface="Arial" panose="020B0604020202020204" pitchFamily="34" charset="0"/>
            </a:endParaRPr>
          </a:p>
          <a:p>
            <a:pPr fontAlgn="t">
              <a:lnSpc>
                <a:spcPct val="150000"/>
              </a:lnSpc>
            </a:pPr>
            <a:r>
              <a:rPr lang="en-GB" sz="2200" dirty="0">
                <a:solidFill>
                  <a:schemeClr val="tx1"/>
                </a:solidFill>
                <a:latin typeface="Arial" panose="020B0604020202020204" pitchFamily="34" charset="0"/>
                <a:ea typeface="Arial" panose="020B0604020202020204" pitchFamily="34" charset="0"/>
                <a:cs typeface="Arial" panose="020B0604020202020204" pitchFamily="34" charset="0"/>
              </a:rPr>
              <a:t>48</a:t>
            </a:r>
            <a:r>
              <a:rPr lang="en-GB" sz="1800" dirty="0">
                <a:solidFill>
                  <a:schemeClr val="tx1"/>
                </a:solidFill>
                <a:latin typeface="Arial" panose="020B0604020202020204" pitchFamily="34" charset="0"/>
                <a:ea typeface="Arial" panose="020B0604020202020204" pitchFamily="34" charset="0"/>
              </a:rPr>
              <a:t>	</a:t>
            </a:r>
            <a:r>
              <a:rPr lang="en-GB" sz="2200" dirty="0">
                <a:solidFill>
                  <a:schemeClr val="tx1"/>
                </a:solidFill>
                <a:latin typeface="Arial" panose="020B0604020202020204" pitchFamily="34" charset="0"/>
                <a:ea typeface="Arial" panose="020B0604020202020204" pitchFamily="34" charset="0"/>
                <a:cs typeface="Arial" panose="020B0604020202020204" pitchFamily="34" charset="0"/>
              </a:rPr>
              <a:t>Activities and templates for trainers</a:t>
            </a:r>
            <a:endParaRPr lang="en-GB" sz="1800" dirty="0">
              <a:solidFill>
                <a:schemeClr val="tx1"/>
              </a:solidFill>
              <a:latin typeface="Arial" panose="020B0604020202020204" pitchFamily="34" charset="0"/>
            </a:endParaRPr>
          </a:p>
          <a:p>
            <a:pPr fontAlgn="t"/>
            <a:endParaRPr lang="en-GB" sz="2200" dirty="0">
              <a:solidFill>
                <a:srgbClr val="073763"/>
              </a:solidFill>
              <a:latin typeface="Arial" panose="020B0604020202020204" pitchFamily="34" charset="0"/>
              <a:ea typeface="Arial" panose="020B0604020202020204" pitchFamily="34" charset="0"/>
              <a:cs typeface="Arial" panose="020B0604020202020204" pitchFamily="34" charset="0"/>
            </a:endParaRPr>
          </a:p>
          <a:p>
            <a:pPr fontAlgn="t"/>
            <a:endParaRPr lang="en-GB" sz="2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2"/>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Range of childhood emotions</a:t>
            </a:r>
            <a:endParaRPr dirty="0">
              <a:solidFill>
                <a:schemeClr val="accent1"/>
              </a:solidFill>
            </a:endParaRPr>
          </a:p>
          <a:p>
            <a:pPr marL="0" lvl="0" indent="0" algn="l" rtl="0">
              <a:spcBef>
                <a:spcPts val="0"/>
              </a:spcBef>
              <a:spcAft>
                <a:spcPts val="0"/>
              </a:spcAft>
              <a:buNone/>
            </a:pPr>
            <a:endParaRPr dirty="0">
              <a:solidFill>
                <a:srgbClr val="073763"/>
              </a:solidFill>
            </a:endParaRPr>
          </a:p>
        </p:txBody>
      </p:sp>
      <p:sp>
        <p:nvSpPr>
          <p:cNvPr id="195" name="Google Shape;195;p32"/>
          <p:cNvSpPr txBox="1">
            <a:spLocks noGrp="1"/>
          </p:cNvSpPr>
          <p:nvPr>
            <p:ph type="subTitle" idx="4294967295"/>
          </p:nvPr>
        </p:nvSpPr>
        <p:spPr>
          <a:xfrm>
            <a:off x="7796400" y="4454575"/>
            <a:ext cx="1077600" cy="472500"/>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192" name="Google Shape;192;p32"/>
          <p:cNvSpPr txBox="1">
            <a:spLocks noGrp="1"/>
          </p:cNvSpPr>
          <p:nvPr>
            <p:ph type="body" idx="1"/>
          </p:nvPr>
        </p:nvSpPr>
        <p:spPr>
          <a:xfrm>
            <a:off x="269999" y="914400"/>
            <a:ext cx="5388083"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Teach pupils to </a:t>
            </a:r>
            <a:r>
              <a:rPr lang="en-GB" sz="1800" b="1" dirty="0">
                <a:solidFill>
                  <a:schemeClr val="tx1"/>
                </a:solidFill>
              </a:rPr>
              <a:t>identify and name the range and degrees of emotions</a:t>
            </a:r>
            <a:r>
              <a:rPr lang="en-GB" sz="1800" dirty="0">
                <a:solidFill>
                  <a:schemeClr val="tx1"/>
                </a:solidFill>
              </a:rPr>
              <a:t> in daily life. Pitch lessons to match developmental stage. </a:t>
            </a:r>
            <a:endParaRPr sz="1800" dirty="0">
              <a:solidFill>
                <a:schemeClr val="tx1"/>
              </a:solidFill>
            </a:endParaRPr>
          </a:p>
          <a:p>
            <a:pPr marL="0" lvl="0" indent="0" algn="l" rtl="0">
              <a:spcBef>
                <a:spcPts val="1600"/>
              </a:spcBef>
              <a:spcAft>
                <a:spcPts val="0"/>
              </a:spcAft>
              <a:buNone/>
            </a:pPr>
            <a:r>
              <a:rPr lang="en-GB" sz="1800" b="1" dirty="0">
                <a:solidFill>
                  <a:schemeClr val="tx1"/>
                </a:solidFill>
              </a:rPr>
              <a:t>Stage 1:</a:t>
            </a:r>
            <a:r>
              <a:rPr lang="en-GB" sz="1800" dirty="0">
                <a:solidFill>
                  <a:schemeClr val="tx1"/>
                </a:solidFill>
              </a:rPr>
              <a:t> Recognising fear, joy, disgust, surprise, sadness, anger, happiness.</a:t>
            </a:r>
            <a:endParaRPr sz="1800" dirty="0">
              <a:solidFill>
                <a:schemeClr val="tx1"/>
              </a:solidFill>
            </a:endParaRPr>
          </a:p>
          <a:p>
            <a:pPr marL="0" lvl="0" indent="0" algn="l" rtl="0">
              <a:spcBef>
                <a:spcPts val="1600"/>
              </a:spcBef>
              <a:spcAft>
                <a:spcPts val="0"/>
              </a:spcAft>
              <a:buNone/>
            </a:pPr>
            <a:r>
              <a:rPr lang="en-GB" sz="1800" b="1" dirty="0">
                <a:solidFill>
                  <a:schemeClr val="tx1"/>
                </a:solidFill>
              </a:rPr>
              <a:t>Stage 2:</a:t>
            </a:r>
            <a:r>
              <a:rPr lang="en-GB" sz="1800" dirty="0">
                <a:solidFill>
                  <a:schemeClr val="tx1"/>
                </a:solidFill>
              </a:rPr>
              <a:t> Recognising pride, shame, dismay, jealousy, embarrassment, empathy.</a:t>
            </a:r>
            <a:endParaRPr sz="1800" dirty="0">
              <a:solidFill>
                <a:schemeClr val="tx1"/>
              </a:solidFill>
            </a:endParaRPr>
          </a:p>
          <a:p>
            <a:pPr marL="0" lvl="0" indent="0" algn="l" rtl="0">
              <a:spcBef>
                <a:spcPts val="1600"/>
              </a:spcBef>
              <a:spcAft>
                <a:spcPts val="0"/>
              </a:spcAft>
              <a:buNone/>
            </a:pPr>
            <a:r>
              <a:rPr lang="en-GB" sz="1800" b="1" dirty="0">
                <a:solidFill>
                  <a:schemeClr val="tx1"/>
                </a:solidFill>
              </a:rPr>
              <a:t>Stage 3:</a:t>
            </a:r>
            <a:r>
              <a:rPr lang="en-GB" sz="1800" dirty="0">
                <a:solidFill>
                  <a:schemeClr val="tx1"/>
                </a:solidFill>
              </a:rPr>
              <a:t> Recognising multiple emotions (feeling good, bad or indifferent at the same time), false emotions (pretending to like a present).</a:t>
            </a:r>
            <a:endParaRPr sz="1800" dirty="0">
              <a:solidFill>
                <a:schemeClr val="tx1"/>
              </a:solidFill>
            </a:endParaRPr>
          </a:p>
          <a:p>
            <a:pPr marL="0" lvl="0" indent="0" algn="l" rtl="0">
              <a:spcBef>
                <a:spcPts val="1600"/>
              </a:spcBef>
              <a:spcAft>
                <a:spcPts val="1600"/>
              </a:spcAft>
              <a:buNone/>
            </a:pPr>
            <a:endParaRPr sz="1800" dirty="0"/>
          </a:p>
        </p:txBody>
      </p:sp>
      <p:sp>
        <p:nvSpPr>
          <p:cNvPr id="193" name="Google Shape;193;p32"/>
          <p:cNvSpPr txBox="1">
            <a:spLocks noGrp="1"/>
          </p:cNvSpPr>
          <p:nvPr>
            <p:ph type="body" idx="2"/>
          </p:nvPr>
        </p:nvSpPr>
        <p:spPr>
          <a:xfrm>
            <a:off x="6257177" y="264944"/>
            <a:ext cx="2695200" cy="3015212"/>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there is a normal range of emotions (e.g. happiness, sadness, anger, fear, surprise, nervousness) and scale of emotions that all humans experience in relation to different experiences and situations.</a:t>
            </a:r>
            <a:endParaRPr sz="1600" dirty="0">
              <a:solidFill>
                <a:schemeClr val="tx1"/>
              </a:solidFill>
            </a:endParaRPr>
          </a:p>
          <a:p>
            <a:pPr marL="0" lvl="0" indent="0" algn="l" rtl="0">
              <a:spcBef>
                <a:spcPts val="1600"/>
              </a:spcBef>
              <a:spcAft>
                <a:spcPts val="0"/>
              </a:spcAft>
              <a:buNone/>
            </a:pPr>
            <a:r>
              <a:rPr lang="en-GB" sz="1600" dirty="0"/>
              <a:t/>
            </a:r>
            <a:br>
              <a:rPr lang="en-GB" sz="1600" dirty="0"/>
            </a:br>
            <a:endParaRPr sz="16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1600"/>
              </a:spcAft>
              <a:buNone/>
            </a:pPr>
            <a:endParaRPr sz="1800" dirty="0"/>
          </a:p>
        </p:txBody>
      </p:sp>
      <p:sp>
        <p:nvSpPr>
          <p:cNvPr id="194" name="Google Shape;194;p32">
            <a:extLst>
              <a:ext uri="{C183D7F6-B498-43B3-948B-1728B52AA6E4}">
                <adec:decorative xmlns:adec="http://schemas.microsoft.com/office/drawing/2017/decorative" xmlns="" val="1"/>
              </a:ext>
            </a:extLst>
          </p:cNvPr>
          <p:cNvSpPr txBox="1">
            <a:spLocks noGrp="1"/>
          </p:cNvSpPr>
          <p:nvPr>
            <p:ph type="sldNum" idx="12"/>
          </p:nvPr>
        </p:nvSpPr>
        <p:spPr>
          <a:xfrm>
            <a:off x="4318325" y="4810975"/>
            <a:ext cx="3447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20</a:t>
            </a:fld>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33"/>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Scale of childhood emotions</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04" name="Google Shape;204;p33"/>
          <p:cNvSpPr txBox="1">
            <a:spLocks noGrp="1"/>
          </p:cNvSpPr>
          <p:nvPr>
            <p:ph type="subTitle" idx="4294967295"/>
          </p:nvPr>
        </p:nvSpPr>
        <p:spPr>
          <a:xfrm>
            <a:off x="7796400" y="4454575"/>
            <a:ext cx="1077600" cy="472500"/>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201" name="Google Shape;201;p33"/>
          <p:cNvSpPr txBox="1">
            <a:spLocks noGrp="1"/>
          </p:cNvSpPr>
          <p:nvPr>
            <p:ph type="body" idx="1"/>
          </p:nvPr>
        </p:nvSpPr>
        <p:spPr>
          <a:xfrm>
            <a:off x="214675" y="914400"/>
            <a:ext cx="6025638"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Teach younger pupils to recognise:</a:t>
            </a:r>
            <a:endParaRPr sz="1800" dirty="0">
              <a:solidFill>
                <a:schemeClr val="tx1"/>
              </a:solidFill>
            </a:endParaRPr>
          </a:p>
          <a:p>
            <a:pPr marL="457200" lvl="0" indent="-342900" algn="l" rtl="0">
              <a:spcBef>
                <a:spcPts val="1600"/>
              </a:spcBef>
              <a:spcAft>
                <a:spcPts val="0"/>
              </a:spcAft>
              <a:buSzPts val="1800"/>
              <a:buChar char="●"/>
            </a:pPr>
            <a:r>
              <a:rPr lang="en-GB" sz="1800" b="1" dirty="0">
                <a:solidFill>
                  <a:schemeClr val="tx1"/>
                </a:solidFill>
              </a:rPr>
              <a:t>emotional triggers</a:t>
            </a:r>
            <a:r>
              <a:rPr lang="en-GB" sz="1800" dirty="0">
                <a:solidFill>
                  <a:schemeClr val="tx1"/>
                </a:solidFill>
              </a:rPr>
              <a:t> (losing a toy, routine change)</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that the behaviour of others can affect their wellbeing</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their own behaviour and emotions can affect others </a:t>
            </a:r>
            <a:endParaRPr sz="1800" dirty="0">
              <a:solidFill>
                <a:schemeClr val="tx1"/>
              </a:solidFill>
            </a:endParaRPr>
          </a:p>
          <a:p>
            <a:pPr marL="0" lvl="0" indent="0" algn="l" rtl="0">
              <a:spcBef>
                <a:spcPts val="1600"/>
              </a:spcBef>
              <a:spcAft>
                <a:spcPts val="0"/>
              </a:spcAft>
              <a:buNone/>
            </a:pPr>
            <a:r>
              <a:rPr lang="en-GB" sz="1800" dirty="0">
                <a:solidFill>
                  <a:schemeClr val="tx1"/>
                </a:solidFill>
              </a:rPr>
              <a:t>Build older pupils’ awareness of: </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the impact of </a:t>
            </a:r>
            <a:r>
              <a:rPr lang="en-GB" sz="1800" b="1" dirty="0">
                <a:solidFill>
                  <a:schemeClr val="tx1"/>
                </a:solidFill>
              </a:rPr>
              <a:t>life events</a:t>
            </a:r>
            <a:r>
              <a:rPr lang="en-GB" sz="1800" dirty="0">
                <a:solidFill>
                  <a:schemeClr val="tx1"/>
                </a:solidFill>
              </a:rPr>
              <a:t> (parents separating, arrival of a new sibling) </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the many factors that can affect mood such as responsibilities, personal preferences, exercise</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how events can affect the intensity of our emotions</a:t>
            </a:r>
            <a:endParaRPr sz="1800" dirty="0">
              <a:solidFill>
                <a:schemeClr val="tx1"/>
              </a:solidFill>
            </a:endParaRPr>
          </a:p>
          <a:p>
            <a:pPr marL="0" lvl="0" indent="0" algn="l" rtl="0">
              <a:spcBef>
                <a:spcPts val="1600"/>
              </a:spcBef>
              <a:spcAft>
                <a:spcPts val="1600"/>
              </a:spcAft>
              <a:buNone/>
            </a:pPr>
            <a:endParaRPr sz="1800" dirty="0"/>
          </a:p>
        </p:txBody>
      </p:sp>
      <p:sp>
        <p:nvSpPr>
          <p:cNvPr id="202" name="Google Shape;202;p33"/>
          <p:cNvSpPr txBox="1">
            <a:spLocks noGrp="1"/>
          </p:cNvSpPr>
          <p:nvPr>
            <p:ph type="body" idx="2"/>
          </p:nvPr>
        </p:nvSpPr>
        <p:spPr>
          <a:xfrm>
            <a:off x="6240312" y="216425"/>
            <a:ext cx="2633687" cy="3060486"/>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600" b="1" dirty="0">
                <a:solidFill>
                  <a:schemeClr val="tx1"/>
                </a:solidFill>
              </a:rPr>
              <a:t>STATUTORY GUIDANCE</a:t>
            </a:r>
            <a:r>
              <a:rPr lang="en-GB" sz="1600" dirty="0">
                <a:solidFill>
                  <a:schemeClr val="tx1"/>
                </a:solidFill>
              </a:rPr>
              <a:t/>
            </a:r>
            <a:br>
              <a:rPr lang="en-GB" sz="1600" dirty="0">
                <a:solidFill>
                  <a:schemeClr val="tx1"/>
                </a:solidFill>
              </a:rPr>
            </a:br>
            <a:r>
              <a:rPr lang="en-GB" sz="1600" dirty="0">
                <a:solidFill>
                  <a:schemeClr val="tx1"/>
                </a:solidFill>
              </a:rPr>
              <a:t>Know there is a normal range of emotions (e.g. happiness, sadness, anger, fear, surprise, nervousness) and scale of emotions that all humans experience in relation to different experiences and situations.</a:t>
            </a:r>
            <a:endParaRPr sz="1600" dirty="0">
              <a:solidFill>
                <a:schemeClr val="tx1"/>
              </a:solidFill>
            </a:endParaRPr>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1600"/>
              </a:spcAft>
              <a:buNone/>
            </a:pPr>
            <a:endParaRPr sz="1800" dirty="0"/>
          </a:p>
        </p:txBody>
      </p:sp>
      <p:sp>
        <p:nvSpPr>
          <p:cNvPr id="203" name="Google Shape;203;p33">
            <a:extLst>
              <a:ext uri="{C183D7F6-B498-43B3-948B-1728B52AA6E4}">
                <adec:decorative xmlns:adec="http://schemas.microsoft.com/office/drawing/2017/decorative" xmlns="" val="1"/>
              </a:ext>
            </a:extLst>
          </p:cNvPr>
          <p:cNvSpPr txBox="1">
            <a:spLocks noGrp="1"/>
          </p:cNvSpPr>
          <p:nvPr>
            <p:ph type="sldNum" idx="12"/>
          </p:nvPr>
        </p:nvSpPr>
        <p:spPr>
          <a:xfrm>
            <a:off x="4294725" y="4810975"/>
            <a:ext cx="3681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21</a:t>
            </a:fld>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4"/>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Talking about emotions</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13" name="Google Shape;213;p34"/>
          <p:cNvSpPr txBox="1">
            <a:spLocks noGrp="1"/>
          </p:cNvSpPr>
          <p:nvPr>
            <p:ph type="subTitle" idx="4294967295"/>
          </p:nvPr>
        </p:nvSpPr>
        <p:spPr>
          <a:xfrm>
            <a:off x="7796400" y="4454575"/>
            <a:ext cx="1077600" cy="472500"/>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210" name="Google Shape;210;p34"/>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Establish and build younger pupils’ vocabulary for: </a:t>
            </a:r>
            <a:endParaRPr sz="1800" dirty="0"/>
          </a:p>
          <a:p>
            <a:pPr marL="457200" lvl="0" indent="-342900" algn="l" rtl="0">
              <a:spcBef>
                <a:spcPts val="1600"/>
              </a:spcBef>
              <a:spcAft>
                <a:spcPts val="0"/>
              </a:spcAft>
              <a:buSzPts val="1800"/>
              <a:buChar char="●"/>
            </a:pPr>
            <a:r>
              <a:rPr lang="en-GB" sz="1800" dirty="0"/>
              <a:t>things that make them feel happy or sad</a:t>
            </a:r>
            <a:endParaRPr sz="1800" dirty="0"/>
          </a:p>
          <a:p>
            <a:pPr marL="457200" lvl="0" indent="-342900" algn="l" rtl="0">
              <a:spcBef>
                <a:spcPts val="0"/>
              </a:spcBef>
              <a:spcAft>
                <a:spcPts val="0"/>
              </a:spcAft>
              <a:buSzPts val="1800"/>
              <a:buChar char="●"/>
            </a:pPr>
            <a:r>
              <a:rPr lang="en-GB" sz="1800" dirty="0"/>
              <a:t>things that could make someone else feel happy </a:t>
            </a:r>
            <a:endParaRPr sz="1800" dirty="0"/>
          </a:p>
          <a:p>
            <a:pPr marL="0" lvl="0" indent="0" algn="l" rtl="0">
              <a:spcBef>
                <a:spcPts val="1600"/>
              </a:spcBef>
              <a:spcAft>
                <a:spcPts val="0"/>
              </a:spcAft>
              <a:buNone/>
            </a:pPr>
            <a:r>
              <a:rPr lang="en-GB" sz="1800" dirty="0"/>
              <a:t>Challenge older pupils to talk in more complex and nuanced ways about: </a:t>
            </a:r>
            <a:endParaRPr sz="1800" dirty="0"/>
          </a:p>
          <a:p>
            <a:pPr marL="457200" lvl="0" indent="-342900" algn="l" rtl="0">
              <a:spcBef>
                <a:spcPts val="1600"/>
              </a:spcBef>
              <a:spcAft>
                <a:spcPts val="0"/>
              </a:spcAft>
              <a:buSzPts val="1800"/>
              <a:buChar char="●"/>
            </a:pPr>
            <a:r>
              <a:rPr lang="en-GB" sz="1800" dirty="0"/>
              <a:t>how events and people can make them feel happy, sad, anxious or upset</a:t>
            </a:r>
            <a:endParaRPr sz="1800" dirty="0"/>
          </a:p>
          <a:p>
            <a:pPr marL="457200" lvl="0" indent="-342900" algn="l" rtl="0">
              <a:spcBef>
                <a:spcPts val="0"/>
              </a:spcBef>
              <a:spcAft>
                <a:spcPts val="0"/>
              </a:spcAft>
              <a:buSzPts val="1800"/>
              <a:buChar char="●"/>
            </a:pPr>
            <a:r>
              <a:rPr lang="en-GB" sz="1800" dirty="0"/>
              <a:t>others’ emotions and how to recognise them </a:t>
            </a:r>
            <a:endParaRPr sz="1800" dirty="0"/>
          </a:p>
          <a:p>
            <a:pPr marL="457200" lvl="0" indent="-342900" algn="l" rtl="0">
              <a:spcBef>
                <a:spcPts val="0"/>
              </a:spcBef>
              <a:spcAft>
                <a:spcPts val="0"/>
              </a:spcAft>
              <a:buSzPts val="1800"/>
              <a:buChar char="●"/>
            </a:pPr>
            <a:r>
              <a:rPr lang="en-GB" sz="1800" dirty="0"/>
              <a:t>how someone might feel in an abstract scenario</a:t>
            </a:r>
            <a:endParaRPr sz="1800" dirty="0"/>
          </a:p>
          <a:p>
            <a:pPr marL="0" lvl="0" indent="0" algn="l" rtl="0">
              <a:spcBef>
                <a:spcPts val="1600"/>
              </a:spcBef>
              <a:spcAft>
                <a:spcPts val="1600"/>
              </a:spcAft>
              <a:buNone/>
            </a:pPr>
            <a:endParaRPr sz="1800" dirty="0"/>
          </a:p>
        </p:txBody>
      </p:sp>
      <p:sp>
        <p:nvSpPr>
          <p:cNvPr id="211" name="Google Shape;211;p34"/>
          <p:cNvSpPr txBox="1">
            <a:spLocks noGrp="1"/>
          </p:cNvSpPr>
          <p:nvPr>
            <p:ph type="body" idx="2"/>
          </p:nvPr>
        </p:nvSpPr>
        <p:spPr>
          <a:xfrm>
            <a:off x="6178800" y="216425"/>
            <a:ext cx="2695200" cy="2157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600" b="1" dirty="0"/>
              <a:t>STATUTORY GUIDANCE</a:t>
            </a:r>
            <a:r>
              <a:rPr lang="en-GB" sz="1800" dirty="0"/>
              <a:t/>
            </a:r>
            <a:br>
              <a:rPr lang="en-GB" sz="1800" dirty="0"/>
            </a:br>
            <a:r>
              <a:rPr lang="en-GB" sz="1600" dirty="0"/>
              <a:t>Know how to recognise and talk about emotions, including having a varied vocabulary of words to use when talking about their own and others’ feelings.</a:t>
            </a:r>
            <a:br>
              <a:rPr lang="en-GB" sz="1600" dirty="0"/>
            </a:br>
            <a:endParaRPr sz="16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1600"/>
              </a:spcAft>
              <a:buNone/>
            </a:pPr>
            <a:endParaRPr sz="1800" dirty="0"/>
          </a:p>
        </p:txBody>
      </p:sp>
      <p:sp>
        <p:nvSpPr>
          <p:cNvPr id="212" name="Google Shape;212;p34"/>
          <p:cNvSpPr txBox="1">
            <a:spLocks noGrp="1"/>
          </p:cNvSpPr>
          <p:nvPr>
            <p:ph type="sldNum" idx="12"/>
          </p:nvPr>
        </p:nvSpPr>
        <p:spPr>
          <a:xfrm>
            <a:off x="4259325" y="4810975"/>
            <a:ext cx="4035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22</a:t>
            </a:fld>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5"/>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Appropriate emotions / </a:t>
            </a:r>
            <a:r>
              <a:rPr lang="en-GB" dirty="0"/>
              <a:t>behaviour</a:t>
            </a:r>
            <a:r>
              <a:rPr lang="en-GB" dirty="0">
                <a:solidFill>
                  <a:srgbClr val="073763"/>
                </a:solidFill>
              </a:rPr>
              <a:t> </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22" name="Google Shape;222;p35"/>
          <p:cNvSpPr txBox="1">
            <a:spLocks noGrp="1"/>
          </p:cNvSpPr>
          <p:nvPr>
            <p:ph type="subTitle" idx="4294967295"/>
          </p:nvPr>
        </p:nvSpPr>
        <p:spPr>
          <a:xfrm>
            <a:off x="7796400" y="4454575"/>
            <a:ext cx="1077600" cy="472500"/>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219" name="Google Shape;219;p35"/>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For younger pupils model appropriate:</a:t>
            </a:r>
            <a:endParaRPr sz="1800" dirty="0"/>
          </a:p>
          <a:p>
            <a:pPr marL="457200" lvl="0" indent="-342900" algn="l" rtl="0">
              <a:spcBef>
                <a:spcPts val="1600"/>
              </a:spcBef>
              <a:spcAft>
                <a:spcPts val="0"/>
              </a:spcAft>
              <a:buSzPts val="1800"/>
              <a:buChar char="●"/>
            </a:pPr>
            <a:r>
              <a:rPr lang="en-GB" sz="1800" dirty="0"/>
              <a:t>responses to events/situations</a:t>
            </a:r>
            <a:endParaRPr sz="1800" dirty="0"/>
          </a:p>
          <a:p>
            <a:pPr marL="457200" lvl="0" indent="-342900" algn="l" rtl="0">
              <a:spcBef>
                <a:spcPts val="0"/>
              </a:spcBef>
              <a:spcAft>
                <a:spcPts val="0"/>
              </a:spcAft>
              <a:buSzPts val="1800"/>
              <a:buChar char="●"/>
            </a:pPr>
            <a:r>
              <a:rPr lang="en-GB" sz="1800" dirty="0"/>
              <a:t>ways to express emotions</a:t>
            </a:r>
            <a:endParaRPr sz="1800" dirty="0"/>
          </a:p>
          <a:p>
            <a:pPr marL="0" lvl="0" indent="0" algn="l" rtl="0">
              <a:spcBef>
                <a:spcPts val="1600"/>
              </a:spcBef>
              <a:spcAft>
                <a:spcPts val="0"/>
              </a:spcAft>
              <a:buNone/>
            </a:pPr>
            <a:r>
              <a:rPr lang="en-GB" sz="1800" dirty="0"/>
              <a:t>Also provide opportunities for pupils to practise recognising appropriate emotions and behaviour.</a:t>
            </a:r>
            <a:endParaRPr sz="1800" dirty="0"/>
          </a:p>
          <a:p>
            <a:pPr marL="0" lvl="0" indent="0" algn="l" rtl="0">
              <a:spcBef>
                <a:spcPts val="1600"/>
              </a:spcBef>
              <a:spcAft>
                <a:spcPts val="1600"/>
              </a:spcAft>
              <a:buNone/>
            </a:pPr>
            <a:r>
              <a:rPr lang="en-GB" sz="1800" dirty="0"/>
              <a:t>Give older pupils opportunities to select appropriate emotions and behaviours in response to (positive or negative) scenario-based triggers. Teach that there is usually a range of potential responses / expected behaviours.</a:t>
            </a:r>
            <a:endParaRPr sz="1800" dirty="0"/>
          </a:p>
        </p:txBody>
      </p:sp>
      <p:sp>
        <p:nvSpPr>
          <p:cNvPr id="220" name="Google Shape;220;p35"/>
          <p:cNvSpPr txBox="1">
            <a:spLocks noGrp="1"/>
          </p:cNvSpPr>
          <p:nvPr>
            <p:ph type="body" idx="2"/>
          </p:nvPr>
        </p:nvSpPr>
        <p:spPr>
          <a:xfrm>
            <a:off x="6178800" y="216425"/>
            <a:ext cx="2695200" cy="19050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a:t>
            </a:r>
            <a:r>
              <a:rPr lang="en-GB" sz="1800" dirty="0"/>
              <a:t/>
            </a:r>
            <a:br>
              <a:rPr lang="en-GB" sz="1800" dirty="0"/>
            </a:br>
            <a:r>
              <a:rPr lang="en-GB" sz="1600" dirty="0"/>
              <a:t>Know how to judge whether what they are feeling and how they are behaving is appropriate and proportionate.</a:t>
            </a:r>
            <a:endParaRPr sz="1600" dirty="0"/>
          </a:p>
        </p:txBody>
      </p:sp>
      <p:sp>
        <p:nvSpPr>
          <p:cNvPr id="221" name="Google Shape;221;p35"/>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23</a:t>
            </a:fld>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26"/>
        <p:cNvGrpSpPr/>
        <p:nvPr/>
      </p:nvGrpSpPr>
      <p:grpSpPr>
        <a:xfrm>
          <a:off x="0" y="0"/>
          <a:ext cx="0" cy="0"/>
          <a:chOff x="0" y="0"/>
          <a:chExt cx="0" cy="0"/>
        </a:xfrm>
      </p:grpSpPr>
      <p:sp>
        <p:nvSpPr>
          <p:cNvPr id="227" name="Google Shape;227;p36"/>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Physical activity and wellbeing</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31" name="Google Shape;231;p36"/>
          <p:cNvSpPr txBox="1">
            <a:spLocks noGrp="1"/>
          </p:cNvSpPr>
          <p:nvPr>
            <p:ph type="subTitle" idx="4294967295"/>
          </p:nvPr>
        </p:nvSpPr>
        <p:spPr>
          <a:xfrm>
            <a:off x="7796400" y="4454575"/>
            <a:ext cx="1077600" cy="472500"/>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228" name="Google Shape;228;p36"/>
          <p:cNvSpPr txBox="1">
            <a:spLocks noGrp="1"/>
          </p:cNvSpPr>
          <p:nvPr>
            <p:ph type="body" idx="1"/>
          </p:nvPr>
        </p:nvSpPr>
        <p:spPr>
          <a:xfrm>
            <a:off x="270000" y="914400"/>
            <a:ext cx="5908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that physical activity (activity that gets heart pumping) has been proven to be good for mental wellbeing. Pupils should be physically active </a:t>
            </a:r>
            <a:r>
              <a:rPr lang="en-GB" sz="1800" b="1" dirty="0"/>
              <a:t>every day for at least</a:t>
            </a:r>
            <a:r>
              <a:rPr lang="en-GB" sz="1800" dirty="0"/>
              <a:t> </a:t>
            </a:r>
            <a:r>
              <a:rPr lang="en-GB" sz="1800" b="1" dirty="0"/>
              <a:t>60 minutes</a:t>
            </a:r>
            <a:r>
              <a:rPr lang="en-GB" sz="1800" dirty="0"/>
              <a:t>. Ensure pupils know and experience the benefit of activity, such as: </a:t>
            </a:r>
            <a:endParaRPr sz="1800" dirty="0"/>
          </a:p>
          <a:p>
            <a:pPr marL="457200" lvl="0" indent="-342900" algn="l" rtl="0">
              <a:spcBef>
                <a:spcPts val="1600"/>
              </a:spcBef>
              <a:spcAft>
                <a:spcPts val="0"/>
              </a:spcAft>
              <a:buSzPts val="1800"/>
              <a:buChar char="●"/>
            </a:pPr>
            <a:r>
              <a:rPr lang="en-GB" sz="1800" dirty="0"/>
              <a:t>PE at school</a:t>
            </a:r>
            <a:endParaRPr sz="1800" dirty="0"/>
          </a:p>
          <a:p>
            <a:pPr marL="457200" lvl="0" indent="-342900" algn="l" rtl="0">
              <a:spcBef>
                <a:spcPts val="0"/>
              </a:spcBef>
              <a:spcAft>
                <a:spcPts val="0"/>
              </a:spcAft>
              <a:buSzPts val="1800"/>
              <a:buChar char="●"/>
            </a:pPr>
            <a:r>
              <a:rPr lang="en-GB" sz="1800" dirty="0"/>
              <a:t>walking or cycling to school</a:t>
            </a:r>
            <a:endParaRPr sz="1800" dirty="0"/>
          </a:p>
          <a:p>
            <a:pPr marL="457200" lvl="0" indent="-342900" algn="l" rtl="0">
              <a:spcBef>
                <a:spcPts val="0"/>
              </a:spcBef>
              <a:spcAft>
                <a:spcPts val="0"/>
              </a:spcAft>
              <a:buSzPts val="1800"/>
              <a:buChar char="●"/>
            </a:pPr>
            <a:r>
              <a:rPr lang="en-GB" sz="1800" dirty="0"/>
              <a:t>physically demanding activity out of or inside school (e.g. daily mile-long walk, jogging, sports)</a:t>
            </a:r>
            <a:endParaRPr sz="1800" dirty="0"/>
          </a:p>
          <a:p>
            <a:pPr marL="0" lvl="0" indent="0" algn="l" rtl="0">
              <a:spcBef>
                <a:spcPts val="1000"/>
              </a:spcBef>
              <a:spcAft>
                <a:spcPts val="0"/>
              </a:spcAft>
              <a:buNone/>
            </a:pPr>
            <a:r>
              <a:rPr lang="en-GB" sz="1800" dirty="0"/>
              <a:t>Explain that this is the </a:t>
            </a:r>
            <a:r>
              <a:rPr lang="en-GB" sz="1800" b="1" dirty="0"/>
              <a:t>minimum</a:t>
            </a:r>
            <a:r>
              <a:rPr lang="en-GB" sz="1800" dirty="0"/>
              <a:t> and that the more exercise they do the better their wellbeing is likely to be.</a:t>
            </a:r>
            <a:endParaRPr sz="1800" dirty="0"/>
          </a:p>
          <a:p>
            <a:pPr marL="0" lvl="0" indent="0" algn="l" rtl="0">
              <a:spcBef>
                <a:spcPts val="0"/>
              </a:spcBef>
              <a:spcAft>
                <a:spcPts val="1600"/>
              </a:spcAft>
              <a:buNone/>
            </a:pPr>
            <a:endParaRPr sz="1800" dirty="0"/>
          </a:p>
        </p:txBody>
      </p:sp>
      <p:sp>
        <p:nvSpPr>
          <p:cNvPr id="229" name="Google Shape;229;p36"/>
          <p:cNvSpPr txBox="1">
            <a:spLocks noGrp="1"/>
          </p:cNvSpPr>
          <p:nvPr>
            <p:ph type="body" idx="2"/>
          </p:nvPr>
        </p:nvSpPr>
        <p:spPr>
          <a:xfrm>
            <a:off x="6178800" y="216425"/>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a:t>
            </a:r>
            <a:r>
              <a:rPr lang="en-GB" sz="1600" dirty="0"/>
              <a:t/>
            </a:r>
            <a:br>
              <a:rPr lang="en-GB" sz="1600" dirty="0"/>
            </a:br>
            <a:r>
              <a:rPr lang="en-GB" sz="1600" dirty="0"/>
              <a:t>Know the benefits of physical exercise, time outdoors, community participation, voluntary and service-based activity on mental wellbeing and happiness.</a:t>
            </a:r>
            <a:endParaRPr sz="1600" dirty="0"/>
          </a:p>
        </p:txBody>
      </p:sp>
      <p:sp>
        <p:nvSpPr>
          <p:cNvPr id="230" name="Google Shape;230;p36"/>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24</a:t>
            </a:fld>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35"/>
        <p:cNvGrpSpPr/>
        <p:nvPr/>
      </p:nvGrpSpPr>
      <p:grpSpPr>
        <a:xfrm>
          <a:off x="0" y="0"/>
          <a:ext cx="0" cy="0"/>
          <a:chOff x="0" y="0"/>
          <a:chExt cx="0" cy="0"/>
        </a:xfrm>
      </p:grpSpPr>
      <p:sp>
        <p:nvSpPr>
          <p:cNvPr id="236" name="Google Shape;236;p37"/>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Social activity and wellbeing</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40" name="Google Shape;240;p37"/>
          <p:cNvSpPr txBox="1">
            <a:spLocks noGrp="1"/>
          </p:cNvSpPr>
          <p:nvPr>
            <p:ph type="subTitle" idx="4294967295"/>
          </p:nvPr>
        </p:nvSpPr>
        <p:spPr>
          <a:xfrm>
            <a:off x="7796400" y="4454575"/>
            <a:ext cx="1077600" cy="472500"/>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237" name="Google Shape;237;p37"/>
          <p:cNvSpPr txBox="1">
            <a:spLocks noGrp="1"/>
          </p:cNvSpPr>
          <p:nvPr>
            <p:ph type="body" idx="1"/>
          </p:nvPr>
        </p:nvSpPr>
        <p:spPr>
          <a:xfrm>
            <a:off x="270000" y="914400"/>
            <a:ext cx="5908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Explain that </a:t>
            </a:r>
            <a:r>
              <a:rPr lang="en-GB" sz="1800" b="1" dirty="0"/>
              <a:t>contact with other people has also been proven to be good for mental wellbeing</a:t>
            </a:r>
            <a:r>
              <a:rPr lang="en-GB" sz="1800" dirty="0"/>
              <a:t>. Ensure that pupils know and experience the benefits of social interaction inside and outside school, including by: </a:t>
            </a:r>
            <a:endParaRPr sz="1800" dirty="0"/>
          </a:p>
          <a:p>
            <a:pPr marL="457200" lvl="0" indent="-342900" algn="l" rtl="0">
              <a:spcBef>
                <a:spcPts val="1000"/>
              </a:spcBef>
              <a:spcAft>
                <a:spcPts val="0"/>
              </a:spcAft>
              <a:buSzPts val="1800"/>
              <a:buChar char="●"/>
            </a:pPr>
            <a:r>
              <a:rPr lang="en-GB" sz="1800" dirty="0"/>
              <a:t>taking part in clubs (e.g. sports clubs, rainbows, beavers)</a:t>
            </a:r>
            <a:endParaRPr sz="1800" dirty="0"/>
          </a:p>
          <a:p>
            <a:pPr marL="457200" lvl="0" indent="-342900" algn="l" rtl="0">
              <a:spcBef>
                <a:spcPts val="0"/>
              </a:spcBef>
              <a:spcAft>
                <a:spcPts val="0"/>
              </a:spcAft>
              <a:buSzPts val="1800"/>
              <a:buChar char="●"/>
            </a:pPr>
            <a:r>
              <a:rPr lang="en-GB" sz="1800" dirty="0"/>
              <a:t>participating in groups of people who share interests (e.g. drama clubs)</a:t>
            </a:r>
            <a:endParaRPr sz="1800" dirty="0"/>
          </a:p>
          <a:p>
            <a:pPr marL="457200" lvl="0" indent="-342900" algn="l" rtl="0">
              <a:spcBef>
                <a:spcPts val="0"/>
              </a:spcBef>
              <a:spcAft>
                <a:spcPts val="0"/>
              </a:spcAft>
              <a:buSzPts val="1800"/>
              <a:buChar char="●"/>
            </a:pPr>
            <a:r>
              <a:rPr lang="en-GB" sz="1800" dirty="0"/>
              <a:t>helping out with volunteering projects at school</a:t>
            </a:r>
            <a:endParaRPr sz="1800" dirty="0"/>
          </a:p>
          <a:p>
            <a:pPr marL="457200" lvl="0" indent="-342900" algn="l" rtl="0">
              <a:spcBef>
                <a:spcPts val="0"/>
              </a:spcBef>
              <a:spcAft>
                <a:spcPts val="0"/>
              </a:spcAft>
              <a:buSzPts val="1800"/>
              <a:buChar char="●"/>
            </a:pPr>
            <a:r>
              <a:rPr lang="en-GB" sz="1800" dirty="0"/>
              <a:t>volunteering elsewhere (e.g. litter picking with people in the local community)</a:t>
            </a:r>
            <a:endParaRPr sz="1800" dirty="0"/>
          </a:p>
        </p:txBody>
      </p:sp>
      <p:sp>
        <p:nvSpPr>
          <p:cNvPr id="238" name="Google Shape;238;p37"/>
          <p:cNvSpPr txBox="1">
            <a:spLocks noGrp="1"/>
          </p:cNvSpPr>
          <p:nvPr>
            <p:ph type="body" idx="2"/>
          </p:nvPr>
        </p:nvSpPr>
        <p:spPr>
          <a:xfrm>
            <a:off x="6178800" y="216425"/>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a:t>
            </a:r>
            <a:r>
              <a:rPr lang="en-GB" sz="1600" dirty="0"/>
              <a:t/>
            </a:r>
            <a:br>
              <a:rPr lang="en-GB" sz="1600" dirty="0"/>
            </a:br>
            <a:r>
              <a:rPr lang="en-GB" sz="1600" dirty="0"/>
              <a:t>Know the benefits of physical exercise, time outdoors, community participation, voluntary and service-based activity on mental wellbeing and happiness.</a:t>
            </a:r>
            <a:endParaRPr sz="1600" dirty="0"/>
          </a:p>
        </p:txBody>
      </p:sp>
      <p:sp>
        <p:nvSpPr>
          <p:cNvPr id="239" name="Google Shape;239;p37"/>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25</a:t>
            </a:fld>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44"/>
        <p:cNvGrpSpPr/>
        <p:nvPr/>
      </p:nvGrpSpPr>
      <p:grpSpPr>
        <a:xfrm>
          <a:off x="0" y="0"/>
          <a:ext cx="0" cy="0"/>
          <a:chOff x="0" y="0"/>
          <a:chExt cx="0" cy="0"/>
        </a:xfrm>
      </p:grpSpPr>
      <p:sp>
        <p:nvSpPr>
          <p:cNvPr id="245" name="Google Shape;245;p38"/>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Positive routines and sleep</a:t>
            </a:r>
            <a:endParaRPr dirty="0">
              <a:solidFill>
                <a:srgbClr val="073763"/>
              </a:solidFill>
            </a:endParaRPr>
          </a:p>
        </p:txBody>
      </p:sp>
      <p:sp>
        <p:nvSpPr>
          <p:cNvPr id="249" name="Google Shape;249;p38"/>
          <p:cNvSpPr txBox="1">
            <a:spLocks noGrp="1"/>
          </p:cNvSpPr>
          <p:nvPr>
            <p:ph type="subTitle" idx="4294967295"/>
          </p:nvPr>
        </p:nvSpPr>
        <p:spPr>
          <a:xfrm>
            <a:off x="7796400" y="4454575"/>
            <a:ext cx="1077600" cy="472500"/>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246" name="Google Shape;246;p38"/>
          <p:cNvSpPr txBox="1">
            <a:spLocks noGrp="1"/>
          </p:cNvSpPr>
          <p:nvPr>
            <p:ph type="body" idx="1"/>
          </p:nvPr>
        </p:nvSpPr>
        <p:spPr>
          <a:xfrm>
            <a:off x="270000" y="914400"/>
            <a:ext cx="5908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that </a:t>
            </a:r>
            <a:r>
              <a:rPr lang="en-GB" sz="1800" b="1" dirty="0"/>
              <a:t>good mental wellbeing depends </a:t>
            </a:r>
            <a:br>
              <a:rPr lang="en-GB" sz="1800" b="1" dirty="0"/>
            </a:br>
            <a:r>
              <a:rPr lang="en-GB" sz="1800" b="1" dirty="0"/>
              <a:t>on getting the right amount of sleep every day</a:t>
            </a:r>
            <a:r>
              <a:rPr lang="en-GB" sz="1800" dirty="0"/>
              <a:t>: </a:t>
            </a:r>
            <a:endParaRPr sz="1800" dirty="0"/>
          </a:p>
          <a:p>
            <a:pPr marL="457200" lvl="0" indent="-342900" algn="l" rtl="0">
              <a:spcBef>
                <a:spcPts val="1600"/>
              </a:spcBef>
              <a:spcAft>
                <a:spcPts val="0"/>
              </a:spcAft>
              <a:buSzPts val="1800"/>
              <a:buChar char="●"/>
            </a:pPr>
            <a:r>
              <a:rPr lang="en-GB" sz="1800" dirty="0"/>
              <a:t>children aged 3 to 5 need 10 to 13 hours</a:t>
            </a:r>
            <a:endParaRPr sz="1800" dirty="0"/>
          </a:p>
          <a:p>
            <a:pPr marL="457200" lvl="0" indent="-342900" algn="l" rtl="0">
              <a:spcBef>
                <a:spcPts val="0"/>
              </a:spcBef>
              <a:spcAft>
                <a:spcPts val="0"/>
              </a:spcAft>
              <a:buSzPts val="1800"/>
              <a:buChar char="●"/>
            </a:pPr>
            <a:r>
              <a:rPr lang="en-GB" sz="1800" dirty="0"/>
              <a:t>children aged 6 to 12 need 9 to 12 hours </a:t>
            </a:r>
            <a:endParaRPr sz="1800" dirty="0"/>
          </a:p>
          <a:p>
            <a:pPr marL="457200" lvl="0" indent="-342900" algn="l" rtl="0">
              <a:spcBef>
                <a:spcPts val="0"/>
              </a:spcBef>
              <a:spcAft>
                <a:spcPts val="0"/>
              </a:spcAft>
              <a:buSzPts val="1800"/>
              <a:buChar char="●"/>
            </a:pPr>
            <a:r>
              <a:rPr lang="en-GB" sz="1800" dirty="0"/>
              <a:t>young people aged 13 to 18 need 8 to 10 hours</a:t>
            </a:r>
            <a:endParaRPr sz="1800" dirty="0"/>
          </a:p>
          <a:p>
            <a:pPr marL="0" lvl="0" indent="0" algn="l" rtl="0">
              <a:spcBef>
                <a:spcPts val="1600"/>
              </a:spcBef>
              <a:spcAft>
                <a:spcPts val="0"/>
              </a:spcAft>
              <a:buNone/>
            </a:pPr>
            <a:r>
              <a:rPr lang="en-GB" sz="1800" dirty="0"/>
              <a:t>Explain pupils can develop a routine to reduce screen time and prioritise sleep, social interaction and physical activity, which are vital for wellbeing, for example, by:</a:t>
            </a:r>
            <a:endParaRPr sz="1800" dirty="0"/>
          </a:p>
          <a:p>
            <a:pPr marL="457200" lvl="0" indent="-342900" algn="l" rtl="0">
              <a:spcBef>
                <a:spcPts val="1600"/>
              </a:spcBef>
              <a:spcAft>
                <a:spcPts val="0"/>
              </a:spcAft>
              <a:buSzPts val="1800"/>
              <a:buChar char="●"/>
            </a:pPr>
            <a:r>
              <a:rPr lang="en-GB" sz="1800" dirty="0"/>
              <a:t>agreeing a weekly online limit with their parents</a:t>
            </a:r>
            <a:endParaRPr sz="1800" dirty="0"/>
          </a:p>
          <a:p>
            <a:pPr marL="457200" lvl="0" indent="-342900" algn="l" rtl="0">
              <a:spcBef>
                <a:spcPts val="0"/>
              </a:spcBef>
              <a:spcAft>
                <a:spcPts val="0"/>
              </a:spcAft>
              <a:buSzPts val="1800"/>
              <a:buChar char="●"/>
            </a:pPr>
            <a:r>
              <a:rPr lang="en-GB" sz="1800" dirty="0"/>
              <a:t>switching off their phone 2 hours before bed </a:t>
            </a:r>
            <a:endParaRPr sz="1800" dirty="0"/>
          </a:p>
          <a:p>
            <a:pPr marL="457200" lvl="0" indent="0" algn="l" rtl="0">
              <a:spcBef>
                <a:spcPts val="1600"/>
              </a:spcBef>
              <a:spcAft>
                <a:spcPts val="1600"/>
              </a:spcAft>
              <a:buNone/>
            </a:pPr>
            <a:endParaRPr sz="1800" dirty="0"/>
          </a:p>
        </p:txBody>
      </p:sp>
      <p:sp>
        <p:nvSpPr>
          <p:cNvPr id="247" name="Google Shape;247;p38"/>
          <p:cNvSpPr txBox="1">
            <a:spLocks noGrp="1"/>
          </p:cNvSpPr>
          <p:nvPr>
            <p:ph type="body" idx="2"/>
          </p:nvPr>
        </p:nvSpPr>
        <p:spPr>
          <a:xfrm>
            <a:off x="6178800" y="216425"/>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a:t>
            </a:r>
            <a:r>
              <a:rPr lang="en-GB" sz="1600" dirty="0"/>
              <a:t/>
            </a:r>
            <a:br>
              <a:rPr lang="en-GB" sz="1600" dirty="0"/>
            </a:br>
            <a:r>
              <a:rPr lang="en-GB" sz="1600" dirty="0"/>
              <a:t>Know the benefits of physical exercise, time outdoors, community participation, voluntary and service-based activity on mental wellbeing and happiness.</a:t>
            </a:r>
            <a:endParaRPr sz="1600" dirty="0"/>
          </a:p>
        </p:txBody>
      </p:sp>
      <p:sp>
        <p:nvSpPr>
          <p:cNvPr id="248" name="Google Shape;248;p38"/>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26</a:t>
            </a:fld>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39"/>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Simple self-care techniques</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58" name="Google Shape;258;p39"/>
          <p:cNvSpPr txBox="1">
            <a:spLocks noGrp="1"/>
          </p:cNvSpPr>
          <p:nvPr>
            <p:ph type="subTitle" idx="4294967295"/>
          </p:nvPr>
        </p:nvSpPr>
        <p:spPr>
          <a:xfrm>
            <a:off x="7796400" y="4454575"/>
            <a:ext cx="1077600" cy="472500"/>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255" name="Google Shape;255;p39"/>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b="1" dirty="0"/>
              <a:t>Teach younger pupils to make positive connections</a:t>
            </a:r>
            <a:r>
              <a:rPr lang="en-GB" sz="1800" dirty="0"/>
              <a:t> between things they enjoy (activities, friends) and feeling good.</a:t>
            </a:r>
            <a:endParaRPr sz="1800" dirty="0"/>
          </a:p>
          <a:p>
            <a:pPr marL="0" lvl="0" indent="0" algn="l" rtl="0">
              <a:spcBef>
                <a:spcPts val="1600"/>
              </a:spcBef>
              <a:spcAft>
                <a:spcPts val="0"/>
              </a:spcAft>
              <a:buNone/>
            </a:pPr>
            <a:r>
              <a:rPr lang="en-GB" sz="1800" b="1" dirty="0"/>
              <a:t>Challenge older pupils to reflect</a:t>
            </a:r>
            <a:r>
              <a:rPr lang="en-GB" sz="1800" dirty="0"/>
              <a:t> on how rest, time with others, hobbies and interests, rationing time online, help to maintain and increase their wellbeing. </a:t>
            </a:r>
            <a:endParaRPr sz="1800" dirty="0"/>
          </a:p>
          <a:p>
            <a:pPr marL="0" lvl="0" indent="0" algn="l" rtl="0">
              <a:spcBef>
                <a:spcPts val="1600"/>
              </a:spcBef>
              <a:spcAft>
                <a:spcPts val="0"/>
              </a:spcAft>
              <a:buNone/>
            </a:pPr>
            <a:r>
              <a:rPr lang="en-GB" sz="1800" dirty="0"/>
              <a:t>Ensure older pupils are taught and know of a range of </a:t>
            </a:r>
            <a:r>
              <a:rPr lang="en-GB" sz="1800" b="1" dirty="0"/>
              <a:t>self-care strategies</a:t>
            </a:r>
            <a:r>
              <a:rPr lang="en-GB" sz="1800" dirty="0"/>
              <a:t> they can use to regulate their emotional experience (for example, some people enjoy mindfulness, colouring, exercise, setting a time to ‘unwind’ before bed as well as getting enough sleep). </a:t>
            </a:r>
            <a:endParaRPr sz="1800" dirty="0"/>
          </a:p>
          <a:p>
            <a:pPr marL="0" lvl="0" indent="0" algn="l" rtl="0">
              <a:spcBef>
                <a:spcPts val="1600"/>
              </a:spcBef>
              <a:spcAft>
                <a:spcPts val="0"/>
              </a:spcAft>
              <a:buNone/>
            </a:pPr>
            <a:endParaRPr sz="1800" dirty="0">
              <a:highlight>
                <a:srgbClr val="EAD1DC"/>
              </a:highlight>
            </a:endParaRPr>
          </a:p>
          <a:p>
            <a:pPr marL="0" lvl="0" indent="0" algn="l" rtl="0">
              <a:spcBef>
                <a:spcPts val="1600"/>
              </a:spcBef>
              <a:spcAft>
                <a:spcPts val="1600"/>
              </a:spcAft>
              <a:buNone/>
            </a:pPr>
            <a:endParaRPr sz="1800" dirty="0"/>
          </a:p>
        </p:txBody>
      </p:sp>
      <p:sp>
        <p:nvSpPr>
          <p:cNvPr id="256" name="Google Shape;256;p39"/>
          <p:cNvSpPr txBox="1">
            <a:spLocks noGrp="1"/>
          </p:cNvSpPr>
          <p:nvPr>
            <p:ph type="body" idx="2"/>
          </p:nvPr>
        </p:nvSpPr>
        <p:spPr>
          <a:xfrm>
            <a:off x="6178800" y="216425"/>
            <a:ext cx="2695200" cy="21111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a:t>
            </a:r>
            <a:r>
              <a:rPr lang="en-GB" sz="1600" dirty="0"/>
              <a:t/>
            </a:r>
            <a:br>
              <a:rPr lang="en-GB" sz="1600" dirty="0"/>
            </a:br>
            <a:r>
              <a:rPr lang="en-GB" sz="1600" dirty="0"/>
              <a:t>Know simple self-care techniques, including the importance of rest, time spent with friends and family and the benefits of hobbies and interests.</a:t>
            </a:r>
            <a:endParaRPr sz="1600" dirty="0"/>
          </a:p>
        </p:txBody>
      </p:sp>
      <p:sp>
        <p:nvSpPr>
          <p:cNvPr id="257" name="Google Shape;257;p39"/>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27</a:t>
            </a:fld>
            <a:endParaRP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40"/>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Isolation and loneliness </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67" name="Google Shape;267;p40"/>
          <p:cNvSpPr txBox="1">
            <a:spLocks noGrp="1"/>
          </p:cNvSpPr>
          <p:nvPr>
            <p:ph type="subTitle" idx="4294967295"/>
          </p:nvPr>
        </p:nvSpPr>
        <p:spPr>
          <a:xfrm>
            <a:off x="7796400" y="4454575"/>
            <a:ext cx="1077600" cy="472500"/>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264" name="Google Shape;264;p40"/>
          <p:cNvSpPr txBox="1">
            <a:spLocks noGrp="1"/>
          </p:cNvSpPr>
          <p:nvPr>
            <p:ph type="body" idx="1"/>
          </p:nvPr>
        </p:nvSpPr>
        <p:spPr>
          <a:xfrm>
            <a:off x="270000" y="721401"/>
            <a:ext cx="5824756" cy="37713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800" b="1" dirty="0"/>
              <a:t>Teach pupils the difference between boredom, isolation and loneliness</a:t>
            </a:r>
            <a:r>
              <a:rPr lang="en-GB" sz="1800" dirty="0"/>
              <a:t>. Anyone (including adults) can experience these feelings – whether or not they have people with them. </a:t>
            </a:r>
            <a:endParaRPr sz="1800" dirty="0"/>
          </a:p>
          <a:p>
            <a:pPr marL="0" lvl="0" indent="0" algn="l" rtl="0">
              <a:lnSpc>
                <a:spcPct val="115000"/>
              </a:lnSpc>
              <a:spcBef>
                <a:spcPts val="1600"/>
              </a:spcBef>
              <a:spcAft>
                <a:spcPts val="0"/>
              </a:spcAft>
              <a:buClr>
                <a:schemeClr val="dk1"/>
              </a:buClr>
              <a:buSzPts val="1100"/>
              <a:buFont typeface="Arial"/>
              <a:buNone/>
            </a:pPr>
            <a:r>
              <a:rPr lang="en-GB" sz="1800" dirty="0"/>
              <a:t>Encourage younger pupils to use creative activities (such as telling or writing stories) to tackle boredom.</a:t>
            </a:r>
            <a:endParaRPr sz="1800" dirty="0"/>
          </a:p>
          <a:p>
            <a:pPr marL="0" lvl="0" indent="0" algn="l" rtl="0">
              <a:lnSpc>
                <a:spcPct val="115000"/>
              </a:lnSpc>
              <a:spcBef>
                <a:spcPts val="1600"/>
              </a:spcBef>
              <a:spcAft>
                <a:spcPts val="0"/>
              </a:spcAft>
              <a:buClr>
                <a:schemeClr val="dk1"/>
              </a:buClr>
              <a:buSzPts val="1100"/>
              <a:buFont typeface="Arial"/>
              <a:buNone/>
            </a:pPr>
            <a:r>
              <a:rPr lang="en-GB" sz="1800" dirty="0"/>
              <a:t>Emphasise that they can seek out a trusted adult or friend when they feel lonely.</a:t>
            </a:r>
            <a:endParaRPr sz="1800" dirty="0"/>
          </a:p>
          <a:p>
            <a:pPr marL="0" lvl="0" indent="0" algn="l" rtl="0">
              <a:lnSpc>
                <a:spcPct val="115000"/>
              </a:lnSpc>
              <a:spcBef>
                <a:spcPts val="1600"/>
              </a:spcBef>
              <a:spcAft>
                <a:spcPts val="0"/>
              </a:spcAft>
              <a:buClr>
                <a:schemeClr val="dk1"/>
              </a:buClr>
              <a:buSzPts val="1100"/>
              <a:buFont typeface="Arial"/>
              <a:buNone/>
            </a:pPr>
            <a:r>
              <a:rPr lang="en-GB" sz="1800" b="1" dirty="0"/>
              <a:t>Explore strategies with older pupils </a:t>
            </a:r>
            <a:r>
              <a:rPr lang="en-GB" sz="1800" dirty="0"/>
              <a:t>to reduce loneliness (for example, seeking companionship or joining clubs).</a:t>
            </a:r>
            <a:endParaRPr sz="1800" dirty="0"/>
          </a:p>
          <a:p>
            <a:pPr marL="0" lvl="0" indent="0" algn="l" rtl="0">
              <a:spcBef>
                <a:spcPts val="0"/>
              </a:spcBef>
              <a:spcAft>
                <a:spcPts val="0"/>
              </a:spcAft>
              <a:buNone/>
            </a:pPr>
            <a:endParaRPr sz="1800" b="1" dirty="0"/>
          </a:p>
          <a:p>
            <a:pPr marL="0" lvl="0" indent="0" algn="l" rtl="0">
              <a:spcBef>
                <a:spcPts val="1600"/>
              </a:spcBef>
              <a:spcAft>
                <a:spcPts val="1600"/>
              </a:spcAft>
              <a:buNone/>
            </a:pPr>
            <a:endParaRPr sz="1800" dirty="0"/>
          </a:p>
        </p:txBody>
      </p:sp>
      <p:sp>
        <p:nvSpPr>
          <p:cNvPr id="265" name="Google Shape;265;p40"/>
          <p:cNvSpPr txBox="1">
            <a:spLocks noGrp="1"/>
          </p:cNvSpPr>
          <p:nvPr>
            <p:ph type="body" idx="2"/>
          </p:nvPr>
        </p:nvSpPr>
        <p:spPr>
          <a:xfrm>
            <a:off x="6178800" y="216425"/>
            <a:ext cx="2695200" cy="21204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a:t>
            </a:r>
            <a:r>
              <a:rPr lang="en-GB" sz="1600" dirty="0"/>
              <a:t/>
            </a:r>
            <a:br>
              <a:rPr lang="en-GB" sz="1600" dirty="0"/>
            </a:br>
            <a:r>
              <a:rPr lang="en-GB" sz="1600" dirty="0"/>
              <a:t>Know isolation and loneliness can affect children and that it is very important for children to discuss their feelings with an adult and seek support.</a:t>
            </a:r>
            <a:endParaRPr sz="1600" dirty="0"/>
          </a:p>
        </p:txBody>
      </p:sp>
      <p:sp>
        <p:nvSpPr>
          <p:cNvPr id="266" name="Google Shape;266;p40"/>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28</a:t>
            </a:fld>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41"/>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Talking and getting support </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76" name="Google Shape;276;p41"/>
          <p:cNvSpPr txBox="1">
            <a:spLocks noGrp="1"/>
          </p:cNvSpPr>
          <p:nvPr>
            <p:ph type="subTitle" idx="4294967295"/>
          </p:nvPr>
        </p:nvSpPr>
        <p:spPr>
          <a:xfrm>
            <a:off x="7796400" y="4454575"/>
            <a:ext cx="1077600" cy="472500"/>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273" name="Google Shape;273;p41"/>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dirty="0"/>
              <a:t>Remind younger pupils to talk to a trusted adult when:</a:t>
            </a:r>
            <a:endParaRPr sz="1800" dirty="0"/>
          </a:p>
          <a:p>
            <a:pPr marL="457200" lvl="0" indent="-342900" algn="l" rtl="0">
              <a:lnSpc>
                <a:spcPct val="115000"/>
              </a:lnSpc>
              <a:spcBef>
                <a:spcPts val="1000"/>
              </a:spcBef>
              <a:spcAft>
                <a:spcPts val="0"/>
              </a:spcAft>
              <a:buSzPts val="1800"/>
              <a:buChar char="●"/>
            </a:pPr>
            <a:r>
              <a:rPr lang="en-GB" sz="1800" dirty="0"/>
              <a:t>experiencing friendship problems (e.g. toys being taken from them)</a:t>
            </a:r>
            <a:endParaRPr sz="1800" dirty="0"/>
          </a:p>
          <a:p>
            <a:pPr marL="457200" lvl="0" indent="-342900" algn="l" rtl="0">
              <a:lnSpc>
                <a:spcPct val="115000"/>
              </a:lnSpc>
              <a:spcBef>
                <a:spcPts val="0"/>
              </a:spcBef>
              <a:spcAft>
                <a:spcPts val="0"/>
              </a:spcAft>
              <a:buSzPts val="1800"/>
              <a:buChar char="●"/>
            </a:pPr>
            <a:r>
              <a:rPr lang="en-GB" sz="1800" dirty="0"/>
              <a:t>they feel lonely</a:t>
            </a:r>
            <a:endParaRPr sz="1800" dirty="0"/>
          </a:p>
          <a:p>
            <a:pPr marL="0" lvl="0" indent="0" algn="l" rtl="0">
              <a:lnSpc>
                <a:spcPct val="115000"/>
              </a:lnSpc>
              <a:spcBef>
                <a:spcPts val="1600"/>
              </a:spcBef>
              <a:spcAft>
                <a:spcPts val="0"/>
              </a:spcAft>
              <a:buNone/>
            </a:pPr>
            <a:r>
              <a:rPr lang="en-GB" sz="1800" dirty="0"/>
              <a:t>Check that older pupils:</a:t>
            </a:r>
            <a:endParaRPr sz="1800" dirty="0"/>
          </a:p>
          <a:p>
            <a:pPr marL="457200" lvl="0" indent="-342900" algn="l" rtl="0">
              <a:lnSpc>
                <a:spcPct val="115000"/>
              </a:lnSpc>
              <a:spcBef>
                <a:spcPts val="1600"/>
              </a:spcBef>
              <a:spcAft>
                <a:spcPts val="0"/>
              </a:spcAft>
              <a:buSzPts val="1800"/>
              <a:buChar char="●"/>
            </a:pPr>
            <a:r>
              <a:rPr lang="en-GB" sz="1800" dirty="0"/>
              <a:t>can describe what loneliness is </a:t>
            </a:r>
            <a:endParaRPr sz="1800" dirty="0"/>
          </a:p>
          <a:p>
            <a:pPr marL="457200" lvl="0" indent="-342900" algn="l" rtl="0">
              <a:lnSpc>
                <a:spcPct val="115000"/>
              </a:lnSpc>
              <a:spcBef>
                <a:spcPts val="0"/>
              </a:spcBef>
              <a:spcAft>
                <a:spcPts val="0"/>
              </a:spcAft>
              <a:buSzPts val="1800"/>
              <a:buChar char="●"/>
            </a:pPr>
            <a:r>
              <a:rPr lang="en-GB" sz="1800" dirty="0"/>
              <a:t>know that it can help to talk about feelings </a:t>
            </a:r>
            <a:endParaRPr sz="1800" dirty="0"/>
          </a:p>
          <a:p>
            <a:pPr marL="457200" lvl="0" indent="-342900" algn="l" rtl="0">
              <a:lnSpc>
                <a:spcPct val="115000"/>
              </a:lnSpc>
              <a:spcBef>
                <a:spcPts val="0"/>
              </a:spcBef>
              <a:spcAft>
                <a:spcPts val="0"/>
              </a:spcAft>
              <a:buSzPts val="1800"/>
              <a:buChar char="●"/>
            </a:pPr>
            <a:r>
              <a:rPr lang="en-GB" sz="1800" dirty="0"/>
              <a:t>are aware of the adults they can talk to</a:t>
            </a:r>
            <a:endParaRPr sz="1800" dirty="0"/>
          </a:p>
          <a:p>
            <a:pPr marL="457200" lvl="0" indent="-342900" algn="l" rtl="0">
              <a:lnSpc>
                <a:spcPct val="115000"/>
              </a:lnSpc>
              <a:spcBef>
                <a:spcPts val="0"/>
              </a:spcBef>
              <a:spcAft>
                <a:spcPts val="0"/>
              </a:spcAft>
              <a:buSzPts val="1800"/>
              <a:buChar char="●"/>
            </a:pPr>
            <a:r>
              <a:rPr lang="en-GB" sz="1800" dirty="0"/>
              <a:t>can suggest actions a character might take if they were lonely (structured scenario)</a:t>
            </a:r>
            <a:endParaRPr sz="1800" dirty="0"/>
          </a:p>
          <a:p>
            <a:pPr marL="457200" lvl="0" indent="0" algn="l" rtl="0">
              <a:spcBef>
                <a:spcPts val="0"/>
              </a:spcBef>
              <a:spcAft>
                <a:spcPts val="0"/>
              </a:spcAft>
              <a:buNone/>
            </a:pPr>
            <a:endParaRPr sz="1800" dirty="0"/>
          </a:p>
          <a:p>
            <a:pPr marL="0" lvl="0" indent="0" algn="l" rtl="0">
              <a:spcBef>
                <a:spcPts val="1600"/>
              </a:spcBef>
              <a:spcAft>
                <a:spcPts val="1600"/>
              </a:spcAft>
              <a:buNone/>
            </a:pPr>
            <a:endParaRPr sz="1800" dirty="0"/>
          </a:p>
        </p:txBody>
      </p:sp>
      <p:sp>
        <p:nvSpPr>
          <p:cNvPr id="274" name="Google Shape;274;p41"/>
          <p:cNvSpPr txBox="1">
            <a:spLocks noGrp="1"/>
          </p:cNvSpPr>
          <p:nvPr>
            <p:ph type="body" idx="2"/>
          </p:nvPr>
        </p:nvSpPr>
        <p:spPr>
          <a:xfrm>
            <a:off x="6178800" y="216425"/>
            <a:ext cx="2695200" cy="2158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a:t>
            </a:r>
            <a:r>
              <a:rPr lang="en-GB" sz="1600" dirty="0"/>
              <a:t/>
            </a:r>
            <a:br>
              <a:rPr lang="en-GB" sz="1600" dirty="0"/>
            </a:br>
            <a:r>
              <a:rPr lang="en-GB" sz="1600" dirty="0"/>
              <a:t>Know isolation and loneliness can affect children and that it is very important for children to discuss their feelings with an adult and seek support.</a:t>
            </a:r>
            <a:endParaRPr sz="1600" dirty="0"/>
          </a:p>
        </p:txBody>
      </p:sp>
      <p:sp>
        <p:nvSpPr>
          <p:cNvPr id="275" name="Google Shape;275;p41"/>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29</a:t>
            </a:fld>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About this training module</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2" name="Google Shape;72;p15"/>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This non-statutory training module supplements the </a:t>
            </a:r>
            <a:r>
              <a:rPr lang="en-GB" sz="1800" u="sng" dirty="0">
                <a:solidFill>
                  <a:srgbClr val="0000FF"/>
                </a:solidFill>
                <a:hlinkClick r:id="rId3">
                  <a:extLst>
                    <a:ext uri="{A12FA001-AC4F-418D-AE19-62706E023703}">
                      <ahyp:hlinkClr xmlns:ahyp="http://schemas.microsoft.com/office/drawing/2018/hyperlinkcolor" xmlns="" val="tx"/>
                    </a:ext>
                  </a:extLst>
                </a:hlinkClick>
              </a:rPr>
              <a:t>statutory guidance</a:t>
            </a:r>
            <a:r>
              <a:rPr lang="en-GB" sz="1800" dirty="0">
                <a:solidFill>
                  <a:srgbClr val="0000FF"/>
                </a:solidFill>
              </a:rPr>
              <a:t> </a:t>
            </a:r>
            <a:r>
              <a:rPr lang="en-GB" sz="1800" dirty="0">
                <a:solidFill>
                  <a:schemeClr val="tx1"/>
                </a:solidFill>
              </a:rPr>
              <a:t>on teaching mental wellbeing, which schools should read in full.</a:t>
            </a:r>
            <a:endParaRPr sz="1800" dirty="0">
              <a:solidFill>
                <a:schemeClr val="tx1"/>
              </a:solidFill>
            </a:endParaRPr>
          </a:p>
          <a:p>
            <a:pPr marL="0" lvl="0" indent="0" algn="l" rtl="0">
              <a:spcBef>
                <a:spcPts val="1600"/>
              </a:spcBef>
              <a:spcAft>
                <a:spcPts val="0"/>
              </a:spcAft>
              <a:buNone/>
            </a:pPr>
            <a:r>
              <a:rPr lang="en-GB" sz="1800" dirty="0">
                <a:solidFill>
                  <a:schemeClr val="tx1"/>
                </a:solidFill>
              </a:rPr>
              <a:t>Schools can choose whether and how to follow or adapt this training module and should refer to the </a:t>
            </a:r>
            <a:r>
              <a:rPr lang="en-GB" sz="1800" u="sng" dirty="0">
                <a:solidFill>
                  <a:srgbClr val="0000FF"/>
                </a:solidFill>
                <a:hlinkClick r:id="rId4">
                  <a:extLst>
                    <a:ext uri="{A12FA001-AC4F-418D-AE19-62706E023703}">
                      <ahyp:hlinkClr xmlns:ahyp="http://schemas.microsoft.com/office/drawing/2018/hyperlinkcolor" xmlns="" val="tx"/>
                    </a:ext>
                  </a:extLst>
                </a:hlinkClick>
              </a:rPr>
              <a:t>Early Career Framework</a:t>
            </a:r>
            <a:r>
              <a:rPr lang="en-GB" sz="1800" dirty="0">
                <a:solidFill>
                  <a:srgbClr val="0000FF"/>
                </a:solidFill>
              </a:rPr>
              <a:t> </a:t>
            </a:r>
            <a:r>
              <a:rPr lang="en-GB" sz="1800" dirty="0">
                <a:solidFill>
                  <a:schemeClr val="tx1"/>
                </a:solidFill>
              </a:rPr>
              <a:t>for pedagogical guidance.</a:t>
            </a:r>
            <a:endParaRPr sz="1800" dirty="0">
              <a:solidFill>
                <a:schemeClr val="tx1"/>
              </a:solidFill>
            </a:endParaRPr>
          </a:p>
          <a:p>
            <a:pPr marL="0" lvl="0" indent="0" algn="l" rtl="0">
              <a:spcBef>
                <a:spcPts val="1600"/>
              </a:spcBef>
              <a:spcAft>
                <a:spcPts val="1600"/>
              </a:spcAft>
              <a:buNone/>
            </a:pPr>
            <a:r>
              <a:rPr lang="en-GB" sz="1800" b="1" dirty="0">
                <a:solidFill>
                  <a:schemeClr val="tx1"/>
                </a:solidFill>
              </a:rPr>
              <a:t>Subject leads</a:t>
            </a:r>
            <a:r>
              <a:rPr lang="en-GB" sz="1800" dirty="0">
                <a:solidFill>
                  <a:schemeClr val="tx1"/>
                </a:solidFill>
              </a:rPr>
              <a:t> using this presentation in training should also refer to the ‘Activities and templates for trainers’ section.</a:t>
            </a:r>
            <a:endParaRPr sz="1800" dirty="0">
              <a:solidFill>
                <a:schemeClr val="tx1"/>
              </a:solidFill>
            </a:endParaRPr>
          </a:p>
        </p:txBody>
      </p:sp>
      <p:sp>
        <p:nvSpPr>
          <p:cNvPr id="73" name="Google Shape;73;p15"/>
          <p:cNvSpPr txBox="1">
            <a:spLocks noGrp="1"/>
          </p:cNvSpPr>
          <p:nvPr>
            <p:ph type="sldNum" idx="12"/>
          </p:nvPr>
        </p:nvSpPr>
        <p:spPr>
          <a:xfrm>
            <a:off x="4075413"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a:t>
            </a:fld>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42"/>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The impact of bullying</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85" name="Google Shape;285;p42"/>
          <p:cNvSpPr txBox="1">
            <a:spLocks noGrp="1"/>
          </p:cNvSpPr>
          <p:nvPr>
            <p:ph type="subTitle" idx="4294967295"/>
          </p:nvPr>
        </p:nvSpPr>
        <p:spPr>
          <a:xfrm>
            <a:off x="7796400" y="4454575"/>
            <a:ext cx="1077600" cy="472500"/>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282" name="Google Shape;282;p42"/>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a:t>
            </a:r>
            <a:endParaRPr sz="1800" dirty="0"/>
          </a:p>
          <a:p>
            <a:pPr marL="457200" lvl="0" indent="-342900" algn="l" rtl="0">
              <a:spcBef>
                <a:spcPts val="1600"/>
              </a:spcBef>
              <a:spcAft>
                <a:spcPts val="0"/>
              </a:spcAft>
              <a:buSzPts val="1800"/>
              <a:buChar char="●"/>
            </a:pPr>
            <a:r>
              <a:rPr lang="en-GB" sz="1800" dirty="0"/>
              <a:t>bullying can make people feel bad and negatively affects mental wellbeing</a:t>
            </a:r>
            <a:endParaRPr sz="1800" dirty="0"/>
          </a:p>
          <a:p>
            <a:pPr marL="457200" lvl="0" indent="-342900" algn="l" rtl="0">
              <a:spcBef>
                <a:spcPts val="0"/>
              </a:spcBef>
              <a:spcAft>
                <a:spcPts val="0"/>
              </a:spcAft>
              <a:buSzPts val="1800"/>
              <a:buChar char="●"/>
            </a:pPr>
            <a:r>
              <a:rPr lang="en-GB" sz="1800" dirty="0"/>
              <a:t>all types of bullying can hurt people (including ‘cyberbullying’)</a:t>
            </a:r>
            <a:endParaRPr sz="1800" dirty="0"/>
          </a:p>
          <a:p>
            <a:pPr marL="457200" lvl="0" indent="-342900" algn="l" rtl="0">
              <a:spcBef>
                <a:spcPts val="0"/>
              </a:spcBef>
              <a:spcAft>
                <a:spcPts val="0"/>
              </a:spcAft>
              <a:buSzPts val="1800"/>
              <a:buChar char="●"/>
            </a:pPr>
            <a:r>
              <a:rPr lang="en-GB" sz="1800" dirty="0"/>
              <a:t>you can’t always tell if someone is being hurt by bullying</a:t>
            </a:r>
            <a:endParaRPr sz="1800" dirty="0"/>
          </a:p>
          <a:p>
            <a:pPr marL="457200" lvl="0" indent="-342900" algn="l" rtl="0">
              <a:spcBef>
                <a:spcPts val="0"/>
              </a:spcBef>
              <a:spcAft>
                <a:spcPts val="0"/>
              </a:spcAft>
              <a:buSzPts val="1800"/>
              <a:buChar char="●"/>
            </a:pPr>
            <a:r>
              <a:rPr lang="en-GB" sz="1800" dirty="0"/>
              <a:t>bullying can affect someone long after an incident has happened (it can affect their whole life)</a:t>
            </a:r>
            <a:endParaRPr sz="1800" dirty="0"/>
          </a:p>
          <a:p>
            <a:pPr marL="0" lvl="0" indent="0" algn="l" rtl="0">
              <a:spcBef>
                <a:spcPts val="1600"/>
              </a:spcBef>
              <a:spcAft>
                <a:spcPts val="0"/>
              </a:spcAft>
              <a:buNone/>
            </a:pPr>
            <a:r>
              <a:rPr lang="en-GB" sz="1800" dirty="0"/>
              <a:t>Emphasise that bullying should not be tolerated and that people should ask for help if they need it. </a:t>
            </a: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283" name="Google Shape;283;p42"/>
          <p:cNvSpPr txBox="1">
            <a:spLocks noGrp="1"/>
          </p:cNvSpPr>
          <p:nvPr>
            <p:ph type="body" idx="2"/>
          </p:nvPr>
        </p:nvSpPr>
        <p:spPr>
          <a:xfrm>
            <a:off x="6178800" y="216425"/>
            <a:ext cx="2695200" cy="18804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 </a:t>
            </a:r>
            <a:r>
              <a:rPr lang="en-GB" sz="1600" dirty="0"/>
              <a:t>Know that bullying (including cyberbullying) has a negative and often lasting impact on mental wellbeing.</a:t>
            </a:r>
            <a:endParaRPr sz="1600" dirty="0"/>
          </a:p>
        </p:txBody>
      </p:sp>
      <p:sp>
        <p:nvSpPr>
          <p:cNvPr id="284" name="Google Shape;284;p42"/>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30</a:t>
            </a:fld>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43"/>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When to ask for help </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294" name="Google Shape;294;p43"/>
          <p:cNvSpPr txBox="1">
            <a:spLocks noGrp="1"/>
          </p:cNvSpPr>
          <p:nvPr>
            <p:ph type="subTitle" idx="4294967295"/>
          </p:nvPr>
        </p:nvSpPr>
        <p:spPr>
          <a:xfrm>
            <a:off x="7796400" y="4454575"/>
            <a:ext cx="1077600" cy="472500"/>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291" name="Google Shape;291;p43"/>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Tell younger pupils that they should always ask for help when they need it, such as when they or someone else is worried or upset. </a:t>
            </a:r>
            <a:endParaRPr sz="1800" dirty="0"/>
          </a:p>
          <a:p>
            <a:pPr marL="0" lvl="0" indent="0" algn="l" rtl="0">
              <a:spcBef>
                <a:spcPts val="1600"/>
              </a:spcBef>
              <a:spcAft>
                <a:spcPts val="0"/>
              </a:spcAft>
              <a:buNone/>
            </a:pPr>
            <a:r>
              <a:rPr lang="en-GB" sz="1800" dirty="0"/>
              <a:t>Explain and encourage older pupils to recognise scenarios when they should ask for help, such as when they’re concerned about: </a:t>
            </a:r>
            <a:endParaRPr sz="1800" dirty="0"/>
          </a:p>
          <a:p>
            <a:pPr marL="457200" lvl="0" indent="-342900" algn="l" rtl="0">
              <a:spcBef>
                <a:spcPts val="1600"/>
              </a:spcBef>
              <a:spcAft>
                <a:spcPts val="0"/>
              </a:spcAft>
              <a:buSzPts val="1800"/>
              <a:buChar char="●"/>
            </a:pPr>
            <a:r>
              <a:rPr lang="en-GB" sz="1800" dirty="0"/>
              <a:t>their wellbeing / emotional reactions</a:t>
            </a:r>
            <a:endParaRPr sz="1800" dirty="0"/>
          </a:p>
          <a:p>
            <a:pPr marL="457200" lvl="0" indent="-342900" algn="l" rtl="0">
              <a:spcBef>
                <a:spcPts val="0"/>
              </a:spcBef>
              <a:spcAft>
                <a:spcPts val="0"/>
              </a:spcAft>
              <a:buSzPts val="1800"/>
              <a:buChar char="●"/>
            </a:pPr>
            <a:r>
              <a:rPr lang="en-GB" sz="1800" dirty="0"/>
              <a:t>someone else’s wellbeing / emotional reactions</a:t>
            </a:r>
            <a:endParaRPr sz="1800" dirty="0"/>
          </a:p>
          <a:p>
            <a:pPr marL="0" lvl="0" indent="0" algn="l" rtl="0">
              <a:spcBef>
                <a:spcPts val="1600"/>
              </a:spcBef>
              <a:spcAft>
                <a:spcPts val="0"/>
              </a:spcAft>
              <a:buNone/>
            </a:pPr>
            <a:r>
              <a:rPr lang="en-GB" sz="1800" dirty="0"/>
              <a:t>This could be in response to face-to-face or online behaviour. </a:t>
            </a: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292" name="Google Shape;292;p43"/>
          <p:cNvSpPr txBox="1">
            <a:spLocks noGrp="1"/>
          </p:cNvSpPr>
          <p:nvPr>
            <p:ph type="body" idx="2"/>
          </p:nvPr>
        </p:nvSpPr>
        <p:spPr>
          <a:xfrm>
            <a:off x="6178800" y="216425"/>
            <a:ext cx="2695200" cy="1632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600" b="1" dirty="0"/>
              <a:t>STATUTORY GUIDANCE </a:t>
            </a:r>
            <a:r>
              <a:rPr lang="en-GB" sz="1600" dirty="0"/>
              <a:t>Know where and how to seek support (including recognising the triggers for seeking support).</a:t>
            </a:r>
            <a:endParaRPr sz="1600" dirty="0"/>
          </a:p>
          <a:p>
            <a:pPr marL="0" lvl="0" indent="0" algn="l" rtl="0">
              <a:spcBef>
                <a:spcPts val="1600"/>
              </a:spcBef>
              <a:spcAft>
                <a:spcPts val="1600"/>
              </a:spcAft>
              <a:buNone/>
            </a:pPr>
            <a:endParaRPr sz="1600" dirty="0"/>
          </a:p>
        </p:txBody>
      </p:sp>
      <p:sp>
        <p:nvSpPr>
          <p:cNvPr id="293" name="Google Shape;293;p43"/>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31</a:t>
            </a:fld>
            <a:endParaRP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44"/>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Who to ask for help </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03" name="Google Shape;303;p44"/>
          <p:cNvSpPr txBox="1">
            <a:spLocks noGrp="1"/>
          </p:cNvSpPr>
          <p:nvPr>
            <p:ph type="subTitle" idx="4294967295"/>
          </p:nvPr>
        </p:nvSpPr>
        <p:spPr>
          <a:xfrm>
            <a:off x="7796400" y="4454575"/>
            <a:ext cx="1077600" cy="472500"/>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300" name="Google Shape;300;p44"/>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Ensure all pupils know their appropriate adults to ask for support when they or somebody else is feeling hurt, upset, worried or angry (including about issues arising online). </a:t>
            </a:r>
            <a:endParaRPr sz="1800" dirty="0"/>
          </a:p>
          <a:p>
            <a:pPr marL="0" lvl="0" indent="0" algn="l" rtl="0">
              <a:spcBef>
                <a:spcPts val="1600"/>
              </a:spcBef>
              <a:spcAft>
                <a:spcPts val="0"/>
              </a:spcAft>
              <a:buNone/>
            </a:pPr>
            <a:r>
              <a:rPr lang="en-GB" sz="1800" b="1" dirty="0"/>
              <a:t>Identify their key trusted adults at school</a:t>
            </a:r>
            <a:r>
              <a:rPr lang="en-GB" sz="1800" dirty="0"/>
              <a:t> and remind pupils they can also talk to any other teacher.</a:t>
            </a:r>
            <a:endParaRPr sz="1800" dirty="0"/>
          </a:p>
          <a:p>
            <a:pPr marL="0" lvl="0" indent="0" algn="l" rtl="0">
              <a:spcBef>
                <a:spcPts val="1600"/>
              </a:spcBef>
              <a:spcAft>
                <a:spcPts val="0"/>
              </a:spcAft>
              <a:buNone/>
            </a:pPr>
            <a:r>
              <a:rPr lang="en-GB" sz="1800" dirty="0"/>
              <a:t>Older pupils should also know who they can speak to outside school (e.g. parent/carer, a friend).</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301" name="Google Shape;301;p44"/>
          <p:cNvSpPr txBox="1">
            <a:spLocks noGrp="1"/>
          </p:cNvSpPr>
          <p:nvPr>
            <p:ph type="body" idx="2"/>
          </p:nvPr>
        </p:nvSpPr>
        <p:spPr>
          <a:xfrm>
            <a:off x="6178800" y="216425"/>
            <a:ext cx="2695200" cy="27105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 </a:t>
            </a:r>
            <a:r>
              <a:rPr lang="en-GB" sz="1600" dirty="0"/>
              <a:t>Know</a:t>
            </a:r>
            <a:r>
              <a:rPr lang="en-GB" sz="1600" b="1" dirty="0"/>
              <a:t> </a:t>
            </a:r>
            <a:r>
              <a:rPr lang="en-GB" sz="1600" dirty="0"/>
              <a:t>… whom in school they should speak to if they are worried about their own or someone else’s mental wellbeing or ability to control their emotions (including issues arising online).</a:t>
            </a:r>
            <a:endParaRPr sz="1600" dirty="0"/>
          </a:p>
        </p:txBody>
      </p:sp>
      <p:sp>
        <p:nvSpPr>
          <p:cNvPr id="302" name="Google Shape;302;p44"/>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32</a:t>
            </a:fld>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45"/>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Children and mental health </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12" name="Google Shape;312;p45"/>
          <p:cNvSpPr txBox="1">
            <a:spLocks noGrp="1"/>
          </p:cNvSpPr>
          <p:nvPr>
            <p:ph type="subTitle" idx="4294967295"/>
          </p:nvPr>
        </p:nvSpPr>
        <p:spPr>
          <a:xfrm>
            <a:off x="7796400" y="4454575"/>
            <a:ext cx="1077600" cy="472500"/>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6"/>
                </a:solidFill>
              </a:rPr>
              <a:t>Primary</a:t>
            </a:r>
            <a:endParaRPr dirty="0">
              <a:solidFill>
                <a:schemeClr val="accent6"/>
              </a:solidFill>
            </a:endParaRPr>
          </a:p>
        </p:txBody>
      </p:sp>
      <p:sp>
        <p:nvSpPr>
          <p:cNvPr id="309" name="Google Shape;309;p45"/>
          <p:cNvSpPr txBox="1">
            <a:spLocks noGrp="1"/>
          </p:cNvSpPr>
          <p:nvPr>
            <p:ph type="body" idx="1"/>
          </p:nvPr>
        </p:nvSpPr>
        <p:spPr>
          <a:xfrm>
            <a:off x="270000" y="914400"/>
            <a:ext cx="5838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that feeling emotions such as sadness doesn’t mean we are unwell - feelings often change throughout the day and over longer periods. </a:t>
            </a:r>
            <a:endParaRPr sz="1800" dirty="0"/>
          </a:p>
          <a:p>
            <a:pPr marL="0" lvl="0" indent="0" algn="l" rtl="0">
              <a:spcBef>
                <a:spcPts val="1600"/>
              </a:spcBef>
              <a:spcAft>
                <a:spcPts val="0"/>
              </a:spcAft>
              <a:buNone/>
            </a:pPr>
            <a:r>
              <a:rPr lang="en-GB" sz="1800" b="1" dirty="0"/>
              <a:t>Sometimes mental wellbeing can be affected</a:t>
            </a:r>
            <a:r>
              <a:rPr lang="en-GB" sz="1800" dirty="0"/>
              <a:t>, e.g. by life events or seemingly lower-level stressors and:</a:t>
            </a:r>
            <a:endParaRPr sz="1800" dirty="0"/>
          </a:p>
          <a:p>
            <a:pPr marL="457200" lvl="0" indent="-342900" algn="l" rtl="0">
              <a:spcBef>
                <a:spcPts val="1600"/>
              </a:spcBef>
              <a:spcAft>
                <a:spcPts val="0"/>
              </a:spcAft>
              <a:buSzPts val="1800"/>
              <a:buChar char="●"/>
            </a:pPr>
            <a:r>
              <a:rPr lang="en-GB" sz="1800" b="1" dirty="0"/>
              <a:t>people sometimes need help</a:t>
            </a:r>
            <a:r>
              <a:rPr lang="en-GB" sz="1800" dirty="0"/>
              <a:t> to get better or cope, e.g. help from family, friends, a doctor</a:t>
            </a:r>
            <a:endParaRPr sz="1800" dirty="0"/>
          </a:p>
          <a:p>
            <a:pPr marL="457200" lvl="0" indent="-342900" algn="l" rtl="0">
              <a:spcBef>
                <a:spcPts val="0"/>
              </a:spcBef>
              <a:spcAft>
                <a:spcPts val="0"/>
              </a:spcAft>
              <a:buSzPts val="1800"/>
              <a:buChar char="●"/>
            </a:pPr>
            <a:r>
              <a:rPr lang="en-GB" sz="1800" b="1" dirty="0"/>
              <a:t>wellbeing is a spectrum </a:t>
            </a:r>
            <a:r>
              <a:rPr lang="en-GB" sz="1800" dirty="0"/>
              <a:t>and addressing issues early can minimise the negative impact</a:t>
            </a:r>
            <a:endParaRPr sz="1800" dirty="0"/>
          </a:p>
          <a:p>
            <a:pPr marL="457200" lvl="0" indent="-342900" algn="l" rtl="0">
              <a:spcBef>
                <a:spcPts val="0"/>
              </a:spcBef>
              <a:spcAft>
                <a:spcPts val="0"/>
              </a:spcAft>
              <a:buSzPts val="1800"/>
              <a:buChar char="●"/>
            </a:pPr>
            <a:r>
              <a:rPr lang="en-GB" sz="1800" b="1" dirty="0"/>
              <a:t>people can seem happy </a:t>
            </a:r>
            <a:r>
              <a:rPr lang="en-GB" sz="1800" dirty="0"/>
              <a:t>but still need help</a:t>
            </a:r>
            <a:endParaRPr sz="1800" dirty="0"/>
          </a:p>
        </p:txBody>
      </p:sp>
      <p:sp>
        <p:nvSpPr>
          <p:cNvPr id="310" name="Google Shape;310;p45"/>
          <p:cNvSpPr txBox="1">
            <a:spLocks noGrp="1"/>
          </p:cNvSpPr>
          <p:nvPr>
            <p:ph type="body" idx="2"/>
          </p:nvPr>
        </p:nvSpPr>
        <p:spPr>
          <a:xfrm>
            <a:off x="6178800" y="216425"/>
            <a:ext cx="2695200" cy="2716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 </a:t>
            </a:r>
            <a:br>
              <a:rPr lang="en-GB" sz="1600" b="1" dirty="0"/>
            </a:br>
            <a:r>
              <a:rPr lang="en-GB" sz="1600" dirty="0"/>
              <a:t>Know</a:t>
            </a:r>
            <a:r>
              <a:rPr lang="en-GB" sz="1600" b="1" dirty="0"/>
              <a:t> </a:t>
            </a:r>
            <a:r>
              <a:rPr lang="en-GB" sz="1600" dirty="0"/>
              <a:t>it is common for people to experience mental ill health. For many people who do, the problems can be resolved if the right support is made available, especially if accessed early enough.</a:t>
            </a:r>
            <a:endParaRPr sz="1600" dirty="0"/>
          </a:p>
        </p:txBody>
      </p:sp>
      <p:sp>
        <p:nvSpPr>
          <p:cNvPr id="311" name="Google Shape;311;p45"/>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33</a:t>
            </a:fld>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Google Shape;317;p46"/>
          <p:cNvSpPr txBox="1">
            <a:spLocks noGrp="1"/>
          </p:cNvSpPr>
          <p:nvPr>
            <p:ph type="title"/>
          </p:nvPr>
        </p:nvSpPr>
        <p:spPr>
          <a:prstGeom prst="rect">
            <a:avLst/>
          </a:prstGeom>
          <a:solidFill>
            <a:schemeClr val="accent1"/>
          </a:solidFill>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Secondary curriculum</a:t>
            </a:r>
            <a:endParaRPr dirty="0">
              <a:solidFill>
                <a:srgbClr val="FFFFFF"/>
              </a:solidFill>
            </a:endParaRPr>
          </a:p>
        </p:txBody>
      </p:sp>
      <p:sp>
        <p:nvSpPr>
          <p:cNvPr id="318" name="Google Shape;318;p46"/>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34</a:t>
            </a:fld>
            <a:endParaRPr dirty="0"/>
          </a:p>
        </p:txBody>
      </p:sp>
      <p:sp>
        <p:nvSpPr>
          <p:cNvPr id="319" name="Google Shape;319;p46"/>
          <p:cNvSpPr txBox="1">
            <a:spLocks noGrp="1"/>
          </p:cNvSpPr>
          <p:nvPr>
            <p:ph type="body" idx="4294967295"/>
          </p:nvPr>
        </p:nvSpPr>
        <p:spPr>
          <a:xfrm>
            <a:off x="311700" y="3287989"/>
            <a:ext cx="8543925" cy="1098550"/>
          </a:xfrm>
          <a:prstGeom prst="rect">
            <a:avLst/>
          </a:prstGeom>
          <a:solidFill>
            <a:srgbClr val="F3F2F1"/>
          </a:solidFill>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800" dirty="0">
                <a:solidFill>
                  <a:schemeClr val="tx1"/>
                </a:solidFill>
              </a:rPr>
              <a:t>Schools should continue to develop knowledge on topics specified for primary as required and in addition cover the following content by the end of secondary.</a:t>
            </a:r>
            <a:endParaRPr sz="1800" dirty="0">
              <a:solidFill>
                <a:schemeClr val="tx1"/>
              </a:solidFill>
            </a:endParaRP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47"/>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Secondary</a:t>
            </a:r>
            <a:r>
              <a:rPr lang="en-GB" dirty="0">
                <a:solidFill>
                  <a:srgbClr val="073763"/>
                </a:solidFill>
              </a:rPr>
              <a:t>  </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25" name="Google Shape;325;p47"/>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dirty="0"/>
              <a:t>You may also want to refer to the statutory guidance for </a:t>
            </a:r>
            <a:r>
              <a:rPr lang="en-GB" sz="1800" u="sng" dirty="0">
                <a:solidFill>
                  <a:srgbClr val="0000FF"/>
                </a:solidFill>
                <a:hlinkClick r:id="rId3">
                  <a:extLst>
                    <a:ext uri="{A12FA001-AC4F-418D-AE19-62706E023703}">
                      <ahyp:hlinkClr xmlns:ahyp="http://schemas.microsoft.com/office/drawing/2018/hyperlinkcolor" xmlns="" val="tx"/>
                    </a:ext>
                  </a:extLst>
                </a:hlinkClick>
              </a:rPr>
              <a:t>physical health and mental wellbeing</a:t>
            </a:r>
            <a:r>
              <a:rPr lang="en-GB" sz="1800" dirty="0"/>
              <a:t>.</a:t>
            </a:r>
            <a:endParaRPr sz="18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1600"/>
              </a:spcAft>
              <a:buClr>
                <a:schemeClr val="dk1"/>
              </a:buClr>
              <a:buSzPts val="1100"/>
              <a:buFont typeface="Arial"/>
              <a:buNone/>
            </a:pPr>
            <a:endParaRPr sz="1800" dirty="0"/>
          </a:p>
        </p:txBody>
      </p:sp>
      <p:sp>
        <p:nvSpPr>
          <p:cNvPr id="326" name="Google Shape;326;p47"/>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35</a:t>
            </a:fld>
            <a:endParaRP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2" name="Google Shape;332;p48"/>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t>Talking about emotions </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31" name="Google Shape;331;p48"/>
          <p:cNvSpPr txBox="1">
            <a:spLocks noGrp="1"/>
          </p:cNvSpPr>
          <p:nvPr>
            <p:ph type="subTitle" idx="4294967295"/>
          </p:nvPr>
        </p:nvSpPr>
        <p:spPr>
          <a:xfrm>
            <a:off x="7526100" y="4454575"/>
            <a:ext cx="1347900" cy="472500"/>
          </a:xfrm>
          <a:prstGeom prst="rect">
            <a:avLst/>
          </a:prstGeom>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5"/>
                </a:solidFill>
              </a:rPr>
              <a:t>Secondary</a:t>
            </a:r>
            <a:endParaRPr dirty="0">
              <a:solidFill>
                <a:schemeClr val="accent5"/>
              </a:solidFill>
            </a:endParaRPr>
          </a:p>
        </p:txBody>
      </p:sp>
      <p:sp>
        <p:nvSpPr>
          <p:cNvPr id="333" name="Google Shape;333;p48"/>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b="1" dirty="0"/>
              <a:t>Assess/baseline pupils’ emotional vocabulary </a:t>
            </a:r>
            <a:r>
              <a:rPr lang="en-GB" sz="1800" dirty="0"/>
              <a:t>gained in primary. </a:t>
            </a:r>
            <a:endParaRPr sz="1800" dirty="0"/>
          </a:p>
          <a:p>
            <a:pPr marL="0" lvl="0" indent="0" algn="l" rtl="0">
              <a:spcBef>
                <a:spcPts val="1600"/>
              </a:spcBef>
              <a:spcAft>
                <a:spcPts val="0"/>
              </a:spcAft>
              <a:buNone/>
            </a:pPr>
            <a:r>
              <a:rPr lang="en-GB" sz="1800" dirty="0"/>
              <a:t>Shape discussions of </a:t>
            </a:r>
            <a:r>
              <a:rPr lang="en-GB" sz="1800" b="1" dirty="0"/>
              <a:t>complex and multiple emotions</a:t>
            </a:r>
            <a:r>
              <a:rPr lang="en-GB" sz="1800" dirty="0"/>
              <a:t>, demonstrating more nuanced language, while avoiding stigmatised terms. </a:t>
            </a:r>
            <a:endParaRPr sz="1800" dirty="0"/>
          </a:p>
          <a:p>
            <a:pPr marL="0" lvl="0" indent="0" algn="l" rtl="0">
              <a:spcBef>
                <a:spcPts val="1600"/>
              </a:spcBef>
              <a:spcAft>
                <a:spcPts val="0"/>
              </a:spcAft>
              <a:buNone/>
            </a:pPr>
            <a:r>
              <a:rPr lang="en-GB" sz="1800" dirty="0"/>
              <a:t>You might discuss </a:t>
            </a:r>
            <a:r>
              <a:rPr lang="en-GB" sz="1800" b="1" dirty="0"/>
              <a:t>‘moral emotions’</a:t>
            </a:r>
            <a:r>
              <a:rPr lang="en-GB" sz="1800" dirty="0"/>
              <a:t>, e.g. someone might feel they have benefited by taking another’s possession but also feel bad, guilty or ashamed. </a:t>
            </a:r>
            <a:endParaRPr sz="1800" dirty="0"/>
          </a:p>
          <a:p>
            <a:pPr marL="0" lvl="0" indent="0" algn="l" rtl="0">
              <a:spcBef>
                <a:spcPts val="1600"/>
              </a:spcBef>
              <a:spcAft>
                <a:spcPts val="0"/>
              </a:spcAft>
              <a:buNone/>
            </a:pPr>
            <a:r>
              <a:rPr lang="en-GB" sz="1800" b="1" dirty="0"/>
              <a:t>Challenge pupils</a:t>
            </a:r>
            <a:r>
              <a:rPr lang="en-GB" sz="1800" dirty="0"/>
              <a:t> to apply their growing vocabulary within structured and realistic scenarios.</a:t>
            </a:r>
            <a:endParaRPr sz="1800" dirty="0"/>
          </a:p>
          <a:p>
            <a:pPr marL="0" lvl="0" indent="0" algn="l" rtl="0">
              <a:spcBef>
                <a:spcPts val="1600"/>
              </a:spcBef>
              <a:spcAft>
                <a:spcPts val="1600"/>
              </a:spcAft>
              <a:buNone/>
            </a:pPr>
            <a:endParaRPr sz="1800" dirty="0"/>
          </a:p>
        </p:txBody>
      </p:sp>
      <p:sp>
        <p:nvSpPr>
          <p:cNvPr id="334" name="Google Shape;334;p48"/>
          <p:cNvSpPr txBox="1">
            <a:spLocks noGrp="1"/>
          </p:cNvSpPr>
          <p:nvPr>
            <p:ph type="body" idx="2"/>
          </p:nvPr>
        </p:nvSpPr>
        <p:spPr>
          <a:xfrm>
            <a:off x="6178800" y="216425"/>
            <a:ext cx="2695200" cy="15966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600" b="1" dirty="0"/>
              <a:t>STATUTORY GUIDANCE </a:t>
            </a:r>
            <a:br>
              <a:rPr lang="en-GB" sz="1600" b="1" dirty="0"/>
            </a:br>
            <a:r>
              <a:rPr lang="en-GB" sz="1600" dirty="0"/>
              <a:t>Know how to talk about their emotions accurately and sensitively, using appropriate vocabulary.</a:t>
            </a:r>
            <a:endParaRPr sz="1600" dirty="0"/>
          </a:p>
          <a:p>
            <a:pPr marL="0" lvl="0" indent="0" algn="l" rtl="0">
              <a:spcBef>
                <a:spcPts val="1600"/>
              </a:spcBef>
              <a:spcAft>
                <a:spcPts val="1600"/>
              </a:spcAft>
              <a:buNone/>
            </a:pPr>
            <a:endParaRPr sz="1600" dirty="0"/>
          </a:p>
        </p:txBody>
      </p:sp>
      <p:sp>
        <p:nvSpPr>
          <p:cNvPr id="335" name="Google Shape;335;p48"/>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36</a:t>
            </a:fld>
            <a:endParaRP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1" name="Google Shape;341;p49"/>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Happiness and personal connection</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40" name="Google Shape;340;p49"/>
          <p:cNvSpPr txBox="1">
            <a:spLocks noGrp="1"/>
          </p:cNvSpPr>
          <p:nvPr>
            <p:ph type="subTitle" idx="4294967295"/>
          </p:nvPr>
        </p:nvSpPr>
        <p:spPr>
          <a:xfrm>
            <a:off x="7526100" y="4454575"/>
            <a:ext cx="1347900" cy="472500"/>
          </a:xfrm>
          <a:prstGeom prst="rect">
            <a:avLst/>
          </a:prstGeom>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5"/>
                </a:solidFill>
              </a:rPr>
              <a:t>Secondary</a:t>
            </a:r>
            <a:endParaRPr dirty="0">
              <a:solidFill>
                <a:schemeClr val="accent5"/>
              </a:solidFill>
            </a:endParaRPr>
          </a:p>
        </p:txBody>
      </p:sp>
      <p:sp>
        <p:nvSpPr>
          <p:cNvPr id="342" name="Google Shape;342;p49"/>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there is a </a:t>
            </a:r>
            <a:r>
              <a:rPr lang="en-GB" sz="1800" b="1" dirty="0"/>
              <a:t>positive link between healthy connection to others and mental wellbeing</a:t>
            </a:r>
            <a:r>
              <a:rPr lang="en-GB" sz="1800" dirty="0"/>
              <a:t>. </a:t>
            </a:r>
            <a:endParaRPr sz="1800" dirty="0"/>
          </a:p>
          <a:p>
            <a:pPr marL="0" lvl="0" indent="0" algn="l" rtl="0">
              <a:spcBef>
                <a:spcPts val="1600"/>
              </a:spcBef>
              <a:spcAft>
                <a:spcPts val="0"/>
              </a:spcAft>
              <a:buNone/>
            </a:pPr>
            <a:r>
              <a:rPr lang="en-GB" sz="1800" dirty="0"/>
              <a:t>Consider the group dynamic and direct pupils away from a narrow view of ‘connection with others’ so that: </a:t>
            </a:r>
            <a:endParaRPr sz="1800" dirty="0"/>
          </a:p>
          <a:p>
            <a:pPr marL="457200" lvl="0" indent="-342900" algn="l" rtl="0">
              <a:spcBef>
                <a:spcPts val="1600"/>
              </a:spcBef>
              <a:spcAft>
                <a:spcPts val="0"/>
              </a:spcAft>
              <a:buSzPts val="1800"/>
              <a:buChar char="●"/>
            </a:pPr>
            <a:r>
              <a:rPr lang="en-GB" sz="1800" dirty="0"/>
              <a:t>different types of connection (e.g. offline, online, carers, pets, important possessions) are valued</a:t>
            </a:r>
            <a:endParaRPr sz="1800" dirty="0"/>
          </a:p>
          <a:p>
            <a:pPr marL="457200" lvl="0" indent="-342900" algn="l" rtl="0">
              <a:spcBef>
                <a:spcPts val="0"/>
              </a:spcBef>
              <a:spcAft>
                <a:spcPts val="0"/>
              </a:spcAft>
              <a:buSzPts val="1800"/>
              <a:buChar char="●"/>
            </a:pPr>
            <a:r>
              <a:rPr lang="en-GB" sz="1800" dirty="0"/>
              <a:t>pupils value quality of friendship and are not worried about numbers of friends </a:t>
            </a:r>
            <a:endParaRPr sz="1800" dirty="0"/>
          </a:p>
          <a:p>
            <a:pPr marL="0" lvl="0" indent="0" algn="l" rtl="0">
              <a:spcBef>
                <a:spcPts val="1600"/>
              </a:spcBef>
              <a:spcAft>
                <a:spcPts val="1600"/>
              </a:spcAft>
              <a:buNone/>
            </a:pPr>
            <a:r>
              <a:rPr lang="en-GB" sz="1800" dirty="0"/>
              <a:t>Teach that conversations with peers and trusted adults can help us to problem solve.</a:t>
            </a:r>
            <a:endParaRPr sz="1800" dirty="0"/>
          </a:p>
        </p:txBody>
      </p:sp>
      <p:sp>
        <p:nvSpPr>
          <p:cNvPr id="343" name="Google Shape;343;p49"/>
          <p:cNvSpPr txBox="1">
            <a:spLocks noGrp="1"/>
          </p:cNvSpPr>
          <p:nvPr>
            <p:ph type="body" idx="2"/>
          </p:nvPr>
        </p:nvSpPr>
        <p:spPr>
          <a:xfrm>
            <a:off x="6178800" y="216425"/>
            <a:ext cx="2695200" cy="12732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 </a:t>
            </a:r>
            <a:br>
              <a:rPr lang="en-GB" sz="1600" b="1" dirty="0"/>
            </a:br>
            <a:r>
              <a:rPr lang="en-GB" sz="1600" dirty="0"/>
              <a:t>Know that happiness is linked to being connected to others.</a:t>
            </a:r>
            <a:endParaRPr sz="1600" dirty="0"/>
          </a:p>
        </p:txBody>
      </p:sp>
      <p:sp>
        <p:nvSpPr>
          <p:cNvPr id="344" name="Google Shape;344;p49"/>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37</a:t>
            </a:fld>
            <a:endParaRP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50" name="Google Shape;350;p50"/>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Recognising wellbeing concerns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49" name="Google Shape;349;p50"/>
          <p:cNvSpPr txBox="1">
            <a:spLocks noGrp="1"/>
          </p:cNvSpPr>
          <p:nvPr>
            <p:ph type="subTitle" idx="4294967295"/>
          </p:nvPr>
        </p:nvSpPr>
        <p:spPr>
          <a:xfrm>
            <a:off x="7526100" y="4454575"/>
            <a:ext cx="1347900" cy="472500"/>
          </a:xfrm>
          <a:prstGeom prst="rect">
            <a:avLst/>
          </a:prstGeom>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5"/>
                </a:solidFill>
              </a:rPr>
              <a:t>Secondary</a:t>
            </a:r>
            <a:endParaRPr dirty="0">
              <a:solidFill>
                <a:schemeClr val="accent5"/>
              </a:solidFill>
            </a:endParaRPr>
          </a:p>
        </p:txBody>
      </p:sp>
      <p:sp>
        <p:nvSpPr>
          <p:cNvPr id="351" name="Google Shape;351;p50"/>
          <p:cNvSpPr txBox="1">
            <a:spLocks noGrp="1"/>
          </p:cNvSpPr>
          <p:nvPr>
            <p:ph type="body" idx="1"/>
          </p:nvPr>
        </p:nvSpPr>
        <p:spPr>
          <a:xfrm>
            <a:off x="270000" y="914400"/>
            <a:ext cx="5908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early signs of mental wellbeing issues such as:</a:t>
            </a:r>
            <a:endParaRPr sz="1800" dirty="0"/>
          </a:p>
          <a:p>
            <a:pPr marL="457200" lvl="0" indent="-342900" algn="l" rtl="0">
              <a:spcBef>
                <a:spcPts val="1600"/>
              </a:spcBef>
              <a:spcAft>
                <a:spcPts val="0"/>
              </a:spcAft>
              <a:buSzPts val="1800"/>
              <a:buChar char="●"/>
            </a:pPr>
            <a:r>
              <a:rPr lang="en-GB" sz="1800" dirty="0"/>
              <a:t>behaviour / mood change over days or weeks</a:t>
            </a:r>
            <a:endParaRPr sz="1800" dirty="0"/>
          </a:p>
          <a:p>
            <a:pPr marL="457200" lvl="0" indent="-342900" algn="l" rtl="0">
              <a:spcBef>
                <a:spcPts val="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xmlns="" val="tx"/>
                    </a:ext>
                  </a:extLst>
                </a:hlinkClick>
              </a:rPr>
              <a:t>sleep problems</a:t>
            </a:r>
            <a:r>
              <a:rPr lang="en-GB" sz="1800" dirty="0"/>
              <a:t> - too little or too much sleep</a:t>
            </a:r>
            <a:endParaRPr sz="1800" dirty="0"/>
          </a:p>
          <a:p>
            <a:pPr marL="457200" lvl="0" indent="-342900" algn="l" rtl="0">
              <a:spcBef>
                <a:spcPts val="0"/>
              </a:spcBef>
              <a:spcAft>
                <a:spcPts val="0"/>
              </a:spcAft>
              <a:buSzPts val="1800"/>
              <a:buChar char="●"/>
            </a:pPr>
            <a:r>
              <a:rPr lang="en-GB" sz="1800" dirty="0"/>
              <a:t>feeling regularly overwhelmed, anxious, angry</a:t>
            </a:r>
            <a:endParaRPr sz="1800" dirty="0"/>
          </a:p>
          <a:p>
            <a:pPr marL="457200" lvl="0" indent="-342900" algn="l" rtl="0">
              <a:spcBef>
                <a:spcPts val="0"/>
              </a:spcBef>
              <a:spcAft>
                <a:spcPts val="0"/>
              </a:spcAft>
              <a:buSzPts val="1800"/>
              <a:buChar char="●"/>
            </a:pPr>
            <a:r>
              <a:rPr lang="en-GB" sz="1800" dirty="0"/>
              <a:t>deliberate isolation from friends and family</a:t>
            </a:r>
            <a:endParaRPr sz="1800" dirty="0"/>
          </a:p>
          <a:p>
            <a:pPr marL="457200" lvl="0" indent="-342900" algn="l" rtl="0">
              <a:spcBef>
                <a:spcPts val="0"/>
              </a:spcBef>
              <a:spcAft>
                <a:spcPts val="0"/>
              </a:spcAft>
              <a:buSzPts val="1800"/>
              <a:buChar char="●"/>
            </a:pPr>
            <a:r>
              <a:rPr lang="en-GB" sz="1800" dirty="0"/>
              <a:t>lack of self-care or hygiene habits</a:t>
            </a:r>
            <a:endParaRPr sz="1800" dirty="0"/>
          </a:p>
          <a:p>
            <a:pPr marL="457200" lvl="0" indent="-342900" algn="l" rtl="0">
              <a:spcBef>
                <a:spcPts val="0"/>
              </a:spcBef>
              <a:spcAft>
                <a:spcPts val="0"/>
              </a:spcAft>
              <a:buSzPts val="1800"/>
              <a:buChar char="●"/>
            </a:pPr>
            <a:r>
              <a:rPr lang="en-GB" sz="1800" dirty="0"/>
              <a:t>difficulty concentrating (not focusing on work)</a:t>
            </a:r>
            <a:endParaRPr sz="1800" dirty="0"/>
          </a:p>
          <a:p>
            <a:pPr marL="457200" lvl="0" indent="-342900" algn="l" rtl="0">
              <a:spcBef>
                <a:spcPts val="0"/>
              </a:spcBef>
              <a:spcAft>
                <a:spcPts val="0"/>
              </a:spcAft>
              <a:buSzPts val="1800"/>
              <a:buChar char="●"/>
            </a:pPr>
            <a:r>
              <a:rPr lang="en-GB" sz="1800" dirty="0"/>
              <a:t>more regular physical health concerns (headaches)</a:t>
            </a:r>
            <a:endParaRPr sz="1800" dirty="0"/>
          </a:p>
          <a:p>
            <a:pPr marL="0" lvl="0" indent="0" algn="l" rtl="0">
              <a:spcBef>
                <a:spcPts val="1600"/>
              </a:spcBef>
              <a:spcAft>
                <a:spcPts val="0"/>
              </a:spcAft>
              <a:buNone/>
            </a:pPr>
            <a:r>
              <a:rPr lang="en-GB" sz="1800" dirty="0"/>
              <a:t>Teach that such signs don’t always indicate a wellbeing problem. Someone could also have a wellbeing issue without anyone noticing any signs.  </a:t>
            </a:r>
            <a:endParaRPr sz="1100" dirty="0">
              <a:solidFill>
                <a:schemeClr val="dk1"/>
              </a:solidFill>
            </a:endParaRPr>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352" name="Google Shape;352;p50"/>
          <p:cNvSpPr txBox="1">
            <a:spLocks noGrp="1"/>
          </p:cNvSpPr>
          <p:nvPr>
            <p:ph type="body" idx="2"/>
          </p:nvPr>
        </p:nvSpPr>
        <p:spPr>
          <a:xfrm>
            <a:off x="6178800" y="216425"/>
            <a:ext cx="2695200" cy="1308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 </a:t>
            </a:r>
            <a:br>
              <a:rPr lang="en-GB" sz="1600" b="1" dirty="0"/>
            </a:br>
            <a:r>
              <a:rPr lang="en-GB" sz="1600" dirty="0"/>
              <a:t>Know how to recognise the early signs of mental wellbeing concerns.</a:t>
            </a:r>
            <a:endParaRPr sz="1600" dirty="0"/>
          </a:p>
        </p:txBody>
      </p:sp>
      <p:sp>
        <p:nvSpPr>
          <p:cNvPr id="353" name="Google Shape;353;p50">
            <a:extLst>
              <a:ext uri="{C183D7F6-B498-43B3-948B-1728B52AA6E4}">
                <adec:decorative xmlns:adec="http://schemas.microsoft.com/office/drawing/2017/decorative" xmlns="" val="1"/>
              </a:ext>
            </a:extLst>
          </p:cNvPr>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38</a:t>
            </a:fld>
            <a:endParaRP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9" name="Google Shape;359;p51"/>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Common types of mental ill health</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58" name="Google Shape;358;p51"/>
          <p:cNvSpPr txBox="1">
            <a:spLocks noGrp="1"/>
          </p:cNvSpPr>
          <p:nvPr>
            <p:ph type="subTitle" idx="4294967295"/>
          </p:nvPr>
        </p:nvSpPr>
        <p:spPr>
          <a:xfrm>
            <a:off x="7526100" y="4454575"/>
            <a:ext cx="1347900" cy="472500"/>
          </a:xfrm>
          <a:prstGeom prst="rect">
            <a:avLst/>
          </a:prstGeom>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5"/>
                </a:solidFill>
              </a:rPr>
              <a:t>Secondary</a:t>
            </a:r>
            <a:endParaRPr dirty="0">
              <a:solidFill>
                <a:schemeClr val="accent5"/>
              </a:solidFill>
            </a:endParaRPr>
          </a:p>
        </p:txBody>
      </p:sp>
      <p:sp>
        <p:nvSpPr>
          <p:cNvPr id="360" name="Google Shape;360;p51"/>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the most prevalent types of </a:t>
            </a:r>
            <a:r>
              <a:rPr lang="en-GB" sz="1800" u="sng" dirty="0">
                <a:solidFill>
                  <a:srgbClr val="0000FF"/>
                </a:solidFill>
                <a:hlinkClick r:id="rId3">
                  <a:extLst>
                    <a:ext uri="{A12FA001-AC4F-418D-AE19-62706E023703}">
                      <ahyp:hlinkClr xmlns:ahyp="http://schemas.microsoft.com/office/drawing/2018/hyperlinkcolor" xmlns="" val="tx"/>
                    </a:ext>
                  </a:extLst>
                </a:hlinkClick>
              </a:rPr>
              <a:t>mental ill health</a:t>
            </a:r>
            <a:r>
              <a:rPr lang="en-GB" sz="1800" dirty="0"/>
              <a:t> such as low mood, anxiety, depression, stress, and that they can also affect our physical health. </a:t>
            </a:r>
            <a:endParaRPr sz="1800" dirty="0"/>
          </a:p>
          <a:p>
            <a:pPr marL="0" lvl="0" indent="0" algn="l" rtl="0">
              <a:spcBef>
                <a:spcPts val="1600"/>
              </a:spcBef>
              <a:spcAft>
                <a:spcPts val="0"/>
              </a:spcAft>
              <a:buNone/>
            </a:pPr>
            <a:r>
              <a:rPr lang="en-GB" sz="1800" dirty="0"/>
              <a:t>You might also teach about self harm and eating disorders (always use qualified support as needed). </a:t>
            </a:r>
            <a:endParaRPr sz="1800" dirty="0"/>
          </a:p>
          <a:p>
            <a:pPr marL="0" lvl="0" indent="0" algn="l" rtl="0">
              <a:spcBef>
                <a:spcPts val="1600"/>
              </a:spcBef>
              <a:spcAft>
                <a:spcPts val="0"/>
              </a:spcAft>
              <a:buNone/>
            </a:pPr>
            <a:r>
              <a:rPr lang="en-GB" sz="1800" dirty="0"/>
              <a:t>Explain the signs of conditions and what to do if you or someone you know has those signs. </a:t>
            </a:r>
            <a:endParaRPr sz="1800" dirty="0"/>
          </a:p>
          <a:p>
            <a:pPr marL="0" lvl="0" indent="0" algn="l" rtl="0">
              <a:spcBef>
                <a:spcPts val="1600"/>
              </a:spcBef>
              <a:spcAft>
                <a:spcPts val="0"/>
              </a:spcAft>
              <a:buNone/>
            </a:pPr>
            <a:r>
              <a:rPr lang="en-GB" sz="1800" dirty="0"/>
              <a:t>Remind pupils that descriptions of conditions online are not always reflective of how a condition feels to an individual and that it is important not to self-diagnose.</a:t>
            </a:r>
            <a:endParaRPr sz="1800" dirty="0"/>
          </a:p>
          <a:p>
            <a:pPr marL="0" lvl="0" indent="0" algn="l" rtl="0">
              <a:spcBef>
                <a:spcPts val="1600"/>
              </a:spcBef>
              <a:spcAft>
                <a:spcPts val="1600"/>
              </a:spcAft>
              <a:buNone/>
            </a:pPr>
            <a:endParaRPr sz="1800" dirty="0"/>
          </a:p>
        </p:txBody>
      </p:sp>
      <p:sp>
        <p:nvSpPr>
          <p:cNvPr id="361" name="Google Shape;361;p51"/>
          <p:cNvSpPr txBox="1">
            <a:spLocks noGrp="1"/>
          </p:cNvSpPr>
          <p:nvPr>
            <p:ph type="body" idx="2"/>
          </p:nvPr>
        </p:nvSpPr>
        <p:spPr>
          <a:xfrm>
            <a:off x="6178800" y="216425"/>
            <a:ext cx="2695200" cy="13275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 </a:t>
            </a:r>
            <a:br>
              <a:rPr lang="en-GB" sz="1600" b="1" dirty="0"/>
            </a:br>
            <a:r>
              <a:rPr lang="en-GB" sz="1600" dirty="0"/>
              <a:t>Know common types of mental ill health (e.g. anxiety and depression).</a:t>
            </a:r>
            <a:endParaRPr sz="1600" dirty="0"/>
          </a:p>
        </p:txBody>
      </p:sp>
      <p:sp>
        <p:nvSpPr>
          <p:cNvPr id="362" name="Google Shape;362;p51">
            <a:extLst>
              <a:ext uri="{C183D7F6-B498-43B3-948B-1728B52AA6E4}">
                <adec:decorative xmlns:adec="http://schemas.microsoft.com/office/drawing/2017/decorative" xmlns="" val="1"/>
              </a:ext>
            </a:extLst>
          </p:cNvPr>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39</a:t>
            </a:fld>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6"/>
          <p:cNvSpPr txBox="1">
            <a:spLocks noGrp="1"/>
          </p:cNvSpPr>
          <p:nvPr>
            <p:ph type="title"/>
          </p:nvPr>
        </p:nvSpPr>
        <p:spPr>
          <a:xfrm>
            <a:off x="270000" y="216425"/>
            <a:ext cx="78225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Wellbeing and coronavirus (COVID-19)</a:t>
            </a:r>
            <a:endParaRPr dirty="0">
              <a:solidFill>
                <a:schemeClr val="accent1"/>
              </a:solidFill>
            </a:endParaRPr>
          </a:p>
        </p:txBody>
      </p:sp>
      <p:sp>
        <p:nvSpPr>
          <p:cNvPr id="79" name="Google Shape;79;p16"/>
          <p:cNvSpPr txBox="1">
            <a:spLocks noGrp="1"/>
          </p:cNvSpPr>
          <p:nvPr>
            <p:ph type="body" idx="1"/>
          </p:nvPr>
        </p:nvSpPr>
        <p:spPr>
          <a:xfrm>
            <a:off x="270000" y="914400"/>
            <a:ext cx="841396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This training supports implementation of Relationships, Sex and Health Education, in accordance with requirements set out in the statutory guidance. The training will: </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benefit staff working on mitigating the impact of the coronavirus outbreak on pupils’ mental health and wellbeing</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increase staff confidence in pastoral work in subjects such as Personal, Social and Health Education</a:t>
            </a:r>
            <a:endParaRPr sz="1800" dirty="0">
              <a:solidFill>
                <a:schemeClr val="tx1"/>
              </a:solidFill>
            </a:endParaRPr>
          </a:p>
          <a:p>
            <a:pPr marL="0" lvl="0" indent="0" algn="l" rtl="0">
              <a:spcBef>
                <a:spcPts val="1600"/>
              </a:spcBef>
              <a:spcAft>
                <a:spcPts val="1600"/>
              </a:spcAft>
              <a:buNone/>
            </a:pPr>
            <a:r>
              <a:rPr lang="en-GB" sz="1800" dirty="0">
                <a:solidFill>
                  <a:schemeClr val="tx1"/>
                </a:solidFill>
              </a:rPr>
              <a:t>As the module’s evidenced approach predates the outbreak, teachers should also bear in mind coronavirus restrictions in their teaching (e.g. referring to social distancing rules when encouraging pupils to find ways to boost their wellbeing).</a:t>
            </a:r>
            <a:endParaRPr sz="1800" dirty="0">
              <a:solidFill>
                <a:schemeClr val="tx1"/>
              </a:solidFill>
            </a:endParaRPr>
          </a:p>
        </p:txBody>
      </p:sp>
      <p:sp>
        <p:nvSpPr>
          <p:cNvPr id="80" name="Google Shape;80;p16"/>
          <p:cNvSpPr txBox="1">
            <a:spLocks noGrp="1"/>
          </p:cNvSpPr>
          <p:nvPr>
            <p:ph type="sldNum" idx="12"/>
          </p:nvPr>
        </p:nvSpPr>
        <p:spPr>
          <a:xfrm>
            <a:off x="4181250" y="4810975"/>
            <a:ext cx="393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a:t>
            </a:fld>
            <a:endParaRP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8" name="Google Shape;368;p52"/>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Understanding anxiety</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67" name="Google Shape;367;p52"/>
          <p:cNvSpPr txBox="1">
            <a:spLocks noGrp="1"/>
          </p:cNvSpPr>
          <p:nvPr>
            <p:ph type="subTitle" idx="4294967295"/>
          </p:nvPr>
        </p:nvSpPr>
        <p:spPr>
          <a:xfrm>
            <a:off x="7526100" y="4454575"/>
            <a:ext cx="1347900" cy="472500"/>
          </a:xfrm>
          <a:prstGeom prst="rect">
            <a:avLst/>
          </a:prstGeom>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5"/>
                </a:solidFill>
              </a:rPr>
              <a:t>Secondary</a:t>
            </a:r>
            <a:endParaRPr dirty="0">
              <a:solidFill>
                <a:schemeClr val="accent5"/>
              </a:solidFill>
            </a:endParaRPr>
          </a:p>
        </p:txBody>
      </p:sp>
      <p:sp>
        <p:nvSpPr>
          <p:cNvPr id="369" name="Google Shape;369;p52"/>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anxiety can be a normal, temporary and even productive reaction to things we find stressful (e.g. socialising, tests). We can also feel anxious without knowing why. </a:t>
            </a:r>
            <a:endParaRPr sz="1800" dirty="0"/>
          </a:p>
          <a:p>
            <a:pPr marL="0" lvl="0" indent="0" algn="l" rtl="0">
              <a:spcBef>
                <a:spcPts val="1600"/>
              </a:spcBef>
              <a:spcAft>
                <a:spcPts val="0"/>
              </a:spcAft>
              <a:buNone/>
            </a:pPr>
            <a:r>
              <a:rPr lang="en-GB" sz="1800" dirty="0"/>
              <a:t>Anxiety makes people feel different ways (e.g. shaky, irritable, sweaty) and we might avoid doing things.</a:t>
            </a:r>
            <a:endParaRPr sz="1800" dirty="0"/>
          </a:p>
          <a:p>
            <a:pPr marL="0" lvl="0" indent="0" algn="l" rtl="0">
              <a:spcBef>
                <a:spcPts val="1600"/>
              </a:spcBef>
              <a:spcAft>
                <a:spcPts val="0"/>
              </a:spcAft>
              <a:buNone/>
            </a:pPr>
            <a:r>
              <a:rPr lang="en-GB" sz="1800" dirty="0"/>
              <a:t>Explain that when anxiety is constant, overwhelming or out of proportion we shouldn’t ignore it. There are lots of </a:t>
            </a:r>
            <a:r>
              <a:rPr lang="en-GB" sz="1800" u="sng" dirty="0">
                <a:solidFill>
                  <a:srgbClr val="0000FF"/>
                </a:solidFill>
                <a:hlinkClick r:id="rId3">
                  <a:extLst>
                    <a:ext uri="{A12FA001-AC4F-418D-AE19-62706E023703}">
                      <ahyp:hlinkClr xmlns:ahyp="http://schemas.microsoft.com/office/drawing/2018/hyperlinkcolor" xmlns="" val="tx"/>
                    </a:ext>
                  </a:extLst>
                </a:hlinkClick>
              </a:rPr>
              <a:t>strategies for dealing with anxiety</a:t>
            </a:r>
            <a:r>
              <a:rPr lang="en-GB" sz="1800" dirty="0"/>
              <a:t>. Young people can also talk to a teacher or school nurse, see their GP or call 111 (NHS number).</a:t>
            </a:r>
            <a:endParaRPr sz="1800" dirty="0"/>
          </a:p>
          <a:p>
            <a:pPr marL="0" lvl="0" indent="0" algn="l" rtl="0">
              <a:spcBef>
                <a:spcPts val="1600"/>
              </a:spcBef>
              <a:spcAft>
                <a:spcPts val="1600"/>
              </a:spcAft>
              <a:buNone/>
            </a:pPr>
            <a:endParaRPr sz="1800" dirty="0"/>
          </a:p>
        </p:txBody>
      </p:sp>
      <p:sp>
        <p:nvSpPr>
          <p:cNvPr id="370" name="Google Shape;370;p52"/>
          <p:cNvSpPr txBox="1">
            <a:spLocks noGrp="1"/>
          </p:cNvSpPr>
          <p:nvPr>
            <p:ph type="body" idx="2"/>
          </p:nvPr>
        </p:nvSpPr>
        <p:spPr>
          <a:xfrm>
            <a:off x="6178800" y="216425"/>
            <a:ext cx="2695200" cy="1321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600" b="1" dirty="0"/>
              <a:t>STATUTORY GUIDANCE </a:t>
            </a:r>
            <a:br>
              <a:rPr lang="en-GB" sz="1600" b="1" dirty="0"/>
            </a:br>
            <a:r>
              <a:rPr lang="en-GB" sz="1600" dirty="0"/>
              <a:t>Know common types of mental ill health (e.g. anxiety and depression).</a:t>
            </a:r>
            <a:br>
              <a:rPr lang="en-GB" sz="1600" dirty="0"/>
            </a:br>
            <a:r>
              <a:rPr lang="en-GB" sz="1600" dirty="0"/>
              <a:t> </a:t>
            </a:r>
            <a:endParaRPr sz="1600" dirty="0"/>
          </a:p>
          <a:p>
            <a:pPr marL="0" lvl="0" indent="0" algn="l" rtl="0">
              <a:spcBef>
                <a:spcPts val="1600"/>
              </a:spcBef>
              <a:spcAft>
                <a:spcPts val="1600"/>
              </a:spcAft>
              <a:buClr>
                <a:schemeClr val="dk1"/>
              </a:buClr>
              <a:buSzPts val="1100"/>
              <a:buFont typeface="Arial"/>
              <a:buNone/>
            </a:pPr>
            <a:endParaRPr sz="1600" i="1" dirty="0"/>
          </a:p>
        </p:txBody>
      </p:sp>
      <p:sp>
        <p:nvSpPr>
          <p:cNvPr id="371" name="Google Shape;371;p52">
            <a:extLst>
              <a:ext uri="{C183D7F6-B498-43B3-948B-1728B52AA6E4}">
                <adec:decorative xmlns:adec="http://schemas.microsoft.com/office/drawing/2017/decorative" xmlns="" val="1"/>
              </a:ext>
            </a:extLst>
          </p:cNvPr>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40</a:t>
            </a:fld>
            <a:endParaRP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sp>
        <p:nvSpPr>
          <p:cNvPr id="377" name="Google Shape;377;p53"/>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Critically evaluate mental wellbeing</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76" name="Google Shape;376;p53"/>
          <p:cNvSpPr txBox="1">
            <a:spLocks noGrp="1"/>
          </p:cNvSpPr>
          <p:nvPr>
            <p:ph type="subTitle" idx="4294967295"/>
          </p:nvPr>
        </p:nvSpPr>
        <p:spPr>
          <a:xfrm>
            <a:off x="7526100" y="4454575"/>
            <a:ext cx="1347900" cy="472500"/>
          </a:xfrm>
          <a:prstGeom prst="rect">
            <a:avLst/>
          </a:prstGeom>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5"/>
                </a:solidFill>
              </a:rPr>
              <a:t>Secondary</a:t>
            </a:r>
            <a:endParaRPr dirty="0">
              <a:solidFill>
                <a:schemeClr val="accent5"/>
              </a:solidFill>
            </a:endParaRPr>
          </a:p>
        </p:txBody>
      </p:sp>
      <p:sp>
        <p:nvSpPr>
          <p:cNvPr id="378" name="Google Shape;378;p53"/>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to make connections between behaviour, thoughts and feelings. Remind pupils that emotions are not good or bad, and we can choose how to respond to events, even if it can be hard.</a:t>
            </a:r>
            <a:endParaRPr sz="1800" dirty="0"/>
          </a:p>
          <a:p>
            <a:pPr marL="0" lvl="0" indent="0" algn="l" rtl="0">
              <a:spcBef>
                <a:spcPts val="1600"/>
              </a:spcBef>
              <a:spcAft>
                <a:spcPts val="0"/>
              </a:spcAft>
              <a:buNone/>
            </a:pPr>
            <a:r>
              <a:rPr lang="en-GB" sz="1800" dirty="0"/>
              <a:t>Teach that wellbeing can be undermined by: </a:t>
            </a:r>
            <a:endParaRPr sz="1800" dirty="0"/>
          </a:p>
          <a:p>
            <a:pPr marL="457200" lvl="0" indent="-342900" algn="l" rtl="0">
              <a:spcBef>
                <a:spcPts val="1600"/>
              </a:spcBef>
              <a:spcAft>
                <a:spcPts val="0"/>
              </a:spcAft>
              <a:buSzPts val="1800"/>
              <a:buChar char="●"/>
            </a:pPr>
            <a:r>
              <a:rPr lang="en-GB" sz="1800" dirty="0"/>
              <a:t>drug and alcohol use</a:t>
            </a:r>
            <a:endParaRPr sz="1800" dirty="0"/>
          </a:p>
          <a:p>
            <a:pPr marL="457200" lvl="0" indent="-342900" algn="l" rtl="0">
              <a:spcBef>
                <a:spcPts val="0"/>
              </a:spcBef>
              <a:spcAft>
                <a:spcPts val="0"/>
              </a:spcAft>
              <a:buSzPts val="1800"/>
              <a:buChar char="●"/>
            </a:pPr>
            <a:r>
              <a:rPr lang="en-GB" sz="1800" dirty="0"/>
              <a:t>too much time spent online</a:t>
            </a:r>
            <a:endParaRPr sz="1800" dirty="0"/>
          </a:p>
          <a:p>
            <a:pPr marL="0" lvl="0" indent="0" algn="l" rtl="0">
              <a:spcBef>
                <a:spcPts val="1600"/>
              </a:spcBef>
              <a:spcAft>
                <a:spcPts val="0"/>
              </a:spcAft>
              <a:buNone/>
            </a:pPr>
            <a:r>
              <a:rPr lang="en-GB" sz="1800" dirty="0"/>
              <a:t>Explain that wellbeing can be adversely affected even within positive relationships, e.g. when friends disagree strongly or do something that ‘hurts’ us.</a:t>
            </a:r>
            <a:endParaRPr sz="1800" dirty="0"/>
          </a:p>
          <a:p>
            <a:pPr marL="0" lvl="0" indent="0" algn="l" rtl="0">
              <a:spcBef>
                <a:spcPts val="1600"/>
              </a:spcBef>
              <a:spcAft>
                <a:spcPts val="1600"/>
              </a:spcAft>
              <a:buNone/>
            </a:pPr>
            <a:endParaRPr sz="1800" dirty="0"/>
          </a:p>
        </p:txBody>
      </p:sp>
      <p:sp>
        <p:nvSpPr>
          <p:cNvPr id="379" name="Google Shape;379;p53"/>
          <p:cNvSpPr txBox="1">
            <a:spLocks noGrp="1"/>
          </p:cNvSpPr>
          <p:nvPr>
            <p:ph type="body" idx="2"/>
          </p:nvPr>
        </p:nvSpPr>
        <p:spPr>
          <a:xfrm>
            <a:off x="6178800" y="216425"/>
            <a:ext cx="2695200" cy="21300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 </a:t>
            </a:r>
            <a:br>
              <a:rPr lang="en-GB" sz="1600" b="1" dirty="0"/>
            </a:br>
            <a:r>
              <a:rPr lang="en-GB" sz="1600" dirty="0"/>
              <a:t>Know how to critically evaluate when something they do or are involved in has a positive or negative effect on their own or others’ mental health.</a:t>
            </a:r>
            <a:endParaRPr sz="1600" dirty="0"/>
          </a:p>
        </p:txBody>
      </p:sp>
      <p:sp>
        <p:nvSpPr>
          <p:cNvPr id="380" name="Google Shape;380;p53"/>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41</a:t>
            </a:fld>
            <a:endParaRP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386" name="Google Shape;386;p54"/>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Build on positive wellbeing factors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85" name="Google Shape;385;p54"/>
          <p:cNvSpPr txBox="1">
            <a:spLocks noGrp="1"/>
          </p:cNvSpPr>
          <p:nvPr>
            <p:ph type="subTitle" idx="4294967295"/>
          </p:nvPr>
        </p:nvSpPr>
        <p:spPr>
          <a:xfrm>
            <a:off x="7526100" y="4454575"/>
            <a:ext cx="1347900" cy="472500"/>
          </a:xfrm>
          <a:prstGeom prst="rect">
            <a:avLst/>
          </a:prstGeom>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5"/>
                </a:solidFill>
              </a:rPr>
              <a:t>Secondary</a:t>
            </a:r>
            <a:endParaRPr dirty="0">
              <a:solidFill>
                <a:schemeClr val="accent5"/>
              </a:solidFill>
            </a:endParaRPr>
          </a:p>
        </p:txBody>
      </p:sp>
      <p:sp>
        <p:nvSpPr>
          <p:cNvPr id="387" name="Google Shape;387;p54"/>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Build on the knowledge gained in primary of positive factors for mental wellbeing such as: </a:t>
            </a:r>
            <a:endParaRPr sz="1800" dirty="0"/>
          </a:p>
          <a:p>
            <a:pPr marL="457200" lvl="0" indent="-342900" algn="l" rtl="0">
              <a:spcBef>
                <a:spcPts val="1600"/>
              </a:spcBef>
              <a:spcAft>
                <a:spcPts val="0"/>
              </a:spcAft>
              <a:buSzPts val="1800"/>
              <a:buChar char="●"/>
            </a:pPr>
            <a:r>
              <a:rPr lang="en-GB" sz="1800" b="1" dirty="0"/>
              <a:t>physical exercise</a:t>
            </a:r>
            <a:r>
              <a:rPr lang="en-GB" sz="1800" dirty="0"/>
              <a:t> - activity that gets the heart pumping</a:t>
            </a:r>
            <a:endParaRPr sz="1800" dirty="0"/>
          </a:p>
          <a:p>
            <a:pPr marL="457200" lvl="0" indent="-342900" algn="l" rtl="0">
              <a:spcBef>
                <a:spcPts val="0"/>
              </a:spcBef>
              <a:spcAft>
                <a:spcPts val="0"/>
              </a:spcAft>
              <a:buSzPts val="1800"/>
              <a:buChar char="●"/>
            </a:pPr>
            <a:r>
              <a:rPr lang="en-GB" sz="1800" b="1" dirty="0"/>
              <a:t>time outdoors</a:t>
            </a:r>
            <a:r>
              <a:rPr lang="en-GB" sz="1800" dirty="0"/>
              <a:t> - sports, play, gardening</a:t>
            </a:r>
            <a:endParaRPr sz="1800" dirty="0"/>
          </a:p>
          <a:p>
            <a:pPr marL="457200" lvl="0" indent="-342900" algn="l" rtl="0">
              <a:spcBef>
                <a:spcPts val="0"/>
              </a:spcBef>
              <a:spcAft>
                <a:spcPts val="0"/>
              </a:spcAft>
              <a:buSzPts val="1800"/>
              <a:buChar char="●"/>
            </a:pPr>
            <a:r>
              <a:rPr lang="en-GB" sz="1800" b="1" dirty="0"/>
              <a:t>community participation</a:t>
            </a:r>
            <a:r>
              <a:rPr lang="en-GB" sz="1800" dirty="0"/>
              <a:t> - clubs and hobbies</a:t>
            </a:r>
            <a:endParaRPr sz="1800" dirty="0"/>
          </a:p>
          <a:p>
            <a:pPr marL="457200" lvl="0" indent="-342900" algn="l" rtl="0">
              <a:spcBef>
                <a:spcPts val="0"/>
              </a:spcBef>
              <a:spcAft>
                <a:spcPts val="0"/>
              </a:spcAft>
              <a:buSzPts val="1800"/>
              <a:buChar char="●"/>
            </a:pPr>
            <a:r>
              <a:rPr lang="en-GB" sz="1800" b="1" dirty="0"/>
              <a:t>voluntary activity</a:t>
            </a:r>
            <a:r>
              <a:rPr lang="en-GB" sz="1800" dirty="0"/>
              <a:t> - in class, home or elsewhere</a:t>
            </a:r>
            <a:endParaRPr sz="1800" dirty="0"/>
          </a:p>
          <a:p>
            <a:pPr marL="0" lvl="0" indent="0" algn="l" rtl="0">
              <a:spcBef>
                <a:spcPts val="1600"/>
              </a:spcBef>
              <a:spcAft>
                <a:spcPts val="0"/>
              </a:spcAft>
              <a:buNone/>
            </a:pPr>
            <a:r>
              <a:rPr lang="en-GB" sz="1800" dirty="0"/>
              <a:t>Teach pupils that people need to ration/limit time spent online (including mobile phones) as </a:t>
            </a:r>
            <a:r>
              <a:rPr lang="en-GB" sz="1800" b="1" dirty="0"/>
              <a:t>too much time online can have a negative effect on wellbeing. </a:t>
            </a:r>
            <a:endParaRPr sz="1800" b="1" dirty="0"/>
          </a:p>
          <a:p>
            <a:pPr marL="0" lvl="0" indent="0" algn="l" rtl="0">
              <a:spcBef>
                <a:spcPts val="1600"/>
              </a:spcBef>
              <a:spcAft>
                <a:spcPts val="1600"/>
              </a:spcAft>
              <a:buNone/>
            </a:pPr>
            <a:endParaRPr sz="1800" dirty="0"/>
          </a:p>
        </p:txBody>
      </p:sp>
      <p:sp>
        <p:nvSpPr>
          <p:cNvPr id="388" name="Google Shape;388;p54"/>
          <p:cNvSpPr txBox="1">
            <a:spLocks noGrp="1"/>
          </p:cNvSpPr>
          <p:nvPr>
            <p:ph type="body" idx="2"/>
          </p:nvPr>
        </p:nvSpPr>
        <p:spPr>
          <a:xfrm>
            <a:off x="6178800" y="216425"/>
            <a:ext cx="2695200" cy="26922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 </a:t>
            </a:r>
            <a:br>
              <a:rPr lang="en-GB" sz="1600" b="1" dirty="0"/>
            </a:br>
            <a:r>
              <a:rPr lang="en-GB" sz="1600" dirty="0"/>
              <a:t>Know the benefits and importance of physical exercise, time outdoors, community participation and voluntary and service-based activities on mental wellbeing and happiness.</a:t>
            </a:r>
            <a:endParaRPr sz="1600" dirty="0"/>
          </a:p>
        </p:txBody>
      </p:sp>
      <p:sp>
        <p:nvSpPr>
          <p:cNvPr id="389" name="Google Shape;389;p54"/>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42</a:t>
            </a:fld>
            <a:endParaRP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Google Shape;394;p55"/>
          <p:cNvSpPr txBox="1">
            <a:spLocks noGrp="1"/>
          </p:cNvSpPr>
          <p:nvPr>
            <p:ph type="title"/>
          </p:nvPr>
        </p:nvSpPr>
        <p:spPr>
          <a:prstGeom prst="rect">
            <a:avLst/>
          </a:prstGeom>
          <a:solidFill>
            <a:schemeClr val="accent1"/>
          </a:solidFill>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Examples of good practice</a:t>
            </a:r>
            <a:endParaRPr dirty="0">
              <a:solidFill>
                <a:srgbClr val="FFFFFF"/>
              </a:solidFill>
            </a:endParaRPr>
          </a:p>
        </p:txBody>
      </p:sp>
      <p:sp>
        <p:nvSpPr>
          <p:cNvPr id="395" name="Google Shape;395;p55"/>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43</a:t>
            </a:fld>
            <a:endParaRP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sp>
        <p:nvSpPr>
          <p:cNvPr id="400" name="Google Shape;400;p56"/>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03" name="Google Shape;403;p56"/>
          <p:cNvSpPr txBox="1">
            <a:spLocks noGrp="1"/>
          </p:cNvSpPr>
          <p:nvPr>
            <p:ph type="subTitle" idx="4294967295"/>
          </p:nvPr>
        </p:nvSpPr>
        <p:spPr>
          <a:xfrm>
            <a:off x="7122600" y="4474200"/>
            <a:ext cx="1751400" cy="472500"/>
          </a:xfrm>
          <a:prstGeom prst="rect">
            <a:avLst/>
          </a:prstGeom>
          <a:solidFill>
            <a:schemeClr val="accent1"/>
          </a:solidFill>
          <a:ln w="38100" cap="flat" cmpd="sng">
            <a:solidFill>
              <a:srgbClr val="073763"/>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401" name="Google Shape;401;p56"/>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GB" sz="1800" dirty="0"/>
              <a:t>The following are just some of the approaches you might consider  when preparing to teach mental wellbeing. </a:t>
            </a:r>
            <a:endParaRPr sz="1800" dirty="0"/>
          </a:p>
          <a:p>
            <a:pPr marL="0" lvl="0" indent="0" algn="l" rtl="0">
              <a:lnSpc>
                <a:spcPct val="100000"/>
              </a:lnSpc>
              <a:spcBef>
                <a:spcPts val="0"/>
              </a:spcBef>
              <a:spcAft>
                <a:spcPts val="0"/>
              </a:spcAft>
              <a:buNone/>
            </a:pPr>
            <a:endParaRPr sz="1800" dirty="0"/>
          </a:p>
          <a:p>
            <a:pPr marL="0" lvl="0" indent="0" algn="l" rtl="0">
              <a:lnSpc>
                <a:spcPct val="100000"/>
              </a:lnSpc>
              <a:spcBef>
                <a:spcPts val="0"/>
              </a:spcBef>
              <a:spcAft>
                <a:spcPts val="0"/>
              </a:spcAft>
              <a:buNone/>
            </a:pPr>
            <a:r>
              <a:rPr lang="en-GB" sz="1800" dirty="0"/>
              <a:t>You will need to adapt these approaches to ensure they are age appropriate and developmentally appropriate for your pupils. </a:t>
            </a:r>
            <a:endParaRPr sz="1800" dirty="0"/>
          </a:p>
          <a:p>
            <a:pPr marL="457200" lvl="0" indent="0" algn="l" rtl="0">
              <a:spcBef>
                <a:spcPts val="0"/>
              </a:spcBef>
              <a:spcAft>
                <a:spcPts val="1600"/>
              </a:spcAft>
              <a:buNone/>
            </a:pPr>
            <a:endParaRPr sz="1800" dirty="0"/>
          </a:p>
        </p:txBody>
      </p:sp>
      <p:sp>
        <p:nvSpPr>
          <p:cNvPr id="402" name="Google Shape;402;p56"/>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44</a:t>
            </a:fld>
            <a:endParaRP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p57"/>
          <p:cNvSpPr txBox="1">
            <a:spLocks noGrp="1"/>
          </p:cNvSpPr>
          <p:nvPr>
            <p:ph type="title"/>
          </p:nvPr>
        </p:nvSpPr>
        <p:spPr>
          <a:xfrm>
            <a:off x="270000" y="216425"/>
            <a:ext cx="72924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Planning wellbeing teaching</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11" name="Google Shape;411;p57"/>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409" name="Google Shape;409;p57"/>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Approaches to consider: </a:t>
            </a:r>
            <a:endParaRPr sz="1800" dirty="0"/>
          </a:p>
          <a:p>
            <a:pPr marL="457200" lvl="0" indent="-342900" algn="l" rtl="0">
              <a:spcBef>
                <a:spcPts val="1600"/>
              </a:spcBef>
              <a:spcAft>
                <a:spcPts val="0"/>
              </a:spcAft>
              <a:buClr>
                <a:schemeClr val="accent1"/>
              </a:buClr>
              <a:buSzPts val="1800"/>
              <a:buChar char="●"/>
            </a:pPr>
            <a:r>
              <a:rPr lang="en-GB" sz="1800" b="1" dirty="0"/>
              <a:t>ensure pupils know that they can talk</a:t>
            </a:r>
            <a:r>
              <a:rPr lang="en-GB" sz="1800" dirty="0"/>
              <a:t> to their teacher or other trusted adults if they have any concerns about wellbeing</a:t>
            </a:r>
            <a:endParaRPr sz="1800" dirty="0"/>
          </a:p>
          <a:p>
            <a:pPr marL="457200" lvl="0" indent="-342900" algn="l" rtl="0">
              <a:spcBef>
                <a:spcPts val="0"/>
              </a:spcBef>
              <a:spcAft>
                <a:spcPts val="0"/>
              </a:spcAft>
              <a:buClr>
                <a:schemeClr val="accent1"/>
              </a:buClr>
              <a:buSzPts val="1800"/>
              <a:buChar char="●"/>
            </a:pPr>
            <a:r>
              <a:rPr lang="en-GB" sz="1800" b="1" dirty="0"/>
              <a:t>consider giving pupils contextual information</a:t>
            </a:r>
            <a:r>
              <a:rPr lang="en-GB" sz="1800" dirty="0"/>
              <a:t> (e.g. through a virtual learning environment) ahead of lessons where appropriate</a:t>
            </a:r>
            <a:endParaRPr sz="1800" dirty="0"/>
          </a:p>
          <a:p>
            <a:pPr marL="457200" lvl="0" indent="-342900" algn="l" rtl="0">
              <a:spcBef>
                <a:spcPts val="0"/>
              </a:spcBef>
              <a:spcAft>
                <a:spcPts val="0"/>
              </a:spcAft>
              <a:buClr>
                <a:schemeClr val="accent1"/>
              </a:buClr>
              <a:buSzPts val="1800"/>
              <a:buChar char="●"/>
            </a:pPr>
            <a:r>
              <a:rPr lang="en-GB" sz="1800" b="1" dirty="0"/>
              <a:t>begin and end classes on a positive</a:t>
            </a:r>
            <a:r>
              <a:rPr lang="en-GB" sz="1800" dirty="0"/>
              <a:t> and let pupils know a few minutes before class will end to allow them to transition </a:t>
            </a:r>
            <a:endParaRPr sz="1800" dirty="0"/>
          </a:p>
          <a:p>
            <a:pPr marL="457200" lvl="0" indent="-342900" algn="l" rtl="0">
              <a:spcBef>
                <a:spcPts val="0"/>
              </a:spcBef>
              <a:spcAft>
                <a:spcPts val="0"/>
              </a:spcAft>
              <a:buClr>
                <a:schemeClr val="accent1"/>
              </a:buClr>
              <a:buSzPts val="1800"/>
              <a:buChar char="●"/>
            </a:pPr>
            <a:r>
              <a:rPr lang="en-GB" sz="1800" b="1" dirty="0"/>
              <a:t>think about the atmosphere </a:t>
            </a:r>
            <a:r>
              <a:rPr lang="en-GB" sz="1800" dirty="0"/>
              <a:t>in the teaching space (seating arrangements, relevant posters) </a:t>
            </a:r>
            <a:endParaRPr sz="1800" dirty="0"/>
          </a:p>
          <a:p>
            <a:pPr marL="0" lvl="0" indent="0" algn="l" rtl="0">
              <a:spcBef>
                <a:spcPts val="1600"/>
              </a:spcBef>
              <a:spcAft>
                <a:spcPts val="1600"/>
              </a:spcAft>
              <a:buNone/>
            </a:pPr>
            <a:endParaRPr sz="1800" dirty="0"/>
          </a:p>
        </p:txBody>
      </p:sp>
      <p:sp>
        <p:nvSpPr>
          <p:cNvPr id="410" name="Google Shape;410;p57"/>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45</a:t>
            </a:fld>
            <a:endParaRP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Google Shape;416;p58"/>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Mediated self-monitoring</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19" name="Google Shape;419;p58"/>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417" name="Google Shape;417;p58"/>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Embed ‘early signs’ of wellbeing concerns and encourage self-monitoring through third-person scenarios that challenge pupils to articulate their knowledge. This is emotionally safer than roleplay and avoids pupils ‘oversharing’ or being singled out. </a:t>
            </a:r>
            <a:endParaRPr sz="1800" dirty="0"/>
          </a:p>
          <a:p>
            <a:pPr marL="0" lvl="0" indent="0" algn="l" rtl="0">
              <a:spcBef>
                <a:spcPts val="0"/>
              </a:spcBef>
              <a:spcAft>
                <a:spcPts val="0"/>
              </a:spcAft>
              <a:buNone/>
            </a:pPr>
            <a:endParaRPr sz="1800" b="1" dirty="0"/>
          </a:p>
          <a:p>
            <a:pPr marL="0" lvl="0" indent="0" algn="l" rtl="0">
              <a:spcBef>
                <a:spcPts val="0"/>
              </a:spcBef>
              <a:spcAft>
                <a:spcPts val="0"/>
              </a:spcAft>
              <a:buNone/>
            </a:pPr>
            <a:r>
              <a:rPr lang="en-GB" sz="1800" dirty="0"/>
              <a:t>How does someone know when they are well? </a:t>
            </a:r>
            <a:br>
              <a:rPr lang="en-GB" sz="1800" dirty="0"/>
            </a:br>
            <a:r>
              <a:rPr lang="en-GB" sz="1800" dirty="0"/>
              <a:t>What do people notice when their wellbeing isn’t right?</a:t>
            </a:r>
            <a:endParaRPr sz="1800" dirty="0"/>
          </a:p>
          <a:p>
            <a:pPr marL="0" lvl="0" indent="0" algn="l" rtl="0">
              <a:spcBef>
                <a:spcPts val="0"/>
              </a:spcBef>
              <a:spcAft>
                <a:spcPts val="0"/>
              </a:spcAft>
              <a:buNone/>
            </a:pPr>
            <a:r>
              <a:rPr lang="en-GB" sz="1800" dirty="0"/>
              <a:t>How would someone know if their wellbeing changed? </a:t>
            </a:r>
            <a:br>
              <a:rPr lang="en-GB" sz="1800" dirty="0"/>
            </a:br>
            <a:r>
              <a:rPr lang="en-GB" sz="1800" dirty="0"/>
              <a:t>How do people behave when they are not well? </a:t>
            </a:r>
            <a:br>
              <a:rPr lang="en-GB" sz="1800" dirty="0"/>
            </a:br>
            <a:r>
              <a:rPr lang="en-GB" sz="1800" dirty="0"/>
              <a:t/>
            </a:r>
            <a:br>
              <a:rPr lang="en-GB" sz="1800" dirty="0"/>
            </a:br>
            <a:r>
              <a:rPr lang="en-GB" sz="1800" dirty="0"/>
              <a:t>When might someone need support from others?</a:t>
            </a:r>
            <a:br>
              <a:rPr lang="en-GB" sz="1800" dirty="0"/>
            </a:br>
            <a:r>
              <a:rPr lang="en-GB" sz="1800" dirty="0"/>
              <a:t>Who might be able to give support?</a:t>
            </a:r>
            <a:endParaRPr sz="1800" dirty="0"/>
          </a:p>
          <a:p>
            <a:pPr marL="0" lvl="0" indent="0" algn="l" rtl="0">
              <a:spcBef>
                <a:spcPts val="1600"/>
              </a:spcBef>
              <a:spcAft>
                <a:spcPts val="1600"/>
              </a:spcAft>
              <a:buNone/>
            </a:pPr>
            <a:endParaRPr sz="1800" dirty="0"/>
          </a:p>
        </p:txBody>
      </p:sp>
      <p:sp>
        <p:nvSpPr>
          <p:cNvPr id="418" name="Google Shape;418;p58"/>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46</a:t>
            </a:fld>
            <a:endParaRP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23"/>
        <p:cNvGrpSpPr/>
        <p:nvPr/>
      </p:nvGrpSpPr>
      <p:grpSpPr>
        <a:xfrm>
          <a:off x="0" y="0"/>
          <a:ext cx="0" cy="0"/>
          <a:chOff x="0" y="0"/>
          <a:chExt cx="0" cy="0"/>
        </a:xfrm>
      </p:grpSpPr>
      <p:sp>
        <p:nvSpPr>
          <p:cNvPr id="424" name="Google Shape;424;p59"/>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Share further information</a:t>
            </a:r>
            <a:endParaRPr dirty="0"/>
          </a:p>
        </p:txBody>
      </p:sp>
      <p:sp>
        <p:nvSpPr>
          <p:cNvPr id="427" name="Google Shape;427;p59"/>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425" name="Google Shape;425;p59"/>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Make sure pupils know the key people they can speak to at school, and that if they want to, they can speak to any teacher. </a:t>
            </a:r>
            <a:endParaRPr sz="1800" dirty="0"/>
          </a:p>
          <a:p>
            <a:pPr marL="0" lvl="0" indent="0" algn="l" rtl="0">
              <a:spcBef>
                <a:spcPts val="1600"/>
              </a:spcBef>
              <a:spcAft>
                <a:spcPts val="0"/>
              </a:spcAft>
              <a:buNone/>
            </a:pPr>
            <a:r>
              <a:rPr lang="en-GB" sz="1800" dirty="0"/>
              <a:t>You could also make information about support organisations available in the classroom and school spaces. For example: </a:t>
            </a:r>
            <a:endParaRPr sz="1800" dirty="0"/>
          </a:p>
          <a:p>
            <a:pPr marL="457200" lvl="0" indent="-342900" algn="l" rtl="0">
              <a:spcBef>
                <a:spcPts val="160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xmlns="" val="tx"/>
                    </a:ext>
                  </a:extLst>
                </a:hlinkClick>
              </a:rPr>
              <a:t>Childline</a:t>
            </a:r>
            <a:r>
              <a:rPr lang="en-GB" sz="1800" dirty="0"/>
              <a:t> - where children can get in touch on 0800 1111 </a:t>
            </a:r>
            <a:endParaRPr sz="1800" dirty="0"/>
          </a:p>
          <a:p>
            <a:pPr marL="457200" lvl="0" indent="-342900" algn="l" rtl="0">
              <a:spcBef>
                <a:spcPts val="0"/>
              </a:spcBef>
              <a:spcAft>
                <a:spcPts val="0"/>
              </a:spcAft>
              <a:buSzPts val="1800"/>
              <a:buChar char="●"/>
            </a:pPr>
            <a:r>
              <a:rPr lang="en-GB" sz="1800" u="sng" dirty="0">
                <a:solidFill>
                  <a:srgbClr val="0000FF"/>
                </a:solidFill>
                <a:hlinkClick r:id="rId4">
                  <a:extLst>
                    <a:ext uri="{A12FA001-AC4F-418D-AE19-62706E023703}">
                      <ahyp:hlinkClr xmlns:ahyp="http://schemas.microsoft.com/office/drawing/2018/hyperlinkcolor" xmlns="" val="tx"/>
                    </a:ext>
                  </a:extLst>
                </a:hlinkClick>
              </a:rPr>
              <a:t>Young Minds</a:t>
            </a:r>
            <a:r>
              <a:rPr lang="en-GB" sz="1800" dirty="0">
                <a:solidFill>
                  <a:srgbClr val="0000FF"/>
                </a:solidFill>
              </a:rPr>
              <a:t> </a:t>
            </a:r>
            <a:r>
              <a:rPr lang="en-GB" sz="1800" dirty="0"/>
              <a:t>- crisis helpline</a:t>
            </a:r>
            <a:endParaRPr sz="1800" dirty="0"/>
          </a:p>
          <a:p>
            <a:pPr marL="457200" lvl="0" indent="-342900" algn="l" rtl="0">
              <a:spcBef>
                <a:spcPts val="0"/>
              </a:spcBef>
              <a:spcAft>
                <a:spcPts val="0"/>
              </a:spcAft>
              <a:buSzPts val="1800"/>
              <a:buChar char="●"/>
            </a:pPr>
            <a:r>
              <a:rPr lang="en-GB" sz="1800" dirty="0"/>
              <a:t>GP and other health professionals </a:t>
            </a:r>
            <a:endParaRPr sz="1800" dirty="0"/>
          </a:p>
          <a:p>
            <a:pPr marL="0" lvl="0" indent="0" algn="l" rtl="0">
              <a:spcBef>
                <a:spcPts val="1600"/>
              </a:spcBef>
              <a:spcAft>
                <a:spcPts val="1600"/>
              </a:spcAft>
              <a:buNone/>
            </a:pPr>
            <a:r>
              <a:rPr lang="en-GB" sz="1800" dirty="0"/>
              <a:t>In an emergency or crisis pupils should also know they can contact the </a:t>
            </a:r>
            <a:r>
              <a:rPr lang="en-GB" sz="1800" u="sng" dirty="0">
                <a:solidFill>
                  <a:srgbClr val="0000FF"/>
                </a:solidFill>
                <a:hlinkClick r:id="rId5">
                  <a:extLst>
                    <a:ext uri="{A12FA001-AC4F-418D-AE19-62706E023703}">
                      <ahyp:hlinkClr xmlns:ahyp="http://schemas.microsoft.com/office/drawing/2018/hyperlinkcolor" xmlns="" val="tx"/>
                    </a:ext>
                  </a:extLst>
                </a:hlinkClick>
              </a:rPr>
              <a:t>Samaritans</a:t>
            </a:r>
            <a:r>
              <a:rPr lang="en-GB" sz="1800" dirty="0"/>
              <a:t> or call 999.</a:t>
            </a:r>
            <a:endParaRPr dirty="0">
              <a:solidFill>
                <a:schemeClr val="dk1"/>
              </a:solidFill>
            </a:endParaRPr>
          </a:p>
        </p:txBody>
      </p:sp>
      <p:sp>
        <p:nvSpPr>
          <p:cNvPr id="426" name="Google Shape;426;p59"/>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47</a:t>
            </a:fld>
            <a:endParaRP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
        <p:nvSpPr>
          <p:cNvPr id="432" name="Google Shape;432;p60"/>
          <p:cNvSpPr txBox="1">
            <a:spLocks noGrp="1"/>
          </p:cNvSpPr>
          <p:nvPr>
            <p:ph type="title"/>
          </p:nvPr>
        </p:nvSpPr>
        <p:spPr>
          <a:prstGeom prst="rect">
            <a:avLst/>
          </a:prstGeom>
          <a:solidFill>
            <a:schemeClr val="accent1"/>
          </a:solidFill>
          <a:ln>
            <a:solidFill>
              <a:schemeClr val="accent1"/>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Activities and templates for trainers</a:t>
            </a:r>
            <a:endParaRPr dirty="0">
              <a:solidFill>
                <a:srgbClr val="FFFFFF"/>
              </a:solidFill>
            </a:endParaRPr>
          </a:p>
        </p:txBody>
      </p:sp>
      <p:sp>
        <p:nvSpPr>
          <p:cNvPr id="433" name="Google Shape;433;p60"/>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48</a:t>
            </a:fld>
            <a:endParaRP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8" name="Google Shape;438;p61"/>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About these activities and templates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39" name="Google Shape;439;p61"/>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Subject leads can use the following templates and training activities to plan training on teaching the new curriculum topics. </a:t>
            </a:r>
            <a:endParaRPr sz="1800" dirty="0"/>
          </a:p>
          <a:p>
            <a:pPr marL="0" lvl="0" indent="0" algn="l" rtl="0">
              <a:spcBef>
                <a:spcPts val="1600"/>
              </a:spcBef>
              <a:spcAft>
                <a:spcPts val="0"/>
              </a:spcAft>
              <a:buNone/>
            </a:pPr>
            <a:r>
              <a:rPr lang="en-GB" sz="1800" dirty="0"/>
              <a:t>You can: </a:t>
            </a:r>
            <a:endParaRPr sz="1800" dirty="0"/>
          </a:p>
          <a:p>
            <a:pPr marL="457200" lvl="0" indent="-342900" algn="l" rtl="0">
              <a:spcBef>
                <a:spcPts val="1600"/>
              </a:spcBef>
              <a:spcAft>
                <a:spcPts val="0"/>
              </a:spcAft>
              <a:buSzPts val="1800"/>
              <a:buChar char="●"/>
            </a:pPr>
            <a:r>
              <a:rPr lang="en-GB" sz="1800" b="1" dirty="0"/>
              <a:t>add information to slides</a:t>
            </a:r>
            <a:r>
              <a:rPr lang="en-GB" sz="1800" dirty="0"/>
              <a:t> - e.g. about your school provision  </a:t>
            </a:r>
            <a:endParaRPr sz="1800" dirty="0"/>
          </a:p>
          <a:p>
            <a:pPr marL="457200" lvl="0" indent="-342900" algn="l" rtl="0">
              <a:spcBef>
                <a:spcPts val="0"/>
              </a:spcBef>
              <a:spcAft>
                <a:spcPts val="0"/>
              </a:spcAft>
              <a:buSzPts val="1800"/>
              <a:buChar char="●"/>
            </a:pPr>
            <a:r>
              <a:rPr lang="en-GB" sz="1800" b="1" dirty="0"/>
              <a:t>move slides</a:t>
            </a:r>
            <a:r>
              <a:rPr lang="en-GB" sz="1800" dirty="0"/>
              <a:t> - e.g. ‘Rate your confidence (before training)’ - to the point in the presentation where you want to carry out that activity</a:t>
            </a:r>
            <a:endParaRPr sz="1800" dirty="0"/>
          </a:p>
          <a:p>
            <a:pPr marL="457200" lvl="0" indent="-342900" algn="l" rtl="0">
              <a:spcBef>
                <a:spcPts val="0"/>
              </a:spcBef>
              <a:spcAft>
                <a:spcPts val="0"/>
              </a:spcAft>
              <a:buSzPts val="1800"/>
              <a:buChar char="●"/>
            </a:pPr>
            <a:r>
              <a:rPr lang="en-GB" sz="1800" b="1" dirty="0"/>
              <a:t>delete slides</a:t>
            </a:r>
            <a:r>
              <a:rPr lang="en-GB" sz="1800" dirty="0"/>
              <a:t> if you are not covering those curriculum requirements at this time </a:t>
            </a:r>
            <a:endParaRPr sz="1800" dirty="0"/>
          </a:p>
        </p:txBody>
      </p:sp>
      <p:sp>
        <p:nvSpPr>
          <p:cNvPr id="440" name="Google Shape;440;p61"/>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49</a:t>
            </a:fld>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270000" y="216425"/>
            <a:ext cx="8758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Support during the coronavirus (COVID-19) outbreak</a:t>
            </a:r>
            <a:endParaRPr dirty="0">
              <a:solidFill>
                <a:schemeClr val="accent1"/>
              </a:solidFill>
            </a:endParaRPr>
          </a:p>
        </p:txBody>
      </p:sp>
      <p:sp>
        <p:nvSpPr>
          <p:cNvPr id="86" name="Google Shape;86;p17"/>
          <p:cNvSpPr txBox="1">
            <a:spLocks noGrp="1"/>
          </p:cNvSpPr>
          <p:nvPr>
            <p:ph type="body" idx="1"/>
          </p:nvPr>
        </p:nvSpPr>
        <p:spPr>
          <a:xfrm>
            <a:off x="269999" y="789125"/>
            <a:ext cx="8516191"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It is understandable for children to feel anxious about coronavirus. The return to school should help by providing routine and a sense of stability. Schools should still consider how to support pupils who may:</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continue to have anxieties related to the virus</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have found the long period at home hard to manage</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be subject to safeguarding concerns</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make safeguarding disclosures after returning to school</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have lost family members to the virus</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be currently transitioning into a new educational phase</a:t>
            </a:r>
            <a:endParaRPr sz="1800" dirty="0">
              <a:solidFill>
                <a:schemeClr val="tx1"/>
              </a:solidFill>
            </a:endParaRPr>
          </a:p>
          <a:p>
            <a:pPr marL="0" lvl="0" indent="0" algn="l" rtl="0">
              <a:spcBef>
                <a:spcPts val="1600"/>
              </a:spcBef>
              <a:spcAft>
                <a:spcPts val="1600"/>
              </a:spcAft>
              <a:buNone/>
            </a:pPr>
            <a:r>
              <a:rPr lang="en-GB" sz="1800" dirty="0">
                <a:solidFill>
                  <a:schemeClr val="tx1"/>
                </a:solidFill>
              </a:rPr>
              <a:t>Schools will also need to consider the wellbeing of all staff and implement flexible working practices to promote a good work-life balance for teachers and leaders.</a:t>
            </a:r>
            <a:endParaRPr sz="1800" dirty="0">
              <a:solidFill>
                <a:schemeClr val="tx1"/>
              </a:solidFill>
            </a:endParaRPr>
          </a:p>
        </p:txBody>
      </p:sp>
      <p:sp>
        <p:nvSpPr>
          <p:cNvPr id="87" name="Google Shape;87;p17"/>
          <p:cNvSpPr txBox="1">
            <a:spLocks noGrp="1"/>
          </p:cNvSpPr>
          <p:nvPr>
            <p:ph type="sldNum" idx="12"/>
          </p:nvPr>
        </p:nvSpPr>
        <p:spPr>
          <a:xfrm>
            <a:off x="4269400" y="4810975"/>
            <a:ext cx="393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a:t>
            </a:fld>
            <a:endParaRP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sp>
        <p:nvSpPr>
          <p:cNvPr id="445" name="Google Shape;445;p62"/>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t>Training activity: </a:t>
            </a:r>
            <a:endParaRPr dirty="0"/>
          </a:p>
          <a:p>
            <a:pPr marL="0" lvl="0" indent="0" algn="ctr" rtl="0">
              <a:spcBef>
                <a:spcPts val="0"/>
              </a:spcBef>
              <a:spcAft>
                <a:spcPts val="0"/>
              </a:spcAft>
              <a:buNone/>
            </a:pPr>
            <a:r>
              <a:rPr lang="en-GB" dirty="0"/>
              <a:t>Rate your confidence</a:t>
            </a:r>
            <a:endParaRPr dirty="0"/>
          </a:p>
        </p:txBody>
      </p:sp>
      <p:sp>
        <p:nvSpPr>
          <p:cNvPr id="446" name="Google Shape;446;p62"/>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50</a:t>
            </a:fld>
            <a:endParaRP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450"/>
        <p:cNvGrpSpPr/>
        <p:nvPr/>
      </p:nvGrpSpPr>
      <p:grpSpPr>
        <a:xfrm>
          <a:off x="0" y="0"/>
          <a:ext cx="0" cy="0"/>
          <a:chOff x="0" y="0"/>
          <a:chExt cx="0" cy="0"/>
        </a:xfrm>
      </p:grpSpPr>
      <p:sp>
        <p:nvSpPr>
          <p:cNvPr id="451" name="Google Shape;451;p63"/>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(trainer notes)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52" name="Google Shape;452;p63"/>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Ask your colleagues to rate confidence before and after topic training using the slides in this deck.</a:t>
            </a:r>
            <a:endParaRPr sz="1800" dirty="0"/>
          </a:p>
          <a:p>
            <a:pPr marL="0" lvl="0" indent="0" algn="l" rtl="0">
              <a:spcBef>
                <a:spcPts val="1600"/>
              </a:spcBef>
              <a:spcAft>
                <a:spcPts val="0"/>
              </a:spcAft>
              <a:buNone/>
            </a:pPr>
            <a:r>
              <a:rPr lang="en-GB" sz="2200" b="1" dirty="0"/>
              <a:t>Before training</a:t>
            </a:r>
            <a:r>
              <a:rPr lang="en-GB" sz="1800" dirty="0"/>
              <a:t/>
            </a:r>
            <a:br>
              <a:rPr lang="en-GB" sz="1800" dirty="0"/>
            </a:br>
            <a:r>
              <a:rPr lang="en-GB" sz="1800" dirty="0"/>
              <a:t>Ask teachers to think about where they currently fit on the scale. </a:t>
            </a:r>
            <a:endParaRPr sz="1800" dirty="0"/>
          </a:p>
          <a:p>
            <a:pPr marL="0" lvl="0" indent="0" algn="l" rtl="0">
              <a:spcBef>
                <a:spcPts val="1600"/>
              </a:spcBef>
              <a:spcAft>
                <a:spcPts val="0"/>
              </a:spcAft>
              <a:buNone/>
            </a:pPr>
            <a:r>
              <a:rPr lang="en-GB" sz="2200" b="1" dirty="0"/>
              <a:t>After training</a:t>
            </a:r>
            <a:r>
              <a:rPr lang="en-GB" sz="1800" dirty="0"/>
              <a:t/>
            </a:r>
            <a:br>
              <a:rPr lang="en-GB" sz="1800" dirty="0"/>
            </a:br>
            <a:r>
              <a:rPr lang="en-GB" sz="1800" dirty="0"/>
              <a:t>Ask teachers to rate their confidence again and talk about changes. You might want to repeat this activity at later check ins.</a:t>
            </a:r>
            <a:endParaRPr sz="1800" dirty="0"/>
          </a:p>
          <a:p>
            <a:pPr marL="0" lvl="0" indent="0" algn="l" rtl="0">
              <a:spcBef>
                <a:spcPts val="1600"/>
              </a:spcBef>
              <a:spcAft>
                <a:spcPts val="0"/>
              </a:spcAft>
              <a:buNone/>
            </a:pPr>
            <a:r>
              <a:rPr lang="en-GB" sz="1800" dirty="0"/>
              <a:t>If teachers still rate confidence as low, discuss ways you can develop their subject knowledge, offer peer support etc.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453" name="Google Shape;453;p63"/>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51</a:t>
            </a:fld>
            <a:endParaRP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457"/>
        <p:cNvGrpSpPr/>
        <p:nvPr/>
      </p:nvGrpSpPr>
      <p:grpSpPr>
        <a:xfrm>
          <a:off x="0" y="0"/>
          <a:ext cx="0" cy="0"/>
          <a:chOff x="0" y="0"/>
          <a:chExt cx="0" cy="0"/>
        </a:xfrm>
      </p:grpSpPr>
      <p:sp>
        <p:nvSpPr>
          <p:cNvPr id="464" name="Google Shape;464;p64"/>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Rate your confidence (</a:t>
            </a:r>
            <a:r>
              <a:rPr lang="en-GB" b="1" dirty="0">
                <a:solidFill>
                  <a:srgbClr val="073763"/>
                </a:solidFill>
              </a:rPr>
              <a:t>before</a:t>
            </a:r>
            <a:r>
              <a:rPr lang="en-GB" dirty="0">
                <a:solidFill>
                  <a:srgbClr val="073763"/>
                </a:solidFill>
              </a:rPr>
              <a:t> training)</a:t>
            </a:r>
            <a:endParaRPr b="1"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59" name="Google Shape;459;p64"/>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GB" sz="2400" b="1" dirty="0">
                <a:solidFill>
                  <a:schemeClr val="tx1"/>
                </a:solidFill>
              </a:rPr>
              <a:t>How do you feel about teaching this topic? </a:t>
            </a:r>
            <a:endParaRPr sz="2400" b="1" dirty="0">
              <a:solidFill>
                <a:schemeClr val="tx1"/>
              </a:solidFill>
            </a:endParaRPr>
          </a:p>
        </p:txBody>
      </p:sp>
      <p:cxnSp>
        <p:nvCxnSpPr>
          <p:cNvPr id="460" name="Google Shape;460;p64">
            <a:extLst>
              <a:ext uri="{C183D7F6-B498-43B3-948B-1728B52AA6E4}">
                <adec:decorative xmlns:adec="http://schemas.microsoft.com/office/drawing/2017/decorative" xmlns=""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461" name="Google Shape;461;p64"/>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Not confident at all</a:t>
            </a:r>
            <a:endParaRPr sz="1800" b="1" i="0" u="none" strike="noStrike" cap="none" dirty="0">
              <a:solidFill>
                <a:srgbClr val="000000"/>
              </a:solidFill>
              <a:latin typeface="Arial"/>
              <a:ea typeface="Arial"/>
              <a:cs typeface="Arial"/>
              <a:sym typeface="Arial"/>
            </a:endParaRPr>
          </a:p>
        </p:txBody>
      </p:sp>
      <p:sp>
        <p:nvSpPr>
          <p:cNvPr id="462" name="Google Shape;462;p64"/>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Very confident</a:t>
            </a:r>
            <a:endParaRPr sz="1800" b="1" i="0" u="none" strike="noStrike" cap="none" dirty="0">
              <a:solidFill>
                <a:srgbClr val="000000"/>
              </a:solidFill>
              <a:latin typeface="Arial"/>
              <a:ea typeface="Arial"/>
              <a:cs typeface="Arial"/>
              <a:sym typeface="Arial"/>
            </a:endParaRPr>
          </a:p>
        </p:txBody>
      </p:sp>
      <p:graphicFrame>
        <p:nvGraphicFramePr>
          <p:cNvPr id="463" name="Google Shape;463;p64">
            <a:extLst>
              <a:ext uri="{C183D7F6-B498-43B3-948B-1728B52AA6E4}">
                <adec:decorative xmlns:adec="http://schemas.microsoft.com/office/drawing/2017/decorative" xmlns="" val="0"/>
              </a:ext>
            </a:extLst>
          </p:cNvPr>
          <p:cNvGraphicFramePr/>
          <p:nvPr>
            <p:extLst>
              <p:ext uri="{D42A27DB-BD31-4B8C-83A1-F6EECF244321}">
                <p14:modId xmlns:p14="http://schemas.microsoft.com/office/powerpoint/2010/main" val="1858891008"/>
              </p:ext>
            </p:extLst>
          </p:nvPr>
        </p:nvGraphicFramePr>
        <p:xfrm>
          <a:off x="850650" y="3474650"/>
          <a:ext cx="7239000" cy="396210"/>
        </p:xfrm>
        <a:graphic>
          <a:graphicData uri="http://schemas.openxmlformats.org/drawingml/2006/table">
            <a:tbl>
              <a:tblPr firstRow="1">
                <a:noFill/>
                <a:tableStyleId>{A98B1D20-585B-4FB7-8349-3684E967F6D0}</a:tableStyleId>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sp>
        <p:nvSpPr>
          <p:cNvPr id="458" name="Google Shape;458;p64"/>
          <p:cNvSpPr txBox="1">
            <a:spLocks noGrp="1"/>
          </p:cNvSpPr>
          <p:nvPr>
            <p:ph type="sldNum" idx="12"/>
          </p:nvPr>
        </p:nvSpPr>
        <p:spPr>
          <a:xfrm>
            <a:off x="4247400" y="4810975"/>
            <a:ext cx="4155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52</a:t>
            </a:fld>
            <a:endParaRP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468"/>
        <p:cNvGrpSpPr/>
        <p:nvPr/>
      </p:nvGrpSpPr>
      <p:grpSpPr>
        <a:xfrm>
          <a:off x="0" y="0"/>
          <a:ext cx="0" cy="0"/>
          <a:chOff x="0" y="0"/>
          <a:chExt cx="0" cy="0"/>
        </a:xfrm>
      </p:grpSpPr>
      <p:sp>
        <p:nvSpPr>
          <p:cNvPr id="469" name="Google Shape;469;p65"/>
          <p:cNvSpPr txBox="1">
            <a:spLocks noGrp="1"/>
          </p:cNvSpPr>
          <p:nvPr>
            <p:ph type="title"/>
          </p:nvPr>
        </p:nvSpPr>
        <p:spPr>
          <a:xfrm>
            <a:off x="201550" y="221624"/>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Rate your confidence (</a:t>
            </a:r>
            <a:r>
              <a:rPr lang="en-GB" b="1" dirty="0">
                <a:solidFill>
                  <a:srgbClr val="073763"/>
                </a:solidFill>
              </a:rPr>
              <a:t>after</a:t>
            </a:r>
            <a:r>
              <a:rPr lang="en-GB" dirty="0">
                <a:solidFill>
                  <a:srgbClr val="073763"/>
                </a:solidFill>
              </a:rPr>
              <a:t> training) </a:t>
            </a:r>
            <a:endParaRPr dirty="0">
              <a:solidFill>
                <a:srgbClr val="073763"/>
              </a:solidFill>
            </a:endParaRPr>
          </a:p>
        </p:txBody>
      </p:sp>
      <p:sp>
        <p:nvSpPr>
          <p:cNvPr id="471" name="Google Shape;471;p65"/>
          <p:cNvSpPr txBox="1"/>
          <p:nvPr/>
        </p:nvSpPr>
        <p:spPr>
          <a:xfrm>
            <a:off x="146984" y="1082867"/>
            <a:ext cx="9032031" cy="350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800"/>
              <a:buFont typeface="Arial"/>
              <a:buNone/>
            </a:pPr>
            <a:r>
              <a:rPr lang="en-GB" sz="2400" b="1" dirty="0">
                <a:solidFill>
                  <a:schemeClr val="tx1"/>
                </a:solidFill>
              </a:rPr>
              <a:t>How do you feel now? What support/information could help? </a:t>
            </a:r>
            <a:endParaRPr sz="2400" b="1" dirty="0">
              <a:solidFill>
                <a:schemeClr val="tx1"/>
              </a:solidFill>
            </a:endParaRPr>
          </a:p>
          <a:p>
            <a:pPr marL="0" lvl="0" indent="0" algn="l" rtl="0">
              <a:lnSpc>
                <a:spcPct val="115000"/>
              </a:lnSpc>
              <a:spcBef>
                <a:spcPts val="1600"/>
              </a:spcBef>
              <a:spcAft>
                <a:spcPts val="1600"/>
              </a:spcAft>
              <a:buNone/>
            </a:pPr>
            <a:endParaRPr sz="2400" dirty="0">
              <a:solidFill>
                <a:srgbClr val="434343"/>
              </a:solidFill>
            </a:endParaRPr>
          </a:p>
        </p:txBody>
      </p:sp>
      <p:cxnSp>
        <p:nvCxnSpPr>
          <p:cNvPr id="472" name="Google Shape;472;p65">
            <a:extLst>
              <a:ext uri="{C183D7F6-B498-43B3-948B-1728B52AA6E4}">
                <adec:decorative xmlns:adec="http://schemas.microsoft.com/office/drawing/2017/decorative" xmlns=""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473" name="Google Shape;473;p65"/>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Not confident at all</a:t>
            </a:r>
            <a:endParaRPr sz="1800" b="1" i="0" u="none" strike="noStrike" cap="none" dirty="0">
              <a:solidFill>
                <a:srgbClr val="000000"/>
              </a:solidFill>
              <a:latin typeface="Arial"/>
              <a:ea typeface="Arial"/>
              <a:cs typeface="Arial"/>
              <a:sym typeface="Arial"/>
            </a:endParaRPr>
          </a:p>
        </p:txBody>
      </p:sp>
      <p:sp>
        <p:nvSpPr>
          <p:cNvPr id="474" name="Google Shape;474;p65"/>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rgbClr val="000000"/>
                </a:solidFill>
                <a:latin typeface="Arial"/>
                <a:ea typeface="Arial"/>
                <a:cs typeface="Arial"/>
                <a:sym typeface="Arial"/>
              </a:rPr>
              <a:t>Very confident</a:t>
            </a:r>
            <a:endParaRPr sz="1800" b="1" i="0" u="none" strike="noStrike" cap="none" dirty="0">
              <a:solidFill>
                <a:srgbClr val="000000"/>
              </a:solidFill>
              <a:latin typeface="Arial"/>
              <a:ea typeface="Arial"/>
              <a:cs typeface="Arial"/>
              <a:sym typeface="Arial"/>
            </a:endParaRPr>
          </a:p>
        </p:txBody>
      </p:sp>
      <p:graphicFrame>
        <p:nvGraphicFramePr>
          <p:cNvPr id="475" name="Google Shape;475;p65"/>
          <p:cNvGraphicFramePr/>
          <p:nvPr>
            <p:extLst>
              <p:ext uri="{D42A27DB-BD31-4B8C-83A1-F6EECF244321}">
                <p14:modId xmlns:p14="http://schemas.microsoft.com/office/powerpoint/2010/main" val="1059368008"/>
              </p:ext>
            </p:extLst>
          </p:nvPr>
        </p:nvGraphicFramePr>
        <p:xfrm>
          <a:off x="850650" y="3474650"/>
          <a:ext cx="7239000" cy="396210"/>
        </p:xfrm>
        <a:graphic>
          <a:graphicData uri="http://schemas.openxmlformats.org/drawingml/2006/table">
            <a:tbl>
              <a:tblPr firstRow="1">
                <a:noFill/>
                <a:tableStyleId>{A98B1D20-585B-4FB7-8349-3684E967F6D0}</a:tableStyleId>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sp>
        <p:nvSpPr>
          <p:cNvPr id="470" name="Google Shape;470;p65"/>
          <p:cNvSpPr txBox="1">
            <a:spLocks noGrp="1"/>
          </p:cNvSpPr>
          <p:nvPr>
            <p:ph type="sldNum" idx="12"/>
          </p:nvPr>
        </p:nvSpPr>
        <p:spPr>
          <a:xfrm>
            <a:off x="4302400" y="4810975"/>
            <a:ext cx="360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53</a:t>
            </a:fld>
            <a:endParaRP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479"/>
        <p:cNvGrpSpPr/>
        <p:nvPr/>
      </p:nvGrpSpPr>
      <p:grpSpPr>
        <a:xfrm>
          <a:off x="0" y="0"/>
          <a:ext cx="0" cy="0"/>
          <a:chOff x="0" y="0"/>
          <a:chExt cx="0" cy="0"/>
        </a:xfrm>
      </p:grpSpPr>
      <p:sp>
        <p:nvSpPr>
          <p:cNvPr id="480" name="Google Shape;480;p66"/>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073763"/>
                </a:solidFill>
              </a:rPr>
              <a:t>‘Our school’ templates</a:t>
            </a:r>
            <a:endParaRPr dirty="0">
              <a:solidFill>
                <a:srgbClr val="073763"/>
              </a:solidFill>
            </a:endParaRPr>
          </a:p>
        </p:txBody>
      </p:sp>
      <p:sp>
        <p:nvSpPr>
          <p:cNvPr id="481" name="Google Shape;481;p66"/>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54</a:t>
            </a:fld>
            <a:endParaRP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485"/>
        <p:cNvGrpSpPr/>
        <p:nvPr/>
      </p:nvGrpSpPr>
      <p:grpSpPr>
        <a:xfrm>
          <a:off x="0" y="0"/>
          <a:ext cx="0" cy="0"/>
          <a:chOff x="0" y="0"/>
          <a:chExt cx="0" cy="0"/>
        </a:xfrm>
      </p:grpSpPr>
      <p:sp>
        <p:nvSpPr>
          <p:cNvPr id="486" name="Google Shape;486;p67"/>
          <p:cNvSpPr txBox="1">
            <a:spLocks noGrp="1"/>
          </p:cNvSpPr>
          <p:nvPr>
            <p:ph type="title"/>
          </p:nvPr>
        </p:nvSpPr>
        <p:spPr>
          <a:xfrm>
            <a:off x="270000" y="216425"/>
            <a:ext cx="75975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Mental wellbeing support at </a:t>
            </a:r>
            <a:r>
              <a:rPr lang="en-GB" dirty="0">
                <a:solidFill>
                  <a:schemeClr val="accent2"/>
                </a:solidFill>
              </a:rPr>
              <a:t>[school name] </a:t>
            </a:r>
            <a:endParaRPr dirty="0">
              <a:solidFill>
                <a:schemeClr val="accent2"/>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87" name="Google Shape;487;p67"/>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200" b="1" dirty="0"/>
              <a:t>Our leads </a:t>
            </a:r>
            <a:endParaRPr sz="2200" b="1" dirty="0"/>
          </a:p>
          <a:p>
            <a:pPr marL="0" lvl="0" indent="0" algn="l" rtl="0">
              <a:spcBef>
                <a:spcPts val="0"/>
              </a:spcBef>
              <a:spcAft>
                <a:spcPts val="0"/>
              </a:spcAft>
              <a:buNone/>
            </a:pPr>
            <a:r>
              <a:rPr lang="en-GB" sz="1800" dirty="0">
                <a:solidFill>
                  <a:schemeClr val="accent2"/>
                </a:solidFill>
              </a:rPr>
              <a:t>[Names, contact details of child protection, wellbeing, pastoral, designated mental health leads]</a:t>
            </a:r>
            <a:endParaRPr sz="1800" dirty="0">
              <a:solidFill>
                <a:schemeClr val="accent2"/>
              </a:solidFill>
            </a:endParaRPr>
          </a:p>
          <a:p>
            <a:pPr marL="0" lvl="0" indent="0" algn="l" rtl="0">
              <a:spcBef>
                <a:spcPts val="1000"/>
              </a:spcBef>
              <a:spcAft>
                <a:spcPts val="0"/>
              </a:spcAft>
              <a:buNone/>
            </a:pPr>
            <a:r>
              <a:rPr lang="en-GB" sz="2200" b="1" dirty="0"/>
              <a:t>Our policies</a:t>
            </a:r>
            <a:endParaRPr sz="2200" b="1" dirty="0"/>
          </a:p>
          <a:p>
            <a:pPr marL="0" lvl="0" indent="0" algn="l" rtl="0">
              <a:spcBef>
                <a:spcPts val="0"/>
              </a:spcBef>
              <a:spcAft>
                <a:spcPts val="0"/>
              </a:spcAft>
              <a:buNone/>
            </a:pPr>
            <a:r>
              <a:rPr lang="en-GB" sz="1800" dirty="0">
                <a:solidFill>
                  <a:schemeClr val="accent2"/>
                </a:solidFill>
              </a:rPr>
              <a:t>[Add details - e.g. school policy on PSHE, training opportunities]</a:t>
            </a:r>
            <a:endParaRPr sz="1800" dirty="0">
              <a:solidFill>
                <a:schemeClr val="accent2"/>
              </a:solidFill>
            </a:endParaRPr>
          </a:p>
          <a:p>
            <a:pPr marL="0" lvl="0" indent="0" algn="l" rtl="0">
              <a:spcBef>
                <a:spcPts val="1600"/>
              </a:spcBef>
              <a:spcAft>
                <a:spcPts val="0"/>
              </a:spcAft>
              <a:buNone/>
            </a:pPr>
            <a:r>
              <a:rPr lang="en-GB" sz="2200" b="1" dirty="0"/>
              <a:t>Specialist support</a:t>
            </a:r>
            <a:r>
              <a:rPr lang="en-GB" sz="2200" b="1" dirty="0">
                <a:solidFill>
                  <a:srgbClr val="434343"/>
                </a:solidFill>
              </a:rPr>
              <a:t/>
            </a:r>
            <a:br>
              <a:rPr lang="en-GB" sz="2200" b="1" dirty="0">
                <a:solidFill>
                  <a:srgbClr val="434343"/>
                </a:solidFill>
              </a:rPr>
            </a:br>
            <a:r>
              <a:rPr lang="en-GB" sz="1800" dirty="0">
                <a:solidFill>
                  <a:schemeClr val="accent2"/>
                </a:solidFill>
              </a:rPr>
              <a:t>[Add details - e.g. local authority, CAMHS, charities]</a:t>
            </a:r>
            <a:endParaRPr sz="1800" dirty="0">
              <a:solidFill>
                <a:schemeClr val="accent2"/>
              </a:solidFill>
            </a:endParaRPr>
          </a:p>
          <a:p>
            <a:pPr marL="0" lvl="0" indent="0" algn="l" rtl="0">
              <a:spcBef>
                <a:spcPts val="1600"/>
              </a:spcBef>
              <a:spcAft>
                <a:spcPts val="0"/>
              </a:spcAft>
              <a:buClr>
                <a:schemeClr val="dk1"/>
              </a:buClr>
              <a:buSzPts val="1100"/>
              <a:buFont typeface="Arial"/>
              <a:buNone/>
            </a:pPr>
            <a:r>
              <a:rPr lang="en-GB" sz="2200" b="1" dirty="0"/>
              <a:t>Other information </a:t>
            </a:r>
            <a:endParaRPr sz="2200" b="1" dirty="0"/>
          </a:p>
          <a:p>
            <a:pPr marL="0" lvl="0" indent="0" algn="l" rtl="0">
              <a:spcBef>
                <a:spcPts val="0"/>
              </a:spcBef>
              <a:spcAft>
                <a:spcPts val="0"/>
              </a:spcAft>
              <a:buNone/>
            </a:pPr>
            <a:r>
              <a:rPr lang="en-GB" sz="1800" dirty="0">
                <a:solidFill>
                  <a:schemeClr val="accent2"/>
                </a:solidFill>
              </a:rPr>
              <a:t>[Add resources]</a:t>
            </a:r>
            <a:r>
              <a:rPr lang="en-GB" sz="1800" dirty="0">
                <a:solidFill>
                  <a:srgbClr val="434343"/>
                </a:solidFill>
              </a:rPr>
              <a:t/>
            </a:r>
            <a:br>
              <a:rPr lang="en-GB" sz="1800" dirty="0">
                <a:solidFill>
                  <a:srgbClr val="434343"/>
                </a:solidFill>
              </a:rPr>
            </a:br>
            <a:endParaRPr sz="2200" b="1" dirty="0">
              <a:solidFill>
                <a:srgbClr val="FF0000"/>
              </a:solidFill>
            </a:endParaRPr>
          </a:p>
          <a:p>
            <a:pPr marL="0" lvl="0" indent="0" algn="l" rtl="0">
              <a:spcBef>
                <a:spcPts val="1600"/>
              </a:spcBef>
              <a:spcAft>
                <a:spcPts val="1600"/>
              </a:spcAft>
              <a:buNone/>
            </a:pPr>
            <a:endParaRPr sz="1800" dirty="0">
              <a:solidFill>
                <a:srgbClr val="434343"/>
              </a:solidFill>
            </a:endParaRPr>
          </a:p>
        </p:txBody>
      </p:sp>
      <p:sp>
        <p:nvSpPr>
          <p:cNvPr id="488" name="Google Shape;488;p67"/>
          <p:cNvSpPr txBox="1">
            <a:spLocks noGrp="1"/>
          </p:cNvSpPr>
          <p:nvPr>
            <p:ph type="sldNum" idx="12"/>
          </p:nvPr>
        </p:nvSpPr>
        <p:spPr>
          <a:xfrm>
            <a:off x="4302400" y="4810975"/>
            <a:ext cx="360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55</a:t>
            </a:fld>
            <a:endParaRP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492"/>
        <p:cNvGrpSpPr/>
        <p:nvPr/>
      </p:nvGrpSpPr>
      <p:grpSpPr>
        <a:xfrm>
          <a:off x="0" y="0"/>
          <a:ext cx="0" cy="0"/>
          <a:chOff x="0" y="0"/>
          <a:chExt cx="0" cy="0"/>
        </a:xfrm>
      </p:grpSpPr>
      <p:sp>
        <p:nvSpPr>
          <p:cNvPr id="493" name="Google Shape;493;p68"/>
          <p:cNvSpPr txBox="1">
            <a:spLocks noGrp="1"/>
          </p:cNvSpPr>
          <p:nvPr>
            <p:ph type="title"/>
          </p:nvPr>
        </p:nvSpPr>
        <p:spPr>
          <a:xfrm>
            <a:off x="270000" y="216425"/>
            <a:ext cx="75975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Mental wellbeing teaching at </a:t>
            </a:r>
            <a:r>
              <a:rPr lang="en-GB" dirty="0">
                <a:solidFill>
                  <a:schemeClr val="accent2"/>
                </a:solidFill>
              </a:rPr>
              <a:t>[school name] </a:t>
            </a:r>
            <a:endParaRPr dirty="0">
              <a:solidFill>
                <a:schemeClr val="accent2"/>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94" name="Google Shape;494;p68"/>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We already teach about and support mental wellbeing at our school.</a:t>
            </a:r>
            <a:endParaRPr sz="1800" dirty="0"/>
          </a:p>
          <a:p>
            <a:pPr marL="0" lvl="0" indent="0" algn="l" rtl="0">
              <a:spcBef>
                <a:spcPts val="1600"/>
              </a:spcBef>
              <a:spcAft>
                <a:spcPts val="0"/>
              </a:spcAft>
              <a:buNone/>
            </a:pPr>
            <a:r>
              <a:rPr lang="en-GB" sz="1800" dirty="0"/>
              <a:t>We teach about mental wellbeing by: </a:t>
            </a:r>
            <a:endParaRPr sz="1800" dirty="0"/>
          </a:p>
          <a:p>
            <a:pPr marL="457200" lvl="0" indent="-342900" algn="l" rtl="0">
              <a:spcBef>
                <a:spcPts val="1600"/>
              </a:spcBef>
              <a:spcAft>
                <a:spcPts val="0"/>
              </a:spcAft>
              <a:buClr>
                <a:schemeClr val="accent2"/>
              </a:buClr>
              <a:buSzPts val="1800"/>
              <a:buChar char="●"/>
            </a:pPr>
            <a:r>
              <a:rPr lang="en-GB" sz="1800" dirty="0">
                <a:solidFill>
                  <a:schemeClr val="accent2"/>
                </a:solidFill>
              </a:rPr>
              <a:t>[Add details]</a:t>
            </a:r>
            <a:endParaRPr sz="1800" dirty="0">
              <a:solidFill>
                <a:schemeClr val="accent2"/>
              </a:solidFill>
            </a:endParaRPr>
          </a:p>
          <a:p>
            <a:pPr marL="457200" lvl="0" indent="-342900" algn="l" rtl="0">
              <a:spcBef>
                <a:spcPts val="0"/>
              </a:spcBef>
              <a:spcAft>
                <a:spcPts val="0"/>
              </a:spcAft>
              <a:buClr>
                <a:schemeClr val="accent2"/>
              </a:buClr>
              <a:buSzPts val="1800"/>
              <a:buChar char="●"/>
            </a:pPr>
            <a:r>
              <a:rPr lang="en-GB" sz="1800" dirty="0">
                <a:solidFill>
                  <a:schemeClr val="accent2"/>
                </a:solidFill>
              </a:rPr>
              <a:t>[Add details]</a:t>
            </a:r>
            <a:endParaRPr sz="1800" dirty="0">
              <a:solidFill>
                <a:schemeClr val="accent2"/>
              </a:solidFill>
            </a:endParaRPr>
          </a:p>
          <a:p>
            <a:pPr marL="457200" lvl="0" indent="-342900" algn="l" rtl="0">
              <a:spcBef>
                <a:spcPts val="0"/>
              </a:spcBef>
              <a:spcAft>
                <a:spcPts val="0"/>
              </a:spcAft>
              <a:buClr>
                <a:schemeClr val="accent2"/>
              </a:buClr>
              <a:buSzPts val="1800"/>
              <a:buChar char="●"/>
            </a:pPr>
            <a:r>
              <a:rPr lang="en-GB" sz="1800" dirty="0">
                <a:solidFill>
                  <a:schemeClr val="accent2"/>
                </a:solidFill>
              </a:rPr>
              <a:t>[Add details]</a:t>
            </a:r>
            <a:endParaRPr sz="1800" dirty="0">
              <a:solidFill>
                <a:schemeClr val="accent2"/>
              </a:solidFill>
            </a:endParaRPr>
          </a:p>
          <a:p>
            <a:pPr marL="0" lvl="0" indent="0" algn="l" rtl="0">
              <a:spcBef>
                <a:spcPts val="1600"/>
              </a:spcBef>
              <a:spcAft>
                <a:spcPts val="0"/>
              </a:spcAft>
              <a:buClr>
                <a:schemeClr val="dk1"/>
              </a:buClr>
              <a:buSzPts val="1100"/>
              <a:buFont typeface="Arial"/>
              <a:buNone/>
            </a:pPr>
            <a:r>
              <a:rPr lang="en-GB" sz="1800" dirty="0"/>
              <a:t>And we support mental wellbeing by: </a:t>
            </a:r>
            <a:endParaRPr sz="1800" b="1" dirty="0">
              <a:solidFill>
                <a:srgbClr val="FF0000"/>
              </a:solidFill>
            </a:endParaRPr>
          </a:p>
          <a:p>
            <a:pPr marL="457200" lvl="0" indent="-342900" algn="l" rtl="0">
              <a:spcBef>
                <a:spcPts val="1600"/>
              </a:spcBef>
              <a:spcAft>
                <a:spcPts val="0"/>
              </a:spcAft>
              <a:buClr>
                <a:schemeClr val="accent2"/>
              </a:buClr>
              <a:buSzPts val="1800"/>
              <a:buChar char="●"/>
            </a:pPr>
            <a:r>
              <a:rPr lang="en-GB" sz="1800" dirty="0">
                <a:solidFill>
                  <a:schemeClr val="accent2"/>
                </a:solidFill>
              </a:rPr>
              <a:t>[Add details]</a:t>
            </a:r>
            <a:endParaRPr sz="1800" dirty="0">
              <a:solidFill>
                <a:schemeClr val="accent2"/>
              </a:solidFill>
            </a:endParaRPr>
          </a:p>
          <a:p>
            <a:pPr marL="457200" lvl="0" indent="-342900" algn="l" rtl="0">
              <a:spcBef>
                <a:spcPts val="0"/>
              </a:spcBef>
              <a:spcAft>
                <a:spcPts val="0"/>
              </a:spcAft>
              <a:buClr>
                <a:schemeClr val="accent2"/>
              </a:buClr>
              <a:buSzPts val="1800"/>
              <a:buChar char="●"/>
            </a:pPr>
            <a:r>
              <a:rPr lang="en-GB" sz="1800" dirty="0">
                <a:solidFill>
                  <a:schemeClr val="accent2"/>
                </a:solidFill>
              </a:rPr>
              <a:t>[Add details]</a:t>
            </a:r>
            <a:endParaRPr sz="1800" dirty="0">
              <a:solidFill>
                <a:schemeClr val="accent2"/>
              </a:solidFill>
            </a:endParaRPr>
          </a:p>
          <a:p>
            <a:pPr marL="457200" lvl="0" indent="-342900" algn="l" rtl="0">
              <a:spcBef>
                <a:spcPts val="0"/>
              </a:spcBef>
              <a:spcAft>
                <a:spcPts val="0"/>
              </a:spcAft>
              <a:buClr>
                <a:schemeClr val="accent2"/>
              </a:buClr>
              <a:buSzPts val="1800"/>
              <a:buChar char="●"/>
            </a:pPr>
            <a:r>
              <a:rPr lang="en-GB" sz="1800" dirty="0">
                <a:solidFill>
                  <a:schemeClr val="accent2"/>
                </a:solidFill>
              </a:rPr>
              <a:t>[Add details]</a:t>
            </a:r>
            <a:endParaRPr sz="1800" dirty="0">
              <a:solidFill>
                <a:schemeClr val="accent2"/>
              </a:solidFill>
            </a:endParaRPr>
          </a:p>
          <a:p>
            <a:pPr marL="0" lvl="0" indent="0" algn="l" rtl="0">
              <a:spcBef>
                <a:spcPts val="1600"/>
              </a:spcBef>
              <a:spcAft>
                <a:spcPts val="0"/>
              </a:spcAft>
              <a:buNone/>
            </a:pPr>
            <a:endParaRPr sz="2200" b="1" dirty="0">
              <a:solidFill>
                <a:srgbClr val="FF0000"/>
              </a:solidFill>
            </a:endParaRPr>
          </a:p>
          <a:p>
            <a:pPr marL="0" lvl="0" indent="0" algn="l" rtl="0">
              <a:spcBef>
                <a:spcPts val="1600"/>
              </a:spcBef>
              <a:spcAft>
                <a:spcPts val="1600"/>
              </a:spcAft>
              <a:buNone/>
            </a:pPr>
            <a:endParaRPr sz="1800" dirty="0">
              <a:solidFill>
                <a:srgbClr val="434343"/>
              </a:solidFill>
            </a:endParaRPr>
          </a:p>
        </p:txBody>
      </p:sp>
      <p:sp>
        <p:nvSpPr>
          <p:cNvPr id="495" name="Google Shape;495;p68"/>
          <p:cNvSpPr txBox="1">
            <a:spLocks noGrp="1"/>
          </p:cNvSpPr>
          <p:nvPr>
            <p:ph type="sldNum" idx="12"/>
          </p:nvPr>
        </p:nvSpPr>
        <p:spPr>
          <a:xfrm>
            <a:off x="4302400" y="4810975"/>
            <a:ext cx="360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56</a:t>
            </a:fld>
            <a:endParaRP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499"/>
        <p:cNvGrpSpPr/>
        <p:nvPr/>
      </p:nvGrpSpPr>
      <p:grpSpPr>
        <a:xfrm>
          <a:off x="0" y="0"/>
          <a:ext cx="0" cy="0"/>
          <a:chOff x="0" y="0"/>
          <a:chExt cx="0" cy="0"/>
        </a:xfrm>
      </p:grpSpPr>
      <p:sp>
        <p:nvSpPr>
          <p:cNvPr id="500" name="Google Shape;500;p69"/>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Training activity: </a:t>
            </a:r>
            <a:endParaRPr dirty="0">
              <a:solidFill>
                <a:schemeClr val="accent1"/>
              </a:solidFill>
            </a:endParaRPr>
          </a:p>
          <a:p>
            <a:pPr marL="0" lvl="0" indent="0" algn="ctr" rtl="0">
              <a:spcBef>
                <a:spcPts val="0"/>
              </a:spcBef>
              <a:spcAft>
                <a:spcPts val="0"/>
              </a:spcAft>
              <a:buNone/>
            </a:pPr>
            <a:r>
              <a:rPr lang="en-GB" dirty="0">
                <a:solidFill>
                  <a:schemeClr val="accent1"/>
                </a:solidFill>
              </a:rPr>
              <a:t>Dealing with difficult questions</a:t>
            </a:r>
            <a:endParaRPr dirty="0">
              <a:solidFill>
                <a:schemeClr val="accent1"/>
              </a:solidFill>
            </a:endParaRPr>
          </a:p>
        </p:txBody>
      </p:sp>
      <p:sp>
        <p:nvSpPr>
          <p:cNvPr id="501" name="Google Shape;501;p69"/>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57</a:t>
            </a:fld>
            <a:endParaRP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505"/>
        <p:cNvGrpSpPr/>
        <p:nvPr/>
      </p:nvGrpSpPr>
      <p:grpSpPr>
        <a:xfrm>
          <a:off x="0" y="0"/>
          <a:ext cx="0" cy="0"/>
          <a:chOff x="0" y="0"/>
          <a:chExt cx="0" cy="0"/>
        </a:xfrm>
      </p:grpSpPr>
      <p:sp>
        <p:nvSpPr>
          <p:cNvPr id="506" name="Google Shape;506;p70"/>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Dealing with difficult questions (trainer notes)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07" name="Google Shape;507;p70"/>
          <p:cNvSpPr txBox="1">
            <a:spLocks noGrp="1"/>
          </p:cNvSpPr>
          <p:nvPr>
            <p:ph type="body" idx="1"/>
          </p:nvPr>
        </p:nvSpPr>
        <p:spPr>
          <a:xfrm>
            <a:off x="317240" y="914400"/>
            <a:ext cx="7142559"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Use the following slides in your training to help teachers:</a:t>
            </a:r>
            <a:endParaRPr sz="1800" dirty="0"/>
          </a:p>
          <a:p>
            <a:pPr marL="457200" lvl="0" indent="-342900" algn="l" rtl="0">
              <a:spcBef>
                <a:spcPts val="1600"/>
              </a:spcBef>
              <a:spcAft>
                <a:spcPts val="0"/>
              </a:spcAft>
              <a:buSzPts val="1800"/>
              <a:buChar char="●"/>
            </a:pPr>
            <a:r>
              <a:rPr lang="en-GB" sz="1800" b="1" dirty="0"/>
              <a:t>share concerns</a:t>
            </a:r>
            <a:r>
              <a:rPr lang="en-GB" sz="1800" dirty="0"/>
              <a:t> about questions they could be asked by pupils</a:t>
            </a:r>
            <a:endParaRPr sz="1800" dirty="0"/>
          </a:p>
          <a:p>
            <a:pPr marL="457200" lvl="0" indent="-342900" algn="l" rtl="0">
              <a:spcBef>
                <a:spcPts val="0"/>
              </a:spcBef>
              <a:spcAft>
                <a:spcPts val="0"/>
              </a:spcAft>
              <a:buSzPts val="1800"/>
              <a:buChar char="●"/>
            </a:pPr>
            <a:r>
              <a:rPr lang="en-GB" sz="1800" b="1" dirty="0"/>
              <a:t>strategise</a:t>
            </a:r>
            <a:r>
              <a:rPr lang="en-GB" sz="1800" dirty="0"/>
              <a:t> ways to avoid and answer such questions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08" name="Google Shape;508;p70"/>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58</a:t>
            </a:fld>
            <a:endParaRP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512"/>
        <p:cNvGrpSpPr/>
        <p:nvPr/>
      </p:nvGrpSpPr>
      <p:grpSpPr>
        <a:xfrm>
          <a:off x="0" y="0"/>
          <a:ext cx="0" cy="0"/>
          <a:chOff x="0" y="0"/>
          <a:chExt cx="0" cy="0"/>
        </a:xfrm>
      </p:grpSpPr>
      <p:sp>
        <p:nvSpPr>
          <p:cNvPr id="518" name="Google Shape;518;p71"/>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Dealing with difficult questions (1)</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17" name="Google Shape;517;p71"/>
          <p:cNvSpPr/>
          <p:nvPr/>
        </p:nvSpPr>
        <p:spPr>
          <a:xfrm>
            <a:off x="1080250" y="2234450"/>
            <a:ext cx="7030200" cy="11964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GB" sz="2000" dirty="0">
                <a:solidFill>
                  <a:schemeClr val="accent2"/>
                </a:solidFill>
              </a:rPr>
              <a:t>[Prepare ‘difficult’ questions to discuss in training or give teachers a blank version to fill with their own questions]</a:t>
            </a:r>
            <a:endParaRPr sz="2000" b="0" u="none" strike="noStrike" cap="none" dirty="0">
              <a:solidFill>
                <a:schemeClr val="accent2"/>
              </a:solidFill>
              <a:sym typeface="Arial"/>
            </a:endParaRPr>
          </a:p>
        </p:txBody>
      </p:sp>
      <p:sp>
        <p:nvSpPr>
          <p:cNvPr id="513" name="Google Shape;513;p71"/>
          <p:cNvSpPr/>
          <p:nvPr/>
        </p:nvSpPr>
        <p:spPr>
          <a:xfrm>
            <a:off x="645450" y="127075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What would you say?</a:t>
            </a:r>
            <a:endParaRPr sz="2000" b="0" i="0" u="none" strike="noStrike" cap="none" dirty="0">
              <a:solidFill>
                <a:srgbClr val="000000"/>
              </a:solidFill>
              <a:latin typeface="Arial"/>
              <a:ea typeface="Arial"/>
              <a:cs typeface="Arial"/>
              <a:sym typeface="Arial"/>
            </a:endParaRPr>
          </a:p>
        </p:txBody>
      </p:sp>
      <p:sp>
        <p:nvSpPr>
          <p:cNvPr id="514" name="Google Shape;514;p71"/>
          <p:cNvSpPr/>
          <p:nvPr/>
        </p:nvSpPr>
        <p:spPr>
          <a:xfrm>
            <a:off x="5820325" y="1270750"/>
            <a:ext cx="28725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latin typeface="Arial"/>
                <a:ea typeface="Arial"/>
                <a:cs typeface="Arial"/>
                <a:sym typeface="Arial"/>
              </a:rPr>
              <a:t>What wouldn’t you say?</a:t>
            </a:r>
            <a:endParaRPr sz="2000" b="0" i="0" u="none" strike="noStrike" cap="none" dirty="0">
              <a:latin typeface="Arial"/>
              <a:ea typeface="Arial"/>
              <a:cs typeface="Arial"/>
              <a:sym typeface="Arial"/>
            </a:endParaRPr>
          </a:p>
        </p:txBody>
      </p:sp>
      <p:sp>
        <p:nvSpPr>
          <p:cNvPr id="515" name="Google Shape;515;p71"/>
          <p:cNvSpPr/>
          <p:nvPr/>
        </p:nvSpPr>
        <p:spPr>
          <a:xfrm>
            <a:off x="645450" y="363185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Follow up</a:t>
            </a:r>
            <a:endParaRPr sz="2000" b="0" i="0" u="none" strike="noStrike" cap="none" dirty="0">
              <a:solidFill>
                <a:srgbClr val="000000"/>
              </a:solidFill>
              <a:latin typeface="Arial"/>
              <a:ea typeface="Arial"/>
              <a:cs typeface="Arial"/>
              <a:sym typeface="Arial"/>
            </a:endParaRPr>
          </a:p>
        </p:txBody>
      </p:sp>
      <p:sp>
        <p:nvSpPr>
          <p:cNvPr id="516" name="Google Shape;516;p71"/>
          <p:cNvSpPr/>
          <p:nvPr/>
        </p:nvSpPr>
        <p:spPr>
          <a:xfrm>
            <a:off x="5935250" y="3631850"/>
            <a:ext cx="27576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How could this have been prevented?</a:t>
            </a:r>
            <a:endParaRPr sz="2000" b="0" i="0" u="none" strike="noStrike" cap="none" dirty="0">
              <a:solidFill>
                <a:srgbClr val="000000"/>
              </a:solidFill>
              <a:latin typeface="Arial"/>
              <a:ea typeface="Arial"/>
              <a:cs typeface="Arial"/>
              <a:sym typeface="Arial"/>
            </a:endParaRPr>
          </a:p>
        </p:txBody>
      </p:sp>
      <p:sp>
        <p:nvSpPr>
          <p:cNvPr id="519" name="Google Shape;519;p71"/>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59</a:t>
            </a:fld>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xfrm>
            <a:off x="67124" y="216425"/>
            <a:ext cx="9150709"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Addressing possible impacts of coronavirus (COVID-19)</a:t>
            </a:r>
            <a:endParaRPr dirty="0">
              <a:solidFill>
                <a:schemeClr val="accent1"/>
              </a:solidFill>
            </a:endParaRPr>
          </a:p>
        </p:txBody>
      </p:sp>
      <p:sp>
        <p:nvSpPr>
          <p:cNvPr id="93" name="Google Shape;93;p18"/>
          <p:cNvSpPr txBox="1">
            <a:spLocks noGrp="1"/>
          </p:cNvSpPr>
          <p:nvPr>
            <p:ph type="body" idx="1"/>
          </p:nvPr>
        </p:nvSpPr>
        <p:spPr>
          <a:xfrm>
            <a:off x="167769" y="1039675"/>
            <a:ext cx="7753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Teachers should ensure pupils have opportunities to: </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develop coping skills and self-care techniques</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talk about their experiences during the outbreak</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have one-to-one conversations with trusted adults, if needed</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learn about topics related to coronavirus (e.g. how to stay alert)</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renew and develop friendships and peer groups</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take part in other enriching developmental activities</a:t>
            </a:r>
            <a:endParaRPr sz="1800" dirty="0">
              <a:solidFill>
                <a:schemeClr val="tx1"/>
              </a:solidFill>
            </a:endParaRPr>
          </a:p>
          <a:p>
            <a:pPr marL="0" lvl="0" indent="0" algn="l" rtl="0">
              <a:spcBef>
                <a:spcPts val="1600"/>
              </a:spcBef>
              <a:spcAft>
                <a:spcPts val="1600"/>
              </a:spcAft>
              <a:buNone/>
            </a:pPr>
            <a:r>
              <a:rPr lang="en-GB" sz="1800" dirty="0">
                <a:solidFill>
                  <a:schemeClr val="tx1"/>
                </a:solidFill>
              </a:rPr>
              <a:t>Schools should update their safeguarding procedures.</a:t>
            </a:r>
            <a:endParaRPr sz="1800" dirty="0">
              <a:solidFill>
                <a:schemeClr val="tx1"/>
              </a:solidFill>
            </a:endParaRPr>
          </a:p>
        </p:txBody>
      </p:sp>
      <p:sp>
        <p:nvSpPr>
          <p:cNvPr id="94" name="Google Shape;94;p18"/>
          <p:cNvSpPr txBox="1">
            <a:spLocks noGrp="1"/>
          </p:cNvSpPr>
          <p:nvPr>
            <p:ph type="sldNum" idx="12"/>
          </p:nvPr>
        </p:nvSpPr>
        <p:spPr>
          <a:xfrm>
            <a:off x="4269400" y="4810975"/>
            <a:ext cx="393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a:t>
            </a:fld>
            <a:endParaRP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523"/>
        <p:cNvGrpSpPr/>
        <p:nvPr/>
      </p:nvGrpSpPr>
      <p:grpSpPr>
        <a:xfrm>
          <a:off x="0" y="0"/>
          <a:ext cx="0" cy="0"/>
          <a:chOff x="0" y="0"/>
          <a:chExt cx="0" cy="0"/>
        </a:xfrm>
      </p:grpSpPr>
      <p:sp>
        <p:nvSpPr>
          <p:cNvPr id="524" name="Google Shape;524;p72"/>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Dealing with difficult questions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25" name="Google Shape;525;p72"/>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Pupils may well ask questions because they: </a:t>
            </a:r>
            <a:endParaRPr sz="1800" dirty="0"/>
          </a:p>
          <a:p>
            <a:pPr marL="457200" lvl="0" indent="-342900" algn="l" rtl="0">
              <a:spcBef>
                <a:spcPts val="1600"/>
              </a:spcBef>
              <a:spcAft>
                <a:spcPts val="0"/>
              </a:spcAft>
              <a:buSzPts val="1800"/>
              <a:buChar char="●"/>
            </a:pPr>
            <a:r>
              <a:rPr lang="en-GB" sz="1800" dirty="0"/>
              <a:t>want information</a:t>
            </a:r>
            <a:endParaRPr sz="1800" dirty="0"/>
          </a:p>
          <a:p>
            <a:pPr marL="457200" lvl="0" indent="-342900" algn="l" rtl="0">
              <a:spcBef>
                <a:spcPts val="0"/>
              </a:spcBef>
              <a:spcAft>
                <a:spcPts val="0"/>
              </a:spcAft>
              <a:buSzPts val="1800"/>
              <a:buChar char="●"/>
            </a:pPr>
            <a:r>
              <a:rPr lang="en-GB" sz="1800" dirty="0"/>
              <a:t>are seeking permission - “Is it OK if I …?”</a:t>
            </a:r>
            <a:endParaRPr sz="1800" dirty="0"/>
          </a:p>
          <a:p>
            <a:pPr marL="457200" lvl="0" indent="-342900" algn="l" rtl="0">
              <a:spcBef>
                <a:spcPts val="0"/>
              </a:spcBef>
              <a:spcAft>
                <a:spcPts val="0"/>
              </a:spcAft>
              <a:buSzPts val="1800"/>
              <a:buChar char="●"/>
            </a:pPr>
            <a:r>
              <a:rPr lang="en-GB" sz="1800" dirty="0"/>
              <a:t>are trying to shock</a:t>
            </a:r>
            <a:endParaRPr sz="1800" dirty="0"/>
          </a:p>
          <a:p>
            <a:pPr marL="457200" lvl="0" indent="-342900" algn="l" rtl="0">
              <a:spcBef>
                <a:spcPts val="0"/>
              </a:spcBef>
              <a:spcAft>
                <a:spcPts val="0"/>
              </a:spcAft>
              <a:buSzPts val="1800"/>
              <a:buChar char="●"/>
            </a:pPr>
            <a:r>
              <a:rPr lang="en-GB" sz="1800" dirty="0"/>
              <a:t>have related personal beliefs</a:t>
            </a:r>
            <a:endParaRPr sz="1800" dirty="0"/>
          </a:p>
          <a:p>
            <a:pPr marL="0" lvl="0" indent="0" algn="l" rtl="0">
              <a:spcBef>
                <a:spcPts val="1600"/>
              </a:spcBef>
              <a:spcAft>
                <a:spcPts val="0"/>
              </a:spcAft>
              <a:buNone/>
            </a:pPr>
            <a:r>
              <a:rPr lang="en-GB" sz="1800" dirty="0"/>
              <a:t>Remember:</a:t>
            </a:r>
            <a:endParaRPr sz="1800" dirty="0"/>
          </a:p>
          <a:p>
            <a:pPr marL="457200" lvl="0" indent="-342900" algn="l" rtl="0">
              <a:spcBef>
                <a:spcPts val="1600"/>
              </a:spcBef>
              <a:spcAft>
                <a:spcPts val="0"/>
              </a:spcAft>
              <a:buSzPts val="1800"/>
              <a:buChar char="●"/>
            </a:pPr>
            <a:r>
              <a:rPr lang="en-GB" sz="1800" dirty="0"/>
              <a:t>don’t feel pressured or that you have to answer straight away</a:t>
            </a:r>
            <a:endParaRPr sz="1800" dirty="0"/>
          </a:p>
          <a:p>
            <a:pPr marL="457200" lvl="0" indent="-342900" algn="l" rtl="0">
              <a:spcBef>
                <a:spcPts val="0"/>
              </a:spcBef>
              <a:spcAft>
                <a:spcPts val="0"/>
              </a:spcAft>
              <a:buSzPts val="1800"/>
              <a:buChar char="●"/>
            </a:pPr>
            <a:r>
              <a:rPr lang="en-GB" sz="1800" dirty="0"/>
              <a:t>don’t disclose personal information - use third-person examples, say ‘some people...’</a:t>
            </a:r>
            <a:endParaRPr sz="1800" dirty="0"/>
          </a:p>
          <a:p>
            <a:pPr marL="457200" lvl="0" indent="-342900" algn="l" rtl="0">
              <a:spcBef>
                <a:spcPts val="0"/>
              </a:spcBef>
              <a:spcAft>
                <a:spcPts val="0"/>
              </a:spcAft>
              <a:buSzPts val="1800"/>
              <a:buChar char="●"/>
            </a:pPr>
            <a:r>
              <a:rPr lang="en-GB" sz="1800" dirty="0"/>
              <a:t>seek advice if you need it</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26" name="Google Shape;526;p72"/>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60</a:t>
            </a:fld>
            <a:endParaRP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530"/>
        <p:cNvGrpSpPr/>
        <p:nvPr/>
      </p:nvGrpSpPr>
      <p:grpSpPr>
        <a:xfrm>
          <a:off x="0" y="0"/>
          <a:ext cx="0" cy="0"/>
          <a:chOff x="0" y="0"/>
          <a:chExt cx="0" cy="0"/>
        </a:xfrm>
      </p:grpSpPr>
      <p:sp>
        <p:nvSpPr>
          <p:cNvPr id="531" name="Google Shape;531;p73"/>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073763"/>
                </a:solidFill>
              </a:rPr>
              <a:t>Additional slides for structuring training</a:t>
            </a:r>
            <a:endParaRPr dirty="0">
              <a:solidFill>
                <a:srgbClr val="073763"/>
              </a:solidFill>
            </a:endParaRPr>
          </a:p>
        </p:txBody>
      </p:sp>
      <p:sp>
        <p:nvSpPr>
          <p:cNvPr id="532" name="Google Shape;532;p73"/>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61</a:t>
            </a:fld>
            <a:endParaRP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536"/>
        <p:cNvGrpSpPr/>
        <p:nvPr/>
      </p:nvGrpSpPr>
      <p:grpSpPr>
        <a:xfrm>
          <a:off x="0" y="0"/>
          <a:ext cx="0" cy="0"/>
          <a:chOff x="0" y="0"/>
          <a:chExt cx="0" cy="0"/>
        </a:xfrm>
      </p:grpSpPr>
      <p:sp>
        <p:nvSpPr>
          <p:cNvPr id="537" name="Google Shape;537;p74"/>
          <p:cNvSpPr txBox="1">
            <a:spLocks noGrp="1"/>
          </p:cNvSpPr>
          <p:nvPr>
            <p:ph type="ctrTitle"/>
          </p:nvPr>
        </p:nvSpPr>
        <p:spPr>
          <a:xfrm>
            <a:off x="311700" y="1593725"/>
            <a:ext cx="8520600" cy="975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dirty="0">
                <a:solidFill>
                  <a:schemeClr val="accent1"/>
                </a:solidFill>
              </a:rPr>
              <a:t>Teaching mental wellbeing</a:t>
            </a:r>
            <a:endParaRPr dirty="0">
              <a:solidFill>
                <a:schemeClr val="accent1"/>
              </a:solidFill>
            </a:endParaRPr>
          </a:p>
        </p:txBody>
      </p:sp>
      <p:sp>
        <p:nvSpPr>
          <p:cNvPr id="538" name="Google Shape;538;p74"/>
          <p:cNvSpPr txBox="1">
            <a:spLocks noGrp="1"/>
          </p:cNvSpPr>
          <p:nvPr>
            <p:ph type="subTitle" idx="1"/>
          </p:nvPr>
        </p:nvSpPr>
        <p:spPr>
          <a:xfrm>
            <a:off x="1337100" y="2834125"/>
            <a:ext cx="6545400" cy="569100"/>
          </a:xfrm>
          <a:prstGeom prst="rect">
            <a:avLst/>
          </a:prstGeom>
          <a:ln w="1905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400" dirty="0">
                <a:solidFill>
                  <a:schemeClr val="accent1"/>
                </a:solidFill>
              </a:rPr>
              <a:t>Part of: Physical health and mental wellbeing </a:t>
            </a:r>
            <a:endParaRPr sz="2400" dirty="0">
              <a:solidFill>
                <a:schemeClr val="accent1"/>
              </a:solidFill>
            </a:endParaRPr>
          </a:p>
        </p:txBody>
      </p:sp>
      <p:sp>
        <p:nvSpPr>
          <p:cNvPr id="543" name="Google Shape;543;p74"/>
          <p:cNvSpPr txBox="1">
            <a:spLocks noGrp="1"/>
          </p:cNvSpPr>
          <p:nvPr>
            <p:ph type="subTitle" idx="1"/>
          </p:nvPr>
        </p:nvSpPr>
        <p:spPr>
          <a:xfrm>
            <a:off x="117900" y="167125"/>
            <a:ext cx="7056300" cy="569100"/>
          </a:xfrm>
          <a:prstGeom prst="rect">
            <a:avLst/>
          </a:prstGeom>
          <a:ln w="19050" cap="flat" cmpd="sng">
            <a:solidFill>
              <a:schemeClr val="accent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2400" dirty="0">
                <a:solidFill>
                  <a:schemeClr val="accent2"/>
                </a:solidFill>
              </a:rPr>
              <a:t>ADAPT THIS FOR YOUR OWN PRESENTATION </a:t>
            </a:r>
            <a:endParaRPr sz="2400" dirty="0">
              <a:solidFill>
                <a:schemeClr val="accent2"/>
              </a:solidFill>
            </a:endParaRPr>
          </a:p>
        </p:txBody>
      </p:sp>
      <p:sp>
        <p:nvSpPr>
          <p:cNvPr id="542" name="Google Shape;542;p74"/>
          <p:cNvSpPr txBox="1">
            <a:spLocks noGrp="1"/>
          </p:cNvSpPr>
          <p:nvPr>
            <p:ph type="subTitle" idx="1"/>
          </p:nvPr>
        </p:nvSpPr>
        <p:spPr>
          <a:xfrm>
            <a:off x="1337100" y="3596125"/>
            <a:ext cx="6545400" cy="569100"/>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800" dirty="0">
                <a:solidFill>
                  <a:schemeClr val="accent2"/>
                </a:solidFill>
              </a:rPr>
              <a:t>[YOUR NAME, YOUR SCHOOL]</a:t>
            </a:r>
            <a:endParaRPr sz="1800" dirty="0">
              <a:solidFill>
                <a:schemeClr val="accent2"/>
              </a:solidFill>
            </a:endParaRPr>
          </a:p>
        </p:txBody>
      </p:sp>
      <p:sp>
        <p:nvSpPr>
          <p:cNvPr id="540" name="Google Shape;540;p74"/>
          <p:cNvSpPr txBox="1">
            <a:spLocks noGrp="1"/>
          </p:cNvSpPr>
          <p:nvPr>
            <p:ph type="subTitle" idx="1"/>
          </p:nvPr>
        </p:nvSpPr>
        <p:spPr>
          <a:xfrm>
            <a:off x="3242100" y="4421050"/>
            <a:ext cx="1257900" cy="498000"/>
          </a:xfrm>
          <a:prstGeom prst="rect">
            <a:avLst/>
          </a:prstGeom>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chemeClr val="accent6"/>
                </a:solidFill>
              </a:rPr>
              <a:t>Primary</a:t>
            </a:r>
            <a:endParaRPr sz="2000" dirty="0">
              <a:solidFill>
                <a:schemeClr val="accent6"/>
              </a:solidFill>
            </a:endParaRPr>
          </a:p>
        </p:txBody>
      </p:sp>
      <p:sp>
        <p:nvSpPr>
          <p:cNvPr id="539" name="Google Shape;539;p74"/>
          <p:cNvSpPr txBox="1">
            <a:spLocks noGrp="1"/>
          </p:cNvSpPr>
          <p:nvPr>
            <p:ph type="subTitle" idx="1"/>
          </p:nvPr>
        </p:nvSpPr>
        <p:spPr>
          <a:xfrm>
            <a:off x="4643875" y="4421050"/>
            <a:ext cx="1608600" cy="498000"/>
          </a:xfrm>
          <a:prstGeom prst="rect">
            <a:avLst/>
          </a:prstGeom>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chemeClr val="accent5"/>
                </a:solidFill>
              </a:rPr>
              <a:t>Secondary</a:t>
            </a:r>
            <a:endParaRPr sz="2000" dirty="0">
              <a:solidFill>
                <a:schemeClr val="accent5"/>
              </a:solidFill>
            </a:endParaRPr>
          </a:p>
        </p:txBody>
      </p:sp>
      <p:sp>
        <p:nvSpPr>
          <p:cNvPr id="541" name="Google Shape;541;p74"/>
          <p:cNvSpPr txBox="1">
            <a:spLocks noGrp="1"/>
          </p:cNvSpPr>
          <p:nvPr>
            <p:ph type="subTitle" idx="1"/>
          </p:nvPr>
        </p:nvSpPr>
        <p:spPr>
          <a:xfrm>
            <a:off x="7546675" y="4497250"/>
            <a:ext cx="1336800" cy="498000"/>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800" dirty="0">
                <a:solidFill>
                  <a:schemeClr val="accent2"/>
                </a:solidFill>
              </a:rPr>
              <a:t>[DATE]</a:t>
            </a:r>
            <a:endParaRPr sz="1800" dirty="0">
              <a:solidFill>
                <a:schemeClr val="accent2"/>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547"/>
        <p:cNvGrpSpPr/>
        <p:nvPr/>
      </p:nvGrpSpPr>
      <p:grpSpPr>
        <a:xfrm>
          <a:off x="0" y="0"/>
          <a:ext cx="0" cy="0"/>
          <a:chOff x="0" y="0"/>
          <a:chExt cx="0" cy="0"/>
        </a:xfrm>
      </p:grpSpPr>
      <p:sp>
        <p:nvSpPr>
          <p:cNvPr id="548" name="Google Shape;548;p75"/>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What you get out of today</a:t>
            </a:r>
            <a:endParaRPr dirty="0">
              <a:solidFill>
                <a:schemeClr val="accent1"/>
              </a:solidFill>
            </a:endParaRPr>
          </a:p>
          <a:p>
            <a:pPr marL="0" lvl="0" indent="0" algn="l" rtl="0">
              <a:spcBef>
                <a:spcPts val="0"/>
              </a:spcBef>
              <a:spcAft>
                <a:spcPts val="0"/>
              </a:spcAft>
              <a:buNone/>
            </a:pPr>
            <a:endParaRPr dirty="0">
              <a:solidFill>
                <a:srgbClr val="073763"/>
              </a:solidFill>
            </a:endParaRPr>
          </a:p>
        </p:txBody>
      </p:sp>
      <p:sp>
        <p:nvSpPr>
          <p:cNvPr id="549" name="Google Shape;549;p75"/>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800"/>
              <a:buFont typeface="Arial"/>
              <a:buNone/>
            </a:pPr>
            <a:r>
              <a:rPr lang="en-GB" sz="1800" dirty="0">
                <a:solidFill>
                  <a:schemeClr val="tx1"/>
                </a:solidFill>
              </a:rPr>
              <a:t>By the end of this training you should:</a:t>
            </a:r>
            <a:endParaRPr sz="1800" dirty="0">
              <a:solidFill>
                <a:schemeClr val="tx1"/>
              </a:solidFill>
            </a:endParaRPr>
          </a:p>
          <a:p>
            <a:pPr marL="0" lvl="0" indent="0" algn="l" rtl="0">
              <a:spcBef>
                <a:spcPts val="0"/>
              </a:spcBef>
              <a:spcAft>
                <a:spcPts val="0"/>
              </a:spcAft>
              <a:buClr>
                <a:schemeClr val="dk1"/>
              </a:buClr>
              <a:buSzPts val="1800"/>
              <a:buFont typeface="Arial"/>
              <a:buNone/>
            </a:pPr>
            <a:endParaRPr sz="1800" dirty="0">
              <a:solidFill>
                <a:schemeClr val="tx1"/>
              </a:solidFill>
            </a:endParaRPr>
          </a:p>
          <a:p>
            <a:pPr marL="457200" lvl="0" indent="-342900" algn="l" rtl="0">
              <a:spcBef>
                <a:spcPts val="0"/>
              </a:spcBef>
              <a:spcAft>
                <a:spcPts val="0"/>
              </a:spcAft>
              <a:buClr>
                <a:schemeClr val="accent1"/>
              </a:buClr>
              <a:buSzPts val="1800"/>
              <a:buChar char="●"/>
            </a:pPr>
            <a:r>
              <a:rPr lang="en-GB" sz="1800" dirty="0">
                <a:solidFill>
                  <a:schemeClr val="tx1"/>
                </a:solidFill>
              </a:rPr>
              <a:t>know the statutory guidance </a:t>
            </a:r>
            <a:endParaRPr sz="1800" dirty="0">
              <a:solidFill>
                <a:schemeClr val="tx1"/>
              </a:solidFill>
            </a:endParaRPr>
          </a:p>
          <a:p>
            <a:pPr marL="457200" lvl="0" indent="-342900" algn="l" rtl="0">
              <a:spcBef>
                <a:spcPts val="0"/>
              </a:spcBef>
              <a:spcAft>
                <a:spcPts val="0"/>
              </a:spcAft>
              <a:buClr>
                <a:schemeClr val="accent1"/>
              </a:buClr>
              <a:buSzPts val="1800"/>
              <a:buChar char="●"/>
            </a:pPr>
            <a:r>
              <a:rPr lang="en-GB" sz="1800" dirty="0">
                <a:solidFill>
                  <a:schemeClr val="tx1"/>
                </a:solidFill>
              </a:rPr>
              <a:t>know some of the ways you can teach the required knowledge</a:t>
            </a:r>
            <a:endParaRPr sz="1800" dirty="0">
              <a:solidFill>
                <a:schemeClr val="tx1"/>
              </a:solidFill>
            </a:endParaRPr>
          </a:p>
          <a:p>
            <a:pPr marL="457200" lvl="0" indent="-342900" algn="l" rtl="0">
              <a:spcBef>
                <a:spcPts val="0"/>
              </a:spcBef>
              <a:spcAft>
                <a:spcPts val="0"/>
              </a:spcAft>
              <a:buClr>
                <a:schemeClr val="accent1"/>
              </a:buClr>
              <a:buSzPts val="1800"/>
              <a:buChar char="●"/>
            </a:pPr>
            <a:r>
              <a:rPr lang="en-GB" sz="1800" dirty="0">
                <a:solidFill>
                  <a:schemeClr val="tx1"/>
                </a:solidFill>
              </a:rPr>
              <a:t>have strategies to deal with questions that come up in class</a:t>
            </a:r>
            <a:endParaRPr sz="1800" dirty="0">
              <a:solidFill>
                <a:schemeClr val="tx1"/>
              </a:solidFill>
            </a:endParaRPr>
          </a:p>
          <a:p>
            <a:pPr marL="457200" lvl="0" indent="-342900" algn="l" rtl="0">
              <a:spcBef>
                <a:spcPts val="0"/>
              </a:spcBef>
              <a:spcAft>
                <a:spcPts val="0"/>
              </a:spcAft>
              <a:buClr>
                <a:schemeClr val="accent1"/>
              </a:buClr>
              <a:buSzPts val="1800"/>
              <a:buChar char="●"/>
            </a:pPr>
            <a:r>
              <a:rPr lang="en-GB" sz="1800" dirty="0">
                <a:solidFill>
                  <a:schemeClr val="tx1"/>
                </a:solidFill>
              </a:rPr>
              <a:t>feel more confident teaching about mental wellbeing</a:t>
            </a:r>
            <a:endParaRPr sz="1800" dirty="0">
              <a:solidFill>
                <a:schemeClr val="tx1"/>
              </a:solidFill>
            </a:endParaRPr>
          </a:p>
          <a:p>
            <a:pPr marL="0" lvl="0" indent="0" algn="l" rtl="0">
              <a:spcBef>
                <a:spcPts val="0"/>
              </a:spcBef>
              <a:spcAft>
                <a:spcPts val="0"/>
              </a:spcAft>
              <a:buNone/>
            </a:pPr>
            <a:endParaRPr sz="1800" dirty="0">
              <a:solidFill>
                <a:srgbClr val="434343"/>
              </a:solidFill>
            </a:endParaRPr>
          </a:p>
          <a:p>
            <a:pPr marL="457200" lvl="0" indent="0" algn="l" rtl="0">
              <a:spcBef>
                <a:spcPts val="0"/>
              </a:spcBef>
              <a:spcAft>
                <a:spcPts val="0"/>
              </a:spcAft>
              <a:buNone/>
            </a:pPr>
            <a:endParaRPr sz="1800" dirty="0"/>
          </a:p>
          <a:p>
            <a:pPr marL="0" lvl="0" indent="0" algn="l" rtl="0">
              <a:spcBef>
                <a:spcPts val="0"/>
              </a:spcBef>
              <a:spcAft>
                <a:spcPts val="0"/>
              </a:spcAft>
              <a:buNone/>
            </a:pPr>
            <a:endParaRPr sz="1800" dirty="0"/>
          </a:p>
          <a:p>
            <a:pPr marL="0" lvl="0" indent="0" algn="l" rtl="0">
              <a:spcBef>
                <a:spcPts val="1600"/>
              </a:spcBef>
              <a:spcAft>
                <a:spcPts val="1600"/>
              </a:spcAft>
              <a:buNone/>
            </a:pPr>
            <a:endParaRPr sz="1800" dirty="0"/>
          </a:p>
        </p:txBody>
      </p:sp>
      <p:sp>
        <p:nvSpPr>
          <p:cNvPr id="550" name="Google Shape;550;p75">
            <a:extLst>
              <a:ext uri="{C183D7F6-B498-43B3-948B-1728B52AA6E4}">
                <adec:decorative xmlns:adec="http://schemas.microsoft.com/office/drawing/2017/decorative" xmlns="" val="1"/>
              </a:ext>
            </a:extLst>
          </p:cNvPr>
          <p:cNvSpPr txBox="1">
            <a:spLocks noGrp="1"/>
          </p:cNvSpPr>
          <p:nvPr>
            <p:ph type="sldNum" idx="12"/>
          </p:nvPr>
        </p:nvSpPr>
        <p:spPr>
          <a:xfrm>
            <a:off x="4292600" y="4810975"/>
            <a:ext cx="3705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63</a:t>
            </a:fld>
            <a:endParaRPr dirty="0"/>
          </a:p>
        </p:txBody>
      </p:sp>
      <p:sp>
        <p:nvSpPr>
          <p:cNvPr id="551" name="Google Shape;551;p75"/>
          <p:cNvSpPr txBox="1">
            <a:spLocks noGrp="1"/>
          </p:cNvSpPr>
          <p:nvPr>
            <p:ph type="subTitle" idx="4294967295"/>
          </p:nvPr>
        </p:nvSpPr>
        <p:spPr>
          <a:xfrm>
            <a:off x="196277" y="3944550"/>
            <a:ext cx="7056300" cy="569100"/>
          </a:xfrm>
          <a:prstGeom prst="rect">
            <a:avLst/>
          </a:prstGeom>
          <a:ln w="19050" cap="flat" cmpd="sng">
            <a:solidFill>
              <a:schemeClr val="accent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None/>
            </a:pPr>
            <a:r>
              <a:rPr lang="en-GB" sz="2400" dirty="0">
                <a:solidFill>
                  <a:schemeClr val="accent2"/>
                </a:solidFill>
              </a:rPr>
              <a:t>ADAPT THIS FOR YOUR OWN PRESENTATION </a:t>
            </a:r>
            <a:endParaRPr sz="2400" dirty="0">
              <a:solidFill>
                <a:schemeClr val="accent2"/>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555"/>
        <p:cNvGrpSpPr/>
        <p:nvPr/>
      </p:nvGrpSpPr>
      <p:grpSpPr>
        <a:xfrm>
          <a:off x="0" y="0"/>
          <a:ext cx="0" cy="0"/>
          <a:chOff x="0" y="0"/>
          <a:chExt cx="0" cy="0"/>
        </a:xfrm>
      </p:grpSpPr>
      <p:sp>
        <p:nvSpPr>
          <p:cNvPr id="556" name="Google Shape;556;p76"/>
          <p:cNvSpPr txBox="1">
            <a:spLocks noGrp="1"/>
          </p:cNvSpPr>
          <p:nvPr>
            <p:ph type="title"/>
          </p:nvPr>
        </p:nvSpPr>
        <p:spPr>
          <a:xfrm>
            <a:off x="135854" y="151278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sz="2800" dirty="0">
                <a:solidFill>
                  <a:schemeClr val="tx1"/>
                </a:solidFill>
              </a:rPr>
              <a:t>Any questions?</a:t>
            </a:r>
            <a:endParaRPr sz="2800" dirty="0">
              <a:solidFill>
                <a:schemeClr val="tx1"/>
              </a:solidFill>
            </a:endParaRPr>
          </a:p>
        </p:txBody>
      </p:sp>
      <p:sp>
        <p:nvSpPr>
          <p:cNvPr id="557" name="Google Shape;557;p76">
            <a:extLst>
              <a:ext uri="{C183D7F6-B498-43B3-948B-1728B52AA6E4}">
                <adec:decorative xmlns:adec="http://schemas.microsoft.com/office/drawing/2017/decorative" xmlns="" val="1"/>
              </a:ext>
            </a:extLst>
          </p:cNvPr>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64</a:t>
            </a:fld>
            <a:endParaRPr dirty="0"/>
          </a:p>
        </p:txBody>
      </p:sp>
      <p:sp>
        <p:nvSpPr>
          <p:cNvPr id="559" name="Google Shape;559;p76"/>
          <p:cNvSpPr txBox="1">
            <a:spLocks noGrp="1"/>
          </p:cNvSpPr>
          <p:nvPr>
            <p:ph type="subTitle" idx="4294967295"/>
          </p:nvPr>
        </p:nvSpPr>
        <p:spPr>
          <a:xfrm>
            <a:off x="135854" y="181761"/>
            <a:ext cx="7056438" cy="569912"/>
          </a:xfrm>
          <a:prstGeom prst="rect">
            <a:avLst/>
          </a:prstGeom>
          <a:ln w="19050" cap="flat" cmpd="sng">
            <a:solidFill>
              <a:schemeClr val="accent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None/>
            </a:pPr>
            <a:r>
              <a:rPr lang="en-GB" sz="2400" dirty="0">
                <a:solidFill>
                  <a:schemeClr val="accent2"/>
                </a:solidFill>
              </a:rPr>
              <a:t>ADAPT THIS FOR YOUR OWN PRESENTATION </a:t>
            </a:r>
            <a:endParaRPr sz="2400" dirty="0">
              <a:solidFill>
                <a:schemeClr val="accent2"/>
              </a:solidFill>
            </a:endParaRPr>
          </a:p>
        </p:txBody>
      </p:sp>
      <p:sp>
        <p:nvSpPr>
          <p:cNvPr id="560" name="Google Shape;560;p76"/>
          <p:cNvSpPr txBox="1">
            <a:spLocks noGrp="1"/>
          </p:cNvSpPr>
          <p:nvPr>
            <p:ph type="title" idx="4294967295"/>
          </p:nvPr>
        </p:nvSpPr>
        <p:spPr>
          <a:xfrm>
            <a:off x="36800" y="2506663"/>
            <a:ext cx="8521700" cy="841375"/>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tx1"/>
                </a:solidFill>
              </a:rPr>
              <a:t>Any concerns?</a:t>
            </a:r>
            <a:endParaRPr dirty="0">
              <a:solidFill>
                <a:schemeClr val="tx1"/>
              </a:solidFill>
            </a:endParaRPr>
          </a:p>
        </p:txBody>
      </p:sp>
      <p:sp>
        <p:nvSpPr>
          <p:cNvPr id="558" name="Google Shape;558;p76"/>
          <p:cNvSpPr txBox="1">
            <a:spLocks noGrp="1"/>
          </p:cNvSpPr>
          <p:nvPr>
            <p:ph type="title" idx="4294967295"/>
          </p:nvPr>
        </p:nvSpPr>
        <p:spPr>
          <a:xfrm>
            <a:off x="0" y="3348038"/>
            <a:ext cx="8521700" cy="841375"/>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tx1"/>
                </a:solidFill>
              </a:rPr>
              <a:t>What support do you need?</a:t>
            </a:r>
            <a:endParaRPr dirty="0">
              <a:solidFill>
                <a:schemeClr val="tx1"/>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564"/>
        <p:cNvGrpSpPr/>
        <p:nvPr/>
      </p:nvGrpSpPr>
      <p:grpSpPr>
        <a:xfrm>
          <a:off x="0" y="0"/>
          <a:ext cx="0" cy="0"/>
          <a:chOff x="0" y="0"/>
          <a:chExt cx="0" cy="0"/>
        </a:xfrm>
      </p:grpSpPr>
      <p:sp>
        <p:nvSpPr>
          <p:cNvPr id="566" name="Google Shape;566;p77"/>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Mental wellbeing spectrum </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75" name="Google Shape;575;p77"/>
          <p:cNvSpPr txBox="1">
            <a:spLocks noGrp="1"/>
          </p:cNvSpPr>
          <p:nvPr>
            <p:ph type="subTitle" idx="4294967295"/>
          </p:nvPr>
        </p:nvSpPr>
        <p:spPr>
          <a:xfrm>
            <a:off x="117900" y="3900925"/>
            <a:ext cx="9026100" cy="981900"/>
          </a:xfrm>
          <a:prstGeom prst="rect">
            <a:avLst/>
          </a:prstGeom>
          <a:ln w="19050" cap="flat" cmpd="sng">
            <a:solidFill>
              <a:schemeClr val="accent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None/>
            </a:pPr>
            <a:r>
              <a:rPr lang="en-GB" sz="2400" dirty="0">
                <a:solidFill>
                  <a:schemeClr val="accent2"/>
                </a:solidFill>
              </a:rPr>
              <a:t>CAN BE USED AS A VISUAL AID IN TEACHER TRAINING - NOT SUGGESTED AS A CLASSROOM RESOURCE</a:t>
            </a:r>
            <a:endParaRPr sz="2400" dirty="0">
              <a:solidFill>
                <a:schemeClr val="accent2"/>
              </a:solidFill>
            </a:endParaRPr>
          </a:p>
        </p:txBody>
      </p:sp>
      <p:sp>
        <p:nvSpPr>
          <p:cNvPr id="576" name="Google Shape;576;p77"/>
          <p:cNvSpPr txBox="1"/>
          <p:nvPr/>
        </p:nvSpPr>
        <p:spPr>
          <a:xfrm>
            <a:off x="281175" y="930325"/>
            <a:ext cx="8207700" cy="759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dirty="0">
                <a:solidFill>
                  <a:schemeClr val="tx1"/>
                </a:solidFill>
              </a:rPr>
              <a:t>When teaching pupils about mental wellbeing it can helpful to convey that wellbeing is a spectrum rather than binary (good, bad). </a:t>
            </a:r>
            <a:endParaRPr sz="1800" dirty="0">
              <a:solidFill>
                <a:schemeClr val="tx1"/>
              </a:solidFill>
            </a:endParaRPr>
          </a:p>
        </p:txBody>
      </p:sp>
      <p:sp>
        <p:nvSpPr>
          <p:cNvPr id="567" name="Google Shape;567;p77">
            <a:extLst>
              <a:ext uri="{C183D7F6-B498-43B3-948B-1728B52AA6E4}">
                <adec:decorative xmlns:adec="http://schemas.microsoft.com/office/drawing/2017/decorative" xmlns="" val="1"/>
              </a:ext>
            </a:extLst>
          </p:cNvPr>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65</a:t>
            </a:fld>
            <a:endParaRPr dirty="0"/>
          </a:p>
        </p:txBody>
      </p:sp>
      <p:sp>
        <p:nvSpPr>
          <p:cNvPr id="17" name="Google Shape;565;p77">
            <a:extLst>
              <a:ext uri="{FF2B5EF4-FFF2-40B4-BE49-F238E27FC236}">
                <a16:creationId xmlns:a16="http://schemas.microsoft.com/office/drawing/2014/main" id="{A7F31AB5-AD06-43DD-ACBD-27F3EA7CE669}"/>
              </a:ext>
            </a:extLst>
          </p:cNvPr>
          <p:cNvSpPr/>
          <p:nvPr/>
        </p:nvSpPr>
        <p:spPr>
          <a:xfrm>
            <a:off x="6127575" y="2212125"/>
            <a:ext cx="2739900" cy="1344600"/>
          </a:xfrm>
          <a:prstGeom prst="chevron">
            <a:avLst>
              <a:gd name="adj" fmla="val 50000"/>
            </a:avLst>
          </a:prstGeom>
          <a:solidFill>
            <a:srgbClr val="434343">
              <a:alpha val="8771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8" name="Google Shape;568;p77">
            <a:extLst>
              <a:ext uri="{FF2B5EF4-FFF2-40B4-BE49-F238E27FC236}">
                <a16:creationId xmlns:a16="http://schemas.microsoft.com/office/drawing/2014/main" id="{7282C2B5-01EC-48AC-AE9E-F2D3D89201DB}"/>
              </a:ext>
            </a:extLst>
          </p:cNvPr>
          <p:cNvSpPr/>
          <p:nvPr/>
        </p:nvSpPr>
        <p:spPr>
          <a:xfrm>
            <a:off x="3993975" y="2212125"/>
            <a:ext cx="3191400" cy="1344600"/>
          </a:xfrm>
          <a:prstGeom prst="chevron">
            <a:avLst>
              <a:gd name="adj" fmla="val 50000"/>
            </a:avLst>
          </a:prstGeom>
          <a:solidFill>
            <a:srgbClr val="666666">
              <a:alpha val="8715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9" name="Google Shape;569;p77">
            <a:extLst>
              <a:ext uri="{FF2B5EF4-FFF2-40B4-BE49-F238E27FC236}">
                <a16:creationId xmlns:a16="http://schemas.microsoft.com/office/drawing/2014/main" id="{262CE0C5-35A5-457D-9904-D79E13D2B59D}"/>
              </a:ext>
            </a:extLst>
          </p:cNvPr>
          <p:cNvSpPr/>
          <p:nvPr/>
        </p:nvSpPr>
        <p:spPr>
          <a:xfrm>
            <a:off x="2065875" y="2212125"/>
            <a:ext cx="2940900" cy="1344600"/>
          </a:xfrm>
          <a:prstGeom prst="chevron">
            <a:avLst>
              <a:gd name="adj" fmla="val 50000"/>
            </a:avLst>
          </a:prstGeom>
          <a:solidFill>
            <a:srgbClr val="999999">
              <a:alpha val="8659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0" name="Google Shape;570;p77">
            <a:extLst>
              <a:ext uri="{FF2B5EF4-FFF2-40B4-BE49-F238E27FC236}">
                <a16:creationId xmlns:a16="http://schemas.microsoft.com/office/drawing/2014/main" id="{F606D29F-6C05-466C-9B23-8780B59B8348}"/>
              </a:ext>
            </a:extLst>
          </p:cNvPr>
          <p:cNvSpPr/>
          <p:nvPr/>
        </p:nvSpPr>
        <p:spPr>
          <a:xfrm>
            <a:off x="385125" y="2212125"/>
            <a:ext cx="2739900" cy="1344600"/>
          </a:xfrm>
          <a:prstGeom prst="chevron">
            <a:avLst>
              <a:gd name="adj" fmla="val 50000"/>
            </a:avLst>
          </a:prstGeom>
          <a:solidFill>
            <a:srgbClr val="B7B7B7">
              <a:alpha val="8771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1" name="Google Shape;571;p77">
            <a:extLst>
              <a:ext uri="{FF2B5EF4-FFF2-40B4-BE49-F238E27FC236}">
                <a16:creationId xmlns:a16="http://schemas.microsoft.com/office/drawing/2014/main" id="{0DD4B670-D5DA-4E32-8865-8A5044DA8575}"/>
              </a:ext>
            </a:extLst>
          </p:cNvPr>
          <p:cNvSpPr txBox="1"/>
          <p:nvPr/>
        </p:nvSpPr>
        <p:spPr>
          <a:xfrm>
            <a:off x="1244050" y="2597275"/>
            <a:ext cx="1148700" cy="42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dirty="0">
                <a:solidFill>
                  <a:srgbClr val="FFFFFF"/>
                </a:solidFill>
              </a:rPr>
              <a:t>Healthy</a:t>
            </a:r>
            <a:endParaRPr sz="2000" b="1" dirty="0">
              <a:solidFill>
                <a:srgbClr val="FFFFFF"/>
              </a:solidFill>
            </a:endParaRPr>
          </a:p>
        </p:txBody>
      </p:sp>
      <p:sp>
        <p:nvSpPr>
          <p:cNvPr id="22" name="Google Shape;572;p77">
            <a:extLst>
              <a:ext uri="{FF2B5EF4-FFF2-40B4-BE49-F238E27FC236}">
                <a16:creationId xmlns:a16="http://schemas.microsoft.com/office/drawing/2014/main" id="{5C4C4452-8807-4385-98B6-057F887353B7}"/>
              </a:ext>
            </a:extLst>
          </p:cNvPr>
          <p:cNvSpPr txBox="1"/>
          <p:nvPr/>
        </p:nvSpPr>
        <p:spPr>
          <a:xfrm>
            <a:off x="5130250" y="2597275"/>
            <a:ext cx="1668300" cy="42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FFFFFF"/>
                </a:solidFill>
              </a:rPr>
              <a:t>Struggling</a:t>
            </a:r>
            <a:endParaRPr sz="2000" b="1">
              <a:solidFill>
                <a:srgbClr val="FFFFFF"/>
              </a:solidFill>
            </a:endParaRPr>
          </a:p>
        </p:txBody>
      </p:sp>
      <p:sp>
        <p:nvSpPr>
          <p:cNvPr id="23" name="Google Shape;573;p77">
            <a:extLst>
              <a:ext uri="{FF2B5EF4-FFF2-40B4-BE49-F238E27FC236}">
                <a16:creationId xmlns:a16="http://schemas.microsoft.com/office/drawing/2014/main" id="{7CB146B1-0B44-40F4-9463-31FDD18ACCBC}"/>
              </a:ext>
            </a:extLst>
          </p:cNvPr>
          <p:cNvSpPr txBox="1"/>
          <p:nvPr/>
        </p:nvSpPr>
        <p:spPr>
          <a:xfrm>
            <a:off x="3225250" y="2597275"/>
            <a:ext cx="1148700" cy="42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FFFFFF"/>
                </a:solidFill>
              </a:rPr>
              <a:t>Coping</a:t>
            </a:r>
            <a:endParaRPr sz="2000" b="1">
              <a:solidFill>
                <a:srgbClr val="FFFFFF"/>
              </a:solidFill>
            </a:endParaRPr>
          </a:p>
        </p:txBody>
      </p:sp>
      <p:sp>
        <p:nvSpPr>
          <p:cNvPr id="24" name="Google Shape;574;p77">
            <a:extLst>
              <a:ext uri="{FF2B5EF4-FFF2-40B4-BE49-F238E27FC236}">
                <a16:creationId xmlns:a16="http://schemas.microsoft.com/office/drawing/2014/main" id="{8B1F2648-1D4B-40EA-ABD3-FE9B5D342C0D}"/>
              </a:ext>
            </a:extLst>
          </p:cNvPr>
          <p:cNvSpPr txBox="1"/>
          <p:nvPr/>
        </p:nvSpPr>
        <p:spPr>
          <a:xfrm>
            <a:off x="7340050" y="2597275"/>
            <a:ext cx="1148700" cy="42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FFFFFF"/>
                </a:solidFill>
              </a:rPr>
              <a:t>Unwell</a:t>
            </a:r>
            <a:endParaRPr sz="2000" b="1">
              <a:solidFill>
                <a:srgbClr val="FFFFFF"/>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580"/>
        <p:cNvGrpSpPr/>
        <p:nvPr/>
      </p:nvGrpSpPr>
      <p:grpSpPr>
        <a:xfrm>
          <a:off x="0" y="0"/>
          <a:ext cx="0" cy="0"/>
          <a:chOff x="0" y="0"/>
          <a:chExt cx="0" cy="0"/>
        </a:xfrm>
      </p:grpSpPr>
      <p:sp>
        <p:nvSpPr>
          <p:cNvPr id="581" name="Google Shape;581;p78"/>
          <p:cNvSpPr txBox="1">
            <a:spLocks noGrp="1"/>
          </p:cNvSpPr>
          <p:nvPr>
            <p:ph type="title"/>
          </p:nvPr>
        </p:nvSpPr>
        <p:spPr>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dirty="0">
                <a:solidFill>
                  <a:schemeClr val="accent1"/>
                </a:solidFill>
              </a:rPr>
              <a:t>XX%</a:t>
            </a:r>
            <a:endParaRPr dirty="0">
              <a:solidFill>
                <a:schemeClr val="accent1"/>
              </a:solidFill>
            </a:endParaRPr>
          </a:p>
        </p:txBody>
      </p:sp>
      <p:sp>
        <p:nvSpPr>
          <p:cNvPr id="582" name="Google Shape;582;p78"/>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GB" dirty="0">
                <a:solidFill>
                  <a:schemeClr val="accent2"/>
                </a:solidFill>
              </a:rPr>
              <a:t>[Use this format to present your own key facts and statistics - e.g. from your local authority or own monitoring. Include the source]</a:t>
            </a:r>
            <a:endParaRPr dirty="0">
              <a:solidFill>
                <a:schemeClr val="accent2"/>
              </a:solidFill>
            </a:endParaRPr>
          </a:p>
        </p:txBody>
      </p:sp>
      <p:sp>
        <p:nvSpPr>
          <p:cNvPr id="583" name="Google Shape;583;p78">
            <a:extLst>
              <a:ext uri="{C183D7F6-B498-43B3-948B-1728B52AA6E4}">
                <adec:decorative xmlns:adec="http://schemas.microsoft.com/office/drawing/2017/decorative" xmlns="" val="1"/>
              </a:ext>
            </a:extLst>
          </p:cNvPr>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66</a:t>
            </a:fld>
            <a:endParaRPr dirty="0"/>
          </a:p>
        </p:txBody>
      </p:sp>
      <p:sp>
        <p:nvSpPr>
          <p:cNvPr id="584" name="Google Shape;584;p78"/>
          <p:cNvSpPr txBox="1">
            <a:spLocks noGrp="1"/>
          </p:cNvSpPr>
          <p:nvPr>
            <p:ph type="subTitle" idx="4294967295"/>
          </p:nvPr>
        </p:nvSpPr>
        <p:spPr>
          <a:xfrm>
            <a:off x="0" y="166688"/>
            <a:ext cx="7056438" cy="569912"/>
          </a:xfrm>
          <a:prstGeom prst="rect">
            <a:avLst/>
          </a:prstGeom>
          <a:ln w="19050" cap="flat" cmpd="sng">
            <a:solidFill>
              <a:schemeClr val="accent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None/>
            </a:pPr>
            <a:r>
              <a:rPr lang="en-GB" sz="2400" dirty="0">
                <a:solidFill>
                  <a:schemeClr val="accent2"/>
                </a:solidFill>
              </a:rPr>
              <a:t>ADAPT THIS FOR YOUR OWN PRESENTATION </a:t>
            </a:r>
            <a:endParaRPr sz="2400" dirty="0">
              <a:solidFill>
                <a:schemeClr val="accent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270000" y="216425"/>
            <a:ext cx="78225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Supporting children who are bereaved</a:t>
            </a:r>
            <a:endParaRPr dirty="0">
              <a:solidFill>
                <a:schemeClr val="accent1"/>
              </a:solidFill>
            </a:endParaRPr>
          </a:p>
        </p:txBody>
      </p:sp>
      <p:sp>
        <p:nvSpPr>
          <p:cNvPr id="100" name="Google Shape;100;p19"/>
          <p:cNvSpPr txBox="1">
            <a:spLocks noGrp="1"/>
          </p:cNvSpPr>
          <p:nvPr>
            <p:ph type="body" idx="1"/>
          </p:nvPr>
        </p:nvSpPr>
        <p:spPr>
          <a:xfrm>
            <a:off x="363488" y="834887"/>
            <a:ext cx="8411344"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rgbClr val="262626"/>
                </a:solidFill>
              </a:rPr>
              <a:t>Children who have lost a loved one to coronavirus (COVID-19) are likely to be dealing with strong emotions (e.g. fear that they are going to die). If a bereaved child chooses to speak to a teacher about their feelings/experiences, the teacher should follow </a:t>
            </a:r>
            <a:r>
              <a:rPr lang="en-GB" sz="1800" u="sng" dirty="0">
                <a:solidFill>
                  <a:srgbClr val="0000FF"/>
                </a:solidFill>
                <a:hlinkClick r:id="rId3">
                  <a:extLst>
                    <a:ext uri="{A12FA001-AC4F-418D-AE19-62706E023703}">
                      <ahyp:hlinkClr xmlns:ahyp="http://schemas.microsoft.com/office/drawing/2018/hyperlinkcolor" xmlns="" val="tx"/>
                    </a:ext>
                  </a:extLst>
                </a:hlinkClick>
              </a:rPr>
              <a:t>advice on supporting bereaved children</a:t>
            </a:r>
            <a:r>
              <a:rPr lang="en-GB" sz="1800" dirty="0">
                <a:solidFill>
                  <a:srgbClr val="0000FF"/>
                </a:solidFill>
              </a:rPr>
              <a:t> </a:t>
            </a:r>
            <a:r>
              <a:rPr lang="en-GB" sz="1800" dirty="0">
                <a:solidFill>
                  <a:srgbClr val="262626"/>
                </a:solidFill>
              </a:rPr>
              <a:t>and: </a:t>
            </a:r>
            <a:endParaRPr sz="1800" dirty="0">
              <a:solidFill>
                <a:srgbClr val="262626"/>
              </a:solidFill>
            </a:endParaRPr>
          </a:p>
          <a:p>
            <a:pPr marL="457200" lvl="0" indent="-342900" algn="l" rtl="0">
              <a:spcBef>
                <a:spcPts val="1600"/>
              </a:spcBef>
              <a:spcAft>
                <a:spcPts val="0"/>
              </a:spcAft>
              <a:buSzPts val="1800"/>
              <a:buChar char="●"/>
            </a:pPr>
            <a:r>
              <a:rPr lang="en-GB" sz="1800" dirty="0">
                <a:solidFill>
                  <a:srgbClr val="262626"/>
                </a:solidFill>
              </a:rPr>
              <a:t>communicate with the child’s family/caregiver to understand the kind of information and support they are happy for staff to provide</a:t>
            </a:r>
            <a:endParaRPr sz="1800" dirty="0">
              <a:solidFill>
                <a:srgbClr val="262626"/>
              </a:solidFill>
            </a:endParaRPr>
          </a:p>
          <a:p>
            <a:pPr marL="457200" lvl="0" indent="-342900" algn="l" rtl="0">
              <a:spcBef>
                <a:spcPts val="0"/>
              </a:spcBef>
              <a:spcAft>
                <a:spcPts val="0"/>
              </a:spcAft>
              <a:buSzPts val="1800"/>
              <a:buChar char="●"/>
            </a:pPr>
            <a:r>
              <a:rPr lang="en-GB" sz="1800" dirty="0">
                <a:solidFill>
                  <a:srgbClr val="262626"/>
                </a:solidFill>
              </a:rPr>
              <a:t>allow the child to talk freely to explore their emotions</a:t>
            </a:r>
            <a:endParaRPr sz="1800" dirty="0">
              <a:solidFill>
                <a:srgbClr val="262626"/>
              </a:solidFill>
            </a:endParaRPr>
          </a:p>
          <a:p>
            <a:pPr marL="457200" lvl="0" indent="-342900" algn="l" rtl="0">
              <a:spcBef>
                <a:spcPts val="0"/>
              </a:spcBef>
              <a:spcAft>
                <a:spcPts val="0"/>
              </a:spcAft>
              <a:buSzPts val="1800"/>
              <a:buChar char="●"/>
            </a:pPr>
            <a:r>
              <a:rPr lang="en-GB" sz="1800" dirty="0">
                <a:solidFill>
                  <a:srgbClr val="262626"/>
                </a:solidFill>
              </a:rPr>
              <a:t>talk honestly, factually and non-judgmentally at a level appropriate to the child</a:t>
            </a:r>
            <a:endParaRPr sz="1800" dirty="0">
              <a:solidFill>
                <a:srgbClr val="262626"/>
              </a:solidFill>
            </a:endParaRPr>
          </a:p>
          <a:p>
            <a:pPr marL="0" lvl="0" indent="0">
              <a:spcBef>
                <a:spcPts val="1600"/>
              </a:spcBef>
              <a:spcAft>
                <a:spcPts val="1600"/>
              </a:spcAft>
              <a:buNone/>
            </a:pPr>
            <a:r>
              <a:rPr lang="en-GB" sz="1800" dirty="0">
                <a:solidFill>
                  <a:srgbClr val="262626"/>
                </a:solidFill>
              </a:rPr>
              <a:t>It is also important for schools to provide appropriate support to all school staff working with children who have been bereaved by coronavirus. </a:t>
            </a:r>
            <a:endParaRPr sz="1800" dirty="0">
              <a:solidFill>
                <a:srgbClr val="262626"/>
              </a:solidFill>
            </a:endParaRPr>
          </a:p>
        </p:txBody>
      </p:sp>
      <p:sp>
        <p:nvSpPr>
          <p:cNvPr id="101" name="Google Shape;101;p19"/>
          <p:cNvSpPr txBox="1">
            <a:spLocks noGrp="1"/>
          </p:cNvSpPr>
          <p:nvPr>
            <p:ph type="sldNum" idx="12"/>
          </p:nvPr>
        </p:nvSpPr>
        <p:spPr>
          <a:xfrm>
            <a:off x="4269400" y="4810975"/>
            <a:ext cx="393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a:t>
            </a:fld>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0"/>
          <p:cNvSpPr txBox="1">
            <a:spLocks noGrp="1"/>
          </p:cNvSpPr>
          <p:nvPr>
            <p:ph type="title"/>
          </p:nvPr>
        </p:nvSpPr>
        <p:spPr>
          <a:prstGeom prst="rect">
            <a:avLst/>
          </a:prstGeom>
          <a:solidFill>
            <a:schemeClr val="accent1"/>
          </a:solidFill>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Teaching the new curriculum</a:t>
            </a:r>
            <a:endParaRPr dirty="0">
              <a:solidFill>
                <a:srgbClr val="FFFFFF"/>
              </a:solidFill>
            </a:endParaRPr>
          </a:p>
        </p:txBody>
      </p:sp>
      <p:sp>
        <p:nvSpPr>
          <p:cNvPr id="107" name="Google Shape;107;p20"/>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a:t>
            </a:fld>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1"/>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Knowledge and capability</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13" name="Google Shape;113;p21"/>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1800" dirty="0">
                <a:solidFill>
                  <a:schemeClr val="tx1"/>
                </a:solidFill>
              </a:rPr>
              <a:t>From September 2020 there are </a:t>
            </a:r>
            <a:r>
              <a:rPr lang="en-GB" sz="1800" b="1" dirty="0">
                <a:solidFill>
                  <a:schemeClr val="tx1"/>
                </a:solidFill>
              </a:rPr>
              <a:t>new requirements</a:t>
            </a:r>
            <a:r>
              <a:rPr lang="en-GB" sz="1800" dirty="0">
                <a:solidFill>
                  <a:schemeClr val="tx1"/>
                </a:solidFill>
              </a:rPr>
              <a:t> for teaching mental wellbeing as part of health education. Statutory guidance explains how this knowledge will benefit pupils.</a:t>
            </a:r>
            <a:endParaRPr sz="1800" dirty="0">
              <a:solidFill>
                <a:schemeClr val="tx1"/>
              </a:solidFill>
            </a:endParaRPr>
          </a:p>
        </p:txBody>
      </p:sp>
      <p:sp>
        <p:nvSpPr>
          <p:cNvPr id="115" name="Google Shape;115;p21"/>
          <p:cNvSpPr txBox="1">
            <a:spLocks noGrp="1"/>
          </p:cNvSpPr>
          <p:nvPr>
            <p:ph type="body" idx="1"/>
          </p:nvPr>
        </p:nvSpPr>
        <p:spPr>
          <a:xfrm>
            <a:off x="346200" y="2216400"/>
            <a:ext cx="6763800" cy="1749300"/>
          </a:xfrm>
          <a:prstGeom prst="rect">
            <a:avLst/>
          </a:prstGeom>
          <a:solidFill>
            <a:srgbClr val="F3F2F1"/>
          </a:solidFill>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solidFill>
                  <a:schemeClr val="tx1"/>
                </a:solidFill>
              </a:rPr>
              <a:t>STATUTORY GUIDANCE</a:t>
            </a:r>
            <a:r>
              <a:rPr lang="en-GB" sz="1800" i="1" dirty="0">
                <a:solidFill>
                  <a:schemeClr val="tx1"/>
                </a:solidFill>
              </a:rPr>
              <a:t/>
            </a:r>
            <a:br>
              <a:rPr lang="en-GB" sz="1800" i="1" dirty="0">
                <a:solidFill>
                  <a:schemeClr val="tx1"/>
                </a:solidFill>
              </a:rPr>
            </a:br>
            <a:r>
              <a:rPr lang="en-GB" sz="1800" dirty="0">
                <a:solidFill>
                  <a:schemeClr val="tx1"/>
                </a:solidFill>
              </a:rPr>
              <a:t>… young people are increasingly experiencing challenges … The new subject content will give them the knowledge and capability to take care of themselves and receive support if problems arise. (p4) </a:t>
            </a:r>
            <a:endParaRPr sz="1800" dirty="0">
              <a:solidFill>
                <a:schemeClr val="tx1"/>
              </a:solidFill>
            </a:endParaRPr>
          </a:p>
          <a:p>
            <a:pPr marL="0" lvl="0" indent="0" algn="l" rtl="0">
              <a:spcBef>
                <a:spcPts val="1600"/>
              </a:spcBef>
              <a:spcAft>
                <a:spcPts val="1600"/>
              </a:spcAft>
              <a:buNone/>
            </a:pPr>
            <a:endParaRPr sz="1800" dirty="0"/>
          </a:p>
        </p:txBody>
      </p:sp>
      <p:sp>
        <p:nvSpPr>
          <p:cNvPr id="114" name="Google Shape;114;p21"/>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a:t>
            </a:fld>
            <a:endParaRPr dirty="0"/>
          </a:p>
        </p:txBody>
      </p:sp>
    </p:spTree>
  </p:cSld>
  <p:clrMapOvr>
    <a:masterClrMapping/>
  </p:clrMapOvr>
</p:sld>
</file>

<file path=ppt/theme/theme1.xml><?xml version="1.0" encoding="utf-8"?>
<a:theme xmlns:a="http://schemas.openxmlformats.org/drawingml/2006/main" name="Simple Light">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igrationWizIdPermissions xmlns="5cee9692-067c-4591-b214-b50e9d1a55bf" xsi:nil="true"/>
    <MigrationWizId xmlns="5cee9692-067c-4591-b214-b50e9d1a55bf" xsi:nil="true"/>
    <MigrationWizIdPermissionLevels xmlns="5cee9692-067c-4591-b214-b50e9d1a55bf" xsi:nil="true"/>
    <MigrationWizIdDocumentLibraryPermissions xmlns="5cee9692-067c-4591-b214-b50e9d1a55bf" xsi:nil="true"/>
    <MigrationWizIdSecurityGroups xmlns="5cee9692-067c-4591-b214-b50e9d1a55b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7F93C5AEDE92E43ABAB55030D3077BD" ma:contentTypeVersion="17" ma:contentTypeDescription="Create a new document." ma:contentTypeScope="" ma:versionID="18946f147b3da6d65fef4d92652837a1">
  <xsd:schema xmlns:xsd="http://www.w3.org/2001/XMLSchema" xmlns:xs="http://www.w3.org/2001/XMLSchema" xmlns:p="http://schemas.microsoft.com/office/2006/metadata/properties" xmlns:ns3="5cee9692-067c-4591-b214-b50e9d1a55bf" xmlns:ns4="4584a1b1-7d23-4524-aea9-3db5a13c51fb" targetNamespace="http://schemas.microsoft.com/office/2006/metadata/properties" ma:root="true" ma:fieldsID="84915ae22d8ec018863f65c154fbb982" ns3:_="" ns4:_="">
    <xsd:import namespace="5cee9692-067c-4591-b214-b50e9d1a55bf"/>
    <xsd:import namespace="4584a1b1-7d23-4524-aea9-3db5a13c51fb"/>
    <xsd:element name="properties">
      <xsd:complexType>
        <xsd:sequence>
          <xsd:element name="documentManagement">
            <xsd:complexType>
              <xsd:all>
                <xsd:element ref="ns3:MigrationWizId" minOccurs="0"/>
                <xsd:element ref="ns3:MigrationWizIdPermissions" minOccurs="0"/>
                <xsd:element ref="ns3:MigrationWizIdPermissionLevels" minOccurs="0"/>
                <xsd:element ref="ns3:MigrationWizIdDocumentLibraryPermissions" minOccurs="0"/>
                <xsd:element ref="ns3:MigrationWizIdSecurityGroups" minOccurs="0"/>
                <xsd:element ref="ns3:MediaServiceMetadata" minOccurs="0"/>
                <xsd:element ref="ns3:MediaServiceFastMetadata" minOccurs="0"/>
                <xsd:element ref="ns3:MediaServiceAutoTags" minOccurs="0"/>
                <xsd:element ref="ns3:MediaServiceDateTaken" minOccurs="0"/>
                <xsd:element ref="ns4:SharedWithUsers" minOccurs="0"/>
                <xsd:element ref="ns4:SharedWithDetails" minOccurs="0"/>
                <xsd:element ref="ns4:SharingHintHash"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ee9692-067c-4591-b214-b50e9d1a55bf"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PermissionLevels" ma:index="10" nillable="true" ma:displayName="MigrationWizIdPermissionLevels" ma:internalName="MigrationWizIdPermissionLevels">
      <xsd:simpleType>
        <xsd:restriction base="dms:Text"/>
      </xsd:simpleType>
    </xsd:element>
    <xsd:element name="MigrationWizIdDocumentLibraryPermissions" ma:index="11" nillable="true" ma:displayName="MigrationWizIdDocumentLibraryPermissions" ma:internalName="MigrationWizIdDocumentLibraryPermissions">
      <xsd:simpleType>
        <xsd:restriction base="dms:Text"/>
      </xsd:simpleType>
    </xsd:element>
    <xsd:element name="MigrationWizIdSecurityGroups" ma:index="12" nillable="true" ma:displayName="MigrationWizIdSecurityGroups" ma:internalName="MigrationWizIdSecurityGroups">
      <xsd:simpleType>
        <xsd:restriction base="dms:Text"/>
      </xsd:simpleType>
    </xsd:element>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AutoTags" ma:index="15" nillable="true" ma:displayName="MediaServiceAutoTags" ma:description="" ma:internalName="MediaServiceAutoTags" ma:readOnly="true">
      <xsd:simpleType>
        <xsd:restriction base="dms:Text"/>
      </xsd:simpleType>
    </xsd:element>
    <xsd:element name="MediaServiceDateTaken" ma:index="16" nillable="true" ma:displayName="MediaServiceDateTaken" ma:description="" ma:hidden="true" ma:internalName="MediaServiceDateTaken" ma:readOnly="true">
      <xsd:simpleType>
        <xsd:restriction base="dms:Text"/>
      </xsd:simpleType>
    </xsd:element>
    <xsd:element name="MediaServiceOCR" ma:index="20" nillable="true" ma:displayName="MediaServiceOCR"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584a1b1-7d23-4524-aea9-3db5a13c51fb" elementFormDefault="qualified">
    <xsd:import namespace="http://schemas.microsoft.com/office/2006/documentManagement/types"/>
    <xsd:import namespace="http://schemas.microsoft.com/office/infopath/2007/PartnerControls"/>
    <xsd:element name="SharedWithUsers" ma:index="17"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description="" ma:internalName="SharedWithDetails" ma:readOnly="true">
      <xsd:simpleType>
        <xsd:restriction base="dms:Note">
          <xsd:maxLength value="255"/>
        </xsd:restriction>
      </xsd:simpleType>
    </xsd:element>
    <xsd:element name="SharingHintHash" ma:index="19"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9668F2C-973F-4DFE-A889-0EAE7B9C79B4}">
  <ds:schemaRefs>
    <ds:schemaRef ds:uri="http://purl.org/dc/terms/"/>
    <ds:schemaRef ds:uri="5cee9692-067c-4591-b214-b50e9d1a55bf"/>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4584a1b1-7d23-4524-aea9-3db5a13c51fb"/>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1F4769C6-DEA8-48CC-A149-BE69DDF469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ee9692-067c-4591-b214-b50e9d1a55bf"/>
    <ds:schemaRef ds:uri="4584a1b1-7d23-4524-aea9-3db5a13c51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BAE6CF8-1BB7-43E1-94D5-E0A13A717F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1479</TotalTime>
  <Words>4940</Words>
  <Application>Microsoft Office PowerPoint</Application>
  <PresentationFormat>On-screen Show (16:9)</PresentationFormat>
  <Paragraphs>600</Paragraphs>
  <Slides>66</Slides>
  <Notes>66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66</vt:i4>
      </vt:variant>
    </vt:vector>
  </HeadingPairs>
  <TitlesOfParts>
    <vt:vector size="68" baseType="lpstr">
      <vt:lpstr>Arial</vt:lpstr>
      <vt:lpstr>Simple Light</vt:lpstr>
      <vt:lpstr>Training module</vt:lpstr>
      <vt:lpstr>Contents</vt:lpstr>
      <vt:lpstr>About this training module  </vt:lpstr>
      <vt:lpstr>Wellbeing and coronavirus (COVID-19)</vt:lpstr>
      <vt:lpstr>Support during the coronavirus (COVID-19) outbreak</vt:lpstr>
      <vt:lpstr>Addressing possible impacts of coronavirus (COVID-19)</vt:lpstr>
      <vt:lpstr>Supporting children who are bereaved</vt:lpstr>
      <vt:lpstr>Teaching the new curriculum</vt:lpstr>
      <vt:lpstr>Knowledge and capability  </vt:lpstr>
      <vt:lpstr>Primary and secondary teaching </vt:lpstr>
      <vt:lpstr>Start with wellbeing  </vt:lpstr>
      <vt:lpstr>Closely related topics</vt:lpstr>
      <vt:lpstr>Pupils with SEND</vt:lpstr>
      <vt:lpstr>Safeguarding</vt:lpstr>
      <vt:lpstr>Create class ground rules   </vt:lpstr>
      <vt:lpstr>Example ground rules   </vt:lpstr>
      <vt:lpstr>Primary curriculum</vt:lpstr>
      <vt:lpstr>Primary    </vt:lpstr>
      <vt:lpstr>Introducing mental wellbeing   </vt:lpstr>
      <vt:lpstr>Range of childhood emotions </vt:lpstr>
      <vt:lpstr>Scale of childhood emotions  </vt:lpstr>
      <vt:lpstr>Talking about emotions   </vt:lpstr>
      <vt:lpstr>Appropriate emotions / behaviour     </vt:lpstr>
      <vt:lpstr>Physical activity and wellbeing    </vt:lpstr>
      <vt:lpstr>Social activity and wellbeing    </vt:lpstr>
      <vt:lpstr>Positive routines and sleep</vt:lpstr>
      <vt:lpstr>Simple self-care techniques    </vt:lpstr>
      <vt:lpstr>Isolation and loneliness      </vt:lpstr>
      <vt:lpstr>Talking and getting support       </vt:lpstr>
      <vt:lpstr>The impact of bullying     </vt:lpstr>
      <vt:lpstr>When to ask for help       </vt:lpstr>
      <vt:lpstr>Who to ask for help        </vt:lpstr>
      <vt:lpstr>Children and mental health        </vt:lpstr>
      <vt:lpstr>Secondary curriculum</vt:lpstr>
      <vt:lpstr>Secondary     </vt:lpstr>
      <vt:lpstr>Talking about emotions         </vt:lpstr>
      <vt:lpstr>Happiness and personal connection       </vt:lpstr>
      <vt:lpstr>Recognising wellbeing concerns       </vt:lpstr>
      <vt:lpstr>Common types of mental ill health       </vt:lpstr>
      <vt:lpstr>Understanding anxiety       </vt:lpstr>
      <vt:lpstr>Critically evaluate mental wellbeing       </vt:lpstr>
      <vt:lpstr>Build on positive wellbeing factors       </vt:lpstr>
      <vt:lpstr>Examples of good practice</vt:lpstr>
      <vt:lpstr>Good practice  </vt:lpstr>
      <vt:lpstr>Good practice: Planning wellbeing teaching   </vt:lpstr>
      <vt:lpstr>Good practice: Mediated self-monitoring   </vt:lpstr>
      <vt:lpstr>Good practice: Share further information</vt:lpstr>
      <vt:lpstr>Activities and templates for trainers</vt:lpstr>
      <vt:lpstr>About these activities and templates  </vt:lpstr>
      <vt:lpstr>Training activity:  Rate your confidence</vt:lpstr>
      <vt:lpstr>Rate your confidence (trainer notes)   </vt:lpstr>
      <vt:lpstr>Rate your confidence (before training) </vt:lpstr>
      <vt:lpstr>Rate your confidence (after training) </vt:lpstr>
      <vt:lpstr>‘Our school’ templates</vt:lpstr>
      <vt:lpstr>Mental wellbeing support at [school name]   </vt:lpstr>
      <vt:lpstr>Mental wellbeing teaching at [school name]   </vt:lpstr>
      <vt:lpstr>Training activity:  Dealing with difficult questions</vt:lpstr>
      <vt:lpstr>Dealing with difficult questions (trainer notes)   </vt:lpstr>
      <vt:lpstr>Dealing with difficult questions (1)   </vt:lpstr>
      <vt:lpstr>Dealing with difficult questions (2)   </vt:lpstr>
      <vt:lpstr>Additional slides for structuring training</vt:lpstr>
      <vt:lpstr>Teaching mental wellbeing</vt:lpstr>
      <vt:lpstr>What you get out of today </vt:lpstr>
      <vt:lpstr>Any questions?</vt:lpstr>
      <vt:lpstr>Mental wellbeing spectrum   </vt:lpstr>
      <vt:lpstr>XX%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RSHE Mental wellbeing training module</dc:title>
  <dc:creator>LAWSON, Catherine</dc:creator>
  <cp:lastModifiedBy>Deane, Sian</cp:lastModifiedBy>
  <cp:revision>2</cp:revision>
  <dcterms:modified xsi:type="dcterms:W3CDTF">2021-12-12T07:48:19Z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0x01010067F93C5AEDE92E43ABAB55030D3077BD</vt:lpwstr>
  </property>
</Properties>
</file>