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1"/>
    <p:sldMasterId id="2147483671" r:id="rId2"/>
  </p:sldMasterIdLst>
  <p:notesMasterIdLst>
    <p:notesMasterId r:id="rId70"/>
  </p:notesMasterIdLst>
  <p:sldIdLst>
    <p:sldId id="256" r:id="rId3"/>
    <p:sldId id="257" r:id="rId4"/>
    <p:sldId id="258" r:id="rId5"/>
    <p:sldId id="349" r:id="rId6"/>
    <p:sldId id="259" r:id="rId7"/>
    <p:sldId id="260" r:id="rId8"/>
    <p:sldId id="262" r:id="rId9"/>
    <p:sldId id="261" r:id="rId10"/>
    <p:sldId id="263" r:id="rId11"/>
    <p:sldId id="264" r:id="rId12"/>
    <p:sldId id="265" r:id="rId13"/>
    <p:sldId id="266" r:id="rId14"/>
    <p:sldId id="267" r:id="rId15"/>
    <p:sldId id="344" r:id="rId16"/>
    <p:sldId id="345" r:id="rId17"/>
    <p:sldId id="347" r:id="rId18"/>
    <p:sldId id="348" r:id="rId19"/>
    <p:sldId id="274" r:id="rId20"/>
    <p:sldId id="272" r:id="rId21"/>
    <p:sldId id="273" r:id="rId22"/>
    <p:sldId id="275" r:id="rId23"/>
    <p:sldId id="276" r:id="rId24"/>
    <p:sldId id="277" r:id="rId25"/>
    <p:sldId id="278" r:id="rId26"/>
    <p:sldId id="279" r:id="rId27"/>
    <p:sldId id="280" r:id="rId28"/>
    <p:sldId id="281" r:id="rId29"/>
    <p:sldId id="282" r:id="rId30"/>
    <p:sldId id="284"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28" r:id="rId54"/>
    <p:sldId id="329" r:id="rId55"/>
    <p:sldId id="330" r:id="rId56"/>
    <p:sldId id="331" r:id="rId57"/>
    <p:sldId id="332" r:id="rId58"/>
    <p:sldId id="333" r:id="rId59"/>
    <p:sldId id="334" r:id="rId60"/>
    <p:sldId id="335" r:id="rId61"/>
    <p:sldId id="336" r:id="rId62"/>
    <p:sldId id="337" r:id="rId63"/>
    <p:sldId id="338" r:id="rId64"/>
    <p:sldId id="339" r:id="rId65"/>
    <p:sldId id="340" r:id="rId66"/>
    <p:sldId id="341" r:id="rId67"/>
    <p:sldId id="342" r:id="rId68"/>
    <p:sldId id="343" r:id="rId6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510">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Brazier"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A2529"/>
    <a:srgbClr val="004712"/>
    <a:srgbClr val="2608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528CC95-82AB-4783-ACBF-32B6A6DA6815}">
  <a:tblStyle styleId="{A528CC95-82AB-4783-ACBF-32B6A6DA6815}"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3F6634B5-F286-4732-AACD-D8B1C0F785E0}"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guide orient="horz" pos="1620"/>
        <p:guide pos="2880"/>
        <p:guide orient="horz" pos="136"/>
        <p:guide orient="horz" pos="3116"/>
        <p:guide pos="5590"/>
        <p:guide pos="2031"/>
        <p:guide pos="170"/>
        <p:guide pos="3729"/>
        <p:guide pos="3808"/>
        <p:guide pos="4699"/>
        <p:guide orient="horz" pos="510"/>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microsoft.com/office/2016/11/relationships/changesInfo" Target="changesInfos/changesInfo1.xml"/><Relationship Id="rId7" Type="http://schemas.openxmlformats.org/officeDocument/2006/relationships/slide" Target="slides/slide5.xml"/><Relationship Id="rId71"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Catherine" userId="61639cc2-6d54-462a-b4b0-89c4cc7abcaa" providerId="ADAL" clId="{E9AEFC6E-7B69-4DFF-989B-F6FFB32C0ABC}"/>
    <pc:docChg chg="undo custSel modSld">
      <pc:chgData name="LAWSON, Catherine" userId="61639cc2-6d54-462a-b4b0-89c4cc7abcaa" providerId="ADAL" clId="{E9AEFC6E-7B69-4DFF-989B-F6FFB32C0ABC}" dt="2021-02-18T15:52:08.834" v="19" actId="207"/>
      <pc:docMkLst>
        <pc:docMk/>
      </pc:docMkLst>
      <pc:sldChg chg="modSp mod">
        <pc:chgData name="LAWSON, Catherine" userId="61639cc2-6d54-462a-b4b0-89c4cc7abcaa" providerId="ADAL" clId="{E9AEFC6E-7B69-4DFF-989B-F6FFB32C0ABC}" dt="2021-02-18T15:50:30.728" v="5" actId="20577"/>
        <pc:sldMkLst>
          <pc:docMk/>
          <pc:sldMk cId="0" sldId="284"/>
        </pc:sldMkLst>
        <pc:spChg chg="mod">
          <ac:chgData name="LAWSON, Catherine" userId="61639cc2-6d54-462a-b4b0-89c4cc7abcaa" providerId="ADAL" clId="{E9AEFC6E-7B69-4DFF-989B-F6FFB32C0ABC}" dt="2021-02-18T15:50:30.728" v="5" actId="20577"/>
          <ac:spMkLst>
            <pc:docMk/>
            <pc:sldMk cId="0" sldId="284"/>
            <ac:spMk id="320" creationId="{00000000-0000-0000-0000-000000000000}"/>
          </ac:spMkLst>
        </pc:spChg>
      </pc:sldChg>
      <pc:sldChg chg="modSp mod">
        <pc:chgData name="LAWSON, Catherine" userId="61639cc2-6d54-462a-b4b0-89c4cc7abcaa" providerId="ADAL" clId="{E9AEFC6E-7B69-4DFF-989B-F6FFB32C0ABC}" dt="2021-02-18T15:52:08.834" v="19" actId="207"/>
        <pc:sldMkLst>
          <pc:docMk/>
          <pc:sldMk cId="0" sldId="301"/>
        </pc:sldMkLst>
        <pc:spChg chg="mod">
          <ac:chgData name="LAWSON, Catherine" userId="61639cc2-6d54-462a-b4b0-89c4cc7abcaa" providerId="ADAL" clId="{E9AEFC6E-7B69-4DFF-989B-F6FFB32C0ABC}" dt="2021-02-18T15:52:08.834" v="19" actId="207"/>
          <ac:spMkLst>
            <pc:docMk/>
            <pc:sldMk cId="0" sldId="301"/>
            <ac:spMk id="47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7f44e8c9e4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7f44e8c9e4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4" name="Google Shape;17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7f44e8c9e4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7f44e8c9e4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5" name="Google Shape;195;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1" name="Google Shape;201;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8a7366413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5" name="Google Shape;215;g8a7366413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1" name="Google Shape;221;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8" name="Google Shape;228;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6" name="Google Shape;216;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7fcb90c91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2" name="Google Shape;222;g7fcb90c91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7" name="Google Shape;10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8" name="Google Shape;238;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7fcb90c91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7" name="Google Shape;247;g7fcb90c91c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7fcb90c91c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6" name="Google Shape;256;g7fcb90c91c_0_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7fcb90c91c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5" name="Google Shape;265;g7fcb90c91c_0_8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7f2f8e56f0_4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4" name="Google Shape;274;g7f2f8e56f0_4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7f2f8e56f0_4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3" name="Google Shape;283;g7f2f8e56f0_4_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7f2f8e56f0_4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2" name="Google Shape;292;g7f2f8e56f0_4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720a59db2d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1" name="Google Shape;301;g720a59db2d_6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7f2f8e56f0_4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7" name="Google Shape;317;g7f2f8e56f0_4_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3" name="Google Shape;333;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4" name="Google Shape;11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2" name="Google Shape;342;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1" name="Google Shape;351;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0" name="Google Shape;360;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7f5035a932_4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9" name="Google Shape;369;g7f5035a932_4_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8" name="Google Shape;378;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7" name="Google Shape;387;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6" name="Google Shape;396;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877315723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3" name="Google Shape;403;g877315723f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g7f2f8e56f0_4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2" name="Google Shape;412;g7f2f8e56f0_4_1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g842ce65cd5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1" name="Google Shape;421;g842ce65cd5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1" name="Google Shape;12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g7f5035a932_4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0" name="Google Shape;430;g7f5035a932_4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p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9" name="Google Shape;439;p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p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8" name="Google Shape;448;p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p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7" name="Google Shape;457;p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p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6" name="Google Shape;466;p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3"/>
        <p:cNvGrpSpPr/>
        <p:nvPr/>
      </p:nvGrpSpPr>
      <p:grpSpPr>
        <a:xfrm>
          <a:off x="0" y="0"/>
          <a:ext cx="0" cy="0"/>
          <a:chOff x="0" y="0"/>
          <a:chExt cx="0" cy="0"/>
        </a:xfrm>
      </p:grpSpPr>
      <p:sp>
        <p:nvSpPr>
          <p:cNvPr id="474" name="Google Shape;474;p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75" name="Google Shape;475;p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p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1" name="Google Shape;481;p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p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9" name="Google Shape;489;p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p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7" name="Google Shape;497;p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3"/>
        <p:cNvGrpSpPr/>
        <p:nvPr/>
      </p:nvGrpSpPr>
      <p:grpSpPr>
        <a:xfrm>
          <a:off x="0" y="0"/>
          <a:ext cx="0" cy="0"/>
          <a:chOff x="0" y="0"/>
          <a:chExt cx="0" cy="0"/>
        </a:xfrm>
      </p:grpSpPr>
      <p:sp>
        <p:nvSpPr>
          <p:cNvPr id="504" name="Google Shape;504;g7f5035a932_4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5" name="Google Shape;505;g7f5035a932_4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7" name="Google Shape;127;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p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3" name="Google Shape;513;p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8a8ba0e5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8a8ba0e5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g7e18c8cc55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7" name="Google Shape;697;g7e18c8cc55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76c7af7548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4" name="Google Shape;704;g76c7af7548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76b178712f_0_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76b178712f_0_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g76c7af7548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9" name="Google Shape;739;g76c7af7548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g76b178712f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5" name="Google Shape;745;g76b178712f_0_4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7fbd0450ae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7fbd0450ae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7fbd0450ae_1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5" name="Google Shape;775;g7fbd0450ae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76c7af7548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76c7af7548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3"/>
        <p:cNvGrpSpPr/>
        <p:nvPr/>
      </p:nvGrpSpPr>
      <p:grpSpPr>
        <a:xfrm>
          <a:off x="0" y="0"/>
          <a:ext cx="0" cy="0"/>
          <a:chOff x="0" y="0"/>
          <a:chExt cx="0" cy="0"/>
        </a:xfrm>
      </p:grpSpPr>
      <p:sp>
        <p:nvSpPr>
          <p:cNvPr id="794" name="Google Shape;794;g76c7af7548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5" name="Google Shape;795;g76c7af7548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2"/>
        <p:cNvGrpSpPr/>
        <p:nvPr/>
      </p:nvGrpSpPr>
      <p:grpSpPr>
        <a:xfrm>
          <a:off x="0" y="0"/>
          <a:ext cx="0" cy="0"/>
          <a:chOff x="0" y="0"/>
          <a:chExt cx="0" cy="0"/>
        </a:xfrm>
      </p:grpSpPr>
      <p:sp>
        <p:nvSpPr>
          <p:cNvPr id="803" name="Google Shape;803;g7e18c8cc55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4" name="Google Shape;804;g7e18c8cc55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5" name="Google Shape;13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7f44e8c9e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7f44e8c9e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7f5035a932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8" name="Google Shape;158;g7f5035a932_1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solidFill>
                  <a:schemeClr val="tx1"/>
                </a:solidFill>
              </a:defRPr>
            </a:lvl1pPr>
          </a:lstStyle>
          <a:p>
            <a:endParaRPr dirty="0"/>
          </a:p>
        </p:txBody>
      </p:sp>
      <p:sp>
        <p:nvSpPr>
          <p:cNvPr id="47" name="Google Shape;47;p11"/>
          <p:cNvSpPr txBox="1">
            <a:spLocks noGrp="1"/>
          </p:cNvSpPr>
          <p:nvPr>
            <p:ph type="sldNum" idx="12"/>
          </p:nvPr>
        </p:nvSpPr>
        <p:spPr>
          <a:xfrm>
            <a:off x="429765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429765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solidFill>
                  <a:schemeClr val="accent1"/>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dirty="0"/>
          </a:p>
        </p:txBody>
      </p:sp>
      <p:sp>
        <p:nvSpPr>
          <p:cNvPr id="56" name="Google Shape;56;p1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solidFill>
                  <a:schemeClr val="tx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dirty="0"/>
          </a:p>
        </p:txBody>
      </p:sp>
      <p:sp>
        <p:nvSpPr>
          <p:cNvPr id="57" name="Google Shape;57;p14"/>
          <p:cNvSpPr txBox="1">
            <a:spLocks noGrp="1"/>
          </p:cNvSpPr>
          <p:nvPr>
            <p:ph type="sldNum" idx="12"/>
          </p:nvPr>
        </p:nvSpPr>
        <p:spPr>
          <a:xfrm>
            <a:off x="4239506"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dirty="0"/>
          </a:p>
        </p:txBody>
      </p:sp>
      <p:sp>
        <p:nvSpPr>
          <p:cNvPr id="60" name="Google Shape;60;p1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63" name="Google Shape;6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64" name="Google Shape;64;p16"/>
          <p:cNvSpPr txBox="1">
            <a:spLocks noGrp="1"/>
          </p:cNvSpPr>
          <p:nvPr>
            <p:ph type="sldNum" idx="12"/>
          </p:nvPr>
        </p:nvSpPr>
        <p:spPr>
          <a:xfrm>
            <a:off x="4244643"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67" name="Google Shape;67;p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68" name="Google Shape;68;p1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69" name="Google Shape;69;p17"/>
          <p:cNvSpPr txBox="1">
            <a:spLocks noGrp="1"/>
          </p:cNvSpPr>
          <p:nvPr>
            <p:ph type="sldNum" idx="12"/>
          </p:nvPr>
        </p:nvSpPr>
        <p:spPr>
          <a:xfrm>
            <a:off x="4155856"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72" name="Google Shape;72;p18"/>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p1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solidFill>
                  <a:schemeClr val="accen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75" name="Google Shape;75;p19"/>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76" name="Google Shape;76;p19"/>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solidFill>
                  <a:schemeClr val="accent1"/>
                </a:solidFill>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dirty="0"/>
          </a:p>
        </p:txBody>
      </p:sp>
      <p:sp>
        <p:nvSpPr>
          <p:cNvPr id="79" name="Google Shape;79;p20"/>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21"/>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3" name="Google Shape;83;p21"/>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solidFill>
                  <a:schemeClr val="tx1"/>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84" name="Google Shape;84;p21"/>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85" name="Google Shape;85;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270000" y="722992"/>
            <a:ext cx="6030600" cy="37713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16" name="Google Shape;16;p3"/>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17" name="Google Shape;17;p3"/>
          <p:cNvSpPr txBox="1">
            <a:spLocks noGrp="1"/>
          </p:cNvSpPr>
          <p:nvPr>
            <p:ph type="sldNum" idx="12"/>
          </p:nvPr>
        </p:nvSpPr>
        <p:spPr>
          <a:xfrm>
            <a:off x="4269704"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6"/>
        <p:cNvGrpSpPr/>
        <p:nvPr/>
      </p:nvGrpSpPr>
      <p:grpSpPr>
        <a:xfrm>
          <a:off x="0" y="0"/>
          <a:ext cx="0" cy="0"/>
          <a:chOff x="0" y="0"/>
          <a:chExt cx="0" cy="0"/>
        </a:xfrm>
      </p:grpSpPr>
      <p:sp>
        <p:nvSpPr>
          <p:cNvPr id="87" name="Google Shape;87;p2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solidFill>
                  <a:schemeClr val="tx1"/>
                </a:solidFill>
              </a:defRPr>
            </a:lvl1pPr>
          </a:lstStyle>
          <a:p>
            <a:endParaRPr dirty="0"/>
          </a:p>
        </p:txBody>
      </p:sp>
      <p:sp>
        <p:nvSpPr>
          <p:cNvPr id="88" name="Google Shape;88;p22"/>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9"/>
        <p:cNvGrpSpPr/>
        <p:nvPr/>
      </p:nvGrpSpPr>
      <p:grpSpPr>
        <a:xfrm>
          <a:off x="0" y="0"/>
          <a:ext cx="0" cy="0"/>
          <a:chOff x="0" y="0"/>
          <a:chExt cx="0" cy="0"/>
        </a:xfrm>
      </p:grpSpPr>
      <p:sp>
        <p:nvSpPr>
          <p:cNvPr id="90" name="Google Shape;90;p23"/>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rPr dirty="0"/>
              <a:t>xx%</a:t>
            </a:r>
          </a:p>
        </p:txBody>
      </p:sp>
      <p:sp>
        <p:nvSpPr>
          <p:cNvPr id="91" name="Google Shape;91;p23"/>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solidFill>
                  <a:schemeClr val="tx1"/>
                </a:solidFill>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dirty="0"/>
          </a:p>
        </p:txBody>
      </p:sp>
      <p:sp>
        <p:nvSpPr>
          <p:cNvPr id="92" name="Google Shape;92;p23"/>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solidFill>
                  <a:schemeClr val="accent1"/>
                </a:solidFill>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dirty="0"/>
          </a:p>
        </p:txBody>
      </p:sp>
      <p:sp>
        <p:nvSpPr>
          <p:cNvPr id="20" name="Google Shape;20;p4"/>
          <p:cNvSpPr txBox="1">
            <a:spLocks noGrp="1"/>
          </p:cNvSpPr>
          <p:nvPr>
            <p:ph type="sldNum" idx="12"/>
          </p:nvPr>
        </p:nvSpPr>
        <p:spPr>
          <a:xfrm>
            <a:off x="429765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solidFill>
                  <a:schemeClr val="accent1"/>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dirty="0"/>
          </a:p>
        </p:txBody>
      </p:sp>
      <p:sp>
        <p:nvSpPr>
          <p:cNvPr id="23" name="Google Shape;23;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solidFill>
                  <a:schemeClr val="tx1"/>
                </a:solidFill>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dirty="0"/>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25"/>
        <p:cNvGrpSpPr/>
        <p:nvPr/>
      </p:nvGrpSpPr>
      <p:grpSpPr>
        <a:xfrm>
          <a:off x="0" y="0"/>
          <a:ext cx="0" cy="0"/>
          <a:chOff x="0" y="0"/>
          <a:chExt cx="0" cy="0"/>
        </a:xfrm>
      </p:grpSpPr>
      <p:sp>
        <p:nvSpPr>
          <p:cNvPr id="26" name="Google Shape;26;p6"/>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solidFill>
                  <a:schemeClr val="accent1"/>
                </a:solidFill>
              </a:defRPr>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rPr dirty="0"/>
              <a:t>xx%</a:t>
            </a:r>
          </a:p>
        </p:txBody>
      </p:sp>
      <p:sp>
        <p:nvSpPr>
          <p:cNvPr id="27" name="Google Shape;27;p6"/>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solidFill>
                  <a:schemeClr val="tx1"/>
                </a:solidFill>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dirty="0"/>
          </a:p>
        </p:txBody>
      </p:sp>
      <p:sp>
        <p:nvSpPr>
          <p:cNvPr id="28" name="Google Shape;28;p6"/>
          <p:cNvSpPr txBox="1">
            <a:spLocks noGrp="1"/>
          </p:cNvSpPr>
          <p:nvPr>
            <p:ph type="sldNum" idx="12"/>
          </p:nvPr>
        </p:nvSpPr>
        <p:spPr>
          <a:xfrm>
            <a:off x="429765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solidFill>
                  <a:schemeClr val="accent1"/>
                </a:solidFill>
              </a:defRPr>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dirty="0"/>
          </a:p>
        </p:txBody>
      </p:sp>
      <p:sp>
        <p:nvSpPr>
          <p:cNvPr id="34" name="Google Shape;34;p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solidFill>
                  <a:schemeClr val="tx1"/>
                </a:solidFill>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35" name="Google Shape;35;p8"/>
          <p:cNvSpPr txBox="1">
            <a:spLocks noGrp="1"/>
          </p:cNvSpPr>
          <p:nvPr>
            <p:ph type="sldNum" idx="12"/>
          </p:nvPr>
        </p:nvSpPr>
        <p:spPr>
          <a:xfrm>
            <a:off x="4229231"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solidFill>
                  <a:schemeClr val="accent1"/>
                </a:solidFill>
              </a:defRPr>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dirty="0"/>
          </a:p>
        </p:txBody>
      </p:sp>
      <p:sp>
        <p:nvSpPr>
          <p:cNvPr id="38" name="Google Shape;38;p9"/>
          <p:cNvSpPr txBox="1">
            <a:spLocks noGrp="1"/>
          </p:cNvSpPr>
          <p:nvPr>
            <p:ph type="sldNum" idx="12"/>
          </p:nvPr>
        </p:nvSpPr>
        <p:spPr>
          <a:xfrm>
            <a:off x="429765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1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41" name="Google Shape;41;p1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solidFill>
                  <a:schemeClr val="accent1"/>
                </a:solidFill>
              </a:defRPr>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dirty="0"/>
          </a:p>
        </p:txBody>
      </p:sp>
      <p:sp>
        <p:nvSpPr>
          <p:cNvPr id="42" name="Google Shape;42;p1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solidFill>
                  <a:schemeClr val="tx1"/>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dirty="0"/>
          </a:p>
        </p:txBody>
      </p:sp>
      <p:sp>
        <p:nvSpPr>
          <p:cNvPr id="43" name="Google Shape;43;p1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solidFill>
                  <a:schemeClr val="tx1"/>
                </a:solidFill>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dirty="0"/>
          </a:p>
        </p:txBody>
      </p:sp>
      <p:sp>
        <p:nvSpPr>
          <p:cNvPr id="44" name="Google Shape;44;p10"/>
          <p:cNvSpPr txBox="1">
            <a:spLocks noGrp="1"/>
          </p:cNvSpPr>
          <p:nvPr>
            <p:ph type="sldNum" idx="12"/>
          </p:nvPr>
        </p:nvSpPr>
        <p:spPr>
          <a:xfrm>
            <a:off x="4218232" y="4749775"/>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government/publications/send-code-of-practice-0-to-2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nhs.uk/live-well/sexual-health/stages-of-puberty-what-happens-to-boys-and-girl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gov.uk/government/publications/period-products-in-schools-and-colleges"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nhs.uk/conditions/periods/starting-periods/"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gov.uk/government/publications/supporting-early-career-teachers"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nhs.uk/conditions/periods/period-problems/"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nhs.uk/"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5" Type="http://schemas.openxmlformats.org/officeDocument/2006/relationships/hyperlink" Target="https://www.samaritans.org/" TargetMode="External"/><Relationship Id="rId4" Type="http://schemas.openxmlformats.org/officeDocument/2006/relationships/hyperlink" Target="http://www.childline.org.uk" TargetMode="Externa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98"/>
        <p:cNvGrpSpPr/>
        <p:nvPr/>
      </p:nvGrpSpPr>
      <p:grpSpPr>
        <a:xfrm>
          <a:off x="0" y="0"/>
          <a:ext cx="0" cy="0"/>
          <a:chOff x="0" y="0"/>
          <a:chExt cx="0" cy="0"/>
        </a:xfrm>
      </p:grpSpPr>
      <p:sp>
        <p:nvSpPr>
          <p:cNvPr id="99" name="Google Shape;99;p25"/>
          <p:cNvSpPr txBox="1">
            <a:spLocks noGrp="1"/>
          </p:cNvSpPr>
          <p:nvPr>
            <p:ph type="ctrTitle"/>
          </p:nvPr>
        </p:nvSpPr>
        <p:spPr>
          <a:xfrm>
            <a:off x="550350" y="1749150"/>
            <a:ext cx="8043300" cy="9750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GB" sz="3600" dirty="0">
                <a:solidFill>
                  <a:schemeClr val="accent1"/>
                </a:solidFill>
              </a:rPr>
              <a:t>Teaching about the </a:t>
            </a:r>
            <a:r>
              <a:rPr lang="en-GB" sz="3600" b="1" dirty="0">
                <a:solidFill>
                  <a:schemeClr val="accent1"/>
                </a:solidFill>
              </a:rPr>
              <a:t>changing adolescent body</a:t>
            </a:r>
            <a:endParaRPr sz="3600" b="1" dirty="0">
              <a:solidFill>
                <a:schemeClr val="accent1"/>
              </a:solidFill>
            </a:endParaRPr>
          </a:p>
        </p:txBody>
      </p:sp>
      <p:sp>
        <p:nvSpPr>
          <p:cNvPr id="100" name="Google Shape;100;p25"/>
          <p:cNvSpPr txBox="1">
            <a:spLocks noGrp="1"/>
          </p:cNvSpPr>
          <p:nvPr>
            <p:ph type="subTitle" idx="1"/>
          </p:nvPr>
        </p:nvSpPr>
        <p:spPr>
          <a:xfrm>
            <a:off x="1547949" y="2937110"/>
            <a:ext cx="6368100" cy="569100"/>
          </a:xfrm>
          <a:prstGeom prst="rect">
            <a:avLst/>
          </a:prstGeom>
          <a:noFill/>
          <a:ln w="19050" cap="flat" cmpd="sng">
            <a:solidFill>
              <a:srgbClr val="073763"/>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GB" sz="2400" dirty="0">
                <a:solidFill>
                  <a:schemeClr val="accent1"/>
                </a:solidFill>
              </a:rPr>
              <a:t>Part of: Physical health and mental wellbeing</a:t>
            </a:r>
            <a:endParaRPr sz="2400" dirty="0">
              <a:solidFill>
                <a:schemeClr val="accent1"/>
              </a:solidFill>
            </a:endParaRPr>
          </a:p>
        </p:txBody>
      </p:sp>
      <p:sp>
        <p:nvSpPr>
          <p:cNvPr id="3" name="Google Shape;103;p25">
            <a:extLst>
              <a:ext uri="{FF2B5EF4-FFF2-40B4-BE49-F238E27FC236}">
                <a16:creationId xmlns:a16="http://schemas.microsoft.com/office/drawing/2014/main" id="{B50EBA7F-B17C-492D-9911-DB0F6D9F5C87}"/>
              </a:ext>
            </a:extLst>
          </p:cNvPr>
          <p:cNvSpPr txBox="1"/>
          <p:nvPr/>
        </p:nvSpPr>
        <p:spPr>
          <a:xfrm>
            <a:off x="117900" y="112975"/>
            <a:ext cx="7056300" cy="569100"/>
          </a:xfrm>
          <a:prstGeom prst="rect">
            <a:avLst/>
          </a:prstGeom>
          <a:noFill/>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104" name="Google Shape;104;p25"/>
          <p:cNvSpPr txBox="1">
            <a:spLocks noGrp="1"/>
          </p:cNvSpPr>
          <p:nvPr>
            <p:ph type="ctrTitle"/>
          </p:nvPr>
        </p:nvSpPr>
        <p:spPr>
          <a:xfrm>
            <a:off x="311700" y="374525"/>
            <a:ext cx="8520600" cy="9750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GB" sz="3000" dirty="0">
                <a:solidFill>
                  <a:schemeClr val="accent1"/>
                </a:solidFill>
              </a:rPr>
              <a:t>Training module</a:t>
            </a:r>
            <a:endParaRPr sz="3000" dirty="0">
              <a:solidFill>
                <a:schemeClr val="accent1"/>
              </a:solidFill>
            </a:endParaRPr>
          </a:p>
        </p:txBody>
      </p:sp>
      <p:sp>
        <p:nvSpPr>
          <p:cNvPr id="10" name="Google Shape;102;p25">
            <a:extLst>
              <a:ext uri="{FF2B5EF4-FFF2-40B4-BE49-F238E27FC236}">
                <a16:creationId xmlns:a16="http://schemas.microsoft.com/office/drawing/2014/main" id="{8A8D289E-7929-481E-9415-BAEAB10B7238}"/>
              </a:ext>
            </a:extLst>
          </p:cNvPr>
          <p:cNvSpPr txBox="1">
            <a:spLocks/>
          </p:cNvSpPr>
          <p:nvPr/>
        </p:nvSpPr>
        <p:spPr>
          <a:xfrm>
            <a:off x="1459299" y="3611010"/>
            <a:ext cx="6545400" cy="569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r>
              <a:rPr lang="en-GB" sz="1800" dirty="0">
                <a:solidFill>
                  <a:srgbClr val="8A2529"/>
                </a:solidFill>
              </a:rPr>
              <a:t>[YOUR NAME, YOUR SCHOOL]</a:t>
            </a:r>
          </a:p>
        </p:txBody>
      </p:sp>
      <p:sp>
        <p:nvSpPr>
          <p:cNvPr id="102" name="Google Shape;102;p25"/>
          <p:cNvSpPr txBox="1">
            <a:spLocks noGrp="1"/>
          </p:cNvSpPr>
          <p:nvPr>
            <p:ph type="subTitle" idx="1"/>
          </p:nvPr>
        </p:nvSpPr>
        <p:spPr>
          <a:xfrm>
            <a:off x="3242100" y="4421050"/>
            <a:ext cx="1257900" cy="4980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GB" sz="2000" dirty="0">
                <a:solidFill>
                  <a:schemeClr val="accent6"/>
                </a:solidFill>
              </a:rPr>
              <a:t>Primary</a:t>
            </a:r>
            <a:endParaRPr sz="2000" dirty="0">
              <a:solidFill>
                <a:schemeClr val="accent6"/>
              </a:solidFill>
            </a:endParaRPr>
          </a:p>
        </p:txBody>
      </p:sp>
      <p:sp>
        <p:nvSpPr>
          <p:cNvPr id="101" name="Google Shape;101;p25"/>
          <p:cNvSpPr txBox="1">
            <a:spLocks noGrp="1"/>
          </p:cNvSpPr>
          <p:nvPr>
            <p:ph type="subTitle" idx="1"/>
          </p:nvPr>
        </p:nvSpPr>
        <p:spPr>
          <a:xfrm>
            <a:off x="4643875" y="4421050"/>
            <a:ext cx="1608600" cy="4980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GB" sz="2000" dirty="0">
                <a:solidFill>
                  <a:schemeClr val="accent5"/>
                </a:solidFill>
              </a:rPr>
              <a:t>Secondary</a:t>
            </a:r>
            <a:endParaRPr sz="2000" dirty="0">
              <a:solidFill>
                <a:schemeClr val="accent5"/>
              </a:solidFill>
            </a:endParaRPr>
          </a:p>
        </p:txBody>
      </p:sp>
      <p:sp>
        <p:nvSpPr>
          <p:cNvPr id="103" name="Google Shape;103;p25"/>
          <p:cNvSpPr txBox="1">
            <a:spLocks noGrp="1"/>
          </p:cNvSpPr>
          <p:nvPr>
            <p:ph type="subTitle" idx="1"/>
          </p:nvPr>
        </p:nvSpPr>
        <p:spPr>
          <a:xfrm>
            <a:off x="6797710" y="4497250"/>
            <a:ext cx="2085740" cy="4980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GB" sz="2000" dirty="0">
                <a:solidFill>
                  <a:schemeClr val="accent1"/>
                </a:solidFill>
              </a:rPr>
              <a:t>September 2020</a:t>
            </a:r>
            <a:endParaRPr sz="2000"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9"/>
        <p:cNvGrpSpPr/>
        <p:nvPr/>
      </p:nvGrpSpPr>
      <p:grpSpPr>
        <a:xfrm>
          <a:off x="0" y="0"/>
          <a:ext cx="0" cy="0"/>
          <a:chOff x="0" y="0"/>
          <a:chExt cx="0" cy="0"/>
        </a:xfrm>
      </p:grpSpPr>
      <p:sp>
        <p:nvSpPr>
          <p:cNvPr id="160" name="Google Shape;160;p3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Teaching in mixed groups</a:t>
            </a:r>
            <a:endParaRPr dirty="0">
              <a:solidFill>
                <a:schemeClr val="accent1"/>
              </a:solidFill>
            </a:endParaRPr>
          </a:p>
        </p:txBody>
      </p:sp>
      <p:sp>
        <p:nvSpPr>
          <p:cNvPr id="161" name="Google Shape;161;p33"/>
          <p:cNvSpPr txBox="1">
            <a:spLocks noGrp="1"/>
          </p:cNvSpPr>
          <p:nvPr>
            <p:ph type="body" idx="1"/>
          </p:nvPr>
        </p:nvSpPr>
        <p:spPr>
          <a:xfrm>
            <a:off x="270000" y="914400"/>
            <a:ext cx="7857900" cy="3437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b="1" dirty="0">
                <a:solidFill>
                  <a:schemeClr val="tx1"/>
                </a:solidFill>
              </a:rPr>
              <a:t>Avoid segregating by gender</a:t>
            </a:r>
            <a:r>
              <a:rPr lang="en-GB" dirty="0">
                <a:solidFill>
                  <a:schemeClr val="tx1"/>
                </a:solidFill>
              </a:rPr>
              <a:t> unless there is a clear rationale for doing so in order to meet the needs of pupils (e.g. giving girls a chance to ask questions about menstruation in a female-only environment). </a:t>
            </a:r>
            <a:endParaRPr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Ensure pupils have </a:t>
            </a:r>
            <a:r>
              <a:rPr lang="en-GB" b="1" dirty="0">
                <a:solidFill>
                  <a:schemeClr val="tx1"/>
                </a:solidFill>
              </a:rPr>
              <a:t>opportunities to ask teachers questions in small groups </a:t>
            </a:r>
            <a:r>
              <a:rPr lang="en-GB" dirty="0">
                <a:solidFill>
                  <a:schemeClr val="tx1"/>
                </a:solidFill>
              </a:rPr>
              <a:t>or individually if they have personal concerns about topics. </a:t>
            </a:r>
            <a:endParaRPr dirty="0">
              <a:solidFill>
                <a:schemeClr val="tx1"/>
              </a:solidFill>
            </a:endParaRPr>
          </a:p>
          <a:p>
            <a:pPr marL="0" lvl="0" indent="0" algn="l" rtl="0">
              <a:lnSpc>
                <a:spcPct val="115000"/>
              </a:lnSpc>
              <a:spcBef>
                <a:spcPts val="1600"/>
              </a:spcBef>
              <a:spcAft>
                <a:spcPts val="1600"/>
              </a:spcAft>
              <a:buSzPts val="1400"/>
              <a:buNone/>
            </a:pPr>
            <a:endParaRPr dirty="0"/>
          </a:p>
        </p:txBody>
      </p:sp>
      <p:sp>
        <p:nvSpPr>
          <p:cNvPr id="163" name="Google Shape;163;p33"/>
          <p:cNvSpPr txBox="1"/>
          <p:nvPr/>
        </p:nvSpPr>
        <p:spPr>
          <a:xfrm>
            <a:off x="270000" y="2939275"/>
            <a:ext cx="8410800" cy="1795500"/>
          </a:xfrm>
          <a:prstGeom prst="rect">
            <a:avLst/>
          </a:prstGeom>
          <a:solidFill>
            <a:schemeClr val="bg1">
              <a:lumMod val="95000"/>
            </a:schemeClr>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a:t>
            </a:r>
            <a:endParaRPr sz="1600" b="1" dirty="0">
              <a:solidFill>
                <a:schemeClr val="tx1"/>
              </a:solidFill>
            </a:endParaRPr>
          </a:p>
          <a:p>
            <a:pPr marL="0" lvl="0" indent="0" algn="l" rtl="0">
              <a:spcBef>
                <a:spcPts val="0"/>
              </a:spcBef>
              <a:spcAft>
                <a:spcPts val="0"/>
              </a:spcAft>
              <a:buNone/>
            </a:pPr>
            <a:r>
              <a:rPr lang="en-GB" sz="1800" dirty="0">
                <a:solidFill>
                  <a:schemeClr val="tx1"/>
                </a:solidFill>
              </a:rPr>
              <a:t>Schools should consider what they can do to foster healthy and respectful peer-to-peer communication and behaviour between boys and girls, and provide an environment, which challenges perceived limits on pupils based on their gender or any other characteristic, including through these subjects and as part</a:t>
            </a:r>
            <a:endParaRPr sz="1800" dirty="0">
              <a:solidFill>
                <a:schemeClr val="tx1"/>
              </a:solidFill>
            </a:endParaRPr>
          </a:p>
          <a:p>
            <a:pPr marL="0" lvl="0" indent="0" algn="l" rtl="0">
              <a:spcBef>
                <a:spcPts val="0"/>
              </a:spcBef>
              <a:spcAft>
                <a:spcPts val="0"/>
              </a:spcAft>
              <a:buNone/>
            </a:pPr>
            <a:r>
              <a:rPr lang="en-GB" sz="1800" dirty="0">
                <a:solidFill>
                  <a:schemeClr val="tx1"/>
                </a:solidFill>
              </a:rPr>
              <a:t>of a whole-school approach. (p14)</a:t>
            </a:r>
            <a:endParaRPr sz="1800" dirty="0">
              <a:solidFill>
                <a:schemeClr val="tx1"/>
              </a:solidFill>
            </a:endParaRPr>
          </a:p>
        </p:txBody>
      </p:sp>
      <p:sp>
        <p:nvSpPr>
          <p:cNvPr id="162" name="Google Shape;162;p33"/>
          <p:cNvSpPr txBox="1">
            <a:spLocks noGrp="1"/>
          </p:cNvSpPr>
          <p:nvPr>
            <p:ph type="sldNum" idx="12"/>
          </p:nvPr>
        </p:nvSpPr>
        <p:spPr>
          <a:xfrm>
            <a:off x="8772000" y="4806900"/>
            <a:ext cx="3720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67"/>
        <p:cNvGrpSpPr/>
        <p:nvPr/>
      </p:nvGrpSpPr>
      <p:grpSpPr>
        <a:xfrm>
          <a:off x="0" y="0"/>
          <a:ext cx="0" cy="0"/>
          <a:chOff x="0" y="0"/>
          <a:chExt cx="0" cy="0"/>
        </a:xfrm>
      </p:grpSpPr>
      <p:sp>
        <p:nvSpPr>
          <p:cNvPr id="168" name="Google Shape;168;p3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Faith backgrounds</a:t>
            </a:r>
            <a:endParaRPr dirty="0"/>
          </a:p>
          <a:p>
            <a:pPr marL="0" lvl="0" indent="0" algn="l" rtl="0">
              <a:spcBef>
                <a:spcPts val="0"/>
              </a:spcBef>
              <a:spcAft>
                <a:spcPts val="0"/>
              </a:spcAft>
              <a:buNone/>
            </a:pPr>
            <a:endParaRPr dirty="0">
              <a:solidFill>
                <a:srgbClr val="073763"/>
              </a:solidFill>
            </a:endParaRPr>
          </a:p>
        </p:txBody>
      </p:sp>
      <p:sp>
        <p:nvSpPr>
          <p:cNvPr id="169" name="Google Shape;169;p34"/>
          <p:cNvSpPr txBox="1">
            <a:spLocks noGrp="1"/>
          </p:cNvSpPr>
          <p:nvPr>
            <p:ph type="body" idx="1"/>
          </p:nvPr>
        </p:nvSpPr>
        <p:spPr>
          <a:xfrm>
            <a:off x="270000" y="914400"/>
            <a:ext cx="7964700" cy="4032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All schools must: </a:t>
            </a:r>
            <a:endParaRPr sz="1800" dirty="0"/>
          </a:p>
          <a:p>
            <a:pPr marL="457200" lvl="0" indent="-342900" algn="l" rtl="0">
              <a:spcBef>
                <a:spcPts val="1600"/>
              </a:spcBef>
              <a:spcAft>
                <a:spcPts val="0"/>
              </a:spcAft>
              <a:buSzPts val="1800"/>
              <a:buChar char="●"/>
            </a:pPr>
            <a:r>
              <a:rPr lang="en-GB" sz="1800" dirty="0"/>
              <a:t>ensure faith/religious background of pupils are taken into account when planning teaching, so that topics are appropriately handled</a:t>
            </a:r>
            <a:endParaRPr sz="1800" dirty="0"/>
          </a:p>
          <a:p>
            <a:pPr marL="457200" lvl="0" indent="-342900" algn="l" rtl="0">
              <a:spcBef>
                <a:spcPts val="0"/>
              </a:spcBef>
              <a:spcAft>
                <a:spcPts val="0"/>
              </a:spcAft>
              <a:buSzPts val="1800"/>
              <a:buChar char="●"/>
            </a:pPr>
            <a:r>
              <a:rPr lang="en-GB" sz="1800" dirty="0"/>
              <a:t>comply with the Equality Act 2010, under which religion and belief are among the protected characteristics</a:t>
            </a:r>
            <a:endParaRPr sz="1800" dirty="0"/>
          </a:p>
          <a:p>
            <a:pPr marL="0" lvl="0" indent="0" algn="l" rtl="0">
              <a:spcBef>
                <a:spcPts val="1600"/>
              </a:spcBef>
              <a:spcAft>
                <a:spcPts val="1600"/>
              </a:spcAft>
              <a:buNone/>
            </a:pPr>
            <a:endParaRPr sz="1800" dirty="0"/>
          </a:p>
        </p:txBody>
      </p:sp>
      <p:sp>
        <p:nvSpPr>
          <p:cNvPr id="170" name="Google Shape;170;p34"/>
          <p:cNvSpPr txBox="1">
            <a:spLocks noGrp="1"/>
          </p:cNvSpPr>
          <p:nvPr>
            <p:ph type="body" idx="1"/>
          </p:nvPr>
        </p:nvSpPr>
        <p:spPr>
          <a:xfrm>
            <a:off x="270000" y="3012900"/>
            <a:ext cx="7964700" cy="1734946"/>
          </a:xfrm>
          <a:prstGeom prst="rect">
            <a:avLst/>
          </a:prstGeom>
          <a:solidFill>
            <a:schemeClr val="bg1">
              <a:lumMod val="95000"/>
            </a:schemeClr>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600" b="1" dirty="0"/>
            </a:br>
            <a:r>
              <a:rPr lang="en-GB" sz="1800" dirty="0"/>
              <a:t>In all schools, when teaching these subjects, the religious background of all pupils must be taken into account when planning teaching, so that the topics that are included in the core content in this guidance [the statutory guidance] are appropriately handled. (p12)</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171" name="Google Shape;171;p3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75"/>
        <p:cNvGrpSpPr/>
        <p:nvPr/>
      </p:nvGrpSpPr>
      <p:grpSpPr>
        <a:xfrm>
          <a:off x="0" y="0"/>
          <a:ext cx="0" cy="0"/>
          <a:chOff x="0" y="0"/>
          <a:chExt cx="0" cy="0"/>
        </a:xfrm>
      </p:grpSpPr>
      <p:sp>
        <p:nvSpPr>
          <p:cNvPr id="176" name="Google Shape;176;p3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Pupils with SEND</a:t>
            </a:r>
            <a:endParaRPr dirty="0">
              <a:solidFill>
                <a:schemeClr val="accent1"/>
              </a:solidFill>
            </a:endParaRPr>
          </a:p>
        </p:txBody>
      </p:sp>
      <p:sp>
        <p:nvSpPr>
          <p:cNvPr id="177" name="Google Shape;177;p35"/>
          <p:cNvSpPr txBox="1">
            <a:spLocks noGrp="1"/>
          </p:cNvSpPr>
          <p:nvPr>
            <p:ph type="body" idx="1"/>
          </p:nvPr>
        </p:nvSpPr>
        <p:spPr>
          <a:xfrm>
            <a:off x="270000" y="914400"/>
            <a:ext cx="8042100" cy="3437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rgbClr val="000000"/>
                </a:solidFill>
              </a:rPr>
              <a:t>You will need to </a:t>
            </a:r>
            <a:r>
              <a:rPr lang="en-GB" sz="1800" b="1" dirty="0">
                <a:solidFill>
                  <a:srgbClr val="000000"/>
                </a:solidFill>
              </a:rPr>
              <a:t>plan lessons to allow all pupils to access and practise the core knowledge</a:t>
            </a:r>
            <a:r>
              <a:rPr lang="en-GB" sz="1800" dirty="0">
                <a:solidFill>
                  <a:srgbClr val="000000"/>
                </a:solidFill>
              </a:rPr>
              <a:t>, using your expertise as you normally would.</a:t>
            </a:r>
          </a:p>
          <a:p>
            <a:pPr marL="0" lvl="0" indent="0" algn="l" rtl="0">
              <a:lnSpc>
                <a:spcPct val="115000"/>
              </a:lnSpc>
              <a:spcBef>
                <a:spcPts val="1600"/>
              </a:spcBef>
              <a:spcAft>
                <a:spcPts val="1600"/>
              </a:spcAft>
              <a:buSzPts val="1400"/>
              <a:buNone/>
            </a:pPr>
            <a:r>
              <a:rPr lang="en-GB" sz="1800" dirty="0">
                <a:solidFill>
                  <a:srgbClr val="000000"/>
                </a:solidFill>
              </a:rPr>
              <a:t>You might want to link lesson outcomes with statutory ‘preparing for adulthood’ outcomes for those with an education, health and care (EHC) plan. (See</a:t>
            </a:r>
            <a:r>
              <a:rPr lang="en-GB" sz="1800" dirty="0"/>
              <a:t> </a:t>
            </a:r>
            <a:r>
              <a:rPr lang="en-GB" sz="1800" u="sng" dirty="0">
                <a:solidFill>
                  <a:srgbClr val="0000FF"/>
                </a:solidFill>
                <a:hlinkClick r:id="rId3">
                  <a:extLst>
                    <a:ext uri="{A12FA001-AC4F-418D-AE19-62706E023703}">
                      <ahyp:hlinkClr xmlns:ahyp="http://schemas.microsoft.com/office/drawing/2018/hyperlinkcolor" xmlns="" val="tx"/>
                    </a:ext>
                  </a:extLst>
                </a:hlinkClick>
              </a:rPr>
              <a:t>SEND code of practice</a:t>
            </a:r>
            <a:r>
              <a:rPr lang="en-GB" sz="1800" dirty="0">
                <a:solidFill>
                  <a:srgbClr val="000000"/>
                </a:solidFill>
              </a:rPr>
              <a:t>, section 8.)</a:t>
            </a:r>
            <a:endParaRPr lang="en-GB" sz="1800" b="1" dirty="0">
              <a:solidFill>
                <a:srgbClr val="000000"/>
              </a:solidFill>
            </a:endParaRPr>
          </a:p>
        </p:txBody>
      </p:sp>
      <p:sp>
        <p:nvSpPr>
          <p:cNvPr id="179" name="Google Shape;179;p35"/>
          <p:cNvSpPr txBox="1"/>
          <p:nvPr/>
        </p:nvSpPr>
        <p:spPr>
          <a:xfrm>
            <a:off x="270000" y="3015475"/>
            <a:ext cx="8410800" cy="1795500"/>
          </a:xfrm>
          <a:prstGeom prst="rect">
            <a:avLst/>
          </a:prstGeom>
          <a:solidFill>
            <a:schemeClr val="bg1">
              <a:lumMod val="95000"/>
            </a:schemeClr>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a:t>
            </a:r>
            <a:endParaRPr sz="1600" b="1" dirty="0">
              <a:solidFill>
                <a:schemeClr val="tx1"/>
              </a:solidFill>
            </a:endParaRPr>
          </a:p>
          <a:p>
            <a:pPr marL="0" marR="0" lvl="0" indent="0" algn="l" rtl="0">
              <a:lnSpc>
                <a:spcPct val="100000"/>
              </a:lnSpc>
              <a:spcBef>
                <a:spcPts val="0"/>
              </a:spcBef>
              <a:spcAft>
                <a:spcPts val="0"/>
              </a:spcAft>
              <a:buClr>
                <a:srgbClr val="000000"/>
              </a:buClr>
              <a:buSzPts val="1800"/>
              <a:buFont typeface="Arial"/>
              <a:buNone/>
            </a:pPr>
            <a:r>
              <a:rPr lang="en-GB" sz="1800" dirty="0"/>
              <a:t>In special schools and for some SEND pupils in mainstream schools there may be a need to tailor content and teaching to meet the specific needs of pupils at different developmental stages. As with all teaching for these subjects, schools should ensure that their teaching is sensitive, age-appropriate, developmentally appropriate and delivered with reference to the law. (p15)</a:t>
            </a:r>
            <a:endParaRPr lang="en-GB" sz="1800" b="0" i="0" u="none" strike="noStrike" cap="none" dirty="0">
              <a:latin typeface="Arial"/>
              <a:ea typeface="Arial"/>
              <a:cs typeface="Arial"/>
              <a:sym typeface="Arial"/>
            </a:endParaRPr>
          </a:p>
        </p:txBody>
      </p:sp>
      <p:sp>
        <p:nvSpPr>
          <p:cNvPr id="178" name="Google Shape;178;p35"/>
          <p:cNvSpPr txBox="1">
            <a:spLocks noGrp="1"/>
          </p:cNvSpPr>
          <p:nvPr>
            <p:ph type="sldNum" idx="12"/>
          </p:nvPr>
        </p:nvSpPr>
        <p:spPr>
          <a:xfrm>
            <a:off x="8772000" y="4800620"/>
            <a:ext cx="3720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83"/>
        <p:cNvGrpSpPr/>
        <p:nvPr/>
      </p:nvGrpSpPr>
      <p:grpSpPr>
        <a:xfrm>
          <a:off x="0" y="0"/>
          <a:ext cx="0" cy="0"/>
          <a:chOff x="0" y="0"/>
          <a:chExt cx="0" cy="0"/>
        </a:xfrm>
      </p:grpSpPr>
      <p:sp>
        <p:nvSpPr>
          <p:cNvPr id="184" name="Google Shape;184;p36"/>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Teacher wellbeing and engagement</a:t>
            </a:r>
            <a:endParaRPr dirty="0"/>
          </a:p>
        </p:txBody>
      </p:sp>
      <p:sp>
        <p:nvSpPr>
          <p:cNvPr id="185" name="Google Shape;185;p36"/>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Relationships education and health education cover a wide range of topics, some of which individual teachers might find personally challenging in different ways. </a:t>
            </a:r>
            <a:endParaRPr sz="1800" dirty="0"/>
          </a:p>
          <a:p>
            <a:pPr marL="0" lvl="0" indent="0" algn="l" rtl="0">
              <a:spcBef>
                <a:spcPts val="1600"/>
              </a:spcBef>
              <a:spcAft>
                <a:spcPts val="0"/>
              </a:spcAft>
              <a:buNone/>
            </a:pPr>
            <a:r>
              <a:rPr lang="en-GB" sz="1800" dirty="0"/>
              <a:t>It is important to feel you can ask for support or raise questions if: </a:t>
            </a:r>
            <a:endParaRPr sz="1800" dirty="0"/>
          </a:p>
          <a:p>
            <a:pPr marL="457200" lvl="0" indent="-342900" algn="l" rtl="0">
              <a:spcBef>
                <a:spcPts val="1600"/>
              </a:spcBef>
              <a:spcAft>
                <a:spcPts val="0"/>
              </a:spcAft>
              <a:buSzPts val="1800"/>
              <a:buChar char="●"/>
            </a:pPr>
            <a:r>
              <a:rPr lang="en-GB" sz="1800" b="1" dirty="0"/>
              <a:t>you have personal experience</a:t>
            </a:r>
            <a:r>
              <a:rPr lang="en-GB" sz="1800" dirty="0"/>
              <a:t> of a topic which makes teaching that content particularly challenging for you</a:t>
            </a:r>
            <a:endParaRPr sz="1800" dirty="0"/>
          </a:p>
          <a:p>
            <a:pPr marL="457200" lvl="0" indent="-342900" algn="l" rtl="0">
              <a:spcBef>
                <a:spcPts val="0"/>
              </a:spcBef>
              <a:spcAft>
                <a:spcPts val="0"/>
              </a:spcAft>
              <a:buSzPts val="1800"/>
              <a:buChar char="●"/>
            </a:pPr>
            <a:r>
              <a:rPr lang="en-GB" sz="1800" b="1" dirty="0"/>
              <a:t>you have personal views</a:t>
            </a:r>
            <a:r>
              <a:rPr lang="en-GB" sz="1800" dirty="0"/>
              <a:t> on a topic that mean you need to discuss how you can ensure the teaching is delivered objectively</a:t>
            </a:r>
            <a:endParaRPr sz="1800" dirty="0"/>
          </a:p>
          <a:p>
            <a:pPr marL="0" lvl="0" indent="0" algn="l" rtl="0">
              <a:spcBef>
                <a:spcPts val="1600"/>
              </a:spcBef>
              <a:spcAft>
                <a:spcPts val="0"/>
              </a:spcAft>
              <a:buNone/>
            </a:pPr>
            <a:r>
              <a:rPr lang="en-GB" sz="1800" dirty="0"/>
              <a:t>Talk to you line manager, in the first instance, if you do need support.  </a:t>
            </a:r>
            <a:endParaRPr sz="1800" dirty="0"/>
          </a:p>
          <a:p>
            <a:pPr marL="0" lvl="0" indent="0" algn="l" rtl="0">
              <a:spcBef>
                <a:spcPts val="1600"/>
              </a:spcBef>
              <a:spcAft>
                <a:spcPts val="0"/>
              </a:spcAft>
              <a:buNone/>
            </a:pPr>
            <a:endParaRPr sz="1800" dirty="0"/>
          </a:p>
          <a:p>
            <a:pPr marL="0" lvl="0" indent="0" algn="l" rtl="0">
              <a:spcBef>
                <a:spcPts val="0"/>
              </a:spcBef>
              <a:spcAft>
                <a:spcPts val="0"/>
              </a:spcAft>
              <a:buNone/>
            </a:pPr>
            <a:endParaRPr sz="1800" dirty="0"/>
          </a:p>
        </p:txBody>
      </p:sp>
      <p:sp>
        <p:nvSpPr>
          <p:cNvPr id="186" name="Google Shape;186;p3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8"/>
          <p:cNvSpPr txBox="1">
            <a:spLocks noGrp="1"/>
          </p:cNvSpPr>
          <p:nvPr>
            <p:ph type="title"/>
          </p:nvPr>
        </p:nvSpPr>
        <p:spPr>
          <a:xfrm>
            <a:off x="2702250" y="2150850"/>
            <a:ext cx="3739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Safeguarding</a:t>
            </a:r>
            <a:endParaRPr dirty="0">
              <a:solidFill>
                <a:srgbClr val="FFFFFF"/>
              </a:solidFill>
            </a:endParaRPr>
          </a:p>
        </p:txBody>
      </p:sp>
      <p:sp>
        <p:nvSpPr>
          <p:cNvPr id="198" name="Google Shape;198;p38"/>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Safeguarding (1)</a:t>
            </a:r>
            <a:endParaRPr dirty="0"/>
          </a:p>
        </p:txBody>
      </p:sp>
      <p:sp>
        <p:nvSpPr>
          <p:cNvPr id="204" name="Google Shape;204;p39"/>
          <p:cNvSpPr txBox="1">
            <a:spLocks noGrp="1"/>
          </p:cNvSpPr>
          <p:nvPr>
            <p:ph type="body" idx="1"/>
          </p:nvPr>
        </p:nvSpPr>
        <p:spPr>
          <a:xfrm>
            <a:off x="270000" y="914400"/>
            <a:ext cx="79473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solidFill>
                  <a:srgbClr val="000000"/>
                </a:solidFill>
              </a:rPr>
              <a:t>Pupils may be affected by issues discussed in lessons. </a:t>
            </a:r>
            <a:endParaRPr sz="1800" dirty="0">
              <a:solidFill>
                <a:srgbClr val="000000"/>
              </a:solidFill>
            </a:endParaRPr>
          </a:p>
          <a:p>
            <a:pPr marL="0" lvl="0" indent="0" algn="l" rtl="0">
              <a:lnSpc>
                <a:spcPct val="115000"/>
              </a:lnSpc>
              <a:spcBef>
                <a:spcPts val="1000"/>
              </a:spcBef>
              <a:spcAft>
                <a:spcPts val="0"/>
              </a:spcAft>
              <a:buNone/>
            </a:pPr>
            <a:r>
              <a:rPr lang="en-GB" sz="1800" dirty="0">
                <a:solidFill>
                  <a:srgbClr val="000000"/>
                </a:solidFill>
              </a:rPr>
              <a:t>Let your designated safeguarding lead or deputy and any other relevant staff, such as pastoral leads, know what you are teaching. This will enable them to identify and speak to relevant pupils, especially those who they know may have been directly impacted by issues covered in the lessons and those with adverse childhood experiences. </a:t>
            </a:r>
            <a:endParaRPr sz="1800" dirty="0">
              <a:solidFill>
                <a:srgbClr val="000000"/>
              </a:solidFill>
            </a:endParaRPr>
          </a:p>
          <a:p>
            <a:pPr marL="0" lvl="0" indent="0" algn="l" rtl="0">
              <a:lnSpc>
                <a:spcPct val="115000"/>
              </a:lnSpc>
              <a:spcBef>
                <a:spcPts val="1000"/>
              </a:spcBef>
              <a:spcAft>
                <a:spcPts val="0"/>
              </a:spcAft>
              <a:buNone/>
            </a:pPr>
            <a:r>
              <a:rPr lang="en-GB" sz="1800" dirty="0">
                <a:solidFill>
                  <a:srgbClr val="000000"/>
                </a:solidFill>
              </a:rPr>
              <a:t>Teachers may need to deal with disclosures/concerns (e.g. of abuse or offending behaviour) in a way that safeguards pupils in line with school policies, especially the child protection policy.</a:t>
            </a:r>
            <a:endParaRPr sz="1800" dirty="0">
              <a:solidFill>
                <a:srgbClr val="000000"/>
              </a:solidFill>
            </a:endParaRPr>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0"/>
              </a:spcBef>
              <a:spcAft>
                <a:spcPts val="0"/>
              </a:spcAft>
              <a:buSzPts val="1400"/>
              <a:buNone/>
            </a:pPr>
            <a:endParaRPr sz="1800" dirty="0"/>
          </a:p>
        </p:txBody>
      </p:sp>
      <p:sp>
        <p:nvSpPr>
          <p:cNvPr id="205" name="Google Shape;205;p39"/>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41"/>
          <p:cNvSpPr txBox="1">
            <a:spLocks noGrp="1"/>
          </p:cNvSpPr>
          <p:nvPr>
            <p:ph type="title"/>
          </p:nvPr>
        </p:nvSpPr>
        <p:spPr>
          <a:xfrm>
            <a:off x="2877750" y="2150850"/>
            <a:ext cx="3388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Ground rules</a:t>
            </a:r>
            <a:endParaRPr dirty="0">
              <a:solidFill>
                <a:srgbClr val="FFFFFF"/>
              </a:solidFill>
            </a:endParaRPr>
          </a:p>
        </p:txBody>
      </p:sp>
      <p:sp>
        <p:nvSpPr>
          <p:cNvPr id="218" name="Google Shape;218;p4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42"/>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Create class ground rules</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24" name="Google Shape;224;p42"/>
          <p:cNvSpPr txBox="1">
            <a:spLocks noGrp="1"/>
          </p:cNvSpPr>
          <p:nvPr>
            <p:ph type="body" idx="1"/>
          </p:nvPr>
        </p:nvSpPr>
        <p:spPr>
          <a:xfrm>
            <a:off x="270000" y="914400"/>
            <a:ext cx="73800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rgbClr val="000000"/>
                </a:solidFill>
              </a:rPr>
              <a:t>Clear class ground rules can help when teaching about sensitive topics. They also support confidentiality and safeguarding of pupils. </a:t>
            </a:r>
            <a:endParaRPr sz="1800" dirty="0">
              <a:solidFill>
                <a:srgbClr val="000000"/>
              </a:solidFill>
            </a:endParaRPr>
          </a:p>
          <a:p>
            <a:pPr marL="0" lvl="0" indent="0" algn="l" rtl="0">
              <a:lnSpc>
                <a:spcPct val="115000"/>
              </a:lnSpc>
              <a:spcBef>
                <a:spcPts val="1600"/>
              </a:spcBef>
              <a:spcAft>
                <a:spcPts val="0"/>
              </a:spcAft>
              <a:buSzPts val="1400"/>
              <a:buNone/>
            </a:pPr>
            <a:r>
              <a:rPr lang="en-GB" sz="1800" dirty="0">
                <a:solidFill>
                  <a:srgbClr val="000000"/>
                </a:solidFill>
              </a:rPr>
              <a:t>Good practice is for ground rules to be: </a:t>
            </a:r>
            <a:endParaRPr sz="1800" dirty="0">
              <a:solidFill>
                <a:srgbClr val="000000"/>
              </a:solidFill>
            </a:endParaRPr>
          </a:p>
          <a:p>
            <a:pPr marL="457200" lvl="0" indent="-342900" algn="l" rtl="0">
              <a:lnSpc>
                <a:spcPct val="115000"/>
              </a:lnSpc>
              <a:spcBef>
                <a:spcPts val="1600"/>
              </a:spcBef>
              <a:spcAft>
                <a:spcPts val="0"/>
              </a:spcAft>
              <a:buClr>
                <a:schemeClr val="accent1"/>
              </a:buClr>
              <a:buSzPts val="1800"/>
              <a:buChar char="●"/>
            </a:pPr>
            <a:r>
              <a:rPr lang="en-GB" sz="1800" b="1" dirty="0">
                <a:solidFill>
                  <a:srgbClr val="000000"/>
                </a:solidFill>
              </a:rPr>
              <a:t>discussed</a:t>
            </a:r>
            <a:r>
              <a:rPr lang="en-GB" sz="1800" dirty="0">
                <a:solidFill>
                  <a:srgbClr val="000000"/>
                </a:solidFill>
              </a:rPr>
              <a:t> and understood by all</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b="1" dirty="0">
                <a:solidFill>
                  <a:srgbClr val="000000"/>
                </a:solidFill>
              </a:rPr>
              <a:t>clear</a:t>
            </a:r>
            <a:r>
              <a:rPr lang="en-GB" sz="1800" dirty="0">
                <a:solidFill>
                  <a:srgbClr val="000000"/>
                </a:solidFill>
              </a:rPr>
              <a:t> and practical</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b="1" dirty="0">
                <a:solidFill>
                  <a:srgbClr val="000000"/>
                </a:solidFill>
              </a:rPr>
              <a:t>modelled</a:t>
            </a:r>
            <a:r>
              <a:rPr lang="en-GB" sz="1800" dirty="0">
                <a:solidFill>
                  <a:srgbClr val="000000"/>
                </a:solidFill>
              </a:rPr>
              <a:t> by the teacher</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b="1" dirty="0">
                <a:solidFill>
                  <a:srgbClr val="000000"/>
                </a:solidFill>
              </a:rPr>
              <a:t>followed</a:t>
            </a:r>
            <a:r>
              <a:rPr lang="en-GB" sz="1800" dirty="0">
                <a:solidFill>
                  <a:srgbClr val="000000"/>
                </a:solidFill>
              </a:rPr>
              <a:t> consistently and enforced </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b="1" dirty="0">
                <a:solidFill>
                  <a:srgbClr val="000000"/>
                </a:solidFill>
              </a:rPr>
              <a:t>updated</a:t>
            </a:r>
            <a:r>
              <a:rPr lang="en-GB" sz="1800" dirty="0">
                <a:solidFill>
                  <a:srgbClr val="000000"/>
                </a:solidFill>
              </a:rPr>
              <a:t> when needed</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b="1" dirty="0">
                <a:solidFill>
                  <a:srgbClr val="000000"/>
                </a:solidFill>
              </a:rPr>
              <a:t>visible</a:t>
            </a:r>
            <a:r>
              <a:rPr lang="en-GB" sz="1800" dirty="0">
                <a:solidFill>
                  <a:srgbClr val="000000"/>
                </a:solidFill>
              </a:rPr>
              <a:t> in lessons (for example, posters)</a:t>
            </a:r>
            <a:endParaRPr sz="1800" dirty="0">
              <a:solidFill>
                <a:srgbClr val="000000"/>
              </a:solidFill>
            </a:endParaRPr>
          </a:p>
          <a:p>
            <a:pPr marL="0" lvl="0" indent="0" algn="l" rtl="0">
              <a:lnSpc>
                <a:spcPct val="115000"/>
              </a:lnSpc>
              <a:spcBef>
                <a:spcPts val="1600"/>
              </a:spcBef>
              <a:spcAft>
                <a:spcPts val="1600"/>
              </a:spcAft>
              <a:buSzPts val="1400"/>
              <a:buNone/>
            </a:pPr>
            <a:endParaRPr sz="1800" dirty="0"/>
          </a:p>
        </p:txBody>
      </p:sp>
      <p:sp>
        <p:nvSpPr>
          <p:cNvPr id="225" name="Google Shape;225;p42"/>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43"/>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Example ground rules</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31" name="Google Shape;231;p43"/>
          <p:cNvSpPr txBox="1">
            <a:spLocks noGrp="1"/>
          </p:cNvSpPr>
          <p:nvPr>
            <p:ph type="body" idx="1"/>
          </p:nvPr>
        </p:nvSpPr>
        <p:spPr>
          <a:xfrm>
            <a:off x="270000" y="914400"/>
            <a:ext cx="7889262"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800" b="1" dirty="0">
                <a:solidFill>
                  <a:srgbClr val="000000"/>
                </a:solidFill>
              </a:rPr>
              <a:t>Respect privacy. </a:t>
            </a:r>
            <a:r>
              <a:rPr lang="en-GB" sz="1800" dirty="0">
                <a:solidFill>
                  <a:srgbClr val="000000"/>
                </a:solidFill>
              </a:rPr>
              <a:t>We can discuss examples but do not use names or descriptions that identify anyone, including ourselves. </a:t>
            </a:r>
            <a:endParaRPr sz="1800" dirty="0">
              <a:solidFill>
                <a:srgbClr val="000000"/>
              </a:solidFill>
            </a:endParaRPr>
          </a:p>
          <a:p>
            <a:pPr marL="0" lvl="0" indent="0" algn="l" rtl="0">
              <a:lnSpc>
                <a:spcPct val="115000"/>
              </a:lnSpc>
              <a:spcBef>
                <a:spcPts val="1600"/>
              </a:spcBef>
              <a:spcAft>
                <a:spcPts val="0"/>
              </a:spcAft>
              <a:buClr>
                <a:schemeClr val="dk1"/>
              </a:buClr>
              <a:buSzPts val="1100"/>
              <a:buFont typeface="Arial"/>
              <a:buNone/>
            </a:pPr>
            <a:r>
              <a:rPr lang="en-GB" sz="1800" b="1" dirty="0">
                <a:solidFill>
                  <a:srgbClr val="000000"/>
                </a:solidFill>
              </a:rPr>
              <a:t>Listen to others.</a:t>
            </a:r>
            <a:r>
              <a:rPr lang="en-GB" sz="1800" dirty="0">
                <a:solidFill>
                  <a:srgbClr val="000000"/>
                </a:solidFill>
              </a:rPr>
              <a:t> It is okay to disagree with each other, but we should listen properly before making assumptions or deciding how to respond. When disagreeing, challenge the statement not the person.</a:t>
            </a:r>
            <a:endParaRPr sz="1800" dirty="0">
              <a:solidFill>
                <a:srgbClr val="000000"/>
              </a:solidFill>
            </a:endParaRPr>
          </a:p>
          <a:p>
            <a:pPr marL="0" lvl="0" indent="0" algn="l" rtl="0">
              <a:lnSpc>
                <a:spcPct val="115000"/>
              </a:lnSpc>
              <a:spcBef>
                <a:spcPts val="1600"/>
              </a:spcBef>
              <a:spcAft>
                <a:spcPts val="0"/>
              </a:spcAft>
              <a:buClr>
                <a:schemeClr val="dk1"/>
              </a:buClr>
              <a:buSzPts val="1100"/>
              <a:buFont typeface="Arial"/>
              <a:buNone/>
            </a:pPr>
            <a:r>
              <a:rPr lang="en-GB" sz="1800" b="1" dirty="0">
                <a:solidFill>
                  <a:srgbClr val="000000"/>
                </a:solidFill>
              </a:rPr>
              <a:t>No judgement. </a:t>
            </a:r>
            <a:r>
              <a:rPr lang="en-GB" sz="1800" dirty="0">
                <a:solidFill>
                  <a:srgbClr val="000000"/>
                </a:solidFill>
              </a:rPr>
              <a:t>We can explore beliefs and misunderstandings about a topic without fear of being judged. </a:t>
            </a:r>
            <a:endParaRPr sz="1800" dirty="0">
              <a:solidFill>
                <a:srgbClr val="000000"/>
              </a:solidFill>
            </a:endParaRPr>
          </a:p>
          <a:p>
            <a:pPr marL="0" lvl="0" indent="0" algn="l" rtl="0">
              <a:lnSpc>
                <a:spcPct val="115000"/>
              </a:lnSpc>
              <a:spcBef>
                <a:spcPts val="1600"/>
              </a:spcBef>
              <a:spcAft>
                <a:spcPts val="1600"/>
              </a:spcAft>
              <a:buClr>
                <a:schemeClr val="dk1"/>
              </a:buClr>
              <a:buSzPts val="1100"/>
              <a:buFont typeface="Arial"/>
              <a:buNone/>
            </a:pPr>
            <a:r>
              <a:rPr lang="en-GB" sz="1800" b="1" dirty="0">
                <a:solidFill>
                  <a:srgbClr val="000000"/>
                </a:solidFill>
              </a:rPr>
              <a:t>Choose level of participation.</a:t>
            </a:r>
            <a:r>
              <a:rPr lang="en-GB" sz="1800" dirty="0">
                <a:solidFill>
                  <a:srgbClr val="000000"/>
                </a:solidFill>
              </a:rPr>
              <a:t> Everyone has the right to choose not to answer a question or join discussion. We never put anyone ‘on the spot’ (no personal questions or pressure to answer).</a:t>
            </a:r>
            <a:endParaRPr sz="1800" dirty="0">
              <a:solidFill>
                <a:srgbClr val="000000"/>
              </a:solidFill>
            </a:endParaRPr>
          </a:p>
        </p:txBody>
      </p:sp>
      <p:sp>
        <p:nvSpPr>
          <p:cNvPr id="232" name="Google Shape;232;p4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17"/>
        <p:cNvGrpSpPr/>
        <p:nvPr/>
      </p:nvGrpSpPr>
      <p:grpSpPr>
        <a:xfrm>
          <a:off x="0" y="0"/>
          <a:ext cx="0" cy="0"/>
          <a:chOff x="0" y="0"/>
          <a:chExt cx="0" cy="0"/>
        </a:xfrm>
      </p:grpSpPr>
      <p:sp>
        <p:nvSpPr>
          <p:cNvPr id="218" name="Google Shape;218;p41"/>
          <p:cNvSpPr txBox="1">
            <a:spLocks noGrp="1"/>
          </p:cNvSpPr>
          <p:nvPr>
            <p:ph type="title"/>
          </p:nvPr>
        </p:nvSpPr>
        <p:spPr>
          <a:xfrm>
            <a:off x="2557306" y="2216165"/>
            <a:ext cx="4260300" cy="8418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Primary curriculum</a:t>
            </a:r>
            <a:endParaRPr dirty="0">
              <a:solidFill>
                <a:srgbClr val="FFFFFF"/>
              </a:solidFill>
            </a:endParaRPr>
          </a:p>
        </p:txBody>
      </p:sp>
      <p:sp>
        <p:nvSpPr>
          <p:cNvPr id="219" name="Google Shape;219;p4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08"/>
        <p:cNvGrpSpPr/>
        <p:nvPr/>
      </p:nvGrpSpPr>
      <p:grpSpPr>
        <a:xfrm>
          <a:off x="0" y="0"/>
          <a:ext cx="0" cy="0"/>
          <a:chOff x="0" y="0"/>
          <a:chExt cx="0" cy="0"/>
        </a:xfrm>
      </p:grpSpPr>
      <p:sp>
        <p:nvSpPr>
          <p:cNvPr id="109" name="Google Shape;109;p2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Contents</a:t>
            </a:r>
            <a:endParaRPr dirty="0">
              <a:solidFill>
                <a:schemeClr val="accent1"/>
              </a:solidFill>
            </a:endParaRPr>
          </a:p>
        </p:txBody>
      </p:sp>
      <p:sp>
        <p:nvSpPr>
          <p:cNvPr id="110" name="Google Shape;110;p26"/>
          <p:cNvSpPr txBox="1">
            <a:spLocks noGrp="1"/>
          </p:cNvSpPr>
          <p:nvPr>
            <p:ph type="sldNum" idx="12"/>
          </p:nvPr>
        </p:nvSpPr>
        <p:spPr>
          <a:xfrm>
            <a:off x="4402575" y="4810975"/>
            <a:ext cx="260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a:t>
            </a:fld>
            <a:endParaRPr dirty="0"/>
          </a:p>
        </p:txBody>
      </p:sp>
      <p:sp>
        <p:nvSpPr>
          <p:cNvPr id="2" name="TextBox 1">
            <a:extLst>
              <a:ext uri="{FF2B5EF4-FFF2-40B4-BE49-F238E27FC236}">
                <a16:creationId xmlns:a16="http://schemas.microsoft.com/office/drawing/2014/main" id="{FEB8E43A-8ECD-414B-836E-9D0F7903F5EA}"/>
              </a:ext>
            </a:extLst>
          </p:cNvPr>
          <p:cNvSpPr txBox="1"/>
          <p:nvPr/>
        </p:nvSpPr>
        <p:spPr>
          <a:xfrm>
            <a:off x="317166" y="976474"/>
            <a:ext cx="8170817" cy="4154984"/>
          </a:xfrm>
          <a:prstGeom prst="rect">
            <a:avLst/>
          </a:prstGeom>
          <a:noFill/>
        </p:spPr>
        <p:txBody>
          <a:bodyPr wrap="square" rtlCol="0">
            <a:spAutoFit/>
          </a:bodyPr>
          <a:lstStyle/>
          <a:p>
            <a:pPr fontAlgn="t">
              <a:lnSpc>
                <a:spcPct val="150000"/>
              </a:lnSpc>
            </a:pP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  3</a:t>
            </a:r>
            <a:r>
              <a:rPr lang="en-GB" sz="2200" dirty="0">
                <a:solidFill>
                  <a:schemeClr val="accent1"/>
                </a:solidFill>
                <a:latin typeface="Arial" panose="020B0604020202020204" pitchFamily="34" charset="0"/>
                <a:ea typeface="Arial" panose="020B0604020202020204" pitchFamily="34" charset="0"/>
              </a:rPr>
              <a:t>	</a:t>
            </a: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About this training module </a:t>
            </a:r>
            <a:endParaRPr lang="en-GB" sz="2200" dirty="0">
              <a:solidFill>
                <a:schemeClr val="accent1"/>
              </a:solidFill>
              <a:latin typeface="Arial" panose="020B0604020202020204" pitchFamily="34" charset="0"/>
            </a:endParaRPr>
          </a:p>
          <a:p>
            <a:pPr fontAlgn="t">
              <a:lnSpc>
                <a:spcPct val="150000"/>
              </a:lnSpc>
            </a:pP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  5</a:t>
            </a:r>
            <a:r>
              <a:rPr lang="en-GB" sz="2200" dirty="0">
                <a:solidFill>
                  <a:schemeClr val="accent1"/>
                </a:solidFill>
                <a:latin typeface="Arial" panose="020B0604020202020204" pitchFamily="34" charset="0"/>
                <a:ea typeface="Arial" panose="020B0604020202020204" pitchFamily="34" charset="0"/>
              </a:rPr>
              <a:t>	</a:t>
            </a: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Teaching the new curriculum</a:t>
            </a:r>
            <a:endParaRPr lang="en-GB" sz="2200" dirty="0">
              <a:solidFill>
                <a:schemeClr val="accent1"/>
              </a:solidFill>
              <a:latin typeface="Arial" panose="020B0604020202020204" pitchFamily="34" charset="0"/>
            </a:endParaRPr>
          </a:p>
          <a:p>
            <a:pPr fontAlgn="t">
              <a:lnSpc>
                <a:spcPct val="150000"/>
              </a:lnSpc>
            </a:pP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14	Safeguarding </a:t>
            </a:r>
          </a:p>
          <a:p>
            <a:pPr fontAlgn="t">
              <a:lnSpc>
                <a:spcPct val="150000"/>
              </a:lnSpc>
            </a:pP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16	Ground rules</a:t>
            </a:r>
            <a:endParaRPr lang="en-GB" sz="2200" dirty="0">
              <a:solidFill>
                <a:schemeClr val="accent1"/>
              </a:solidFill>
              <a:latin typeface="Arial" panose="020B0604020202020204" pitchFamily="34" charset="0"/>
            </a:endParaRPr>
          </a:p>
          <a:p>
            <a:pPr fontAlgn="t">
              <a:lnSpc>
                <a:spcPct val="150000"/>
              </a:lnSpc>
            </a:pP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19</a:t>
            </a:r>
            <a:r>
              <a:rPr lang="en-GB" sz="2200" dirty="0">
                <a:solidFill>
                  <a:schemeClr val="accent1"/>
                </a:solidFill>
                <a:latin typeface="Arial" panose="020B0604020202020204" pitchFamily="34" charset="0"/>
                <a:ea typeface="Arial" panose="020B0604020202020204" pitchFamily="34" charset="0"/>
              </a:rPr>
              <a:t>	</a:t>
            </a:r>
            <a:r>
              <a:rPr lang="en-GB" sz="2200" b="1" dirty="0">
                <a:solidFill>
                  <a:schemeClr val="accent1"/>
                </a:solidFill>
                <a:latin typeface="Arial" panose="020B0604020202020204" pitchFamily="34" charset="0"/>
                <a:ea typeface="Arial" panose="020B0604020202020204" pitchFamily="34" charset="0"/>
                <a:cs typeface="Arial" panose="020B0604020202020204" pitchFamily="34" charset="0"/>
              </a:rPr>
              <a:t>Primary curriculum </a:t>
            </a:r>
            <a:endParaRPr lang="en-GB" sz="2200" dirty="0">
              <a:solidFill>
                <a:schemeClr val="accent1"/>
              </a:solidFill>
              <a:latin typeface="Arial" panose="020B0604020202020204" pitchFamily="34" charset="0"/>
            </a:endParaRPr>
          </a:p>
          <a:p>
            <a:pPr fontAlgn="t">
              <a:lnSpc>
                <a:spcPct val="150000"/>
              </a:lnSpc>
            </a:pP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37</a:t>
            </a:r>
            <a:r>
              <a:rPr lang="en-GB" sz="2200" dirty="0">
                <a:solidFill>
                  <a:schemeClr val="accent1"/>
                </a:solidFill>
                <a:latin typeface="Arial" panose="020B0604020202020204" pitchFamily="34" charset="0"/>
                <a:ea typeface="Arial" panose="020B0604020202020204" pitchFamily="34" charset="0"/>
              </a:rPr>
              <a:t>	</a:t>
            </a:r>
            <a:r>
              <a:rPr lang="en-GB" sz="2200" b="1" dirty="0">
                <a:solidFill>
                  <a:schemeClr val="accent1"/>
                </a:solidFill>
                <a:latin typeface="Arial" panose="020B0604020202020204" pitchFamily="34" charset="0"/>
                <a:ea typeface="Arial" panose="020B0604020202020204" pitchFamily="34" charset="0"/>
                <a:cs typeface="Arial" panose="020B0604020202020204" pitchFamily="34" charset="0"/>
              </a:rPr>
              <a:t>Secondary curriculum </a:t>
            </a:r>
            <a:endParaRPr lang="en-GB" sz="2200" dirty="0">
              <a:solidFill>
                <a:schemeClr val="accent1"/>
              </a:solidFill>
              <a:latin typeface="Arial" panose="020B0604020202020204" pitchFamily="34" charset="0"/>
            </a:endParaRPr>
          </a:p>
          <a:p>
            <a:pPr fontAlgn="t">
              <a:lnSpc>
                <a:spcPct val="150000"/>
              </a:lnSpc>
            </a:pP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46</a:t>
            </a:r>
            <a:r>
              <a:rPr lang="en-GB" sz="2200" dirty="0">
                <a:solidFill>
                  <a:schemeClr val="accent1"/>
                </a:solidFill>
                <a:latin typeface="Arial" panose="020B0604020202020204" pitchFamily="34" charset="0"/>
                <a:ea typeface="Arial" panose="020B0604020202020204" pitchFamily="34" charset="0"/>
              </a:rPr>
              <a:t>	</a:t>
            </a: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Examples of good practice</a:t>
            </a:r>
            <a:endParaRPr lang="en-GB" sz="2200" dirty="0">
              <a:solidFill>
                <a:schemeClr val="accent1"/>
              </a:solidFill>
              <a:latin typeface="Arial" panose="020B0604020202020204" pitchFamily="34" charset="0"/>
            </a:endParaRPr>
          </a:p>
          <a:p>
            <a:pPr fontAlgn="t">
              <a:lnSpc>
                <a:spcPct val="150000"/>
              </a:lnSpc>
            </a:pP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52</a:t>
            </a:r>
            <a:r>
              <a:rPr lang="en-GB" sz="2200" dirty="0">
                <a:solidFill>
                  <a:schemeClr val="accent1"/>
                </a:solidFill>
                <a:latin typeface="Arial" panose="020B0604020202020204" pitchFamily="34" charset="0"/>
                <a:ea typeface="Arial" panose="020B0604020202020204" pitchFamily="34" charset="0"/>
              </a:rPr>
              <a:t>	</a:t>
            </a:r>
            <a:r>
              <a:rPr lang="en-GB" sz="2200" dirty="0">
                <a:solidFill>
                  <a:schemeClr val="accent1"/>
                </a:solidFill>
                <a:latin typeface="Arial" panose="020B0604020202020204" pitchFamily="34" charset="0"/>
                <a:ea typeface="Arial" panose="020B0604020202020204" pitchFamily="34" charset="0"/>
                <a:cs typeface="Arial" panose="020B0604020202020204" pitchFamily="34" charset="0"/>
              </a:rPr>
              <a:t>Activities and templates for trainers</a:t>
            </a:r>
            <a:endParaRPr lang="en-GB" sz="2200" dirty="0">
              <a:solidFill>
                <a:schemeClr val="accen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23"/>
        <p:cNvGrpSpPr/>
        <p:nvPr/>
      </p:nvGrpSpPr>
      <p:grpSpPr>
        <a:xfrm>
          <a:off x="0" y="0"/>
          <a:ext cx="0" cy="0"/>
          <a:chOff x="0" y="0"/>
          <a:chExt cx="0" cy="0"/>
        </a:xfrm>
      </p:grpSpPr>
      <p:sp>
        <p:nvSpPr>
          <p:cNvPr id="224" name="Google Shape;224;p4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Introducing puberty</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28" name="Google Shape;228;p42"/>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25" name="Google Shape;225;p42"/>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that puberty is part of the human life cycle. It is the process of growing into an adult and becoming able to reproduce.</a:t>
            </a:r>
            <a:endParaRPr dirty="0">
              <a:solidFill>
                <a:schemeClr val="tx1"/>
              </a:solidFill>
            </a:endParaRPr>
          </a:p>
          <a:p>
            <a:pPr marL="0" lvl="0" indent="0" algn="l" rtl="0">
              <a:lnSpc>
                <a:spcPct val="115000"/>
              </a:lnSpc>
              <a:spcBef>
                <a:spcPts val="1000"/>
              </a:spcBef>
              <a:spcAft>
                <a:spcPts val="0"/>
              </a:spcAft>
              <a:buSzPts val="1400"/>
              <a:buNone/>
            </a:pPr>
            <a:r>
              <a:rPr lang="en-GB" sz="1800" dirty="0">
                <a:solidFill>
                  <a:schemeClr val="tx1"/>
                </a:solidFill>
              </a:rPr>
              <a:t>Explain</a:t>
            </a:r>
            <a:r>
              <a:rPr lang="en-GB" sz="1800" b="1" dirty="0">
                <a:solidFill>
                  <a:schemeClr val="tx1"/>
                </a:solidFill>
              </a:rPr>
              <a:t> </a:t>
            </a:r>
            <a:r>
              <a:rPr lang="en-GB" sz="1800" dirty="0">
                <a:solidFill>
                  <a:schemeClr val="tx1"/>
                </a:solidFill>
              </a:rPr>
              <a:t>that puberty </a:t>
            </a:r>
            <a:r>
              <a:rPr lang="en-GB" dirty="0">
                <a:solidFill>
                  <a:schemeClr val="tx1"/>
                </a:solidFill>
              </a:rPr>
              <a:t>usually starts</a:t>
            </a:r>
            <a:r>
              <a:rPr lang="en-GB" sz="1800" dirty="0">
                <a:solidFill>
                  <a:schemeClr val="tx1"/>
                </a:solidFill>
              </a:rPr>
              <a:t> between the ages of 8 and 1</a:t>
            </a:r>
            <a:r>
              <a:rPr lang="en-GB" dirty="0">
                <a:solidFill>
                  <a:schemeClr val="tx1"/>
                </a:solidFill>
              </a:rPr>
              <a:t>4</a:t>
            </a:r>
            <a:r>
              <a:rPr lang="en-GB" sz="1800" dirty="0">
                <a:solidFill>
                  <a:schemeClr val="tx1"/>
                </a:solidFill>
              </a:rPr>
              <a:t> </a:t>
            </a:r>
            <a:r>
              <a:rPr lang="en-GB" dirty="0">
                <a:solidFill>
                  <a:schemeClr val="tx1"/>
                </a:solidFill>
              </a:rPr>
              <a:t>and lasts for up to 4 years. C</a:t>
            </a:r>
            <a:r>
              <a:rPr lang="en-GB" sz="1800" dirty="0">
                <a:solidFill>
                  <a:schemeClr val="tx1"/>
                </a:solidFill>
              </a:rPr>
              <a:t>hildren will start puberty at different times. </a:t>
            </a:r>
            <a:r>
              <a:rPr lang="en-GB" dirty="0">
                <a:solidFill>
                  <a:schemeClr val="tx1"/>
                </a:solidFill>
              </a:rPr>
              <a:t>Girls usually start earlier than boys.</a:t>
            </a:r>
            <a:endParaRPr sz="1800"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It is important to introduce all pupils to the idea of puberty before they are likely to start.</a:t>
            </a:r>
            <a:endParaRPr dirty="0">
              <a:solidFill>
                <a:schemeClr val="tx1"/>
              </a:solidFill>
            </a:endParaRPr>
          </a:p>
          <a:p>
            <a:pPr marL="0" lvl="0" indent="0" algn="l" rtl="0">
              <a:lnSpc>
                <a:spcPct val="115000"/>
              </a:lnSpc>
              <a:spcBef>
                <a:spcPts val="1600"/>
              </a:spcBef>
              <a:spcAft>
                <a:spcPts val="0"/>
              </a:spcAft>
              <a:buSzPts val="1400"/>
              <a:buNone/>
            </a:pPr>
            <a:r>
              <a:rPr lang="en-GB" b="1" dirty="0">
                <a:solidFill>
                  <a:schemeClr val="tx1"/>
                </a:solidFill>
              </a:rPr>
              <a:t>Teacher’s reference: </a:t>
            </a:r>
            <a:r>
              <a:rPr lang="en-GB" u="sng" dirty="0">
                <a:solidFill>
                  <a:srgbClr val="0000FF"/>
                </a:solidFill>
                <a:hlinkClick r:id="rId3">
                  <a:extLst>
                    <a:ext uri="{A12FA001-AC4F-418D-AE19-62706E023703}">
                      <ahyp:hlinkClr xmlns:ahyp="http://schemas.microsoft.com/office/drawing/2018/hyperlinkcolor" xmlns="" val="tx"/>
                    </a:ext>
                  </a:extLst>
                </a:hlinkClick>
              </a:rPr>
              <a:t>Stages of puberty</a:t>
            </a:r>
            <a:r>
              <a:rPr lang="en-GB" dirty="0">
                <a:solidFill>
                  <a:srgbClr val="0000FF"/>
                </a:solidFill>
              </a:rPr>
              <a:t> </a:t>
            </a:r>
            <a:r>
              <a:rPr lang="en-GB" dirty="0">
                <a:solidFill>
                  <a:schemeClr val="tx1"/>
                </a:solidFill>
              </a:rPr>
              <a:t>(NHS.UK).</a:t>
            </a:r>
            <a:endParaRPr sz="1800"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226" name="Google Shape;226;p42"/>
          <p:cNvSpPr txBox="1">
            <a:spLocks noGrp="1"/>
          </p:cNvSpPr>
          <p:nvPr>
            <p:ph type="body" idx="2"/>
          </p:nvPr>
        </p:nvSpPr>
        <p:spPr>
          <a:xfrm>
            <a:off x="6178800" y="216425"/>
            <a:ext cx="2695200" cy="2474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27" name="Google Shape;227;p4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9"/>
        <p:cNvGrpSpPr/>
        <p:nvPr/>
      </p:nvGrpSpPr>
      <p:grpSpPr>
        <a:xfrm>
          <a:off x="0" y="0"/>
          <a:ext cx="0" cy="0"/>
          <a:chOff x="0" y="0"/>
          <a:chExt cx="0" cy="0"/>
        </a:xfrm>
      </p:grpSpPr>
      <p:sp>
        <p:nvSpPr>
          <p:cNvPr id="240" name="Google Shape;240;p4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Hormones that affect both sexes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44" name="Google Shape;244;p44"/>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41" name="Google Shape;241;p44"/>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that hormones control the changes young people go through during puberty. </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Explain that some hormones (‘adrenal androgens’) cause the same changes to boys’ and girls’ bodies. These changes include:</a:t>
            </a:r>
            <a:endParaRPr dirty="0">
              <a:solidFill>
                <a:schemeClr val="tx1"/>
              </a:solidFill>
            </a:endParaRPr>
          </a:p>
          <a:p>
            <a:pPr marL="457200" lvl="0" indent="-317500" algn="l" rtl="0">
              <a:spcBef>
                <a:spcPts val="1000"/>
              </a:spcBef>
              <a:spcAft>
                <a:spcPts val="0"/>
              </a:spcAft>
              <a:buSzPts val="1400"/>
              <a:buChar char="●"/>
            </a:pPr>
            <a:r>
              <a:rPr lang="en-GB" dirty="0">
                <a:solidFill>
                  <a:schemeClr val="tx1"/>
                </a:solidFill>
              </a:rPr>
              <a:t>growth of pubic and underarm hair </a:t>
            </a:r>
            <a:endParaRPr dirty="0">
              <a:solidFill>
                <a:schemeClr val="tx1"/>
              </a:solidFill>
            </a:endParaRPr>
          </a:p>
          <a:p>
            <a:pPr marL="457200" lvl="0" indent="-317500" algn="l" rtl="0">
              <a:spcBef>
                <a:spcPts val="0"/>
              </a:spcBef>
              <a:spcAft>
                <a:spcPts val="0"/>
              </a:spcAft>
              <a:buSzPts val="1400"/>
              <a:buChar char="●"/>
            </a:pPr>
            <a:r>
              <a:rPr lang="en-GB" dirty="0">
                <a:solidFill>
                  <a:schemeClr val="tx1"/>
                </a:solidFill>
              </a:rPr>
              <a:t>changes to sweat, making body odour more likely</a:t>
            </a:r>
            <a:endParaRPr dirty="0">
              <a:solidFill>
                <a:schemeClr val="tx1"/>
              </a:solidFill>
            </a:endParaRPr>
          </a:p>
          <a:p>
            <a:pPr marL="457200" lvl="0" indent="-317500" algn="l" rtl="0">
              <a:spcBef>
                <a:spcPts val="0"/>
              </a:spcBef>
              <a:spcAft>
                <a:spcPts val="0"/>
              </a:spcAft>
              <a:buSzPts val="1400"/>
              <a:buChar char="●"/>
            </a:pPr>
            <a:r>
              <a:rPr lang="en-GB" dirty="0">
                <a:solidFill>
                  <a:schemeClr val="tx1"/>
                </a:solidFill>
              </a:rPr>
              <a:t>the skin to produce extra oil (sebum), which can cause spots or acne</a:t>
            </a:r>
            <a:endParaRPr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242" name="Google Shape;242;p44"/>
          <p:cNvSpPr txBox="1">
            <a:spLocks noGrp="1"/>
          </p:cNvSpPr>
          <p:nvPr>
            <p:ph type="body" idx="2"/>
          </p:nvPr>
        </p:nvSpPr>
        <p:spPr>
          <a:xfrm>
            <a:off x="6178800" y="216425"/>
            <a:ext cx="2695200" cy="2474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43" name="Google Shape;243;p4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21</a:t>
            </a:fld>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48"/>
        <p:cNvGrpSpPr/>
        <p:nvPr/>
      </p:nvGrpSpPr>
      <p:grpSpPr>
        <a:xfrm>
          <a:off x="0" y="0"/>
          <a:ext cx="0" cy="0"/>
          <a:chOff x="0" y="0"/>
          <a:chExt cx="0" cy="0"/>
        </a:xfrm>
      </p:grpSpPr>
      <p:sp>
        <p:nvSpPr>
          <p:cNvPr id="249" name="Google Shape;249;p4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Hormones that affect boys or girls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53" name="Google Shape;253;p45"/>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50" name="Google Shape;250;p45"/>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solidFill>
                  <a:schemeClr val="tx1"/>
                </a:solidFill>
              </a:rPr>
              <a:t>In girls, some puberty hormones travel to the ovaries (oval-shaped organs either side of the uterus) and encourage them to:</a:t>
            </a:r>
            <a:endParaRPr dirty="0">
              <a:solidFill>
                <a:schemeClr val="tx1"/>
              </a:solidFill>
            </a:endParaRPr>
          </a:p>
          <a:p>
            <a:pPr marL="457200" lvl="0" indent="-317500" algn="l" rtl="0">
              <a:spcBef>
                <a:spcPts val="1000"/>
              </a:spcBef>
              <a:spcAft>
                <a:spcPts val="0"/>
              </a:spcAft>
              <a:buSzPts val="1400"/>
              <a:buChar char="●"/>
            </a:pPr>
            <a:r>
              <a:rPr lang="en-GB" dirty="0">
                <a:solidFill>
                  <a:schemeClr val="tx1"/>
                </a:solidFill>
              </a:rPr>
              <a:t>grow and release eggs</a:t>
            </a:r>
            <a:endParaRPr dirty="0">
              <a:solidFill>
                <a:schemeClr val="tx1"/>
              </a:solidFill>
            </a:endParaRPr>
          </a:p>
          <a:p>
            <a:pPr marL="457200" lvl="0" indent="-317500" algn="l" rtl="0">
              <a:spcBef>
                <a:spcPts val="0"/>
              </a:spcBef>
              <a:spcAft>
                <a:spcPts val="0"/>
              </a:spcAft>
              <a:buSzPts val="1400"/>
              <a:buChar char="●"/>
            </a:pPr>
            <a:r>
              <a:rPr lang="en-GB" dirty="0">
                <a:solidFill>
                  <a:schemeClr val="tx1"/>
                </a:solidFill>
              </a:rPr>
              <a:t>release ‘oestrogen’, which causes changes to the girl’s body and prepares her for pregnancy</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dirty="0">
                <a:solidFill>
                  <a:schemeClr val="tx1"/>
                </a:solidFill>
              </a:rPr>
              <a:t>In boys, some puberty hormones travel to the testes and encourage them to: </a:t>
            </a:r>
            <a:endParaRPr dirty="0">
              <a:solidFill>
                <a:schemeClr val="tx1"/>
              </a:solidFill>
            </a:endParaRPr>
          </a:p>
          <a:p>
            <a:pPr marL="457200" lvl="0" indent="-317500" algn="l" rtl="0">
              <a:spcBef>
                <a:spcPts val="1000"/>
              </a:spcBef>
              <a:spcAft>
                <a:spcPts val="0"/>
              </a:spcAft>
              <a:buSzPts val="1400"/>
              <a:buChar char="●"/>
            </a:pPr>
            <a:r>
              <a:rPr lang="en-GB" dirty="0">
                <a:solidFill>
                  <a:schemeClr val="tx1"/>
                </a:solidFill>
              </a:rPr>
              <a:t>start producing sperm</a:t>
            </a:r>
            <a:endParaRPr dirty="0">
              <a:solidFill>
                <a:schemeClr val="tx1"/>
              </a:solidFill>
            </a:endParaRPr>
          </a:p>
          <a:p>
            <a:pPr marL="457200" lvl="0" indent="-317500" algn="l" rtl="0">
              <a:spcBef>
                <a:spcPts val="0"/>
              </a:spcBef>
              <a:spcAft>
                <a:spcPts val="0"/>
              </a:spcAft>
              <a:buSzPts val="1400"/>
              <a:buChar char="●"/>
            </a:pPr>
            <a:r>
              <a:rPr lang="en-GB" dirty="0">
                <a:solidFill>
                  <a:schemeClr val="tx1"/>
                </a:solidFill>
              </a:rPr>
              <a:t>release ‘testosterone’, which causes changes to the boy’s body</a:t>
            </a:r>
            <a:endParaRPr dirty="0">
              <a:solidFill>
                <a:schemeClr val="tx1"/>
              </a:solidFill>
            </a:endParaRPr>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251" name="Google Shape;251;p45"/>
          <p:cNvSpPr txBox="1">
            <a:spLocks noGrp="1"/>
          </p:cNvSpPr>
          <p:nvPr>
            <p:ph type="body" idx="2"/>
          </p:nvPr>
        </p:nvSpPr>
        <p:spPr>
          <a:xfrm>
            <a:off x="6178800" y="216425"/>
            <a:ext cx="2695200" cy="2474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52" name="Google Shape;252;p4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22</a:t>
            </a:fld>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57"/>
        <p:cNvGrpSpPr/>
        <p:nvPr/>
      </p:nvGrpSpPr>
      <p:grpSpPr>
        <a:xfrm>
          <a:off x="0" y="0"/>
          <a:ext cx="0" cy="0"/>
          <a:chOff x="0" y="0"/>
          <a:chExt cx="0" cy="0"/>
        </a:xfrm>
      </p:grpSpPr>
      <p:sp>
        <p:nvSpPr>
          <p:cNvPr id="258" name="Google Shape;258;p4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Changes to a girl’s body in puberty</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62" name="Google Shape;262;p46"/>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59" name="Google Shape;259;p46"/>
          <p:cNvSpPr txBox="1">
            <a:spLocks noGrp="1"/>
          </p:cNvSpPr>
          <p:nvPr>
            <p:ph type="body" idx="1"/>
          </p:nvPr>
        </p:nvSpPr>
        <p:spPr>
          <a:xfrm>
            <a:off x="270000" y="958246"/>
            <a:ext cx="5775600" cy="3644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that girls will usually experience:</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breast growth</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growth of their genitalia</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white vaginal discharge</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a growth spurt</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a gradual deepening of their voice</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weight gain as their body changes shape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their hips getting wider and their waist narrower</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menstruation (they will start their period)</a:t>
            </a:r>
            <a:endParaRPr dirty="0">
              <a:solidFill>
                <a:schemeClr val="tx1"/>
              </a:solidFill>
            </a:endParaRPr>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260" name="Google Shape;260;p46"/>
          <p:cNvSpPr txBox="1">
            <a:spLocks noGrp="1"/>
          </p:cNvSpPr>
          <p:nvPr>
            <p:ph type="body" idx="2"/>
          </p:nvPr>
        </p:nvSpPr>
        <p:spPr>
          <a:xfrm>
            <a:off x="6178800" y="216425"/>
            <a:ext cx="2695200" cy="2474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61" name="Google Shape;261;p4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23</a:t>
            </a:fld>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66"/>
        <p:cNvGrpSpPr/>
        <p:nvPr/>
      </p:nvGrpSpPr>
      <p:grpSpPr>
        <a:xfrm>
          <a:off x="0" y="0"/>
          <a:ext cx="0" cy="0"/>
          <a:chOff x="0" y="0"/>
          <a:chExt cx="0" cy="0"/>
        </a:xfrm>
      </p:grpSpPr>
      <p:sp>
        <p:nvSpPr>
          <p:cNvPr id="267" name="Google Shape;267;p4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The menstrual cycle </a:t>
            </a:r>
            <a:endParaRPr dirty="0">
              <a:solidFill>
                <a:schemeClr val="accent1"/>
              </a:solidFill>
            </a:endParaRPr>
          </a:p>
        </p:txBody>
      </p:sp>
      <p:sp>
        <p:nvSpPr>
          <p:cNvPr id="271" name="Google Shape;271;p47"/>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68" name="Google Shape;268;p47"/>
          <p:cNvSpPr txBox="1">
            <a:spLocks noGrp="1"/>
          </p:cNvSpPr>
          <p:nvPr>
            <p:ph type="body" idx="1"/>
          </p:nvPr>
        </p:nvSpPr>
        <p:spPr>
          <a:xfrm>
            <a:off x="309150" y="861950"/>
            <a:ext cx="5682600" cy="3279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Explain to pupils of both sexes that the menstrual cycle is the process through which the body:</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thickens the lining of the uterus for pregnancy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releases an egg (which is needed for pregnancy)</a:t>
            </a:r>
            <a:endParaRPr dirty="0">
              <a:solidFill>
                <a:schemeClr val="tx1"/>
              </a:solidFill>
            </a:endParaRPr>
          </a:p>
          <a:p>
            <a:pPr marL="0" lvl="0" indent="0" algn="l" rtl="0">
              <a:spcBef>
                <a:spcPts val="1000"/>
              </a:spcBef>
              <a:spcAft>
                <a:spcPts val="0"/>
              </a:spcAft>
              <a:buSzPts val="1400"/>
              <a:buNone/>
            </a:pPr>
            <a:r>
              <a:rPr lang="en-GB" dirty="0">
                <a:solidFill>
                  <a:schemeClr val="tx1"/>
                </a:solidFill>
              </a:rPr>
              <a:t>If there is no pregnancy, the body releases the lining through the vagina/cervix. This is called menstruation (or ‘a period’).</a:t>
            </a:r>
            <a:endParaRPr dirty="0">
              <a:solidFill>
                <a:schemeClr val="tx1"/>
              </a:solidFill>
            </a:endParaRPr>
          </a:p>
          <a:p>
            <a:pPr marL="0" lvl="0" indent="0" algn="l" rtl="0">
              <a:spcBef>
                <a:spcPts val="1000"/>
              </a:spcBef>
              <a:spcAft>
                <a:spcPts val="0"/>
              </a:spcAft>
              <a:buSzPts val="1400"/>
              <a:buNone/>
            </a:pPr>
            <a:r>
              <a:rPr lang="en-GB" dirty="0">
                <a:solidFill>
                  <a:schemeClr val="tx1"/>
                </a:solidFill>
              </a:rPr>
              <a:t>The average menstrual cycle is 25 to 32 days. </a:t>
            </a:r>
            <a:endParaRPr dirty="0">
              <a:solidFill>
                <a:schemeClr val="tx1"/>
              </a:solidFill>
            </a:endParaRPr>
          </a:p>
          <a:p>
            <a:pPr marL="0" lvl="0" indent="0" algn="l" rtl="0">
              <a:spcBef>
                <a:spcPts val="1000"/>
              </a:spcBef>
              <a:spcAft>
                <a:spcPts val="0"/>
              </a:spcAft>
              <a:buSzPts val="1400"/>
              <a:buNone/>
            </a:pPr>
            <a:r>
              <a:rPr lang="en-GB" dirty="0">
                <a:solidFill>
                  <a:schemeClr val="tx1"/>
                </a:solidFill>
              </a:rPr>
              <a:t>An average period lasts 3 to 8 days (usually about 5 days). </a:t>
            </a:r>
            <a:endParaRPr dirty="0">
              <a:solidFill>
                <a:schemeClr val="tx1"/>
              </a:solidFill>
            </a:endParaRPr>
          </a:p>
          <a:p>
            <a:pPr marL="0" lvl="0" indent="0" algn="l" rtl="0">
              <a:lnSpc>
                <a:spcPct val="115000"/>
              </a:lnSpc>
              <a:spcBef>
                <a:spcPts val="10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p:txBody>
      </p:sp>
      <p:sp>
        <p:nvSpPr>
          <p:cNvPr id="269" name="Google Shape;269;p47"/>
          <p:cNvSpPr txBox="1">
            <a:spLocks noGrp="1"/>
          </p:cNvSpPr>
          <p:nvPr>
            <p:ph type="body" idx="2"/>
          </p:nvPr>
        </p:nvSpPr>
        <p:spPr>
          <a:xfrm>
            <a:off x="6178800" y="216425"/>
            <a:ext cx="2695200" cy="16128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about menstrual wellbeing including the key facts about the menstrual cycle. </a:t>
            </a:r>
            <a:endParaRPr sz="1800"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270" name="Google Shape;270;p4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75"/>
        <p:cNvGrpSpPr/>
        <p:nvPr/>
      </p:nvGrpSpPr>
      <p:grpSpPr>
        <a:xfrm>
          <a:off x="0" y="0"/>
          <a:ext cx="0" cy="0"/>
          <a:chOff x="0" y="0"/>
          <a:chExt cx="0" cy="0"/>
        </a:xfrm>
      </p:grpSpPr>
      <p:sp>
        <p:nvSpPr>
          <p:cNvPr id="276" name="Google Shape;276;p4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Menstruation (1)</a:t>
            </a:r>
            <a:endParaRPr dirty="0">
              <a:solidFill>
                <a:schemeClr val="accent1"/>
              </a:solidFill>
            </a:endParaRPr>
          </a:p>
        </p:txBody>
      </p:sp>
      <p:sp>
        <p:nvSpPr>
          <p:cNvPr id="280" name="Google Shape;280;p48"/>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77" name="Google Shape;277;p48"/>
          <p:cNvSpPr txBox="1">
            <a:spLocks noGrp="1"/>
          </p:cNvSpPr>
          <p:nvPr>
            <p:ph type="body" idx="1"/>
          </p:nvPr>
        </p:nvSpPr>
        <p:spPr>
          <a:xfrm>
            <a:off x="309150" y="861950"/>
            <a:ext cx="5682600" cy="3279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that menstrual blood looks different to blood from a cut. Its colour can vary (red, pink, brown or black) and it may contain lumps. </a:t>
            </a:r>
            <a:endParaRPr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Explain that menstruation may: </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last a different number of days</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have different lengths between them</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feel and look different over time as one gets older</a:t>
            </a:r>
            <a:endParaRPr dirty="0">
              <a:solidFill>
                <a:schemeClr val="tx1"/>
              </a:solidFill>
            </a:endParaRPr>
          </a:p>
          <a:p>
            <a:pPr marL="0" lvl="0" indent="0" algn="l" rtl="0">
              <a:spcBef>
                <a:spcPts val="1000"/>
              </a:spcBef>
              <a:spcAft>
                <a:spcPts val="0"/>
              </a:spcAft>
              <a:buNone/>
            </a:pPr>
            <a:r>
              <a:rPr lang="en-GB" dirty="0">
                <a:solidFill>
                  <a:schemeClr val="tx1"/>
                </a:solidFill>
              </a:rPr>
              <a:t>Teach that after a few months periods should become regular every month (but ‘regular’ varies from person to person).</a:t>
            </a:r>
            <a:endParaRPr dirty="0">
              <a:solidFill>
                <a:schemeClr val="tx1"/>
              </a:solidFill>
            </a:endParaRPr>
          </a:p>
          <a:p>
            <a:pPr marL="0" lvl="0" indent="0" algn="l" rtl="0">
              <a:spcBef>
                <a:spcPts val="1000"/>
              </a:spcBef>
              <a:spcAft>
                <a:spcPts val="0"/>
              </a:spcAft>
              <a:buNone/>
            </a:pPr>
            <a:endParaRPr dirty="0"/>
          </a:p>
          <a:p>
            <a:pPr marL="0" lvl="0" indent="0" algn="l" rtl="0">
              <a:spcBef>
                <a:spcPts val="0"/>
              </a:spcBef>
              <a:spcAft>
                <a:spcPts val="0"/>
              </a:spcAft>
              <a:buNone/>
            </a:pPr>
            <a:r>
              <a:rPr lang="en-GB" dirty="0"/>
              <a:t> </a:t>
            </a: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p:txBody>
      </p:sp>
      <p:sp>
        <p:nvSpPr>
          <p:cNvPr id="278" name="Google Shape;278;p48"/>
          <p:cNvSpPr txBox="1">
            <a:spLocks noGrp="1"/>
          </p:cNvSpPr>
          <p:nvPr>
            <p:ph type="body" idx="2"/>
          </p:nvPr>
        </p:nvSpPr>
        <p:spPr>
          <a:xfrm>
            <a:off x="6178800" y="216425"/>
            <a:ext cx="2695200" cy="16128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about menstrual wellbeing including the key facts about the menstrual cycle. </a:t>
            </a:r>
            <a:endParaRPr sz="1800"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279" name="Google Shape;279;p4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84"/>
        <p:cNvGrpSpPr/>
        <p:nvPr/>
      </p:nvGrpSpPr>
      <p:grpSpPr>
        <a:xfrm>
          <a:off x="0" y="0"/>
          <a:ext cx="0" cy="0"/>
          <a:chOff x="0" y="0"/>
          <a:chExt cx="0" cy="0"/>
        </a:xfrm>
      </p:grpSpPr>
      <p:sp>
        <p:nvSpPr>
          <p:cNvPr id="285" name="Google Shape;285;p4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Menstruation (2)</a:t>
            </a:r>
            <a:endParaRPr dirty="0">
              <a:solidFill>
                <a:schemeClr val="accent1"/>
              </a:solidFill>
            </a:endParaRPr>
          </a:p>
        </p:txBody>
      </p:sp>
      <p:sp>
        <p:nvSpPr>
          <p:cNvPr id="289" name="Google Shape;289;p49"/>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86" name="Google Shape;286;p49"/>
          <p:cNvSpPr txBox="1">
            <a:spLocks noGrp="1"/>
          </p:cNvSpPr>
          <p:nvPr>
            <p:ph type="body" idx="1"/>
          </p:nvPr>
        </p:nvSpPr>
        <p:spPr>
          <a:xfrm>
            <a:off x="270000" y="789000"/>
            <a:ext cx="5775600" cy="3076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Explain that </a:t>
            </a:r>
            <a:r>
              <a:rPr lang="en-GB" dirty="0">
                <a:solidFill>
                  <a:schemeClr val="tx1"/>
                </a:solidFill>
              </a:rPr>
              <a:t>girls</a:t>
            </a:r>
            <a:r>
              <a:rPr lang="en-GB" sz="1800" dirty="0">
                <a:solidFill>
                  <a:schemeClr val="tx1"/>
                </a:solidFill>
              </a:rPr>
              <a:t> may experience spotting (light bleeding from the vagina). </a:t>
            </a:r>
            <a:r>
              <a:rPr lang="en-GB" dirty="0">
                <a:solidFill>
                  <a:schemeClr val="tx1"/>
                </a:solidFill>
              </a:rPr>
              <a:t>T</a:t>
            </a:r>
            <a:r>
              <a:rPr lang="en-GB" sz="1800" dirty="0">
                <a:solidFill>
                  <a:schemeClr val="tx1"/>
                </a:solidFill>
              </a:rPr>
              <a:t>his can be a sign </a:t>
            </a:r>
            <a:r>
              <a:rPr lang="en-GB" dirty="0">
                <a:solidFill>
                  <a:schemeClr val="tx1"/>
                </a:solidFill>
              </a:rPr>
              <a:t>menstruation</a:t>
            </a:r>
            <a:r>
              <a:rPr lang="en-GB" sz="1800" dirty="0">
                <a:solidFill>
                  <a:schemeClr val="tx1"/>
                </a:solidFill>
              </a:rPr>
              <a:t> is about to start.</a:t>
            </a:r>
            <a:endParaRPr sz="1800"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Girls may also get tender breasts before menstruation. At any point in the menstrual cycle, they may also experience:</a:t>
            </a:r>
            <a:endParaRPr dirty="0">
              <a:solidFill>
                <a:schemeClr val="tx1"/>
              </a:solidFill>
            </a:endParaRPr>
          </a:p>
          <a:p>
            <a:pPr marL="285750" lvl="0" indent="-285750" algn="l" rtl="0">
              <a:lnSpc>
                <a:spcPct val="115000"/>
              </a:lnSpc>
              <a:spcBef>
                <a:spcPts val="1000"/>
              </a:spcBef>
              <a:spcAft>
                <a:spcPts val="0"/>
              </a:spcAft>
              <a:buSzPts val="1400"/>
              <a:buChar char="●"/>
            </a:pPr>
            <a:r>
              <a:rPr lang="en-GB" sz="1800" dirty="0">
                <a:solidFill>
                  <a:schemeClr val="tx1"/>
                </a:solidFill>
              </a:rPr>
              <a:t>mood swings or feeling emotional</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stomach cramps </a:t>
            </a:r>
            <a:r>
              <a:rPr lang="en-GB" dirty="0">
                <a:solidFill>
                  <a:schemeClr val="tx1"/>
                </a:solidFill>
              </a:rPr>
              <a:t>or bloating</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increased appetite </a:t>
            </a:r>
            <a:endParaRPr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s</a:t>
            </a:r>
            <a:r>
              <a:rPr lang="en-GB" sz="1800" dirty="0">
                <a:solidFill>
                  <a:schemeClr val="tx1"/>
                </a:solidFill>
              </a:rPr>
              <a:t>pots</a:t>
            </a:r>
            <a:endParaRPr sz="1800"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vaginal discharge</a:t>
            </a:r>
            <a:endParaRPr dirty="0">
              <a:solidFill>
                <a:schemeClr val="tx1"/>
              </a:solidFill>
            </a:endParaRPr>
          </a:p>
          <a:p>
            <a:pPr marL="0" lvl="0" indent="0" algn="l" rtl="0">
              <a:lnSpc>
                <a:spcPct val="115000"/>
              </a:lnSpc>
              <a:spcBef>
                <a:spcPts val="1600"/>
              </a:spcBef>
              <a:spcAft>
                <a:spcPts val="0"/>
              </a:spcAft>
              <a:buSzPts val="1400"/>
              <a:buNone/>
            </a:pPr>
            <a:endParaRPr sz="1800" dirty="0"/>
          </a:p>
        </p:txBody>
      </p:sp>
      <p:sp>
        <p:nvSpPr>
          <p:cNvPr id="287" name="Google Shape;287;p49"/>
          <p:cNvSpPr txBox="1">
            <a:spLocks noGrp="1"/>
          </p:cNvSpPr>
          <p:nvPr>
            <p:ph type="body" idx="2"/>
          </p:nvPr>
        </p:nvSpPr>
        <p:spPr>
          <a:xfrm>
            <a:off x="6178800" y="216425"/>
            <a:ext cx="2695200" cy="1697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about menstrual wellbeing including the key facts about the menstrual cycle. </a:t>
            </a:r>
            <a:endParaRPr sz="18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88" name="Google Shape;288;p4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93"/>
        <p:cNvGrpSpPr/>
        <p:nvPr/>
      </p:nvGrpSpPr>
      <p:grpSpPr>
        <a:xfrm>
          <a:off x="0" y="0"/>
          <a:ext cx="0" cy="0"/>
          <a:chOff x="0" y="0"/>
          <a:chExt cx="0" cy="0"/>
        </a:xfrm>
      </p:grpSpPr>
      <p:sp>
        <p:nvSpPr>
          <p:cNvPr id="294" name="Google Shape;294;p5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Menstrual products (1)</a:t>
            </a:r>
            <a:endParaRPr dirty="0">
              <a:solidFill>
                <a:schemeClr val="accent1"/>
              </a:solidFill>
            </a:endParaRPr>
          </a:p>
        </p:txBody>
      </p:sp>
      <p:sp>
        <p:nvSpPr>
          <p:cNvPr id="298" name="Google Shape;298;p50"/>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95" name="Google Shape;295;p50"/>
          <p:cNvSpPr txBox="1">
            <a:spLocks noGrp="1"/>
          </p:cNvSpPr>
          <p:nvPr>
            <p:ph type="body" idx="1"/>
          </p:nvPr>
        </p:nvSpPr>
        <p:spPr>
          <a:xfrm>
            <a:off x="270000" y="932300"/>
            <a:ext cx="5649900" cy="327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solidFill>
                  <a:schemeClr val="tx1"/>
                </a:solidFill>
              </a:rPr>
              <a:t>Teach that menstrual products are designed to absorb or collect menstrual blood.</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dirty="0">
                <a:solidFill>
                  <a:schemeClr val="tx1"/>
                </a:solidFill>
              </a:rPr>
              <a:t>Explain that menstrual ‘flow’ may vary, and most girls/women will need to change their menstrual products every 3 to 4 hours. </a:t>
            </a:r>
            <a:endParaRPr dirty="0">
              <a:solidFill>
                <a:schemeClr val="tx1"/>
              </a:solidFill>
            </a:endParaRPr>
          </a:p>
          <a:p>
            <a:pPr marL="0" lvl="0" indent="0" algn="l" rtl="0">
              <a:spcBef>
                <a:spcPts val="1000"/>
              </a:spcBef>
              <a:spcAft>
                <a:spcPts val="0"/>
              </a:spcAft>
              <a:buClr>
                <a:schemeClr val="dk1"/>
              </a:buClr>
              <a:buSzPts val="1100"/>
              <a:buFont typeface="Arial"/>
              <a:buNone/>
            </a:pPr>
            <a:r>
              <a:rPr lang="en-GB" dirty="0">
                <a:solidFill>
                  <a:schemeClr val="tx1"/>
                </a:solidFill>
              </a:rPr>
              <a:t>Explain that there are different products available for different volumes of flow, and that it is important to follow instructions on products.</a:t>
            </a:r>
            <a:endParaRPr dirty="0">
              <a:solidFill>
                <a:schemeClr val="tx1"/>
              </a:solidFill>
            </a:endParaRPr>
          </a:p>
          <a:p>
            <a:pPr marL="0" lvl="0" indent="0" algn="l" rtl="0">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p:txBody>
      </p:sp>
      <p:sp>
        <p:nvSpPr>
          <p:cNvPr id="296" name="Google Shape;296;p50"/>
          <p:cNvSpPr txBox="1">
            <a:spLocks noGrp="1"/>
          </p:cNvSpPr>
          <p:nvPr>
            <p:ph type="body" idx="2"/>
          </p:nvPr>
        </p:nvSpPr>
        <p:spPr>
          <a:xfrm>
            <a:off x="6178800" y="216425"/>
            <a:ext cx="2695200" cy="16128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about menstrual wellbeing including the key facts about the menstrual cycle. </a:t>
            </a:r>
            <a:endParaRPr sz="18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97" name="Google Shape;297;p5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27</a:t>
            </a:fld>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02"/>
        <p:cNvGrpSpPr/>
        <p:nvPr/>
      </p:nvGrpSpPr>
      <p:grpSpPr>
        <a:xfrm>
          <a:off x="0" y="0"/>
          <a:ext cx="0" cy="0"/>
          <a:chOff x="0" y="0"/>
          <a:chExt cx="0" cy="0"/>
        </a:xfrm>
      </p:grpSpPr>
      <p:sp>
        <p:nvSpPr>
          <p:cNvPr id="303" name="Google Shape;303;p5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Menstrual products (2)</a:t>
            </a:r>
            <a:endParaRPr dirty="0">
              <a:solidFill>
                <a:schemeClr val="accent1"/>
              </a:solidFill>
            </a:endParaRPr>
          </a:p>
        </p:txBody>
      </p:sp>
      <p:sp>
        <p:nvSpPr>
          <p:cNvPr id="307" name="Google Shape;307;p51"/>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304" name="Google Shape;304;p51"/>
          <p:cNvSpPr txBox="1">
            <a:spLocks noGrp="1"/>
          </p:cNvSpPr>
          <p:nvPr>
            <p:ph type="body" idx="1"/>
          </p:nvPr>
        </p:nvSpPr>
        <p:spPr>
          <a:xfrm>
            <a:off x="270000" y="574764"/>
            <a:ext cx="5775600" cy="242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SzPts val="1400"/>
              <a:buNone/>
            </a:pPr>
            <a:r>
              <a:rPr lang="en-GB" dirty="0">
                <a:solidFill>
                  <a:schemeClr val="tx1"/>
                </a:solidFill>
              </a:rPr>
              <a:t>Introduce different kinds of menstrual products, including</a:t>
            </a:r>
            <a:r>
              <a:rPr lang="en-GB" sz="1800" dirty="0">
                <a:solidFill>
                  <a:schemeClr val="tx1"/>
                </a:solidFill>
              </a:rPr>
              <a:t>:</a:t>
            </a:r>
            <a:endParaRPr dirty="0">
              <a:solidFill>
                <a:schemeClr val="tx1"/>
              </a:solidFill>
            </a:endParaRPr>
          </a:p>
          <a:p>
            <a:pPr marL="285750" lvl="0" indent="-285750" algn="l" rtl="0">
              <a:lnSpc>
                <a:spcPct val="115000"/>
              </a:lnSpc>
              <a:spcBef>
                <a:spcPts val="1000"/>
              </a:spcBef>
              <a:spcAft>
                <a:spcPts val="0"/>
              </a:spcAft>
              <a:buSzPts val="1400"/>
              <a:buChar char="●"/>
            </a:pPr>
            <a:r>
              <a:rPr lang="en-GB" sz="1800" dirty="0">
                <a:solidFill>
                  <a:schemeClr val="tx1"/>
                </a:solidFill>
              </a:rPr>
              <a:t>pads which you stick on your </a:t>
            </a:r>
            <a:r>
              <a:rPr lang="en-GB" dirty="0">
                <a:solidFill>
                  <a:schemeClr val="tx1"/>
                </a:solidFill>
              </a:rPr>
              <a:t>underwear</a:t>
            </a:r>
            <a:r>
              <a:rPr lang="en-GB" sz="1800" dirty="0">
                <a:solidFill>
                  <a:schemeClr val="tx1"/>
                </a:solidFill>
              </a:rPr>
              <a:t> - </a:t>
            </a:r>
            <a:r>
              <a:rPr lang="en-GB" dirty="0">
                <a:solidFill>
                  <a:schemeClr val="tx1"/>
                </a:solidFill>
              </a:rPr>
              <a:t>only need to be changed</a:t>
            </a:r>
            <a:r>
              <a:rPr lang="en-GB" sz="1800" dirty="0">
                <a:solidFill>
                  <a:schemeClr val="tx1"/>
                </a:solidFill>
              </a:rPr>
              <a:t> as often as </a:t>
            </a:r>
            <a:r>
              <a:rPr lang="en-GB" dirty="0">
                <a:solidFill>
                  <a:schemeClr val="tx1"/>
                </a:solidFill>
              </a:rPr>
              <a:t>instructions</a:t>
            </a:r>
            <a:r>
              <a:rPr lang="en-GB" sz="1800" dirty="0">
                <a:solidFill>
                  <a:schemeClr val="tx1"/>
                </a:solidFill>
              </a:rPr>
              <a:t> recommend</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tampons (applicator/non-applicator) - used internally</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menstrual cups - used internally and can be reused</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washable period </a:t>
            </a:r>
            <a:r>
              <a:rPr lang="en-GB" dirty="0">
                <a:solidFill>
                  <a:schemeClr val="tx1"/>
                </a:solidFill>
              </a:rPr>
              <a:t>underwear</a:t>
            </a:r>
            <a:r>
              <a:rPr lang="en-GB" sz="1800" dirty="0">
                <a:solidFill>
                  <a:schemeClr val="tx1"/>
                </a:solidFill>
              </a:rPr>
              <a:t> - reusable</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All schools in England can now access free menstrual products.</a:t>
            </a:r>
            <a:endParaRPr b="1"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You can </a:t>
            </a:r>
            <a:r>
              <a:rPr lang="en-GB" dirty="0">
                <a:solidFill>
                  <a:srgbClr val="0000FF"/>
                </a:solidFill>
                <a:hlinkClick r:id="rId3">
                  <a:extLst>
                    <a:ext uri="{A12FA001-AC4F-418D-AE19-62706E023703}">
                      <ahyp:hlinkClr xmlns:ahyp="http://schemas.microsoft.com/office/drawing/2018/hyperlinkcolor" xmlns="" val="tx"/>
                    </a:ext>
                  </a:extLst>
                </a:hlinkClick>
              </a:rPr>
              <a:t>read about the </a:t>
            </a:r>
            <a:r>
              <a:rPr lang="en-GB" u="sng" dirty="0">
                <a:solidFill>
                  <a:srgbClr val="0000FF"/>
                </a:solidFill>
                <a:hlinkClick r:id="rId3">
                  <a:extLst>
                    <a:ext uri="{A12FA001-AC4F-418D-AE19-62706E023703}">
                      <ahyp:hlinkClr xmlns:ahyp="http://schemas.microsoft.com/office/drawing/2018/hyperlinkcolor" xmlns="" val="tx"/>
                    </a:ext>
                  </a:extLst>
                </a:hlinkClick>
              </a:rPr>
              <a:t>Periods Product Scheme</a:t>
            </a:r>
            <a:r>
              <a:rPr lang="en-GB" dirty="0">
                <a:solidFill>
                  <a:srgbClr val="0000FF"/>
                </a:solidFill>
              </a:rPr>
              <a:t> </a:t>
            </a:r>
            <a:r>
              <a:rPr lang="en-GB" dirty="0">
                <a:solidFill>
                  <a:schemeClr val="tx1"/>
                </a:solidFill>
              </a:rPr>
              <a:t>on GOV.UK.</a:t>
            </a:r>
            <a:endParaRPr dirty="0">
              <a:solidFill>
                <a:schemeClr val="tx1"/>
              </a:solidFill>
            </a:endParaRPr>
          </a:p>
          <a:p>
            <a:pPr marL="0" lvl="0" indent="0" algn="l" rtl="0">
              <a:spcBef>
                <a:spcPts val="0"/>
              </a:spcBef>
              <a:spcAft>
                <a:spcPts val="0"/>
              </a:spcAft>
              <a:buClr>
                <a:schemeClr val="dk1"/>
              </a:buClr>
              <a:buSzPts val="1400"/>
              <a:buFont typeface="Arial"/>
              <a:buNone/>
            </a:pPr>
            <a:endParaRPr dirty="0"/>
          </a:p>
          <a:p>
            <a:pPr marL="0" lvl="0" indent="0" algn="l" rtl="0">
              <a:spcBef>
                <a:spcPts val="1600"/>
              </a:spcBef>
              <a:spcAft>
                <a:spcPts val="0"/>
              </a:spcAft>
              <a:buClr>
                <a:schemeClr val="dk1"/>
              </a:buClr>
              <a:buSzPts val="1400"/>
              <a:buFont typeface="Arial"/>
              <a:buNone/>
            </a:pPr>
            <a:endParaRPr b="1" dirty="0"/>
          </a:p>
          <a:p>
            <a:pPr marL="0" lvl="0" indent="0" algn="l" rtl="0">
              <a:lnSpc>
                <a:spcPct val="115000"/>
              </a:lnSpc>
              <a:spcBef>
                <a:spcPts val="0"/>
              </a:spcBef>
              <a:spcAft>
                <a:spcPts val="0"/>
              </a:spcAft>
              <a:buNone/>
            </a:pPr>
            <a:endParaRPr dirty="0"/>
          </a:p>
        </p:txBody>
      </p:sp>
      <p:sp>
        <p:nvSpPr>
          <p:cNvPr id="305" name="Google Shape;305;p51"/>
          <p:cNvSpPr txBox="1">
            <a:spLocks noGrp="1"/>
          </p:cNvSpPr>
          <p:nvPr>
            <p:ph type="body" idx="2"/>
          </p:nvPr>
        </p:nvSpPr>
        <p:spPr>
          <a:xfrm>
            <a:off x="6178800" y="216425"/>
            <a:ext cx="2695200" cy="1599312"/>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about menstrual wellbeing including the key facts about the menstrual cycle.</a:t>
            </a:r>
            <a:endParaRPr sz="1800" dirty="0">
              <a:solidFill>
                <a:schemeClr val="tx1"/>
              </a:solidFill>
              <a:highlight>
                <a:srgbClr val="FFFF00"/>
              </a:highlight>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06" name="Google Shape;306;p5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28</a:t>
            </a:fld>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18"/>
        <p:cNvGrpSpPr/>
        <p:nvPr/>
      </p:nvGrpSpPr>
      <p:grpSpPr>
        <a:xfrm>
          <a:off x="0" y="0"/>
          <a:ext cx="0" cy="0"/>
          <a:chOff x="0" y="0"/>
          <a:chExt cx="0" cy="0"/>
        </a:xfrm>
      </p:grpSpPr>
      <p:sp>
        <p:nvSpPr>
          <p:cNvPr id="319" name="Google Shape;319;p5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Menstrual wellbeing</a:t>
            </a:r>
            <a:endParaRPr dirty="0">
              <a:solidFill>
                <a:schemeClr val="accent1"/>
              </a:solidFill>
            </a:endParaRPr>
          </a:p>
        </p:txBody>
      </p:sp>
      <p:sp>
        <p:nvSpPr>
          <p:cNvPr id="323" name="Google Shape;323;p53"/>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320" name="Google Shape;320;p53"/>
          <p:cNvSpPr txBox="1">
            <a:spLocks noGrp="1"/>
          </p:cNvSpPr>
          <p:nvPr>
            <p:ph type="body" idx="1"/>
          </p:nvPr>
        </p:nvSpPr>
        <p:spPr>
          <a:xfrm>
            <a:off x="269999" y="502775"/>
            <a:ext cx="5865599" cy="393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SzPts val="1400"/>
              <a:buNone/>
            </a:pPr>
            <a:r>
              <a:rPr lang="en-GB" sz="1800" dirty="0">
                <a:solidFill>
                  <a:schemeClr val="tx1"/>
                </a:solidFill>
              </a:rPr>
              <a:t>Explain that period pain is common. Light exercise can help, and girls </a:t>
            </a:r>
            <a:r>
              <a:rPr lang="en-GB" dirty="0">
                <a:solidFill>
                  <a:schemeClr val="tx1"/>
                </a:solidFill>
              </a:rPr>
              <a:t>should be able to carry on with day-to-day activities.</a:t>
            </a:r>
            <a:endParaRPr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Ensure that girls know they can speak to a parent, school nurse, teacher or GP if they:</a:t>
            </a:r>
            <a:endParaRPr dirty="0">
              <a:solidFill>
                <a:schemeClr val="tx1"/>
              </a:solidFill>
            </a:endParaRPr>
          </a:p>
          <a:p>
            <a:pPr marL="457200" lvl="0" indent="-317500" algn="l" rtl="0">
              <a:lnSpc>
                <a:spcPct val="115000"/>
              </a:lnSpc>
              <a:spcBef>
                <a:spcPts val="1600"/>
              </a:spcBef>
              <a:spcAft>
                <a:spcPts val="0"/>
              </a:spcAft>
              <a:buSzPts val="1400"/>
              <a:buChar char="●"/>
            </a:pPr>
            <a:r>
              <a:rPr lang="en-GB" dirty="0">
                <a:solidFill>
                  <a:schemeClr val="tx1"/>
                </a:solidFill>
              </a:rPr>
              <a:t>have pain that interferes with regular activities</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are worried their period is too heavy</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are having periods that last longer than 7 days</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have questions about menstruation (e.g. questions about the look of their menstrual blood)</a:t>
            </a:r>
            <a:endParaRPr dirty="0">
              <a:solidFill>
                <a:schemeClr val="tx1"/>
              </a:solidFill>
            </a:endParaRPr>
          </a:p>
          <a:p>
            <a:pPr marL="0" lvl="0" indent="0" algn="l" rtl="0">
              <a:spcBef>
                <a:spcPts val="1600"/>
              </a:spcBef>
              <a:spcAft>
                <a:spcPts val="0"/>
              </a:spcAft>
              <a:buClr>
                <a:schemeClr val="dk1"/>
              </a:buClr>
              <a:buSzPts val="1400"/>
              <a:buFont typeface="Arial"/>
              <a:buNone/>
            </a:pPr>
            <a:r>
              <a:rPr lang="en-GB" dirty="0">
                <a:solidFill>
                  <a:schemeClr val="tx1"/>
                </a:solidFill>
              </a:rPr>
              <a:t>You can </a:t>
            </a:r>
            <a:r>
              <a:rPr lang="en-GB" u="sng" dirty="0">
                <a:solidFill>
                  <a:srgbClr val="0000FF"/>
                </a:solidFill>
                <a:hlinkClick r:id="rId3">
                  <a:extLst>
                    <a:ext uri="{A12FA001-AC4F-418D-AE19-62706E023703}">
                      <ahyp:hlinkClr xmlns:ahyp="http://schemas.microsoft.com/office/drawing/2018/hyperlinkcolor" xmlns="" val="tx"/>
                    </a:ext>
                  </a:extLst>
                </a:hlinkClick>
              </a:rPr>
              <a:t>read more about starting periods</a:t>
            </a:r>
            <a:r>
              <a:rPr lang="en-GB" dirty="0">
                <a:solidFill>
                  <a:srgbClr val="0000FF"/>
                </a:solidFill>
              </a:rPr>
              <a:t> </a:t>
            </a:r>
            <a:r>
              <a:rPr lang="en-GB" dirty="0">
                <a:solidFill>
                  <a:schemeClr val="tx1"/>
                </a:solidFill>
              </a:rPr>
              <a:t>on NHS.UK.</a:t>
            </a:r>
            <a:endParaRPr dirty="0">
              <a:solidFill>
                <a:schemeClr val="tx1"/>
              </a:solidFill>
            </a:endParaRPr>
          </a:p>
          <a:p>
            <a:pPr marL="0" lvl="0" indent="0" algn="l" rtl="0">
              <a:lnSpc>
                <a:spcPct val="115000"/>
              </a:lnSpc>
              <a:spcBef>
                <a:spcPts val="1600"/>
              </a:spcBef>
              <a:spcAft>
                <a:spcPts val="0"/>
              </a:spcAft>
              <a:buSzPts val="1400"/>
              <a:buNone/>
            </a:pPr>
            <a:endParaRPr dirty="0"/>
          </a:p>
          <a:p>
            <a:pPr marL="285750" lvl="0" indent="-196850" algn="l" rtl="0">
              <a:lnSpc>
                <a:spcPct val="115000"/>
              </a:lnSpc>
              <a:spcBef>
                <a:spcPts val="1600"/>
              </a:spcBef>
              <a:spcAft>
                <a:spcPts val="0"/>
              </a:spcAft>
              <a:buSzPts val="1400"/>
              <a:buNone/>
            </a:pPr>
            <a:endParaRPr sz="1800" dirty="0"/>
          </a:p>
        </p:txBody>
      </p:sp>
      <p:sp>
        <p:nvSpPr>
          <p:cNvPr id="321" name="Google Shape;321;p53"/>
          <p:cNvSpPr txBox="1">
            <a:spLocks noGrp="1"/>
          </p:cNvSpPr>
          <p:nvPr>
            <p:ph type="body" idx="2"/>
          </p:nvPr>
        </p:nvSpPr>
        <p:spPr>
          <a:xfrm>
            <a:off x="6178800" y="216425"/>
            <a:ext cx="2695200" cy="1579718"/>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about menstrual wellbeing including the key facts about the menstrual cycle. </a:t>
            </a:r>
            <a:endParaRPr sz="18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22" name="Google Shape;322;p5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29</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15"/>
        <p:cNvGrpSpPr/>
        <p:nvPr/>
      </p:nvGrpSpPr>
      <p:grpSpPr>
        <a:xfrm>
          <a:off x="0" y="0"/>
          <a:ext cx="0" cy="0"/>
          <a:chOff x="0" y="0"/>
          <a:chExt cx="0" cy="0"/>
        </a:xfrm>
      </p:grpSpPr>
      <p:sp>
        <p:nvSpPr>
          <p:cNvPr id="116" name="Google Shape;116;p27"/>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About this training module</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17" name="Google Shape;117;p27"/>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This non-statutory training module supplements the </a:t>
            </a:r>
            <a:r>
              <a:rPr lang="en-GB" sz="1800" u="sng" dirty="0">
                <a:solidFill>
                  <a:srgbClr val="0000FF"/>
                </a:solidFill>
                <a:hlinkClick r:id="rId3">
                  <a:extLst>
                    <a:ext uri="{A12FA001-AC4F-418D-AE19-62706E023703}">
                      <ahyp:hlinkClr xmlns:ahyp="http://schemas.microsoft.com/office/drawing/2018/hyperlinkcolor" xmlns="" val="tx"/>
                    </a:ext>
                  </a:extLst>
                </a:hlinkClick>
              </a:rPr>
              <a:t>statutory guidance</a:t>
            </a:r>
            <a:r>
              <a:rPr lang="en-GB" sz="1800" dirty="0">
                <a:solidFill>
                  <a:srgbClr val="0000FF"/>
                </a:solidFill>
              </a:rPr>
              <a:t> </a:t>
            </a:r>
            <a:r>
              <a:rPr lang="en-GB" sz="1800" dirty="0">
                <a:solidFill>
                  <a:schemeClr val="tx1"/>
                </a:solidFill>
              </a:rPr>
              <a:t>on teaching about the changing adolescent body, which schools should read in full.</a:t>
            </a:r>
            <a:endParaRPr sz="1800"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Schools can choose whether and how to follow or adapt this training module and should refer to the </a:t>
            </a:r>
            <a:r>
              <a:rPr lang="en-GB" sz="1800" u="sng" dirty="0">
                <a:solidFill>
                  <a:srgbClr val="0000FF"/>
                </a:solidFill>
                <a:hlinkClick r:id="rId4">
                  <a:extLst>
                    <a:ext uri="{A12FA001-AC4F-418D-AE19-62706E023703}">
                      <ahyp:hlinkClr xmlns:ahyp="http://schemas.microsoft.com/office/drawing/2018/hyperlinkcolor" xmlns="" val="tx"/>
                    </a:ext>
                  </a:extLst>
                </a:hlinkClick>
              </a:rPr>
              <a:t>Early Career Framework</a:t>
            </a:r>
            <a:r>
              <a:rPr lang="en-GB" sz="1800" dirty="0">
                <a:solidFill>
                  <a:srgbClr val="0000FF"/>
                </a:solidFill>
              </a:rPr>
              <a:t> </a:t>
            </a:r>
            <a:r>
              <a:rPr lang="en-GB" sz="1800" dirty="0">
                <a:solidFill>
                  <a:schemeClr val="tx1"/>
                </a:solidFill>
              </a:rPr>
              <a:t>for pedagogical guidance. </a:t>
            </a:r>
            <a:endParaRPr sz="1800" dirty="0">
              <a:solidFill>
                <a:schemeClr val="tx1"/>
              </a:solidFill>
            </a:endParaRPr>
          </a:p>
          <a:p>
            <a:pPr marL="0" lvl="0" indent="0" algn="l" rtl="0">
              <a:lnSpc>
                <a:spcPct val="115000"/>
              </a:lnSpc>
              <a:spcBef>
                <a:spcPts val="1600"/>
              </a:spcBef>
              <a:spcAft>
                <a:spcPts val="0"/>
              </a:spcAft>
              <a:buSzPts val="1400"/>
              <a:buNone/>
            </a:pPr>
            <a:r>
              <a:rPr lang="en-GB" sz="1800" b="1" dirty="0">
                <a:solidFill>
                  <a:schemeClr val="tx1"/>
                </a:solidFill>
              </a:rPr>
              <a:t>Subject leads</a:t>
            </a:r>
            <a:r>
              <a:rPr lang="en-GB" sz="1800" dirty="0">
                <a:solidFill>
                  <a:schemeClr val="tx1"/>
                </a:solidFill>
              </a:rPr>
              <a:t> using this presentation in training should also refer to the ‘Activities and templates for trainers’ section at the end. </a:t>
            </a:r>
            <a:endParaRPr sz="1800" dirty="0">
              <a:solidFill>
                <a:schemeClr val="tx1"/>
              </a:solidFill>
            </a:endParaRPr>
          </a:p>
          <a:p>
            <a:pPr marL="0" lvl="0" indent="0" algn="l" rtl="0">
              <a:spcBef>
                <a:spcPts val="1600"/>
              </a:spcBef>
              <a:spcAft>
                <a:spcPts val="0"/>
              </a:spcAft>
              <a:buClr>
                <a:schemeClr val="dk1"/>
              </a:buClr>
              <a:buSzPts val="1400"/>
              <a:buFont typeface="Arial"/>
              <a:buNone/>
            </a:pPr>
            <a:r>
              <a:rPr lang="en-GB" dirty="0">
                <a:solidFill>
                  <a:schemeClr val="tx1"/>
                </a:solidFill>
              </a:rPr>
              <a:t>It is not suggested that all slides in this module are used in a single training session. </a:t>
            </a:r>
            <a:endParaRPr dirty="0">
              <a:solidFill>
                <a:schemeClr val="tx1"/>
              </a:solidFill>
            </a:endParaRPr>
          </a:p>
          <a:p>
            <a:pPr marL="0" lvl="0" indent="0" algn="l" rtl="0">
              <a:lnSpc>
                <a:spcPct val="115000"/>
              </a:lnSpc>
              <a:spcBef>
                <a:spcPts val="1600"/>
              </a:spcBef>
              <a:spcAft>
                <a:spcPts val="1600"/>
              </a:spcAft>
              <a:buSzPts val="1400"/>
              <a:buNone/>
            </a:pPr>
            <a:endParaRPr dirty="0"/>
          </a:p>
        </p:txBody>
      </p:sp>
      <p:sp>
        <p:nvSpPr>
          <p:cNvPr id="118" name="Google Shape;118;p27"/>
          <p:cNvSpPr txBox="1">
            <a:spLocks noGrp="1"/>
          </p:cNvSpPr>
          <p:nvPr>
            <p:ph type="sldNum" idx="12"/>
          </p:nvPr>
        </p:nvSpPr>
        <p:spPr>
          <a:xfrm>
            <a:off x="8787600" y="4795596"/>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34"/>
        <p:cNvGrpSpPr/>
        <p:nvPr/>
      </p:nvGrpSpPr>
      <p:grpSpPr>
        <a:xfrm>
          <a:off x="0" y="0"/>
          <a:ext cx="0" cy="0"/>
          <a:chOff x="0" y="0"/>
          <a:chExt cx="0" cy="0"/>
        </a:xfrm>
      </p:grpSpPr>
      <p:sp>
        <p:nvSpPr>
          <p:cNvPr id="335" name="Google Shape;335;p5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Changes to a boy’s body in puberty</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39" name="Google Shape;339;p55"/>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336" name="Google Shape;336;p55"/>
          <p:cNvSpPr txBox="1">
            <a:spLocks noGrp="1"/>
          </p:cNvSpPr>
          <p:nvPr>
            <p:ph type="body" idx="1"/>
          </p:nvPr>
        </p:nvSpPr>
        <p:spPr>
          <a:xfrm>
            <a:off x="270000" y="683275"/>
            <a:ext cx="5775600" cy="3771300"/>
          </a:xfrm>
          <a:prstGeom prst="rect">
            <a:avLst/>
          </a:prstGeom>
          <a:noFill/>
          <a:ln>
            <a:noFill/>
          </a:ln>
        </p:spPr>
        <p:txBody>
          <a:bodyPr spcFirstLastPara="1" wrap="square" lIns="91425" tIns="91425" rIns="91425" bIns="91425" anchor="t" anchorCtr="0">
            <a:noAutofit/>
          </a:bodyPr>
          <a:lstStyle/>
          <a:p>
            <a:pPr marL="0" lvl="0" indent="0" algn="l" rtl="0">
              <a:spcBef>
                <a:spcPts val="1600"/>
              </a:spcBef>
              <a:spcAft>
                <a:spcPts val="0"/>
              </a:spcAft>
              <a:buNone/>
            </a:pPr>
            <a:r>
              <a:rPr lang="en-GB" dirty="0">
                <a:solidFill>
                  <a:schemeClr val="tx1"/>
                </a:solidFill>
              </a:rPr>
              <a:t>Teach that boys will usually experience:</a:t>
            </a:r>
            <a:endParaRPr dirty="0">
              <a:solidFill>
                <a:schemeClr val="tx1"/>
              </a:solidFill>
            </a:endParaRPr>
          </a:p>
          <a:p>
            <a:pPr marL="285750" lvl="0" indent="-285750" algn="l" rtl="0">
              <a:lnSpc>
                <a:spcPct val="115000"/>
              </a:lnSpc>
              <a:spcBef>
                <a:spcPts val="1000"/>
              </a:spcBef>
              <a:spcAft>
                <a:spcPts val="0"/>
              </a:spcAft>
              <a:buSzPts val="1400"/>
              <a:buChar char="●"/>
            </a:pPr>
            <a:r>
              <a:rPr lang="en-GB" sz="1800" dirty="0">
                <a:solidFill>
                  <a:schemeClr val="tx1"/>
                </a:solidFill>
              </a:rPr>
              <a:t>enlargement of their larynx </a:t>
            </a:r>
            <a:r>
              <a:rPr lang="en-GB" dirty="0">
                <a:solidFill>
                  <a:schemeClr val="tx1"/>
                </a:solidFill>
              </a:rPr>
              <a:t>(</a:t>
            </a:r>
            <a:r>
              <a:rPr lang="en-GB" sz="1800" dirty="0">
                <a:solidFill>
                  <a:schemeClr val="tx1"/>
                </a:solidFill>
              </a:rPr>
              <a:t>Adam’s apple</a:t>
            </a:r>
            <a:r>
              <a:rPr lang="en-GB" dirty="0">
                <a:solidFill>
                  <a:schemeClr val="tx1"/>
                </a:solidFill>
              </a:rPr>
              <a:t>)</a:t>
            </a:r>
            <a:endParaRPr sz="1800"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their voice breaking</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muscle growth </a:t>
            </a:r>
            <a:endParaRPr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genitalia</a:t>
            </a:r>
            <a:r>
              <a:rPr lang="en-GB" sz="1800" dirty="0">
                <a:solidFill>
                  <a:schemeClr val="tx1"/>
                </a:solidFill>
              </a:rPr>
              <a:t> become bigger (</a:t>
            </a:r>
            <a:r>
              <a:rPr lang="en-GB" dirty="0">
                <a:solidFill>
                  <a:schemeClr val="tx1"/>
                </a:solidFill>
              </a:rPr>
              <a:t>testicle</a:t>
            </a:r>
            <a:r>
              <a:rPr lang="en-GB" sz="1800" dirty="0">
                <a:solidFill>
                  <a:schemeClr val="tx1"/>
                </a:solidFill>
              </a:rPr>
              <a:t> growth followed by penis growth)</a:t>
            </a:r>
            <a:endParaRPr sz="1800"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a growth spurt</a:t>
            </a:r>
            <a:endParaRPr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337" name="Google Shape;337;p55"/>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38" name="Google Shape;338;p5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30</a:t>
            </a:fld>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43"/>
        <p:cNvGrpSpPr/>
        <p:nvPr/>
      </p:nvGrpSpPr>
      <p:grpSpPr>
        <a:xfrm>
          <a:off x="0" y="0"/>
          <a:ext cx="0" cy="0"/>
          <a:chOff x="0" y="0"/>
          <a:chExt cx="0" cy="0"/>
        </a:xfrm>
      </p:grpSpPr>
      <p:sp>
        <p:nvSpPr>
          <p:cNvPr id="344" name="Google Shape;344;p5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Understanding the penis</a:t>
            </a:r>
            <a:endParaRPr dirty="0">
              <a:solidFill>
                <a:schemeClr val="accent1"/>
              </a:solidFill>
            </a:endParaRPr>
          </a:p>
        </p:txBody>
      </p:sp>
      <p:sp>
        <p:nvSpPr>
          <p:cNvPr id="348" name="Google Shape;348;p56"/>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345" name="Google Shape;345;p56"/>
          <p:cNvSpPr txBox="1">
            <a:spLocks noGrp="1"/>
          </p:cNvSpPr>
          <p:nvPr>
            <p:ph type="body" idx="1"/>
          </p:nvPr>
        </p:nvSpPr>
        <p:spPr>
          <a:xfrm>
            <a:off x="315000" y="859134"/>
            <a:ext cx="5775600" cy="327891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Teach that everyone’s </a:t>
            </a:r>
            <a:r>
              <a:rPr lang="en-GB" dirty="0">
                <a:solidFill>
                  <a:schemeClr val="tx1"/>
                </a:solidFill>
              </a:rPr>
              <a:t>genitalia</a:t>
            </a:r>
            <a:r>
              <a:rPr lang="en-GB" sz="1800" dirty="0">
                <a:solidFill>
                  <a:schemeClr val="tx1"/>
                </a:solidFill>
              </a:rPr>
              <a:t> are different</a:t>
            </a:r>
            <a:r>
              <a:rPr lang="en-GB" dirty="0">
                <a:solidFill>
                  <a:schemeClr val="tx1"/>
                </a:solidFill>
              </a:rPr>
              <a:t> </a:t>
            </a:r>
            <a:br>
              <a:rPr lang="en-GB" dirty="0">
                <a:solidFill>
                  <a:schemeClr val="tx1"/>
                </a:solidFill>
              </a:rPr>
            </a:br>
            <a:r>
              <a:rPr lang="en-GB" dirty="0">
                <a:solidFill>
                  <a:schemeClr val="tx1"/>
                </a:solidFill>
              </a:rPr>
              <a:t>(e.g. p</a:t>
            </a:r>
            <a:r>
              <a:rPr lang="en-GB" sz="1800" dirty="0">
                <a:solidFill>
                  <a:schemeClr val="tx1"/>
                </a:solidFill>
              </a:rPr>
              <a:t>enises and </a:t>
            </a:r>
            <a:r>
              <a:rPr lang="en-GB" dirty="0">
                <a:solidFill>
                  <a:schemeClr val="tx1"/>
                </a:solidFill>
              </a:rPr>
              <a:t>testicles</a:t>
            </a:r>
            <a:r>
              <a:rPr lang="en-GB" sz="1800" dirty="0">
                <a:solidFill>
                  <a:schemeClr val="tx1"/>
                </a:solidFill>
              </a:rPr>
              <a:t> are different sizes).</a:t>
            </a:r>
            <a:endParaRPr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It is</a:t>
            </a:r>
            <a:r>
              <a:rPr lang="en-GB" sz="1800" dirty="0">
                <a:solidFill>
                  <a:schemeClr val="tx1"/>
                </a:solidFill>
              </a:rPr>
              <a:t> normal for </a:t>
            </a:r>
            <a:r>
              <a:rPr lang="en-GB" dirty="0">
                <a:solidFill>
                  <a:schemeClr val="tx1"/>
                </a:solidFill>
              </a:rPr>
              <a:t>testicles to </a:t>
            </a:r>
            <a:r>
              <a:rPr lang="en-GB" sz="1800" dirty="0">
                <a:solidFill>
                  <a:schemeClr val="tx1"/>
                </a:solidFill>
              </a:rPr>
              <a:t>hang at different heights</a:t>
            </a:r>
            <a:r>
              <a:rPr lang="en-GB" dirty="0">
                <a:solidFill>
                  <a:schemeClr val="tx1"/>
                </a:solidFill>
              </a:rPr>
              <a:t>, but they</a:t>
            </a:r>
            <a:r>
              <a:rPr lang="en-GB" sz="1800" dirty="0">
                <a:solidFill>
                  <a:schemeClr val="tx1"/>
                </a:solidFill>
              </a:rPr>
              <a:t> should </a:t>
            </a:r>
            <a:r>
              <a:rPr lang="en-GB" dirty="0">
                <a:solidFill>
                  <a:schemeClr val="tx1"/>
                </a:solidFill>
              </a:rPr>
              <a:t>hang</a:t>
            </a:r>
            <a:r>
              <a:rPr lang="en-GB" sz="1800" dirty="0">
                <a:solidFill>
                  <a:schemeClr val="tx1"/>
                </a:solidFill>
              </a:rPr>
              <a:t> outside of t</a:t>
            </a:r>
            <a:r>
              <a:rPr lang="en-GB" dirty="0">
                <a:solidFill>
                  <a:schemeClr val="tx1"/>
                </a:solidFill>
              </a:rPr>
              <a:t>he body. Boys should speak to a doctor if their testicles are permanently inside their body, as this may require treatment.</a:t>
            </a:r>
            <a:endParaRPr sz="1800"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Some people are also circumcised (foreskin removed).</a:t>
            </a:r>
            <a:endParaRPr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Explain that males:</a:t>
            </a:r>
            <a:endParaRPr dirty="0">
              <a:solidFill>
                <a:schemeClr val="tx1"/>
              </a:solidFill>
            </a:endParaRPr>
          </a:p>
          <a:p>
            <a:pPr marL="285750" lvl="0" indent="-285750" algn="l" rtl="0">
              <a:lnSpc>
                <a:spcPct val="115000"/>
              </a:lnSpc>
              <a:spcBef>
                <a:spcPts val="1000"/>
              </a:spcBef>
              <a:spcAft>
                <a:spcPts val="0"/>
              </a:spcAft>
              <a:buSzPts val="1400"/>
              <a:buChar char="●"/>
            </a:pPr>
            <a:r>
              <a:rPr lang="en-GB" sz="1800" dirty="0">
                <a:solidFill>
                  <a:schemeClr val="tx1"/>
                </a:solidFill>
              </a:rPr>
              <a:t>have </a:t>
            </a:r>
            <a:r>
              <a:rPr lang="en-GB" dirty="0">
                <a:solidFill>
                  <a:schemeClr val="tx1"/>
                </a:solidFill>
              </a:rPr>
              <a:t>testicles</a:t>
            </a:r>
            <a:r>
              <a:rPr lang="en-GB" sz="1800" dirty="0">
                <a:solidFill>
                  <a:schemeClr val="tx1"/>
                </a:solidFill>
              </a:rPr>
              <a:t> which produce sperm from puberty</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can produce sperm throughout their life</a:t>
            </a:r>
            <a:endParaRPr dirty="0">
              <a:solidFill>
                <a:schemeClr val="tx1"/>
              </a:solidFill>
            </a:endParaRPr>
          </a:p>
          <a:p>
            <a:pPr marL="0" lvl="0" indent="0" algn="l" rtl="0">
              <a:lnSpc>
                <a:spcPct val="115000"/>
              </a:lnSpc>
              <a:spcBef>
                <a:spcPts val="1600"/>
              </a:spcBef>
              <a:spcAft>
                <a:spcPts val="0"/>
              </a:spcAft>
              <a:buSzPts val="1400"/>
              <a:buNone/>
            </a:pPr>
            <a:endParaRPr sz="1800" dirty="0"/>
          </a:p>
        </p:txBody>
      </p:sp>
      <p:sp>
        <p:nvSpPr>
          <p:cNvPr id="346" name="Google Shape;346;p56"/>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47" name="Google Shape;347;p5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31</a:t>
            </a:fld>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52"/>
        <p:cNvGrpSpPr/>
        <p:nvPr/>
      </p:nvGrpSpPr>
      <p:grpSpPr>
        <a:xfrm>
          <a:off x="0" y="0"/>
          <a:ext cx="0" cy="0"/>
          <a:chOff x="0" y="0"/>
          <a:chExt cx="0" cy="0"/>
        </a:xfrm>
      </p:grpSpPr>
      <p:sp>
        <p:nvSpPr>
          <p:cNvPr id="353" name="Google Shape;353;p5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Erections</a:t>
            </a:r>
            <a:endParaRPr dirty="0">
              <a:solidFill>
                <a:schemeClr val="accent1"/>
              </a:solidFill>
            </a:endParaRPr>
          </a:p>
        </p:txBody>
      </p:sp>
      <p:sp>
        <p:nvSpPr>
          <p:cNvPr id="357" name="Google Shape;357;p57"/>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354" name="Google Shape;354;p57"/>
          <p:cNvSpPr txBox="1">
            <a:spLocks noGrp="1"/>
          </p:cNvSpPr>
          <p:nvPr>
            <p:ph type="body" idx="1"/>
          </p:nvPr>
        </p:nvSpPr>
        <p:spPr>
          <a:xfrm>
            <a:off x="315000" y="789125"/>
            <a:ext cx="5775600" cy="327891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Teach that an erection happens when vessels </a:t>
            </a:r>
            <a:br>
              <a:rPr lang="en-GB" sz="1800" dirty="0">
                <a:solidFill>
                  <a:schemeClr val="tx1"/>
                </a:solidFill>
              </a:rPr>
            </a:br>
            <a:r>
              <a:rPr lang="en-GB" sz="1800" dirty="0">
                <a:solidFill>
                  <a:schemeClr val="tx1"/>
                </a:solidFill>
              </a:rPr>
              <a:t>in the penis fill with blood.</a:t>
            </a:r>
            <a:endParaRPr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Erections are natural and can happen: </a:t>
            </a:r>
            <a:endParaRPr dirty="0">
              <a:solidFill>
                <a:schemeClr val="tx1"/>
              </a:solidFill>
            </a:endParaRPr>
          </a:p>
          <a:p>
            <a:pPr marL="285750" lvl="0" indent="-285750" algn="l" rtl="0">
              <a:lnSpc>
                <a:spcPct val="115000"/>
              </a:lnSpc>
              <a:spcBef>
                <a:spcPts val="1000"/>
              </a:spcBef>
              <a:spcAft>
                <a:spcPts val="0"/>
              </a:spcAft>
              <a:buSzPts val="1400"/>
              <a:buChar char="●"/>
            </a:pPr>
            <a:r>
              <a:rPr lang="en-GB" dirty="0">
                <a:solidFill>
                  <a:schemeClr val="tx1"/>
                </a:solidFill>
              </a:rPr>
              <a:t>when </a:t>
            </a:r>
            <a:r>
              <a:rPr lang="en-GB" sz="1800" dirty="0">
                <a:solidFill>
                  <a:schemeClr val="tx1"/>
                </a:solidFill>
              </a:rPr>
              <a:t>someone is sexually aroused </a:t>
            </a:r>
            <a:endParaRPr sz="1800"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when the bladder is full (sometimes)</a:t>
            </a:r>
            <a:endParaRPr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when </a:t>
            </a:r>
            <a:r>
              <a:rPr lang="en-GB" sz="1800" dirty="0">
                <a:solidFill>
                  <a:schemeClr val="tx1"/>
                </a:solidFill>
              </a:rPr>
              <a:t>someone is sleeping (potentially several </a:t>
            </a:r>
            <a:br>
              <a:rPr lang="en-GB" sz="1800" dirty="0">
                <a:solidFill>
                  <a:schemeClr val="tx1"/>
                </a:solidFill>
              </a:rPr>
            </a:br>
            <a:r>
              <a:rPr lang="en-GB" sz="1800" dirty="0">
                <a:solidFill>
                  <a:schemeClr val="tx1"/>
                </a:solidFill>
              </a:rPr>
              <a:t>times a night)</a:t>
            </a:r>
            <a:endParaRPr sz="1800"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at other times, and sometimes without us knowing why</a:t>
            </a:r>
            <a:endParaRPr dirty="0">
              <a:solidFill>
                <a:schemeClr val="tx1"/>
              </a:solidFill>
            </a:endParaRPr>
          </a:p>
        </p:txBody>
      </p:sp>
      <p:sp>
        <p:nvSpPr>
          <p:cNvPr id="355" name="Google Shape;355;p57"/>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56" name="Google Shape;356;p5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32</a:t>
            </a:fld>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61"/>
        <p:cNvGrpSpPr/>
        <p:nvPr/>
      </p:nvGrpSpPr>
      <p:grpSpPr>
        <a:xfrm>
          <a:off x="0" y="0"/>
          <a:ext cx="0" cy="0"/>
          <a:chOff x="0" y="0"/>
          <a:chExt cx="0" cy="0"/>
        </a:xfrm>
      </p:grpSpPr>
      <p:sp>
        <p:nvSpPr>
          <p:cNvPr id="362" name="Google Shape;362;p5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Ejaculation</a:t>
            </a:r>
            <a:endParaRPr dirty="0">
              <a:solidFill>
                <a:schemeClr val="accent1"/>
              </a:solidFill>
            </a:endParaRPr>
          </a:p>
        </p:txBody>
      </p:sp>
      <p:sp>
        <p:nvSpPr>
          <p:cNvPr id="366" name="Google Shape;366;p58"/>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363" name="Google Shape;363;p58"/>
          <p:cNvSpPr txBox="1">
            <a:spLocks noGrp="1"/>
          </p:cNvSpPr>
          <p:nvPr>
            <p:ph type="body" idx="1"/>
          </p:nvPr>
        </p:nvSpPr>
        <p:spPr>
          <a:xfrm>
            <a:off x="315000" y="789125"/>
            <a:ext cx="5775600" cy="327891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Teach that ejaculation happens when the penis is stimulated and when someone has an orgasm and sperm is released from the head of the penis. </a:t>
            </a:r>
            <a:endParaRPr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This can take different lengths of time. The amount and strength of the ejaculation varies.</a:t>
            </a:r>
            <a:endParaRPr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Explain about ‘wet dreams’, where </a:t>
            </a:r>
            <a:r>
              <a:rPr lang="en-GB" dirty="0">
                <a:solidFill>
                  <a:schemeClr val="tx1"/>
                </a:solidFill>
              </a:rPr>
              <a:t>boys/men</a:t>
            </a:r>
            <a:r>
              <a:rPr lang="en-GB" sz="1800" dirty="0">
                <a:solidFill>
                  <a:schemeClr val="tx1"/>
                </a:solidFill>
              </a:rPr>
              <a:t> may have erections during their sleep and wake up having ejaculated. </a:t>
            </a:r>
            <a:r>
              <a:rPr lang="en-GB" dirty="0">
                <a:solidFill>
                  <a:schemeClr val="tx1"/>
                </a:solidFill>
              </a:rPr>
              <a:t>Teach that people should not be embarrassed about having wet dreams.</a:t>
            </a:r>
            <a:endParaRPr dirty="0">
              <a:solidFill>
                <a:schemeClr val="tx1"/>
              </a:solidFill>
            </a:endParaRPr>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p:txBody>
      </p:sp>
      <p:sp>
        <p:nvSpPr>
          <p:cNvPr id="364" name="Google Shape;364;p58"/>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65" name="Google Shape;365;p5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33</a:t>
            </a:fld>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70"/>
        <p:cNvGrpSpPr/>
        <p:nvPr/>
      </p:nvGrpSpPr>
      <p:grpSpPr>
        <a:xfrm>
          <a:off x="0" y="0"/>
          <a:ext cx="0" cy="0"/>
          <a:chOff x="0" y="0"/>
          <a:chExt cx="0" cy="0"/>
        </a:xfrm>
      </p:grpSpPr>
      <p:sp>
        <p:nvSpPr>
          <p:cNvPr id="371" name="Google Shape;371;p5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Emotions and behaviour</a:t>
            </a:r>
            <a:endParaRPr dirty="0">
              <a:solidFill>
                <a:schemeClr val="accent1"/>
              </a:solidFill>
            </a:endParaRPr>
          </a:p>
        </p:txBody>
      </p:sp>
      <p:sp>
        <p:nvSpPr>
          <p:cNvPr id="375" name="Google Shape;375;p59"/>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372" name="Google Shape;372;p59"/>
          <p:cNvSpPr txBox="1">
            <a:spLocks noGrp="1"/>
          </p:cNvSpPr>
          <p:nvPr>
            <p:ph type="body" idx="1"/>
          </p:nvPr>
        </p:nvSpPr>
        <p:spPr>
          <a:xfrm>
            <a:off x="270000" y="789125"/>
            <a:ext cx="5775600" cy="3279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Explain that</a:t>
            </a:r>
            <a:r>
              <a:rPr lang="en-GB" dirty="0">
                <a:solidFill>
                  <a:schemeClr val="tx1"/>
                </a:solidFill>
              </a:rPr>
              <a:t>, </a:t>
            </a:r>
            <a:r>
              <a:rPr lang="en-GB" sz="1800" dirty="0">
                <a:solidFill>
                  <a:schemeClr val="tx1"/>
                </a:solidFill>
              </a:rPr>
              <a:t>during puberty, emotions can feel exaggerated or out of con</a:t>
            </a:r>
            <a:r>
              <a:rPr lang="en-GB" dirty="0">
                <a:solidFill>
                  <a:schemeClr val="tx1"/>
                </a:solidFill>
              </a:rPr>
              <a:t>trol - and this can impact on behaviour (e.g. making arguments more likely). </a:t>
            </a:r>
            <a:endParaRPr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Teach that emotional changes can be due to fluctuating sex hormones and increased levels of</a:t>
            </a:r>
            <a:r>
              <a:rPr lang="en-GB" sz="1800" dirty="0">
                <a:solidFill>
                  <a:schemeClr val="tx1"/>
                </a:solidFill>
              </a:rPr>
              <a:t> cortisol (the ‘stress hormone’).  </a:t>
            </a:r>
            <a:endParaRPr sz="1800"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Teach ways to manage challenging emotions, such as:</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getting regular exercise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getting enough sleep (at least 9 hours)</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talking to someone trusted</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waiting for a mood to settle before responding or making an important decision</a:t>
            </a:r>
            <a:endParaRPr dirty="0">
              <a:solidFill>
                <a:schemeClr val="tx1"/>
              </a:solidFill>
            </a:endParaRPr>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p:txBody>
      </p:sp>
      <p:sp>
        <p:nvSpPr>
          <p:cNvPr id="373" name="Google Shape;373;p59"/>
          <p:cNvSpPr txBox="1">
            <a:spLocks noGrp="1"/>
          </p:cNvSpPr>
          <p:nvPr>
            <p:ph type="body" idx="2"/>
          </p:nvPr>
        </p:nvSpPr>
        <p:spPr>
          <a:xfrm>
            <a:off x="6178800" y="216425"/>
            <a:ext cx="2695200" cy="2474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74" name="Google Shape;374;p5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34</a:t>
            </a:fld>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79"/>
        <p:cNvGrpSpPr/>
        <p:nvPr/>
      </p:nvGrpSpPr>
      <p:grpSpPr>
        <a:xfrm>
          <a:off x="0" y="0"/>
          <a:ext cx="0" cy="0"/>
          <a:chOff x="0" y="0"/>
          <a:chExt cx="0" cy="0"/>
        </a:xfrm>
      </p:grpSpPr>
      <p:sp>
        <p:nvSpPr>
          <p:cNvPr id="380" name="Google Shape;380;p6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Healthy eating during puberty </a:t>
            </a:r>
            <a:endParaRPr dirty="0">
              <a:solidFill>
                <a:schemeClr val="accent1"/>
              </a:solidFill>
            </a:endParaRPr>
          </a:p>
        </p:txBody>
      </p:sp>
      <p:sp>
        <p:nvSpPr>
          <p:cNvPr id="384" name="Google Shape;384;p60"/>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381" name="Google Shape;381;p60"/>
          <p:cNvSpPr txBox="1">
            <a:spLocks noGrp="1"/>
          </p:cNvSpPr>
          <p:nvPr>
            <p:ph type="body" idx="1"/>
          </p:nvPr>
        </p:nvSpPr>
        <p:spPr>
          <a:xfrm>
            <a:off x="270000" y="810000"/>
            <a:ext cx="5775600" cy="3644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Explain that changes to the body can also affect what we feel like eating. This is linked to brain development, but it can also be linked to where a person is in their menstrual cycle.</a:t>
            </a:r>
            <a:endParaRPr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Teach pupils that </a:t>
            </a:r>
            <a:r>
              <a:rPr lang="en-GB" dirty="0">
                <a:solidFill>
                  <a:schemeClr val="tx1"/>
                </a:solidFill>
              </a:rPr>
              <a:t>it is</a:t>
            </a:r>
            <a:r>
              <a:rPr lang="en-GB" sz="1800" dirty="0">
                <a:solidFill>
                  <a:schemeClr val="tx1"/>
                </a:solidFill>
              </a:rPr>
              <a:t> important that we all have a healthy diet that is rich in iron, calcium and vitamin D </a:t>
            </a:r>
            <a:br>
              <a:rPr lang="en-GB" sz="1800" dirty="0">
                <a:solidFill>
                  <a:schemeClr val="tx1"/>
                </a:solidFill>
              </a:rPr>
            </a:br>
            <a:r>
              <a:rPr lang="en-GB" sz="1800" dirty="0">
                <a:solidFill>
                  <a:schemeClr val="tx1"/>
                </a:solidFill>
              </a:rPr>
              <a:t>to support our bodies. </a:t>
            </a:r>
            <a:endParaRPr sz="1800" dirty="0">
              <a:solidFill>
                <a:schemeClr val="tx1"/>
              </a:solidFill>
            </a:endParaRPr>
          </a:p>
        </p:txBody>
      </p:sp>
      <p:sp>
        <p:nvSpPr>
          <p:cNvPr id="382" name="Google Shape;382;p60"/>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83" name="Google Shape;383;p6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35</a:t>
            </a:fld>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88"/>
        <p:cNvGrpSpPr/>
        <p:nvPr/>
      </p:nvGrpSpPr>
      <p:grpSpPr>
        <a:xfrm>
          <a:off x="0" y="0"/>
          <a:ext cx="0" cy="0"/>
          <a:chOff x="0" y="0"/>
          <a:chExt cx="0" cy="0"/>
        </a:xfrm>
      </p:grpSpPr>
      <p:sp>
        <p:nvSpPr>
          <p:cNvPr id="389" name="Google Shape;389;p6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Changes in sleep cycles</a:t>
            </a:r>
            <a:endParaRPr dirty="0">
              <a:solidFill>
                <a:schemeClr val="accent1"/>
              </a:solidFill>
            </a:endParaRPr>
          </a:p>
        </p:txBody>
      </p:sp>
      <p:sp>
        <p:nvSpPr>
          <p:cNvPr id="393" name="Google Shape;393;p61"/>
          <p:cNvSpPr txBox="1">
            <a:spLocks noGrp="1"/>
          </p:cNvSpPr>
          <p:nvPr>
            <p:ph type="subTitle" idx="4294967295"/>
          </p:nvPr>
        </p:nvSpPr>
        <p:spPr>
          <a:xfrm>
            <a:off x="7796400" y="4454575"/>
            <a:ext cx="1077600" cy="4725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390" name="Google Shape;390;p61"/>
          <p:cNvSpPr txBox="1">
            <a:spLocks noGrp="1"/>
          </p:cNvSpPr>
          <p:nvPr>
            <p:ph type="body" idx="1"/>
          </p:nvPr>
        </p:nvSpPr>
        <p:spPr>
          <a:xfrm>
            <a:off x="270000" y="789125"/>
            <a:ext cx="5775600" cy="327891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Sleep is triggered by the hormone melatonin. During puberty, </a:t>
            </a:r>
            <a:r>
              <a:rPr lang="en-GB" dirty="0">
                <a:solidFill>
                  <a:schemeClr val="tx1"/>
                </a:solidFill>
              </a:rPr>
              <a:t>melatonin is released up to 2 hours later than it was before. This can affect </a:t>
            </a:r>
            <a:r>
              <a:rPr lang="en-GB" sz="1800" dirty="0">
                <a:solidFill>
                  <a:schemeClr val="tx1"/>
                </a:solidFill>
              </a:rPr>
              <a:t>sleep cycles </a:t>
            </a:r>
            <a:r>
              <a:rPr lang="en-GB" dirty="0">
                <a:solidFill>
                  <a:schemeClr val="tx1"/>
                </a:solidFill>
              </a:rPr>
              <a:t>(e.g. making it harder to get up in the morning). </a:t>
            </a:r>
            <a:r>
              <a:rPr lang="en-GB" sz="1800" dirty="0">
                <a:solidFill>
                  <a:schemeClr val="tx1"/>
                </a:solidFill>
              </a:rPr>
              <a:t> </a:t>
            </a:r>
            <a:endParaRPr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Encourage pupils to develop a health sleep routine, for example by: </a:t>
            </a:r>
            <a:endParaRPr dirty="0">
              <a:solidFill>
                <a:schemeClr val="tx1"/>
              </a:solidFill>
            </a:endParaRPr>
          </a:p>
          <a:p>
            <a:pPr marL="457200" lvl="0" indent="-317500" algn="l" rtl="0">
              <a:lnSpc>
                <a:spcPct val="115000"/>
              </a:lnSpc>
              <a:spcBef>
                <a:spcPts val="1600"/>
              </a:spcBef>
              <a:spcAft>
                <a:spcPts val="0"/>
              </a:spcAft>
              <a:buSzPts val="1400"/>
              <a:buChar char="●"/>
            </a:pPr>
            <a:r>
              <a:rPr lang="en-GB" dirty="0">
                <a:solidFill>
                  <a:schemeClr val="tx1"/>
                </a:solidFill>
              </a:rPr>
              <a:t>switching off digital devices 2 hours before sleep</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switching off phones when in bed</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going to bed early to get at least 9 hours’ sleep</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having a regular routine for going to bed and getting up in the morning</a:t>
            </a:r>
            <a:endParaRPr dirty="0">
              <a:solidFill>
                <a:schemeClr val="tx1"/>
              </a:solidFill>
            </a:endParaRPr>
          </a:p>
          <a:p>
            <a:pPr marL="0" lvl="0" indent="0" algn="l" rtl="0">
              <a:lnSpc>
                <a:spcPct val="115000"/>
              </a:lnSpc>
              <a:spcBef>
                <a:spcPts val="1600"/>
              </a:spcBef>
              <a:spcAft>
                <a:spcPts val="0"/>
              </a:spcAft>
              <a:buSzPts val="1400"/>
              <a:buNone/>
            </a:pPr>
            <a:endParaRPr sz="1800" dirty="0"/>
          </a:p>
        </p:txBody>
      </p:sp>
      <p:sp>
        <p:nvSpPr>
          <p:cNvPr id="391" name="Google Shape;391;p61"/>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92" name="Google Shape;392;p6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36</a:t>
            </a:fld>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97"/>
        <p:cNvGrpSpPr/>
        <p:nvPr/>
      </p:nvGrpSpPr>
      <p:grpSpPr>
        <a:xfrm>
          <a:off x="0" y="0"/>
          <a:ext cx="0" cy="0"/>
          <a:chOff x="0" y="0"/>
          <a:chExt cx="0" cy="0"/>
        </a:xfrm>
      </p:grpSpPr>
      <p:sp>
        <p:nvSpPr>
          <p:cNvPr id="398" name="Google Shape;398;p62"/>
          <p:cNvSpPr txBox="1">
            <a:spLocks noGrp="1"/>
          </p:cNvSpPr>
          <p:nvPr>
            <p:ph type="title"/>
          </p:nvPr>
        </p:nvSpPr>
        <p:spPr>
          <a:xfrm>
            <a:off x="2275951" y="2150850"/>
            <a:ext cx="4767742" cy="8418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Secondary curriculum</a:t>
            </a:r>
            <a:endParaRPr dirty="0">
              <a:solidFill>
                <a:srgbClr val="FFFFFF"/>
              </a:solidFill>
            </a:endParaRPr>
          </a:p>
        </p:txBody>
      </p:sp>
      <p:sp>
        <p:nvSpPr>
          <p:cNvPr id="399" name="Google Shape;399;p62"/>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37</a:t>
            </a:fld>
            <a:endParaRPr dirty="0"/>
          </a:p>
        </p:txBody>
      </p:sp>
      <p:sp>
        <p:nvSpPr>
          <p:cNvPr id="400" name="Google Shape;400;p62"/>
          <p:cNvSpPr txBox="1">
            <a:spLocks noGrp="1"/>
          </p:cNvSpPr>
          <p:nvPr>
            <p:ph type="body" idx="4294967295"/>
          </p:nvPr>
        </p:nvSpPr>
        <p:spPr>
          <a:xfrm>
            <a:off x="325725" y="3250137"/>
            <a:ext cx="8543925" cy="1098550"/>
          </a:xfrm>
          <a:prstGeom prst="rect">
            <a:avLst/>
          </a:prstGeom>
          <a:solidFill>
            <a:schemeClr val="bg1">
              <a:lumMod val="95000"/>
            </a:schemeClr>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GB" sz="1600" b="1" dirty="0">
                <a:solidFill>
                  <a:schemeClr val="tx1"/>
                </a:solidFill>
              </a:rPr>
              <a:t>STATUTORY GUIDANCE </a:t>
            </a:r>
            <a:br>
              <a:rPr lang="en-GB" sz="1600" b="1" dirty="0">
                <a:solidFill>
                  <a:schemeClr val="tx1"/>
                </a:solidFill>
              </a:rPr>
            </a:br>
            <a:r>
              <a:rPr lang="en-GB" sz="1800" dirty="0">
                <a:solidFill>
                  <a:schemeClr val="tx1"/>
                </a:solidFill>
              </a:rPr>
              <a:t>Schools should continue to develop knowledge on topics specified for primary as required and in addition cover the following content by the end of secondary. (p36)</a:t>
            </a:r>
            <a:endParaRPr sz="1800" dirty="0">
              <a:solidFill>
                <a:schemeClr val="tx1"/>
              </a:solidFill>
            </a:endParaRPr>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1600"/>
              </a:spcAft>
              <a:buSzPts val="1800"/>
              <a:buNone/>
            </a:pPr>
            <a:endParaRPr sz="1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04"/>
        <p:cNvGrpSpPr/>
        <p:nvPr/>
      </p:nvGrpSpPr>
      <p:grpSpPr>
        <a:xfrm>
          <a:off x="0" y="0"/>
          <a:ext cx="0" cy="0"/>
          <a:chOff x="0" y="0"/>
          <a:chExt cx="0" cy="0"/>
        </a:xfrm>
      </p:grpSpPr>
      <p:sp>
        <p:nvSpPr>
          <p:cNvPr id="406" name="Google Shape;406;p63"/>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The brain during puberty </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05" name="Google Shape;405;p63"/>
          <p:cNvSpPr txBox="1">
            <a:spLocks noGrp="1"/>
          </p:cNvSpPr>
          <p:nvPr>
            <p:ph type="subTitle" idx="4294967295"/>
          </p:nvPr>
        </p:nvSpPr>
        <p:spPr>
          <a:xfrm>
            <a:off x="7526100" y="4454575"/>
            <a:ext cx="1347900" cy="472500"/>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
        <p:nvSpPr>
          <p:cNvPr id="407" name="Google Shape;407;p63"/>
          <p:cNvSpPr txBox="1">
            <a:spLocks noGrp="1"/>
          </p:cNvSpPr>
          <p:nvPr>
            <p:ph type="body" idx="1"/>
          </p:nvPr>
        </p:nvSpPr>
        <p:spPr>
          <a:xfrm>
            <a:off x="270000" y="704378"/>
            <a:ext cx="5908800" cy="3445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None/>
            </a:pPr>
            <a:r>
              <a:rPr lang="en-GB" dirty="0">
                <a:solidFill>
                  <a:schemeClr val="tx1"/>
                </a:solidFill>
              </a:rPr>
              <a:t>Teach that during puberty the brain is still maturing. When making decisions young people often rely on the ‘amygdala’, the part of the brain linked to emotions, aggression and impulses. So they are more likely to: </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take more risks than other people</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have stronger emotions or be angrier</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find it hard to express themselves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deal with social issues</a:t>
            </a:r>
            <a:endParaRPr dirty="0">
              <a:solidFill>
                <a:schemeClr val="tx1"/>
              </a:solidFill>
            </a:endParaRPr>
          </a:p>
          <a:p>
            <a:pPr marL="0" lvl="0" indent="0" algn="l" rtl="0">
              <a:spcBef>
                <a:spcPts val="1000"/>
              </a:spcBef>
              <a:spcAft>
                <a:spcPts val="0"/>
              </a:spcAft>
              <a:buNone/>
            </a:pPr>
            <a:r>
              <a:rPr lang="en-GB" dirty="0">
                <a:solidFill>
                  <a:schemeClr val="tx1"/>
                </a:solidFill>
              </a:rPr>
              <a:t>Of course, young people can still be warm, sociable and make good decisions. But sometimes they may need help with decision-making or managing their emotions.</a:t>
            </a:r>
            <a:endParaRPr dirty="0">
              <a:solidFill>
                <a:schemeClr val="tx1"/>
              </a:solidFill>
            </a:endParaRPr>
          </a:p>
          <a:p>
            <a:pPr marL="0" lvl="0" indent="0" algn="l" rtl="0">
              <a:lnSpc>
                <a:spcPct val="115000"/>
              </a:lnSpc>
              <a:spcBef>
                <a:spcPts val="1600"/>
              </a:spcBef>
              <a:spcAft>
                <a:spcPts val="1600"/>
              </a:spcAft>
              <a:buNone/>
            </a:pPr>
            <a:endParaRPr sz="1800" dirty="0"/>
          </a:p>
        </p:txBody>
      </p:sp>
      <p:sp>
        <p:nvSpPr>
          <p:cNvPr id="408" name="Google Shape;408;p63"/>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09" name="Google Shape;409;p63"/>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38</a:t>
            </a:fld>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13"/>
        <p:cNvGrpSpPr/>
        <p:nvPr/>
      </p:nvGrpSpPr>
      <p:grpSpPr>
        <a:xfrm>
          <a:off x="0" y="0"/>
          <a:ext cx="0" cy="0"/>
          <a:chOff x="0" y="0"/>
          <a:chExt cx="0" cy="0"/>
        </a:xfrm>
      </p:grpSpPr>
      <p:sp>
        <p:nvSpPr>
          <p:cNvPr id="415" name="Google Shape;415;p64"/>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Managing emotions and behaviour</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14" name="Google Shape;414;p64"/>
          <p:cNvSpPr txBox="1">
            <a:spLocks noGrp="1"/>
          </p:cNvSpPr>
          <p:nvPr>
            <p:ph type="subTitle" idx="4294967295"/>
          </p:nvPr>
        </p:nvSpPr>
        <p:spPr>
          <a:xfrm>
            <a:off x="7526100" y="4454575"/>
            <a:ext cx="1347900" cy="472500"/>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
        <p:nvSpPr>
          <p:cNvPr id="416" name="Google Shape;416;p64"/>
          <p:cNvSpPr txBox="1">
            <a:spLocks noGrp="1"/>
          </p:cNvSpPr>
          <p:nvPr>
            <p:ph type="body" idx="1"/>
          </p:nvPr>
        </p:nvSpPr>
        <p:spPr>
          <a:xfrm>
            <a:off x="270000" y="828475"/>
            <a:ext cx="5908800" cy="3445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Explain how behaviour and decisions during puberty can impact on wellbeing and chances in life.</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Explore ways pupils can manage their emotions and mitigate risk, e.g. by:</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reducing impulsive decision-making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exploring their feelings with someone they trust</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Teachers may also refer to primary curriculum content on:</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changes to the body during puberty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emotions and behaviour</a:t>
            </a:r>
            <a:endParaRPr dirty="0">
              <a:solidFill>
                <a:schemeClr val="tx1"/>
              </a:solidFill>
            </a:endParaRPr>
          </a:p>
          <a:p>
            <a:pPr marL="0" lvl="0" indent="0" algn="l" rtl="0">
              <a:lnSpc>
                <a:spcPct val="115000"/>
              </a:lnSpc>
              <a:spcBef>
                <a:spcPts val="1600"/>
              </a:spcBef>
              <a:spcAft>
                <a:spcPts val="0"/>
              </a:spcAft>
              <a:buNone/>
            </a:pPr>
            <a:endParaRPr dirty="0"/>
          </a:p>
          <a:p>
            <a:pPr marL="0" lvl="0" indent="0" algn="l" rtl="0">
              <a:lnSpc>
                <a:spcPct val="115000"/>
              </a:lnSpc>
              <a:spcBef>
                <a:spcPts val="1600"/>
              </a:spcBef>
              <a:spcAft>
                <a:spcPts val="0"/>
              </a:spcAft>
              <a:buNone/>
            </a:pPr>
            <a:endParaRPr dirty="0"/>
          </a:p>
          <a:p>
            <a:pPr marL="0" lvl="0" indent="0" algn="l" rtl="0">
              <a:lnSpc>
                <a:spcPct val="115000"/>
              </a:lnSpc>
              <a:spcBef>
                <a:spcPts val="1600"/>
              </a:spcBef>
              <a:spcAft>
                <a:spcPts val="0"/>
              </a:spcAft>
              <a:buNone/>
            </a:pPr>
            <a:endParaRPr dirty="0"/>
          </a:p>
          <a:p>
            <a:pPr marL="0" lvl="0" indent="0" algn="l" rtl="0">
              <a:lnSpc>
                <a:spcPct val="115000"/>
              </a:lnSpc>
              <a:spcBef>
                <a:spcPts val="1600"/>
              </a:spcBef>
              <a:spcAft>
                <a:spcPts val="0"/>
              </a:spcAft>
              <a:buNone/>
            </a:pPr>
            <a:endParaRPr dirty="0"/>
          </a:p>
          <a:p>
            <a:pPr marL="0" lvl="0" indent="0" algn="l" rtl="0">
              <a:lnSpc>
                <a:spcPct val="115000"/>
              </a:lnSpc>
              <a:spcBef>
                <a:spcPts val="1600"/>
              </a:spcBef>
              <a:spcAft>
                <a:spcPts val="1600"/>
              </a:spcAft>
              <a:buNone/>
            </a:pPr>
            <a:endParaRPr sz="1800" dirty="0"/>
          </a:p>
        </p:txBody>
      </p:sp>
      <p:sp>
        <p:nvSpPr>
          <p:cNvPr id="417" name="Google Shape;417;p64"/>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18" name="Google Shape;418;p64"/>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39</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125;p28">
            <a:extLst>
              <a:ext uri="{FF2B5EF4-FFF2-40B4-BE49-F238E27FC236}">
                <a16:creationId xmlns:a16="http://schemas.microsoft.com/office/drawing/2014/main" id="{3710F818-48F8-4E71-8B0F-3640C4AF9503}"/>
              </a:ext>
            </a:extLst>
          </p:cNvPr>
          <p:cNvSpPr txBox="1">
            <a:spLocks noGrp="1"/>
          </p:cNvSpPr>
          <p:nvPr>
            <p:ph type="title"/>
          </p:nvPr>
        </p:nvSpPr>
        <p:spPr>
          <a:xfrm>
            <a:off x="311150" y="374162"/>
            <a:ext cx="8521700" cy="573088"/>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What you get out of today</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9" name="Google Shape;126;p28">
            <a:extLst>
              <a:ext uri="{FF2B5EF4-FFF2-40B4-BE49-F238E27FC236}">
                <a16:creationId xmlns:a16="http://schemas.microsoft.com/office/drawing/2014/main" id="{2AF093C3-F43E-4303-8857-08484DD8BE6A}"/>
              </a:ext>
            </a:extLst>
          </p:cNvPr>
          <p:cNvSpPr txBox="1">
            <a:spLocks noGrp="1"/>
          </p:cNvSpPr>
          <p:nvPr>
            <p:ph type="body" idx="1"/>
          </p:nvPr>
        </p:nvSpPr>
        <p:spPr>
          <a:xfrm>
            <a:off x="390580" y="1120391"/>
            <a:ext cx="7833996"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1800" dirty="0">
                <a:solidFill>
                  <a:srgbClr val="000000"/>
                </a:solidFill>
              </a:rPr>
              <a:t>By the end of this training you should:</a:t>
            </a:r>
            <a:endParaRPr sz="1800" dirty="0">
              <a:solidFill>
                <a:srgbClr val="000000"/>
              </a:solidFill>
            </a:endParaRPr>
          </a:p>
          <a:p>
            <a:pPr marL="0" lvl="0" indent="0" algn="l" rtl="0">
              <a:lnSpc>
                <a:spcPct val="115000"/>
              </a:lnSpc>
              <a:spcBef>
                <a:spcPts val="0"/>
              </a:spcBef>
              <a:spcAft>
                <a:spcPts val="0"/>
              </a:spcAft>
              <a:buClr>
                <a:schemeClr val="dk1"/>
              </a:buClr>
              <a:buSzPts val="1800"/>
              <a:buFont typeface="Arial"/>
              <a:buNone/>
            </a:pP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know the statutory guidance </a:t>
            </a: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know some of the ways you can teach the required knowledge</a:t>
            </a: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have strategies to deal with questions that come up in class</a:t>
            </a: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feel more confident teaching about the </a:t>
            </a:r>
            <a:r>
              <a:rPr lang="en-GB" sz="1800" b="1" dirty="0">
                <a:solidFill>
                  <a:srgbClr val="000000"/>
                </a:solidFill>
              </a:rPr>
              <a:t>changing adolescent body</a:t>
            </a:r>
          </a:p>
          <a:p>
            <a:pPr marL="0" lvl="0" indent="0" algn="l" rtl="0">
              <a:lnSpc>
                <a:spcPct val="115000"/>
              </a:lnSpc>
              <a:spcBef>
                <a:spcPts val="0"/>
              </a:spcBef>
              <a:spcAft>
                <a:spcPts val="0"/>
              </a:spcAft>
              <a:buSzPts val="1400"/>
              <a:buNone/>
            </a:pPr>
            <a:endParaRPr sz="1800" dirty="0">
              <a:solidFill>
                <a:srgbClr val="434343"/>
              </a:solidFill>
            </a:endParaRPr>
          </a:p>
          <a:p>
            <a:pPr marL="457200" lvl="0" indent="0" algn="l" rtl="0">
              <a:lnSpc>
                <a:spcPct val="115000"/>
              </a:lnSpc>
              <a:spcBef>
                <a:spcPts val="0"/>
              </a:spcBef>
              <a:spcAft>
                <a:spcPts val="0"/>
              </a:spcAft>
              <a:buSzPts val="1400"/>
              <a:buNone/>
            </a:pPr>
            <a:endParaRPr sz="1800" dirty="0"/>
          </a:p>
          <a:p>
            <a:pPr marL="0" lvl="0" indent="0" algn="l" rtl="0">
              <a:lnSpc>
                <a:spcPct val="115000"/>
              </a:lnSpc>
              <a:spcBef>
                <a:spcPts val="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5" name="Slide Number Placeholder 4">
            <a:extLst>
              <a:ext uri="{FF2B5EF4-FFF2-40B4-BE49-F238E27FC236}">
                <a16:creationId xmlns:a16="http://schemas.microsoft.com/office/drawing/2014/main" id="{CE749294-A55D-4667-B7B9-DDDD037AE460}"/>
              </a:ext>
            </a:extLst>
          </p:cNvPr>
          <p:cNvSpPr>
            <a:spLocks noGrp="1"/>
          </p:cNvSpPr>
          <p:nvPr>
            <p:ph type="sldNum" idx="12"/>
          </p:nvPr>
        </p:nvSpPr>
        <p:spPr>
          <a:xfrm>
            <a:off x="8595300" y="4758692"/>
            <a:ext cx="548700" cy="393600"/>
          </a:xfrm>
        </p:spPr>
        <p:txBody>
          <a:bodyPr/>
          <a:lstStyle/>
          <a:p>
            <a:fld id="{00000000-1234-1234-1234-123412341234}" type="slidenum">
              <a:rPr lang="en-GB" smtClean="0"/>
              <a:pPr/>
              <a:t>4</a:t>
            </a:fld>
            <a:endParaRPr lang="en-GB" dirty="0"/>
          </a:p>
        </p:txBody>
      </p:sp>
    </p:spTree>
    <p:extLst>
      <p:ext uri="{BB962C8B-B14F-4D97-AF65-F5344CB8AC3E}">
        <p14:creationId xmlns:p14="http://schemas.microsoft.com/office/powerpoint/2010/main" val="24538490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22"/>
        <p:cNvGrpSpPr/>
        <p:nvPr/>
      </p:nvGrpSpPr>
      <p:grpSpPr>
        <a:xfrm>
          <a:off x="0" y="0"/>
          <a:ext cx="0" cy="0"/>
          <a:chOff x="0" y="0"/>
          <a:chExt cx="0" cy="0"/>
        </a:xfrm>
      </p:grpSpPr>
      <p:sp>
        <p:nvSpPr>
          <p:cNvPr id="424" name="Google Shape;424;p65"/>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Managing sexual attraction</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23" name="Google Shape;423;p65"/>
          <p:cNvSpPr txBox="1">
            <a:spLocks noGrp="1"/>
          </p:cNvSpPr>
          <p:nvPr>
            <p:ph type="subTitle" idx="4294967295"/>
          </p:nvPr>
        </p:nvSpPr>
        <p:spPr>
          <a:xfrm>
            <a:off x="7526100" y="4454575"/>
            <a:ext cx="1347900" cy="472500"/>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
        <p:nvSpPr>
          <p:cNvPr id="425" name="Google Shape;425;p65"/>
          <p:cNvSpPr txBox="1">
            <a:spLocks noGrp="1"/>
          </p:cNvSpPr>
          <p:nvPr>
            <p:ph type="body" idx="1"/>
          </p:nvPr>
        </p:nvSpPr>
        <p:spPr>
          <a:xfrm>
            <a:off x="270000" y="828475"/>
            <a:ext cx="5753987" cy="369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Explain that during puberty testosterone and oestrogen make people more interested in sex - but this doesn’t mean that we are necessarily emotionally ready for it.</a:t>
            </a:r>
            <a:endParaRPr dirty="0">
              <a:solidFill>
                <a:schemeClr val="tx1"/>
              </a:solidFill>
            </a:endParaRPr>
          </a:p>
          <a:p>
            <a:pPr marL="0" lvl="0" indent="0" algn="l" rtl="0">
              <a:spcBef>
                <a:spcPts val="1600"/>
              </a:spcBef>
              <a:spcAft>
                <a:spcPts val="0"/>
              </a:spcAft>
              <a:buClr>
                <a:schemeClr val="dk1"/>
              </a:buClr>
              <a:buSzPts val="1100"/>
              <a:buFont typeface="Arial"/>
              <a:buNone/>
            </a:pPr>
            <a:r>
              <a:rPr lang="en-GB" dirty="0">
                <a:solidFill>
                  <a:schemeClr val="tx1"/>
                </a:solidFill>
              </a:rPr>
              <a:t>Remind pupils that the legal age of consent is 16. Teach the risks of engaging in sexual relationships before we are ready (e.g. STIs and pregnancy).</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Explore ways in which young people can enjoy healthy, relationships with others while:</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managing feelings of sexual attraction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avoiding risky decisions about sex</a:t>
            </a:r>
            <a:endParaRPr dirty="0">
              <a:solidFill>
                <a:schemeClr val="tx1"/>
              </a:solidFill>
            </a:endParaRPr>
          </a:p>
          <a:p>
            <a:pPr marL="0" lvl="0" indent="0" algn="l" rtl="0">
              <a:lnSpc>
                <a:spcPct val="115000"/>
              </a:lnSpc>
              <a:spcBef>
                <a:spcPts val="1600"/>
              </a:spcBef>
              <a:spcAft>
                <a:spcPts val="1600"/>
              </a:spcAft>
              <a:buNone/>
            </a:pPr>
            <a:endParaRPr sz="1800" dirty="0"/>
          </a:p>
        </p:txBody>
      </p:sp>
      <p:sp>
        <p:nvSpPr>
          <p:cNvPr id="426" name="Google Shape;426;p65"/>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27" name="Google Shape;427;p65"/>
          <p:cNvSpPr txBox="1">
            <a:spLocks noGrp="1"/>
          </p:cNvSpPr>
          <p:nvPr>
            <p:ph type="sldNum" idx="12"/>
          </p:nvPr>
        </p:nvSpPr>
        <p:spPr>
          <a:xfrm>
            <a:off x="8681400" y="4810668"/>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40</a:t>
            </a:fld>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31"/>
        <p:cNvGrpSpPr/>
        <p:nvPr/>
      </p:nvGrpSpPr>
      <p:grpSpPr>
        <a:xfrm>
          <a:off x="0" y="0"/>
          <a:ext cx="0" cy="0"/>
          <a:chOff x="0" y="0"/>
          <a:chExt cx="0" cy="0"/>
        </a:xfrm>
      </p:grpSpPr>
      <p:sp>
        <p:nvSpPr>
          <p:cNvPr id="433" name="Google Shape;433;p66"/>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Diversity of developing bodies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32" name="Google Shape;432;p66"/>
          <p:cNvSpPr txBox="1">
            <a:spLocks noGrp="1"/>
          </p:cNvSpPr>
          <p:nvPr>
            <p:ph type="subTitle" idx="4294967295"/>
          </p:nvPr>
        </p:nvSpPr>
        <p:spPr>
          <a:xfrm>
            <a:off x="7526100" y="4454575"/>
            <a:ext cx="1347900" cy="472500"/>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
        <p:nvSpPr>
          <p:cNvPr id="434" name="Google Shape;434;p66"/>
          <p:cNvSpPr txBox="1">
            <a:spLocks noGrp="1"/>
          </p:cNvSpPr>
          <p:nvPr>
            <p:ph type="body" idx="1"/>
          </p:nvPr>
        </p:nvSpPr>
        <p:spPr>
          <a:xfrm>
            <a:off x="270000" y="828475"/>
            <a:ext cx="5734800" cy="344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tx1"/>
                </a:solidFill>
              </a:rPr>
              <a:t>Building on primary curriculum content about changes to the adolescent body, explain that some people are born with sex organs/genitalia that are not exclusively male or female. </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For example, someone can have female external genitalia, abdominal testes but no uterus.</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Teach that these ‘differences in sex development’ (DSD) are rare. </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Advise pupils that if they think they have DSD they </a:t>
            </a:r>
            <a:br>
              <a:rPr lang="en-GB" dirty="0">
                <a:solidFill>
                  <a:schemeClr val="tx1"/>
                </a:solidFill>
              </a:rPr>
            </a:br>
            <a:r>
              <a:rPr lang="en-GB" dirty="0">
                <a:solidFill>
                  <a:schemeClr val="tx1"/>
                </a:solidFill>
              </a:rPr>
              <a:t>can speak to their GP, who can refer them to a specialist health professional. </a:t>
            </a:r>
            <a:endParaRPr dirty="0">
              <a:solidFill>
                <a:schemeClr val="tx1"/>
              </a:solidFill>
            </a:endParaRPr>
          </a:p>
          <a:p>
            <a:pPr marL="0" lvl="0" indent="0" algn="l" rtl="0">
              <a:lnSpc>
                <a:spcPct val="115000"/>
              </a:lnSpc>
              <a:spcBef>
                <a:spcPts val="1600"/>
              </a:spcBef>
              <a:spcAft>
                <a:spcPts val="0"/>
              </a:spcAft>
              <a:buNone/>
            </a:pPr>
            <a:r>
              <a:rPr lang="en-GB" dirty="0"/>
              <a:t> </a:t>
            </a:r>
            <a:endParaRPr dirty="0"/>
          </a:p>
          <a:p>
            <a:pPr marL="0" lvl="0" indent="0" algn="l" rtl="0">
              <a:lnSpc>
                <a:spcPct val="115000"/>
              </a:lnSpc>
              <a:spcBef>
                <a:spcPts val="1600"/>
              </a:spcBef>
              <a:spcAft>
                <a:spcPts val="0"/>
              </a:spcAft>
              <a:buNone/>
            </a:pPr>
            <a:endParaRPr dirty="0"/>
          </a:p>
          <a:p>
            <a:pPr marL="0" lvl="0" indent="0" algn="l" rtl="0">
              <a:lnSpc>
                <a:spcPct val="115000"/>
              </a:lnSpc>
              <a:spcBef>
                <a:spcPts val="1600"/>
              </a:spcBef>
              <a:spcAft>
                <a:spcPts val="1600"/>
              </a:spcAft>
              <a:buNone/>
            </a:pPr>
            <a:endParaRPr sz="1800" dirty="0"/>
          </a:p>
        </p:txBody>
      </p:sp>
      <p:sp>
        <p:nvSpPr>
          <p:cNvPr id="435" name="Google Shape;435;p66"/>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36" name="Google Shape;436;p66"/>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41</a:t>
            </a:fld>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40"/>
        <p:cNvGrpSpPr/>
        <p:nvPr/>
      </p:nvGrpSpPr>
      <p:grpSpPr>
        <a:xfrm>
          <a:off x="0" y="0"/>
          <a:ext cx="0" cy="0"/>
          <a:chOff x="0" y="0"/>
          <a:chExt cx="0" cy="0"/>
        </a:xfrm>
      </p:grpSpPr>
      <p:sp>
        <p:nvSpPr>
          <p:cNvPr id="442" name="Google Shape;442;p67"/>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Hygiene during puberty</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41" name="Google Shape;441;p67"/>
          <p:cNvSpPr txBox="1">
            <a:spLocks noGrp="1"/>
          </p:cNvSpPr>
          <p:nvPr>
            <p:ph type="subTitle" idx="4294967295"/>
          </p:nvPr>
        </p:nvSpPr>
        <p:spPr>
          <a:xfrm>
            <a:off x="7526100" y="4454575"/>
            <a:ext cx="1347900" cy="472500"/>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
        <p:nvSpPr>
          <p:cNvPr id="443" name="Google Shape;443;p67"/>
          <p:cNvSpPr txBox="1">
            <a:spLocks noGrp="1"/>
          </p:cNvSpPr>
          <p:nvPr>
            <p:ph type="body" idx="1"/>
          </p:nvPr>
        </p:nvSpPr>
        <p:spPr>
          <a:xfrm>
            <a:off x="270000" y="789125"/>
            <a:ext cx="5775600" cy="3668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Teaching about puberty </a:t>
            </a:r>
            <a:r>
              <a:rPr lang="en-GB" dirty="0">
                <a:solidFill>
                  <a:schemeClr val="tx1"/>
                </a:solidFill>
              </a:rPr>
              <a:t>provides an opportunity </a:t>
            </a:r>
            <a:br>
              <a:rPr lang="en-GB" dirty="0">
                <a:solidFill>
                  <a:schemeClr val="tx1"/>
                </a:solidFill>
              </a:rPr>
            </a:br>
            <a:r>
              <a:rPr lang="en-GB" dirty="0">
                <a:solidFill>
                  <a:schemeClr val="tx1"/>
                </a:solidFill>
              </a:rPr>
              <a:t>to tell pupils</a:t>
            </a:r>
            <a:r>
              <a:rPr lang="en-GB" sz="1800" dirty="0">
                <a:solidFill>
                  <a:schemeClr val="tx1"/>
                </a:solidFill>
              </a:rPr>
              <a:t> about good hygiene practices. </a:t>
            </a:r>
            <a:endParaRPr sz="1800"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Explain that as our bodies go through puberty m</a:t>
            </a:r>
            <a:r>
              <a:rPr lang="en-GB" sz="1800" dirty="0">
                <a:solidFill>
                  <a:schemeClr val="tx1"/>
                </a:solidFill>
              </a:rPr>
              <a:t>ore regular washing </a:t>
            </a:r>
            <a:r>
              <a:rPr lang="en-GB" dirty="0">
                <a:solidFill>
                  <a:schemeClr val="tx1"/>
                </a:solidFill>
              </a:rPr>
              <a:t>and</a:t>
            </a:r>
            <a:r>
              <a:rPr lang="en-GB" sz="1800" dirty="0">
                <a:solidFill>
                  <a:schemeClr val="tx1"/>
                </a:solidFill>
              </a:rPr>
              <a:t> showering might be needed due to increased sweating and body odour. </a:t>
            </a:r>
            <a:r>
              <a:rPr lang="en-GB" dirty="0">
                <a:solidFill>
                  <a:schemeClr val="tx1"/>
                </a:solidFill>
              </a:rPr>
              <a:t>Remind pupils that deodorant is best used alongside regular washing</a:t>
            </a:r>
            <a:r>
              <a:rPr lang="en-GB" dirty="0"/>
              <a:t>.</a:t>
            </a:r>
            <a:endParaRPr sz="1800" dirty="0"/>
          </a:p>
        </p:txBody>
      </p:sp>
      <p:sp>
        <p:nvSpPr>
          <p:cNvPr id="444" name="Google Shape;444;p67"/>
          <p:cNvSpPr txBox="1">
            <a:spLocks noGrp="1"/>
          </p:cNvSpPr>
          <p:nvPr>
            <p:ph type="body" idx="2"/>
          </p:nvPr>
        </p:nvSpPr>
        <p:spPr>
          <a:xfrm>
            <a:off x="6178800" y="216425"/>
            <a:ext cx="2695200" cy="189335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45" name="Google Shape;445;p67"/>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42</a:t>
            </a:fld>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49"/>
        <p:cNvGrpSpPr/>
        <p:nvPr/>
      </p:nvGrpSpPr>
      <p:grpSpPr>
        <a:xfrm>
          <a:off x="0" y="0"/>
          <a:ext cx="0" cy="0"/>
          <a:chOff x="0" y="0"/>
          <a:chExt cx="0" cy="0"/>
        </a:xfrm>
      </p:grpSpPr>
      <p:sp>
        <p:nvSpPr>
          <p:cNvPr id="451" name="Google Shape;451;p68"/>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Penis hygiene</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50" name="Google Shape;450;p68"/>
          <p:cNvSpPr txBox="1">
            <a:spLocks noGrp="1"/>
          </p:cNvSpPr>
          <p:nvPr>
            <p:ph type="subTitle" idx="4294967295"/>
          </p:nvPr>
        </p:nvSpPr>
        <p:spPr>
          <a:xfrm>
            <a:off x="7526100" y="4454575"/>
            <a:ext cx="1347900" cy="472500"/>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
        <p:nvSpPr>
          <p:cNvPr id="452" name="Google Shape;452;p68"/>
          <p:cNvSpPr txBox="1">
            <a:spLocks noGrp="1"/>
          </p:cNvSpPr>
          <p:nvPr>
            <p:ph type="body" idx="1"/>
          </p:nvPr>
        </p:nvSpPr>
        <p:spPr>
          <a:xfrm>
            <a:off x="270000" y="789000"/>
            <a:ext cx="58419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pupils that it i</a:t>
            </a:r>
            <a:r>
              <a:rPr lang="en-GB" sz="1800" dirty="0">
                <a:solidFill>
                  <a:schemeClr val="tx1"/>
                </a:solidFill>
              </a:rPr>
              <a:t>s important to practice good genital hygiene in relation to the penis. </a:t>
            </a:r>
            <a:endParaRPr sz="1800" dirty="0">
              <a:solidFill>
                <a:schemeClr val="tx1"/>
              </a:solidFill>
            </a:endParaRPr>
          </a:p>
          <a:p>
            <a:pPr marL="0" lvl="0" indent="0" algn="l" rtl="0">
              <a:lnSpc>
                <a:spcPct val="115000"/>
              </a:lnSpc>
              <a:spcBef>
                <a:spcPts val="0"/>
              </a:spcBef>
              <a:spcAft>
                <a:spcPts val="0"/>
              </a:spcAft>
              <a:buSzPts val="1400"/>
              <a:buNone/>
            </a:pPr>
            <a:endParaRPr dirty="0">
              <a:solidFill>
                <a:schemeClr val="tx1"/>
              </a:solidFill>
            </a:endParaRPr>
          </a:p>
          <a:p>
            <a:pPr marL="0" lvl="0" indent="0" algn="l" rtl="0">
              <a:lnSpc>
                <a:spcPct val="115000"/>
              </a:lnSpc>
              <a:spcBef>
                <a:spcPts val="0"/>
              </a:spcBef>
              <a:spcAft>
                <a:spcPts val="0"/>
              </a:spcAft>
              <a:buSzPts val="1400"/>
              <a:buNone/>
            </a:pPr>
            <a:r>
              <a:rPr lang="en-GB" dirty="0">
                <a:solidFill>
                  <a:schemeClr val="tx1"/>
                </a:solidFill>
              </a:rPr>
              <a:t>Explain that</a:t>
            </a:r>
            <a:r>
              <a:rPr lang="en-GB" sz="1800" dirty="0">
                <a:solidFill>
                  <a:schemeClr val="tx1"/>
                </a:solidFill>
              </a:rPr>
              <a:t>:</a:t>
            </a:r>
            <a:endParaRPr dirty="0">
              <a:solidFill>
                <a:schemeClr val="tx1"/>
              </a:solidFill>
            </a:endParaRPr>
          </a:p>
          <a:p>
            <a:pPr marL="285750" lvl="0" indent="-285750" algn="l" rtl="0">
              <a:lnSpc>
                <a:spcPct val="115000"/>
              </a:lnSpc>
              <a:spcBef>
                <a:spcPts val="1000"/>
              </a:spcBef>
              <a:spcAft>
                <a:spcPts val="0"/>
              </a:spcAft>
              <a:buSzPts val="1400"/>
              <a:buChar char="●"/>
            </a:pPr>
            <a:r>
              <a:rPr lang="en-GB" sz="1800" dirty="0">
                <a:solidFill>
                  <a:schemeClr val="tx1"/>
                </a:solidFill>
              </a:rPr>
              <a:t>the penis needs to be kept clean</a:t>
            </a:r>
            <a:endParaRPr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the testicles and the pubic area should also be washed</a:t>
            </a:r>
            <a:endParaRPr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the</a:t>
            </a:r>
            <a:r>
              <a:rPr lang="en-GB" sz="1800" dirty="0">
                <a:solidFill>
                  <a:schemeClr val="tx1"/>
                </a:solidFill>
              </a:rPr>
              <a:t> foreskin should be pulled back</a:t>
            </a:r>
            <a:r>
              <a:rPr lang="en-GB" dirty="0">
                <a:solidFill>
                  <a:schemeClr val="tx1"/>
                </a:solidFill>
              </a:rPr>
              <a:t> to enable washing and removal of</a:t>
            </a:r>
            <a:r>
              <a:rPr lang="en-GB" sz="1800" dirty="0">
                <a:solidFill>
                  <a:schemeClr val="tx1"/>
                </a:solidFill>
              </a:rPr>
              <a:t> smegma (thick, white substance that collects under the foreskin)</a:t>
            </a:r>
            <a:endParaRPr dirty="0">
              <a:solidFill>
                <a:schemeClr val="tx1"/>
              </a:solidFill>
            </a:endParaRPr>
          </a:p>
          <a:p>
            <a:pPr marL="0" lvl="0" indent="0" algn="l" rtl="0">
              <a:lnSpc>
                <a:spcPct val="115000"/>
              </a:lnSpc>
              <a:spcBef>
                <a:spcPts val="0"/>
              </a:spcBef>
              <a:spcAft>
                <a:spcPts val="0"/>
              </a:spcAft>
              <a:buNone/>
            </a:pPr>
            <a:endParaRPr sz="1800" dirty="0"/>
          </a:p>
        </p:txBody>
      </p:sp>
      <p:sp>
        <p:nvSpPr>
          <p:cNvPr id="453" name="Google Shape;453;p68"/>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54" name="Google Shape;454;p68"/>
          <p:cNvSpPr txBox="1">
            <a:spLocks noGrp="1"/>
          </p:cNvSpPr>
          <p:nvPr>
            <p:ph type="sldNum" idx="12"/>
          </p:nvPr>
        </p:nvSpPr>
        <p:spPr>
          <a:xfrm>
            <a:off x="86427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43</a:t>
            </a:fld>
            <a:endParaRP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58"/>
        <p:cNvGrpSpPr/>
        <p:nvPr/>
      </p:nvGrpSpPr>
      <p:grpSpPr>
        <a:xfrm>
          <a:off x="0" y="0"/>
          <a:ext cx="0" cy="0"/>
          <a:chOff x="0" y="0"/>
          <a:chExt cx="0" cy="0"/>
        </a:xfrm>
      </p:grpSpPr>
      <p:sp>
        <p:nvSpPr>
          <p:cNvPr id="460" name="Google Shape;460;p69"/>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chemeClr val="accent1"/>
                </a:solidFill>
              </a:rPr>
              <a:t>Vulva hygiene</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59" name="Google Shape;459;p69"/>
          <p:cNvSpPr txBox="1">
            <a:spLocks noGrp="1"/>
          </p:cNvSpPr>
          <p:nvPr>
            <p:ph type="subTitle" idx="4294967295"/>
          </p:nvPr>
        </p:nvSpPr>
        <p:spPr>
          <a:xfrm>
            <a:off x="7526100" y="4454575"/>
            <a:ext cx="1347900" cy="472500"/>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
        <p:nvSpPr>
          <p:cNvPr id="461" name="Google Shape;461;p69"/>
          <p:cNvSpPr txBox="1">
            <a:spLocks noGrp="1"/>
          </p:cNvSpPr>
          <p:nvPr>
            <p:ph type="body" idx="1"/>
          </p:nvPr>
        </p:nvSpPr>
        <p:spPr>
          <a:xfrm>
            <a:off x="269875" y="810000"/>
            <a:ext cx="5775600" cy="364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Explain that after going to the toilet, girls should wipe from front to back to keep bacteria away from the vulva. This helps prevent cystitis.</a:t>
            </a:r>
            <a:endParaRPr dirty="0">
              <a:solidFill>
                <a:schemeClr val="tx1"/>
              </a:solidFill>
            </a:endParaRPr>
          </a:p>
          <a:p>
            <a:pPr marL="0" lvl="0" indent="0" algn="l" rtl="0">
              <a:lnSpc>
                <a:spcPct val="115000"/>
              </a:lnSpc>
              <a:spcBef>
                <a:spcPts val="1000"/>
              </a:spcBef>
              <a:spcAft>
                <a:spcPts val="0"/>
              </a:spcAft>
              <a:buSzPts val="1400"/>
              <a:buNone/>
            </a:pPr>
            <a:r>
              <a:rPr lang="en-GB" sz="1800" dirty="0">
                <a:solidFill>
                  <a:schemeClr val="tx1"/>
                </a:solidFill>
              </a:rPr>
              <a:t>Explain that the vagina produces clear mucus to help keep it clean, and whitish cervical discharge linked to ovulation (part of menstrual cycle). Just like inside </a:t>
            </a:r>
            <a:r>
              <a:rPr lang="en-GB" dirty="0">
                <a:solidFill>
                  <a:schemeClr val="tx1"/>
                </a:solidFill>
              </a:rPr>
              <a:t>the mouth</a:t>
            </a:r>
            <a:r>
              <a:rPr lang="en-GB" sz="1800" dirty="0">
                <a:solidFill>
                  <a:schemeClr val="tx1"/>
                </a:solidFill>
              </a:rPr>
              <a:t>, </a:t>
            </a:r>
            <a:r>
              <a:rPr lang="en-GB" dirty="0">
                <a:solidFill>
                  <a:schemeClr val="tx1"/>
                </a:solidFill>
              </a:rPr>
              <a:t>it is</a:t>
            </a:r>
            <a:r>
              <a:rPr lang="en-GB" sz="1800" dirty="0">
                <a:solidFill>
                  <a:schemeClr val="tx1"/>
                </a:solidFill>
              </a:rPr>
              <a:t> supposed to be a bit wet all of the time. </a:t>
            </a:r>
            <a:endParaRPr sz="1800"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Washing normally and regularly changing period products is enough. Avoid pr</a:t>
            </a:r>
            <a:r>
              <a:rPr lang="en-GB" sz="1800" dirty="0">
                <a:solidFill>
                  <a:schemeClr val="tx1"/>
                </a:solidFill>
              </a:rPr>
              <a:t>oducts</a:t>
            </a:r>
            <a:r>
              <a:rPr lang="en-GB" dirty="0">
                <a:solidFill>
                  <a:schemeClr val="tx1"/>
                </a:solidFill>
              </a:rPr>
              <a:t> to</a:t>
            </a:r>
            <a:r>
              <a:rPr lang="en-GB" sz="1800" dirty="0">
                <a:solidFill>
                  <a:schemeClr val="tx1"/>
                </a:solidFill>
              </a:rPr>
              <a:t> keep the vagina ‘clean’. They disrupt the natural balance and can lead to smelly discharge and irritation. </a:t>
            </a:r>
            <a:endParaRPr sz="1800" dirty="0">
              <a:solidFill>
                <a:schemeClr val="tx1"/>
              </a:solidFill>
            </a:endParaRPr>
          </a:p>
          <a:p>
            <a:pPr marL="0" lvl="0" indent="0" algn="l" rtl="0">
              <a:spcBef>
                <a:spcPts val="1600"/>
              </a:spcBef>
              <a:spcAft>
                <a:spcPts val="0"/>
              </a:spcAft>
              <a:buClr>
                <a:schemeClr val="dk1"/>
              </a:buClr>
              <a:buSzPts val="1400"/>
              <a:buFont typeface="Arial"/>
              <a:buNone/>
            </a:pPr>
            <a:endParaRPr dirty="0"/>
          </a:p>
          <a:p>
            <a:pPr marL="0" lvl="0" indent="0" algn="l" rtl="0">
              <a:lnSpc>
                <a:spcPct val="115000"/>
              </a:lnSpc>
              <a:spcBef>
                <a:spcPts val="1600"/>
              </a:spcBef>
              <a:spcAft>
                <a:spcPts val="0"/>
              </a:spcAft>
              <a:buSzPts val="1400"/>
              <a:buNone/>
            </a:pPr>
            <a:endParaRPr sz="1800" dirty="0"/>
          </a:p>
        </p:txBody>
      </p:sp>
      <p:sp>
        <p:nvSpPr>
          <p:cNvPr id="462" name="Google Shape;462;p69"/>
          <p:cNvSpPr txBox="1">
            <a:spLocks noGrp="1"/>
          </p:cNvSpPr>
          <p:nvPr>
            <p:ph type="body" idx="2"/>
          </p:nvPr>
        </p:nvSpPr>
        <p:spPr>
          <a:xfrm>
            <a:off x="6178800" y="216425"/>
            <a:ext cx="2695200" cy="18933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main changes which take place in males and females, and the implications for emotional and physical health.</a:t>
            </a:r>
            <a:endParaRPr sz="1600" dirty="0">
              <a:solidFill>
                <a:schemeClr val="tx1"/>
              </a:solidFill>
            </a:endParaRPr>
          </a:p>
        </p:txBody>
      </p:sp>
      <p:sp>
        <p:nvSpPr>
          <p:cNvPr id="463" name="Google Shape;463;p69"/>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44</a:t>
            </a:fld>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67"/>
        <p:cNvGrpSpPr/>
        <p:nvPr/>
      </p:nvGrpSpPr>
      <p:grpSpPr>
        <a:xfrm>
          <a:off x="0" y="0"/>
          <a:ext cx="0" cy="0"/>
          <a:chOff x="0" y="0"/>
          <a:chExt cx="0" cy="0"/>
        </a:xfrm>
      </p:grpSpPr>
      <p:sp>
        <p:nvSpPr>
          <p:cNvPr id="469" name="Google Shape;469;p70"/>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Menstrual wellbeing</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68" name="Google Shape;468;p70"/>
          <p:cNvSpPr txBox="1">
            <a:spLocks noGrp="1"/>
          </p:cNvSpPr>
          <p:nvPr>
            <p:ph type="subTitle" idx="4294967295"/>
          </p:nvPr>
        </p:nvSpPr>
        <p:spPr>
          <a:xfrm>
            <a:off x="7526100" y="4454575"/>
            <a:ext cx="1347900" cy="472500"/>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5"/>
                </a:solidFill>
                <a:latin typeface="Arial"/>
                <a:ea typeface="Arial"/>
                <a:cs typeface="Arial"/>
                <a:sym typeface="Arial"/>
              </a:rPr>
              <a:t>Secondary</a:t>
            </a:r>
            <a:endParaRPr sz="1800" b="0" i="0" u="none" strike="noStrike" cap="none" dirty="0">
              <a:solidFill>
                <a:schemeClr val="accent5"/>
              </a:solidFill>
              <a:latin typeface="Arial"/>
              <a:ea typeface="Arial"/>
              <a:cs typeface="Arial"/>
              <a:sym typeface="Arial"/>
            </a:endParaRPr>
          </a:p>
        </p:txBody>
      </p:sp>
      <p:sp>
        <p:nvSpPr>
          <p:cNvPr id="470" name="Google Shape;470;p70"/>
          <p:cNvSpPr txBox="1">
            <a:spLocks noGrp="1"/>
          </p:cNvSpPr>
          <p:nvPr>
            <p:ph type="body" idx="1"/>
          </p:nvPr>
        </p:nvSpPr>
        <p:spPr>
          <a:xfrm>
            <a:off x="269999" y="810000"/>
            <a:ext cx="6100655" cy="3684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dirty="0">
                <a:solidFill>
                  <a:schemeClr val="tx1"/>
                </a:solidFill>
              </a:rPr>
              <a:t>Menstrual conditions, such as endometriosis, can have a significant impact, both physically and mentally.</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It is important that pupils understand what is ‘normal’ during menstruation, so they can recognise problems </a:t>
            </a:r>
            <a:br>
              <a:rPr lang="en-GB" dirty="0">
                <a:solidFill>
                  <a:schemeClr val="tx1"/>
                </a:solidFill>
              </a:rPr>
            </a:br>
            <a:r>
              <a:rPr lang="en-GB" dirty="0">
                <a:solidFill>
                  <a:schemeClr val="tx1"/>
                </a:solidFill>
              </a:rPr>
              <a:t>and seek help. </a:t>
            </a:r>
            <a:endParaRPr dirty="0">
              <a:solidFill>
                <a:schemeClr val="tx1"/>
              </a:solidFill>
            </a:endParaRPr>
          </a:p>
          <a:p>
            <a:pPr marL="0" lvl="0" indent="0" algn="l" rtl="0">
              <a:spcBef>
                <a:spcPts val="1000"/>
              </a:spcBef>
              <a:spcAft>
                <a:spcPts val="1000"/>
              </a:spcAft>
              <a:buClr>
                <a:schemeClr val="dk1"/>
              </a:buClr>
              <a:buSzPts val="1400"/>
              <a:buFont typeface="Arial"/>
              <a:buNone/>
            </a:pPr>
            <a:r>
              <a:rPr lang="en-GB" dirty="0">
                <a:solidFill>
                  <a:schemeClr val="tx1"/>
                </a:solidFill>
              </a:rPr>
              <a:t>Teachers may like to revisit content about menstruation from the primary curriculum part of this presentation, so that they are able to advise pupils on when they should seek help - and who to speak to.</a:t>
            </a:r>
          </a:p>
          <a:p>
            <a:pPr marL="0" indent="0">
              <a:spcBef>
                <a:spcPts val="1000"/>
              </a:spcBef>
              <a:spcAft>
                <a:spcPts val="1000"/>
              </a:spcAft>
              <a:buClr>
                <a:schemeClr val="dk1"/>
              </a:buClr>
              <a:buNone/>
            </a:pPr>
            <a:r>
              <a:rPr lang="en-GB" sz="1800" dirty="0">
                <a:solidFill>
                  <a:schemeClr val="tx1"/>
                </a:solidFill>
                <a:effectLst/>
                <a:latin typeface="+mj-lt"/>
                <a:ea typeface="MS PGothic" panose="020B0600070205080204" pitchFamily="34" charset="-128"/>
              </a:rPr>
              <a:t>You can read more on menstrual conditions at: </a:t>
            </a:r>
            <a:r>
              <a:rPr lang="en-GB" sz="1800" u="sng" dirty="0">
                <a:solidFill>
                  <a:srgbClr val="0000FF"/>
                </a:solidFill>
                <a:effectLst/>
                <a:latin typeface="+mj-lt"/>
                <a:ea typeface="MS PGothic" panose="020B0600070205080204" pitchFamily="34" charset="-128"/>
                <a:hlinkClick r:id="rId3">
                  <a:extLst>
                    <a:ext uri="{A12FA001-AC4F-418D-AE19-62706E023703}">
                      <ahyp:hlinkClr xmlns:ahyp="http://schemas.microsoft.com/office/drawing/2018/hyperlinkcolor" xmlns="" val="tx"/>
                    </a:ext>
                  </a:extLst>
                </a:hlinkClick>
              </a:rPr>
              <a:t>Period problems - NHS (www.nhs.uk)</a:t>
            </a:r>
            <a:r>
              <a:rPr lang="en-GB" sz="1800" dirty="0">
                <a:solidFill>
                  <a:schemeClr val="tx1"/>
                </a:solidFill>
                <a:effectLst/>
                <a:latin typeface="+mj-lt"/>
                <a:ea typeface="MS PGothic" panose="020B0600070205080204" pitchFamily="34" charset="-128"/>
              </a:rPr>
              <a:t>.</a:t>
            </a:r>
          </a:p>
          <a:p>
            <a:pPr marL="0" lvl="0" indent="0" algn="l" rtl="0">
              <a:spcBef>
                <a:spcPts val="1000"/>
              </a:spcBef>
              <a:spcAft>
                <a:spcPts val="1000"/>
              </a:spcAft>
              <a:buClr>
                <a:schemeClr val="dk1"/>
              </a:buClr>
              <a:buSzPts val="1400"/>
              <a:buFont typeface="Arial"/>
              <a:buNone/>
            </a:pPr>
            <a:endParaRPr dirty="0">
              <a:solidFill>
                <a:schemeClr val="tx1"/>
              </a:solidFill>
            </a:endParaRPr>
          </a:p>
        </p:txBody>
      </p:sp>
      <p:sp>
        <p:nvSpPr>
          <p:cNvPr id="471" name="Google Shape;471;p70"/>
          <p:cNvSpPr txBox="1">
            <a:spLocks noGrp="1"/>
          </p:cNvSpPr>
          <p:nvPr>
            <p:ph type="body" idx="2"/>
          </p:nvPr>
        </p:nvSpPr>
        <p:spPr>
          <a:xfrm>
            <a:off x="6178800" y="216425"/>
            <a:ext cx="2695200" cy="1631969"/>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key facts about puberty, the changing adolescent body and menstrual wellbeing.</a:t>
            </a:r>
            <a:endParaRPr sz="1600" dirty="0">
              <a:solidFill>
                <a:schemeClr val="tx1"/>
              </a:solidFill>
            </a:endParaRPr>
          </a:p>
        </p:txBody>
      </p:sp>
      <p:sp>
        <p:nvSpPr>
          <p:cNvPr id="472" name="Google Shape;472;p70"/>
          <p:cNvSpPr txBox="1">
            <a:spLocks noGrp="1"/>
          </p:cNvSpPr>
          <p:nvPr>
            <p:ph type="sldNum" idx="12"/>
          </p:nvPr>
        </p:nvSpPr>
        <p:spPr>
          <a:xfrm>
            <a:off x="8681400" y="4825741"/>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45</a:t>
            </a:fld>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76"/>
        <p:cNvGrpSpPr/>
        <p:nvPr/>
      </p:nvGrpSpPr>
      <p:grpSpPr>
        <a:xfrm>
          <a:off x="0" y="0"/>
          <a:ext cx="0" cy="0"/>
          <a:chOff x="0" y="0"/>
          <a:chExt cx="0" cy="0"/>
        </a:xfrm>
      </p:grpSpPr>
      <p:sp>
        <p:nvSpPr>
          <p:cNvPr id="477" name="Google Shape;477;p71"/>
          <p:cNvSpPr txBox="1">
            <a:spLocks noGrp="1"/>
          </p:cNvSpPr>
          <p:nvPr>
            <p:ph type="title"/>
          </p:nvPr>
        </p:nvSpPr>
        <p:spPr>
          <a:xfrm>
            <a:off x="1813727" y="2221188"/>
            <a:ext cx="5662045" cy="8418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Examples of good practice</a:t>
            </a:r>
            <a:endParaRPr dirty="0">
              <a:solidFill>
                <a:srgbClr val="FFFFFF"/>
              </a:solidFill>
            </a:endParaRPr>
          </a:p>
        </p:txBody>
      </p:sp>
      <p:sp>
        <p:nvSpPr>
          <p:cNvPr id="478" name="Google Shape;478;p7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46</a:t>
            </a:fld>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82"/>
        <p:cNvGrpSpPr/>
        <p:nvPr/>
      </p:nvGrpSpPr>
      <p:grpSpPr>
        <a:xfrm>
          <a:off x="0" y="0"/>
          <a:ext cx="0" cy="0"/>
          <a:chOff x="0" y="0"/>
          <a:chExt cx="0" cy="0"/>
        </a:xfrm>
      </p:grpSpPr>
      <p:sp>
        <p:nvSpPr>
          <p:cNvPr id="483" name="Google Shape;483;p72"/>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Good practice (1)</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86" name="Google Shape;486;p72"/>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484" name="Google Shape;484;p72"/>
          <p:cNvSpPr txBox="1">
            <a:spLocks noGrp="1"/>
          </p:cNvSpPr>
          <p:nvPr>
            <p:ph type="body" idx="1"/>
          </p:nvPr>
        </p:nvSpPr>
        <p:spPr>
          <a:xfrm>
            <a:off x="270000" y="810000"/>
            <a:ext cx="7189800" cy="3875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GB" sz="1800" dirty="0">
                <a:solidFill>
                  <a:schemeClr val="tx1"/>
                </a:solidFill>
              </a:rPr>
              <a:t>The following are just some of the approaches you might consider  when preparing to teach about the changing adolescent body. </a:t>
            </a:r>
            <a:endParaRPr sz="1800" dirty="0">
              <a:solidFill>
                <a:schemeClr val="tx1"/>
              </a:solidFill>
            </a:endParaRPr>
          </a:p>
          <a:p>
            <a:pPr marL="0" lvl="0" indent="0" algn="l" rtl="0">
              <a:lnSpc>
                <a:spcPct val="100000"/>
              </a:lnSpc>
              <a:spcBef>
                <a:spcPts val="1000"/>
              </a:spcBef>
              <a:spcAft>
                <a:spcPts val="0"/>
              </a:spcAft>
              <a:buSzPts val="1400"/>
              <a:buNone/>
            </a:pPr>
            <a:r>
              <a:rPr lang="en-GB" sz="1800" dirty="0">
                <a:solidFill>
                  <a:schemeClr val="tx1"/>
                </a:solidFill>
              </a:rPr>
              <a:t>You will need to adapt these approaches to ensure they are age appropriate and developmentally appropriate for your pupils. </a:t>
            </a:r>
            <a:endParaRPr sz="1800" dirty="0">
              <a:solidFill>
                <a:schemeClr val="tx1"/>
              </a:solidFill>
            </a:endParaRPr>
          </a:p>
          <a:p>
            <a:pPr marL="457200" lvl="0" indent="0" algn="l" rtl="0">
              <a:lnSpc>
                <a:spcPct val="115000"/>
              </a:lnSpc>
              <a:spcBef>
                <a:spcPts val="1000"/>
              </a:spcBef>
              <a:spcAft>
                <a:spcPts val="1000"/>
              </a:spcAft>
              <a:buSzPts val="1400"/>
              <a:buNone/>
            </a:pPr>
            <a:endParaRPr sz="1800" dirty="0"/>
          </a:p>
        </p:txBody>
      </p:sp>
      <p:sp>
        <p:nvSpPr>
          <p:cNvPr id="485" name="Google Shape;485;p7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47</a:t>
            </a:fld>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90"/>
        <p:cNvGrpSpPr/>
        <p:nvPr/>
      </p:nvGrpSpPr>
      <p:grpSpPr>
        <a:xfrm>
          <a:off x="0" y="0"/>
          <a:ext cx="0" cy="0"/>
          <a:chOff x="0" y="0"/>
          <a:chExt cx="0" cy="0"/>
        </a:xfrm>
      </p:grpSpPr>
      <p:sp>
        <p:nvSpPr>
          <p:cNvPr id="491" name="Google Shape;491;p73"/>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Good practice (2)</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94" name="Google Shape;494;p73"/>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492" name="Google Shape;492;p73"/>
          <p:cNvSpPr txBox="1">
            <a:spLocks noGrp="1"/>
          </p:cNvSpPr>
          <p:nvPr>
            <p:ph type="body" idx="1"/>
          </p:nvPr>
        </p:nvSpPr>
        <p:spPr>
          <a:xfrm>
            <a:off x="270000" y="849085"/>
            <a:ext cx="77151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dirty="0">
                <a:solidFill>
                  <a:schemeClr val="tx1"/>
                </a:solidFill>
              </a:rPr>
              <a:t>Ensure the content is taught at the right time</a:t>
            </a:r>
            <a:r>
              <a:rPr lang="en-GB" dirty="0">
                <a:solidFill>
                  <a:schemeClr val="tx1"/>
                </a:solidFill>
              </a:rPr>
              <a:t> so that pupils are not lacking the knowledge they need to understand their personal development, as well as that of peers and others.</a:t>
            </a:r>
            <a:endParaRPr dirty="0">
              <a:solidFill>
                <a:schemeClr val="tx1"/>
              </a:solidFill>
            </a:endParaRPr>
          </a:p>
          <a:p>
            <a:pPr marL="0" lvl="0" indent="0" algn="l" rtl="0">
              <a:lnSpc>
                <a:spcPct val="100000"/>
              </a:lnSpc>
              <a:spcBef>
                <a:spcPts val="0"/>
              </a:spcBef>
              <a:spcAft>
                <a:spcPts val="0"/>
              </a:spcAft>
              <a:buClr>
                <a:schemeClr val="dk1"/>
              </a:buClr>
              <a:buSzPts val="1100"/>
              <a:buFont typeface="Arial"/>
              <a:buNone/>
            </a:pPr>
            <a:endParaRPr dirty="0">
              <a:solidFill>
                <a:schemeClr val="tx1"/>
              </a:solidFill>
            </a:endParaRPr>
          </a:p>
          <a:p>
            <a:pPr marL="0" lvl="0" indent="0" algn="l" rtl="0">
              <a:lnSpc>
                <a:spcPct val="115000"/>
              </a:lnSpc>
              <a:spcBef>
                <a:spcPts val="0"/>
              </a:spcBef>
              <a:spcAft>
                <a:spcPts val="0"/>
              </a:spcAft>
              <a:buSzPts val="1100"/>
              <a:buNone/>
            </a:pPr>
            <a:r>
              <a:rPr lang="en-GB" b="1" dirty="0">
                <a:solidFill>
                  <a:schemeClr val="tx1"/>
                </a:solidFill>
              </a:rPr>
              <a:t>Ensure</a:t>
            </a:r>
            <a:r>
              <a:rPr lang="en-GB" dirty="0">
                <a:solidFill>
                  <a:schemeClr val="tx1"/>
                </a:solidFill>
              </a:rPr>
              <a:t> </a:t>
            </a:r>
            <a:r>
              <a:rPr lang="en-GB" b="1" dirty="0">
                <a:solidFill>
                  <a:schemeClr val="tx1"/>
                </a:solidFill>
              </a:rPr>
              <a:t>LGBT-relevant knowledge and examples are included </a:t>
            </a:r>
            <a:r>
              <a:rPr lang="en-GB" dirty="0">
                <a:solidFill>
                  <a:schemeClr val="tx1"/>
                </a:solidFill>
              </a:rPr>
              <a:t>throughout teaching (not a one-off session) and use </a:t>
            </a:r>
            <a:r>
              <a:rPr lang="en-GB" b="1" dirty="0">
                <a:solidFill>
                  <a:schemeClr val="tx1"/>
                </a:solidFill>
              </a:rPr>
              <a:t>inclusive language</a:t>
            </a:r>
            <a:r>
              <a:rPr lang="en-GB" dirty="0">
                <a:solidFill>
                  <a:schemeClr val="tx1"/>
                </a:solidFill>
              </a:rPr>
              <a:t>, considering how individual pupils may relate to particular topics.</a:t>
            </a:r>
            <a:endParaRPr dirty="0">
              <a:solidFill>
                <a:schemeClr val="tx1"/>
              </a:solidFill>
            </a:endParaRPr>
          </a:p>
          <a:p>
            <a:pPr marL="0" lvl="0" indent="0" algn="l" rtl="0">
              <a:lnSpc>
                <a:spcPct val="115000"/>
              </a:lnSpc>
              <a:spcBef>
                <a:spcPts val="0"/>
              </a:spcBef>
              <a:spcAft>
                <a:spcPts val="0"/>
              </a:spcAft>
              <a:buSzPts val="1100"/>
              <a:buNone/>
            </a:pPr>
            <a:endParaRPr dirty="0">
              <a:solidFill>
                <a:schemeClr val="tx1"/>
              </a:solidFill>
            </a:endParaRPr>
          </a:p>
          <a:p>
            <a:pPr marL="0" lvl="0" indent="0" algn="l" rtl="0">
              <a:lnSpc>
                <a:spcPct val="115000"/>
              </a:lnSpc>
              <a:spcBef>
                <a:spcPts val="0"/>
              </a:spcBef>
              <a:spcAft>
                <a:spcPts val="0"/>
              </a:spcAft>
              <a:buSzPts val="1100"/>
              <a:buNone/>
            </a:pPr>
            <a:r>
              <a:rPr lang="en-GB" dirty="0">
                <a:solidFill>
                  <a:schemeClr val="tx1"/>
                </a:solidFill>
              </a:rPr>
              <a:t>In this module ‘girls’ refers to those whose natal sex is female. Similarly, ‘boys’ refers to those whose natal sex is male. However, teachers should be aware of the individual needs of all pupils and </a:t>
            </a:r>
            <a:r>
              <a:rPr lang="en-GB" b="1" dirty="0">
                <a:solidFill>
                  <a:schemeClr val="tx1"/>
                </a:solidFill>
              </a:rPr>
              <a:t>use inclusive language where possible.</a:t>
            </a:r>
            <a:endParaRPr b="1" dirty="0">
              <a:solidFill>
                <a:schemeClr val="tx1"/>
              </a:solidFill>
            </a:endParaRPr>
          </a:p>
          <a:p>
            <a:pPr marL="0" lvl="0" indent="0" algn="l" rtl="0">
              <a:lnSpc>
                <a:spcPct val="100000"/>
              </a:lnSpc>
              <a:spcBef>
                <a:spcPts val="0"/>
              </a:spcBef>
              <a:spcAft>
                <a:spcPts val="0"/>
              </a:spcAft>
              <a:buSzPts val="1100"/>
              <a:buNone/>
            </a:pPr>
            <a:endParaRPr b="1" dirty="0"/>
          </a:p>
          <a:p>
            <a:pPr marL="0" lvl="0" indent="0" algn="l" rtl="0">
              <a:lnSpc>
                <a:spcPct val="100000"/>
              </a:lnSpc>
              <a:spcBef>
                <a:spcPts val="0"/>
              </a:spcBef>
              <a:spcAft>
                <a:spcPts val="0"/>
              </a:spcAft>
              <a:buClr>
                <a:schemeClr val="dk1"/>
              </a:buClr>
              <a:buSzPts val="1100"/>
              <a:buFont typeface="Arial"/>
              <a:buNone/>
            </a:pPr>
            <a:endParaRPr dirty="0"/>
          </a:p>
          <a:p>
            <a:pPr marL="0" lvl="0" indent="0" algn="l" rtl="0">
              <a:lnSpc>
                <a:spcPct val="115000"/>
              </a:lnSpc>
              <a:spcBef>
                <a:spcPts val="1600"/>
              </a:spcBef>
              <a:spcAft>
                <a:spcPts val="1600"/>
              </a:spcAft>
              <a:buSzPts val="1400"/>
              <a:buNone/>
            </a:pPr>
            <a:endParaRPr dirty="0"/>
          </a:p>
        </p:txBody>
      </p:sp>
      <p:sp>
        <p:nvSpPr>
          <p:cNvPr id="493" name="Google Shape;493;p73"/>
          <p:cNvSpPr txBox="1">
            <a:spLocks noGrp="1"/>
          </p:cNvSpPr>
          <p:nvPr>
            <p:ph type="sldNum" idx="12"/>
          </p:nvPr>
        </p:nvSpPr>
        <p:spPr>
          <a:xfrm>
            <a:off x="8778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48</a:t>
            </a:fld>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98"/>
        <p:cNvGrpSpPr/>
        <p:nvPr/>
      </p:nvGrpSpPr>
      <p:grpSpPr>
        <a:xfrm>
          <a:off x="0" y="0"/>
          <a:ext cx="0" cy="0"/>
          <a:chOff x="0" y="0"/>
          <a:chExt cx="0" cy="0"/>
        </a:xfrm>
      </p:grpSpPr>
      <p:sp>
        <p:nvSpPr>
          <p:cNvPr id="499" name="Google Shape;499;p74"/>
          <p:cNvSpPr txBox="1">
            <a:spLocks noGrp="1"/>
          </p:cNvSpPr>
          <p:nvPr>
            <p:ph type="title"/>
          </p:nvPr>
        </p:nvSpPr>
        <p:spPr>
          <a:xfrm>
            <a:off x="270000" y="216425"/>
            <a:ext cx="72924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Good practice (3)</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02" name="Google Shape;502;p74"/>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500" name="Google Shape;500;p74"/>
          <p:cNvSpPr txBox="1">
            <a:spLocks noGrp="1"/>
          </p:cNvSpPr>
          <p:nvPr>
            <p:ph type="body" idx="1"/>
          </p:nvPr>
        </p:nvSpPr>
        <p:spPr>
          <a:xfrm>
            <a:off x="270000" y="839037"/>
            <a:ext cx="7556400" cy="377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b="1" dirty="0">
                <a:solidFill>
                  <a:schemeClr val="tx1"/>
                </a:solidFill>
              </a:rPr>
              <a:t>Avoid segregating by gender</a:t>
            </a:r>
            <a:r>
              <a:rPr lang="en-GB" dirty="0">
                <a:solidFill>
                  <a:schemeClr val="tx1"/>
                </a:solidFill>
              </a:rPr>
              <a:t> unless there is a clear rationale for doing so in order to meet the needs of pupils. </a:t>
            </a:r>
            <a:endParaRPr dirty="0">
              <a:solidFill>
                <a:schemeClr val="tx1"/>
              </a:solidFill>
            </a:endParaRPr>
          </a:p>
          <a:p>
            <a:pPr marL="0" lvl="0" indent="0" algn="l" rtl="0">
              <a:spcBef>
                <a:spcPts val="1600"/>
              </a:spcBef>
              <a:spcAft>
                <a:spcPts val="0"/>
              </a:spcAft>
              <a:buClr>
                <a:schemeClr val="dk1"/>
              </a:buClr>
              <a:buSzPts val="1400"/>
              <a:buFont typeface="Arial"/>
              <a:buNone/>
            </a:pPr>
            <a:r>
              <a:rPr lang="en-GB" dirty="0">
                <a:solidFill>
                  <a:schemeClr val="tx1"/>
                </a:solidFill>
              </a:rPr>
              <a:t>Ensure pupils have </a:t>
            </a:r>
            <a:r>
              <a:rPr lang="en-GB" b="1" dirty="0">
                <a:solidFill>
                  <a:schemeClr val="tx1"/>
                </a:solidFill>
              </a:rPr>
              <a:t>opportunities to ask teachers questions in small groups</a:t>
            </a:r>
            <a:r>
              <a:rPr lang="en-GB" dirty="0">
                <a:solidFill>
                  <a:schemeClr val="tx1"/>
                </a:solidFill>
              </a:rPr>
              <a:t> or even individually if they have concerns about topics that relate directly to them - e.g. menstruation. </a:t>
            </a:r>
            <a:endParaRPr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Use </a:t>
            </a:r>
            <a:r>
              <a:rPr lang="en-GB" b="1" dirty="0">
                <a:solidFill>
                  <a:schemeClr val="tx1"/>
                </a:solidFill>
              </a:rPr>
              <a:t>medically correct language</a:t>
            </a:r>
            <a:r>
              <a:rPr lang="en-GB" dirty="0">
                <a:solidFill>
                  <a:schemeClr val="tx1"/>
                </a:solidFill>
              </a:rPr>
              <a:t> to accurately describe human anatomy, including genitalia (e.g. vulva, vagina, penis, testicles, foreskin).</a:t>
            </a:r>
            <a:endParaRPr dirty="0">
              <a:solidFill>
                <a:schemeClr val="tx1"/>
              </a:solidFill>
            </a:endParaRPr>
          </a:p>
          <a:p>
            <a:pPr marL="0" lvl="0" indent="0" algn="l" rtl="0">
              <a:lnSpc>
                <a:spcPct val="100000"/>
              </a:lnSpc>
              <a:spcBef>
                <a:spcPts val="1600"/>
              </a:spcBef>
              <a:spcAft>
                <a:spcPts val="0"/>
              </a:spcAft>
              <a:buClr>
                <a:schemeClr val="dk1"/>
              </a:buClr>
              <a:buSzPts val="1100"/>
              <a:buFont typeface="Arial"/>
              <a:buNone/>
            </a:pPr>
            <a:r>
              <a:rPr lang="en-GB" b="1" dirty="0">
                <a:solidFill>
                  <a:schemeClr val="tx1"/>
                </a:solidFill>
              </a:rPr>
              <a:t>Address stigma and embarrassment</a:t>
            </a:r>
            <a:r>
              <a:rPr lang="en-GB" dirty="0">
                <a:solidFill>
                  <a:schemeClr val="tx1"/>
                </a:solidFill>
              </a:rPr>
              <a:t> associated with puberty </a:t>
            </a:r>
            <a:br>
              <a:rPr lang="en-GB" dirty="0">
                <a:solidFill>
                  <a:schemeClr val="tx1"/>
                </a:solidFill>
              </a:rPr>
            </a:br>
            <a:r>
              <a:rPr lang="en-GB" dirty="0">
                <a:solidFill>
                  <a:schemeClr val="tx1"/>
                </a:solidFill>
              </a:rPr>
              <a:t>by taking opportunities to talk about different aspects of </a:t>
            </a:r>
            <a:br>
              <a:rPr lang="en-GB" dirty="0">
                <a:solidFill>
                  <a:schemeClr val="tx1"/>
                </a:solidFill>
              </a:rPr>
            </a:br>
            <a:r>
              <a:rPr lang="en-GB" dirty="0">
                <a:solidFill>
                  <a:schemeClr val="tx1"/>
                </a:solidFill>
              </a:rPr>
              <a:t>puberty often and in different contexts within school.</a:t>
            </a:r>
            <a:endParaRPr dirty="0">
              <a:solidFill>
                <a:schemeClr val="tx1"/>
              </a:solidFill>
            </a:endParaRPr>
          </a:p>
          <a:p>
            <a:pPr marL="0" lvl="0" indent="0" algn="l" rtl="0">
              <a:lnSpc>
                <a:spcPct val="115000"/>
              </a:lnSpc>
              <a:spcBef>
                <a:spcPts val="1600"/>
              </a:spcBef>
              <a:spcAft>
                <a:spcPts val="1600"/>
              </a:spcAft>
              <a:buSzPts val="1400"/>
              <a:buNone/>
            </a:pPr>
            <a:endParaRPr dirty="0"/>
          </a:p>
        </p:txBody>
      </p:sp>
      <p:sp>
        <p:nvSpPr>
          <p:cNvPr id="501" name="Google Shape;501;p7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49</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22"/>
        <p:cNvGrpSpPr/>
        <p:nvPr/>
      </p:nvGrpSpPr>
      <p:grpSpPr>
        <a:xfrm>
          <a:off x="0" y="0"/>
          <a:ext cx="0" cy="0"/>
          <a:chOff x="0" y="0"/>
          <a:chExt cx="0" cy="0"/>
        </a:xfrm>
      </p:grpSpPr>
      <p:sp>
        <p:nvSpPr>
          <p:cNvPr id="123" name="Google Shape;123;p28"/>
          <p:cNvSpPr txBox="1">
            <a:spLocks noGrp="1"/>
          </p:cNvSpPr>
          <p:nvPr>
            <p:ph type="title"/>
          </p:nvPr>
        </p:nvSpPr>
        <p:spPr>
          <a:xfrm>
            <a:off x="1647929" y="2150850"/>
            <a:ext cx="6109197" cy="8418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Teaching the new curriculum</a:t>
            </a:r>
            <a:endParaRPr dirty="0">
              <a:solidFill>
                <a:srgbClr val="FFFFFF"/>
              </a:solidFill>
            </a:endParaRPr>
          </a:p>
        </p:txBody>
      </p:sp>
      <p:sp>
        <p:nvSpPr>
          <p:cNvPr id="124" name="Google Shape;124;p28"/>
          <p:cNvSpPr txBox="1">
            <a:spLocks noGrp="1"/>
          </p:cNvSpPr>
          <p:nvPr>
            <p:ph type="sldNum" idx="12"/>
          </p:nvPr>
        </p:nvSpPr>
        <p:spPr>
          <a:xfrm>
            <a:off x="8595300" y="4768741"/>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5</a:t>
            </a:fld>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06"/>
        <p:cNvGrpSpPr/>
        <p:nvPr/>
      </p:nvGrpSpPr>
      <p:grpSpPr>
        <a:xfrm>
          <a:off x="0" y="0"/>
          <a:ext cx="0" cy="0"/>
          <a:chOff x="0" y="0"/>
          <a:chExt cx="0" cy="0"/>
        </a:xfrm>
      </p:grpSpPr>
      <p:sp>
        <p:nvSpPr>
          <p:cNvPr id="507" name="Google Shape;507;p75"/>
          <p:cNvSpPr txBox="1">
            <a:spLocks noGrp="1"/>
          </p:cNvSpPr>
          <p:nvPr>
            <p:ph type="title"/>
          </p:nvPr>
        </p:nvSpPr>
        <p:spPr>
          <a:xfrm>
            <a:off x="270000" y="216425"/>
            <a:ext cx="72924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Good practice (4)</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10" name="Google Shape;510;p75"/>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508" name="Google Shape;508;p75"/>
          <p:cNvSpPr txBox="1">
            <a:spLocks noGrp="1"/>
          </p:cNvSpPr>
          <p:nvPr>
            <p:ph type="body" idx="1"/>
          </p:nvPr>
        </p:nvSpPr>
        <p:spPr>
          <a:xfrm>
            <a:off x="270000" y="914400"/>
            <a:ext cx="7556400" cy="377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dirty="0">
                <a:solidFill>
                  <a:schemeClr val="tx1"/>
                </a:solidFill>
              </a:rPr>
              <a:t>Give pupils </a:t>
            </a:r>
            <a:r>
              <a:rPr lang="en-GB" b="1" dirty="0">
                <a:solidFill>
                  <a:schemeClr val="tx1"/>
                </a:solidFill>
              </a:rPr>
              <a:t>opportunities to handle relevant objects</a:t>
            </a:r>
            <a:r>
              <a:rPr lang="en-GB" dirty="0">
                <a:solidFill>
                  <a:schemeClr val="tx1"/>
                </a:solidFill>
              </a:rPr>
              <a:t> (e.g. period products, deodorant) and to ask questions about them.</a:t>
            </a:r>
            <a:endParaRPr dirty="0">
              <a:solidFill>
                <a:schemeClr val="tx1"/>
              </a:solidFill>
            </a:endParaRPr>
          </a:p>
          <a:p>
            <a:pPr marL="0" lvl="0" indent="0" algn="l" rtl="0">
              <a:lnSpc>
                <a:spcPct val="115000"/>
              </a:lnSpc>
              <a:spcBef>
                <a:spcPts val="1600"/>
              </a:spcBef>
              <a:spcAft>
                <a:spcPts val="0"/>
              </a:spcAft>
              <a:buSzPts val="1400"/>
              <a:buNone/>
            </a:pPr>
            <a:r>
              <a:rPr lang="en-GB" b="1" dirty="0">
                <a:solidFill>
                  <a:schemeClr val="tx1"/>
                </a:solidFill>
              </a:rPr>
              <a:t>Avoid using brand names</a:t>
            </a:r>
            <a:r>
              <a:rPr lang="en-GB" dirty="0">
                <a:solidFill>
                  <a:schemeClr val="tx1"/>
                </a:solidFill>
              </a:rPr>
              <a:t> and be aware that </a:t>
            </a:r>
            <a:r>
              <a:rPr lang="en-GB" b="1" dirty="0">
                <a:solidFill>
                  <a:schemeClr val="tx1"/>
                </a:solidFill>
              </a:rPr>
              <a:t>some cultures may not agree with certain menstrual products. </a:t>
            </a:r>
            <a:endParaRPr b="1"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You may want to </a:t>
            </a:r>
            <a:r>
              <a:rPr lang="en-GB" b="1" dirty="0">
                <a:solidFill>
                  <a:schemeClr val="tx1"/>
                </a:solidFill>
              </a:rPr>
              <a:t>avoid referring to menstrual products as ‘sanitary’ or ‘hygiene’ products</a:t>
            </a:r>
            <a:r>
              <a:rPr lang="en-GB" dirty="0">
                <a:solidFill>
                  <a:schemeClr val="tx1"/>
                </a:solidFill>
              </a:rPr>
              <a:t> as it could give the impression that periods are dirty.</a:t>
            </a:r>
            <a:endParaRPr dirty="0">
              <a:solidFill>
                <a:schemeClr val="tx1"/>
              </a:solidFill>
            </a:endParaRPr>
          </a:p>
          <a:p>
            <a:pPr marL="0" lvl="0" indent="0" algn="l" rtl="0">
              <a:lnSpc>
                <a:spcPct val="115000"/>
              </a:lnSpc>
              <a:spcBef>
                <a:spcPts val="1600"/>
              </a:spcBef>
              <a:spcAft>
                <a:spcPts val="0"/>
              </a:spcAft>
              <a:buSzPts val="1400"/>
              <a:buNone/>
            </a:pPr>
            <a:endParaRPr b="1" dirty="0"/>
          </a:p>
          <a:p>
            <a:pPr marL="0" lvl="0" indent="0" algn="l" rtl="0">
              <a:lnSpc>
                <a:spcPct val="115000"/>
              </a:lnSpc>
              <a:spcBef>
                <a:spcPts val="1600"/>
              </a:spcBef>
              <a:spcAft>
                <a:spcPts val="1600"/>
              </a:spcAft>
              <a:buSzPts val="1400"/>
              <a:buNone/>
            </a:pPr>
            <a:endParaRPr dirty="0"/>
          </a:p>
        </p:txBody>
      </p:sp>
      <p:sp>
        <p:nvSpPr>
          <p:cNvPr id="509" name="Google Shape;509;p75"/>
          <p:cNvSpPr txBox="1">
            <a:spLocks noGrp="1"/>
          </p:cNvSpPr>
          <p:nvPr>
            <p:ph type="sldNum" idx="12"/>
          </p:nvPr>
        </p:nvSpPr>
        <p:spPr>
          <a:xfrm>
            <a:off x="8787600" y="4820716"/>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50</a:t>
            </a:fld>
            <a:endParaRP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14"/>
        <p:cNvGrpSpPr/>
        <p:nvPr/>
      </p:nvGrpSpPr>
      <p:grpSpPr>
        <a:xfrm>
          <a:off x="0" y="0"/>
          <a:ext cx="0" cy="0"/>
          <a:chOff x="0" y="0"/>
          <a:chExt cx="0" cy="0"/>
        </a:xfrm>
      </p:grpSpPr>
      <p:sp>
        <p:nvSpPr>
          <p:cNvPr id="515" name="Google Shape;515;p76"/>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Share further information</a:t>
            </a:r>
            <a:endParaRPr dirty="0">
              <a:solidFill>
                <a:schemeClr val="accent1"/>
              </a:solidFill>
            </a:endParaRPr>
          </a:p>
        </p:txBody>
      </p:sp>
      <p:sp>
        <p:nvSpPr>
          <p:cNvPr id="518" name="Google Shape;518;p76"/>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516" name="Google Shape;516;p76"/>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Make sure pupils know the key people they can speak to at school, and that if they want to they can speak to any teacher if they have concerns or need help. </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You could also make information about support organisations available in the classroom and school spaces, e.g. referencing: </a:t>
            </a:r>
            <a:endParaRPr dirty="0">
              <a:solidFill>
                <a:schemeClr val="tx1"/>
              </a:solidFill>
            </a:endParaRPr>
          </a:p>
          <a:p>
            <a:pPr marL="457200" lvl="0" indent="-342900" algn="l" rtl="0">
              <a:spcBef>
                <a:spcPts val="1000"/>
              </a:spcBef>
              <a:spcAft>
                <a:spcPts val="0"/>
              </a:spcAft>
              <a:buSzPts val="1800"/>
              <a:buChar char="●"/>
            </a:pPr>
            <a:r>
              <a:rPr lang="en-GB" dirty="0">
                <a:solidFill>
                  <a:schemeClr val="tx1"/>
                </a:solidFill>
              </a:rPr>
              <a:t>GP and other health professionals </a:t>
            </a:r>
            <a:endParaRPr dirty="0">
              <a:solidFill>
                <a:schemeClr val="tx1"/>
              </a:solidFill>
            </a:endParaRPr>
          </a:p>
          <a:p>
            <a:pPr marL="457200" lvl="0" indent="-342900" algn="l" rtl="0">
              <a:spcBef>
                <a:spcPts val="0"/>
              </a:spcBef>
              <a:spcAft>
                <a:spcPts val="0"/>
              </a:spcAft>
              <a:buSzPts val="1800"/>
              <a:buChar char="●"/>
            </a:pPr>
            <a:r>
              <a:rPr lang="en-GB" u="sng" dirty="0">
                <a:solidFill>
                  <a:srgbClr val="0000FF"/>
                </a:solidFill>
                <a:hlinkClick r:id="rId3">
                  <a:extLst>
                    <a:ext uri="{A12FA001-AC4F-418D-AE19-62706E023703}">
                      <ahyp:hlinkClr xmlns:ahyp="http://schemas.microsoft.com/office/drawing/2018/hyperlinkcolor" xmlns="" val="tx"/>
                    </a:ext>
                  </a:extLst>
                </a:hlinkClick>
              </a:rPr>
              <a:t>NHS website</a:t>
            </a:r>
            <a:r>
              <a:rPr lang="en-GB" dirty="0">
                <a:solidFill>
                  <a:srgbClr val="0000FF"/>
                </a:solidFill>
              </a:rPr>
              <a:t> </a:t>
            </a:r>
            <a:endParaRPr dirty="0">
              <a:solidFill>
                <a:srgbClr val="0000FF"/>
              </a:solidFill>
            </a:endParaRPr>
          </a:p>
          <a:p>
            <a:pPr marL="457200" lvl="0" indent="-342900" algn="l" rtl="0">
              <a:spcBef>
                <a:spcPts val="0"/>
              </a:spcBef>
              <a:spcAft>
                <a:spcPts val="0"/>
              </a:spcAft>
              <a:buSzPts val="1800"/>
              <a:buChar char="●"/>
            </a:pPr>
            <a:r>
              <a:rPr lang="en-GB" u="sng" dirty="0">
                <a:solidFill>
                  <a:srgbClr val="0000FF"/>
                </a:solidFill>
                <a:hlinkClick r:id="rId4">
                  <a:extLst>
                    <a:ext uri="{A12FA001-AC4F-418D-AE19-62706E023703}">
                      <ahyp:hlinkClr xmlns:ahyp="http://schemas.microsoft.com/office/drawing/2018/hyperlinkcolor" xmlns="" val="tx"/>
                    </a:ext>
                  </a:extLst>
                </a:hlinkClick>
              </a:rPr>
              <a:t>Childline</a:t>
            </a:r>
            <a:r>
              <a:rPr lang="en-GB" dirty="0">
                <a:solidFill>
                  <a:schemeClr val="tx1"/>
                </a:solidFill>
              </a:rPr>
              <a:t> - where children can get in touch on 0800 1111 </a:t>
            </a:r>
            <a:endParaRPr dirty="0">
              <a:solidFill>
                <a:schemeClr val="tx1"/>
              </a:solidFill>
            </a:endParaRPr>
          </a:p>
          <a:p>
            <a:pPr marL="0" lvl="0" indent="0" algn="l" rtl="0">
              <a:spcBef>
                <a:spcPts val="1600"/>
              </a:spcBef>
              <a:spcAft>
                <a:spcPts val="0"/>
              </a:spcAft>
              <a:buClr>
                <a:schemeClr val="dk1"/>
              </a:buClr>
              <a:buSzPts val="1100"/>
              <a:buFont typeface="Arial"/>
              <a:buNone/>
            </a:pPr>
            <a:r>
              <a:rPr lang="en-GB" dirty="0">
                <a:solidFill>
                  <a:schemeClr val="tx1"/>
                </a:solidFill>
              </a:rPr>
              <a:t>In an emergency or crisis pupils should also know they can contact the </a:t>
            </a:r>
            <a:r>
              <a:rPr lang="en-GB" u="sng" dirty="0">
                <a:solidFill>
                  <a:srgbClr val="0000FF"/>
                </a:solidFill>
                <a:hlinkClick r:id="rId5">
                  <a:extLst>
                    <a:ext uri="{A12FA001-AC4F-418D-AE19-62706E023703}">
                      <ahyp:hlinkClr xmlns:ahyp="http://schemas.microsoft.com/office/drawing/2018/hyperlinkcolor" xmlns="" val="tx"/>
                    </a:ext>
                  </a:extLst>
                </a:hlinkClick>
              </a:rPr>
              <a:t>Samaritans</a:t>
            </a:r>
            <a:r>
              <a:rPr lang="en-GB" dirty="0">
                <a:solidFill>
                  <a:schemeClr val="tx1"/>
                </a:solidFill>
              </a:rPr>
              <a:t> or call 999.</a:t>
            </a:r>
            <a:endParaRPr sz="1400" dirty="0">
              <a:solidFill>
                <a:schemeClr val="tx1"/>
              </a:solidFill>
            </a:endParaRPr>
          </a:p>
          <a:p>
            <a:pPr marL="0" lvl="0" indent="0" algn="l" rtl="0">
              <a:lnSpc>
                <a:spcPct val="115000"/>
              </a:lnSpc>
              <a:spcBef>
                <a:spcPts val="1600"/>
              </a:spcBef>
              <a:spcAft>
                <a:spcPts val="0"/>
              </a:spcAft>
              <a:buSzPts val="1400"/>
              <a:buNone/>
            </a:pPr>
            <a:endParaRPr dirty="0"/>
          </a:p>
        </p:txBody>
      </p:sp>
      <p:sp>
        <p:nvSpPr>
          <p:cNvPr id="517" name="Google Shape;517;p7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51</a:t>
            </a:fld>
            <a:endParaRP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97"/>
          <p:cNvSpPr txBox="1">
            <a:spLocks noGrp="1"/>
          </p:cNvSpPr>
          <p:nvPr>
            <p:ph type="title"/>
          </p:nvPr>
        </p:nvSpPr>
        <p:spPr>
          <a:xfrm>
            <a:off x="621300" y="2157300"/>
            <a:ext cx="7901400" cy="8289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Activities and templates for trainers</a:t>
            </a:r>
            <a:endParaRPr dirty="0">
              <a:solidFill>
                <a:srgbClr val="FFFFFF"/>
              </a:solidFill>
            </a:endParaRPr>
          </a:p>
        </p:txBody>
      </p:sp>
      <p:sp>
        <p:nvSpPr>
          <p:cNvPr id="694" name="Google Shape;694;p9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52</a:t>
            </a:fld>
            <a:endParaRP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Google Shape;699;p9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About these activities and templates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00" name="Google Shape;700;p9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Subject leads can use the following templates and training activities to plan training on teaching the new curriculum topics. </a:t>
            </a:r>
            <a:endParaRPr sz="1800" dirty="0">
              <a:solidFill>
                <a:schemeClr val="tx1"/>
              </a:solidFill>
            </a:endParaRPr>
          </a:p>
          <a:p>
            <a:pPr marL="0" lvl="0" indent="0" algn="l" rtl="0">
              <a:spcBef>
                <a:spcPts val="1000"/>
              </a:spcBef>
              <a:spcAft>
                <a:spcPts val="0"/>
              </a:spcAft>
              <a:buNone/>
            </a:pPr>
            <a:r>
              <a:rPr lang="en-GB" sz="1800" dirty="0">
                <a:solidFill>
                  <a:schemeClr val="tx1"/>
                </a:solidFill>
              </a:rPr>
              <a:t>You can: </a:t>
            </a:r>
            <a:endParaRPr sz="1800" dirty="0">
              <a:solidFill>
                <a:schemeClr val="tx1"/>
              </a:solidFill>
            </a:endParaRPr>
          </a:p>
          <a:p>
            <a:pPr marL="457200" lvl="0" indent="-342900" algn="l" rtl="0">
              <a:spcBef>
                <a:spcPts val="1000"/>
              </a:spcBef>
              <a:spcAft>
                <a:spcPts val="0"/>
              </a:spcAft>
              <a:buSzPts val="1800"/>
              <a:buChar char="●"/>
            </a:pPr>
            <a:r>
              <a:rPr lang="en-GB" sz="1800" b="1" dirty="0">
                <a:solidFill>
                  <a:schemeClr val="tx1"/>
                </a:solidFill>
              </a:rPr>
              <a:t>move slides</a:t>
            </a:r>
            <a:r>
              <a:rPr lang="en-GB" sz="1800" dirty="0">
                <a:solidFill>
                  <a:schemeClr val="tx1"/>
                </a:solidFill>
              </a:rPr>
              <a:t> - e.g. ‘rate your confidence (before training)’ - to the point in the presentation where you want to carry out that activity</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delete slides</a:t>
            </a:r>
            <a:r>
              <a:rPr lang="en-GB" sz="1800" dirty="0">
                <a:solidFill>
                  <a:schemeClr val="tx1"/>
                </a:solidFill>
              </a:rPr>
              <a:t> if you are not covering those curriculum elements at this time </a:t>
            </a:r>
            <a:endParaRPr sz="1800" dirty="0">
              <a:solidFill>
                <a:schemeClr val="tx1"/>
              </a:solidFill>
            </a:endParaRPr>
          </a:p>
        </p:txBody>
      </p:sp>
      <p:sp>
        <p:nvSpPr>
          <p:cNvPr id="701" name="Google Shape;701;p9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53</a:t>
            </a:fld>
            <a:endParaRP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6" name="Google Shape;706;p99"/>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Rate your confidence</a:t>
            </a:r>
            <a:endParaRPr dirty="0">
              <a:solidFill>
                <a:schemeClr val="accent1"/>
              </a:solidFill>
            </a:endParaRPr>
          </a:p>
        </p:txBody>
      </p:sp>
      <p:sp>
        <p:nvSpPr>
          <p:cNvPr id="707" name="Google Shape;707;p9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54</a:t>
            </a:fld>
            <a:endParaRP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100"/>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Rate your confidence (trainer notes)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13" name="Google Shape;713;p100"/>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Ask your colleagues to rate confidence before and after topic training using the slides in this deck.</a:t>
            </a:r>
            <a:endParaRPr sz="1800" dirty="0">
              <a:solidFill>
                <a:schemeClr val="tx1"/>
              </a:solidFill>
            </a:endParaRPr>
          </a:p>
          <a:p>
            <a:pPr marL="0" lvl="0" indent="0" algn="l" rtl="0">
              <a:spcBef>
                <a:spcPts val="1600"/>
              </a:spcBef>
              <a:spcAft>
                <a:spcPts val="0"/>
              </a:spcAft>
              <a:buNone/>
            </a:pPr>
            <a:r>
              <a:rPr lang="en-GB" sz="2200" b="1" dirty="0">
                <a:solidFill>
                  <a:schemeClr val="tx1"/>
                </a:solidFill>
              </a:rPr>
              <a:t>Before training</a:t>
            </a:r>
            <a:r>
              <a:rPr lang="en-GB" sz="1800" dirty="0">
                <a:solidFill>
                  <a:schemeClr val="tx1"/>
                </a:solidFill>
              </a:rPr>
              <a:t/>
            </a:r>
            <a:br>
              <a:rPr lang="en-GB" sz="1800" dirty="0">
                <a:solidFill>
                  <a:schemeClr val="tx1"/>
                </a:solidFill>
              </a:rPr>
            </a:br>
            <a:r>
              <a:rPr lang="en-GB" sz="1800" dirty="0">
                <a:solidFill>
                  <a:schemeClr val="tx1"/>
                </a:solidFill>
              </a:rPr>
              <a:t>Ask teachers to think about where they currently fit on the scale. </a:t>
            </a:r>
            <a:endParaRPr sz="1800" dirty="0">
              <a:solidFill>
                <a:schemeClr val="tx1"/>
              </a:solidFill>
            </a:endParaRPr>
          </a:p>
          <a:p>
            <a:pPr marL="0" lvl="0" indent="0" algn="l" rtl="0">
              <a:spcBef>
                <a:spcPts val="1600"/>
              </a:spcBef>
              <a:spcAft>
                <a:spcPts val="0"/>
              </a:spcAft>
              <a:buNone/>
            </a:pPr>
            <a:r>
              <a:rPr lang="en-GB" sz="2200" b="1" dirty="0">
                <a:solidFill>
                  <a:schemeClr val="tx1"/>
                </a:solidFill>
              </a:rPr>
              <a:t>After training</a:t>
            </a:r>
            <a:r>
              <a:rPr lang="en-GB" sz="1800" dirty="0">
                <a:solidFill>
                  <a:schemeClr val="tx1"/>
                </a:solidFill>
              </a:rPr>
              <a:t/>
            </a:r>
            <a:br>
              <a:rPr lang="en-GB" sz="1800" dirty="0">
                <a:solidFill>
                  <a:schemeClr val="tx1"/>
                </a:solidFill>
              </a:rPr>
            </a:br>
            <a:r>
              <a:rPr lang="en-GB" sz="1800" dirty="0">
                <a:solidFill>
                  <a:schemeClr val="tx1"/>
                </a:solidFill>
              </a:rPr>
              <a:t>Ask teachers to rate their confidence again and talk about changes. You might want to repeat this activity at later check ins.</a:t>
            </a:r>
            <a:endParaRPr sz="1800" dirty="0">
              <a:solidFill>
                <a:schemeClr val="tx1"/>
              </a:solidFill>
            </a:endParaRPr>
          </a:p>
          <a:p>
            <a:pPr marL="0" lvl="0" indent="0" algn="l" rtl="0">
              <a:spcBef>
                <a:spcPts val="1600"/>
              </a:spcBef>
              <a:spcAft>
                <a:spcPts val="0"/>
              </a:spcAft>
              <a:buNone/>
            </a:pPr>
            <a:r>
              <a:rPr lang="en-GB" sz="1800" dirty="0">
                <a:solidFill>
                  <a:schemeClr val="tx1"/>
                </a:solidFill>
              </a:rPr>
              <a:t>If teachers still rate confidence as low, discuss ways you can develop their subject knowledge, offer peer support etc. </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14" name="Google Shape;714;p10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55</a:t>
            </a:fld>
            <a:endParaRP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Rate your confidence (</a:t>
            </a:r>
            <a:r>
              <a:rPr lang="en-GB" b="1" dirty="0">
                <a:solidFill>
                  <a:schemeClr val="accent1"/>
                </a:solidFill>
              </a:rPr>
              <a:t>before</a:t>
            </a:r>
            <a:r>
              <a:rPr lang="en-GB" dirty="0">
                <a:solidFill>
                  <a:schemeClr val="accent1"/>
                </a:solidFill>
              </a:rPr>
              <a:t> training)</a:t>
            </a:r>
            <a:endParaRPr b="1"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2400" b="1" dirty="0">
                <a:solidFill>
                  <a:schemeClr val="tx1"/>
                </a:solidFill>
              </a:rPr>
              <a:t>How do you feel about teaching this topic? </a:t>
            </a:r>
            <a:endParaRPr sz="2400" b="1" dirty="0">
              <a:solidFill>
                <a:schemeClr val="tx1"/>
              </a:solidFil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xmlns=""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56</a:t>
            </a:fld>
            <a:endParaRP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Rate your confidence (</a:t>
            </a:r>
            <a:r>
              <a:rPr lang="en-GB" b="1" dirty="0">
                <a:solidFill>
                  <a:schemeClr val="accent1"/>
                </a:solidFill>
              </a:rPr>
              <a:t>after</a:t>
            </a:r>
            <a:r>
              <a:rPr lang="en-GB" dirty="0">
                <a:solidFill>
                  <a:schemeClr val="accent1"/>
                </a:solidFill>
              </a:rPr>
              <a:t> training) </a:t>
            </a:r>
            <a:endParaRPr dirty="0">
              <a:solidFill>
                <a:schemeClr val="accent1"/>
              </a:solidFill>
            </a:endParaRPr>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2400" b="1" dirty="0">
                <a:solidFill>
                  <a:schemeClr val="tx1"/>
                </a:solidFill>
              </a:rPr>
              <a:t>How do you feel now? What support/information could help? </a:t>
            </a:r>
            <a:endParaRPr sz="2400" b="1" dirty="0">
              <a:solidFill>
                <a:schemeClr val="tx1"/>
              </a:solidFill>
            </a:endParaRPr>
          </a:p>
          <a:p>
            <a:pPr marL="0" lvl="0" indent="0" algn="l" rtl="0">
              <a:lnSpc>
                <a:spcPct val="115000"/>
              </a:lnSpc>
              <a:spcBef>
                <a:spcPts val="1600"/>
              </a:spcBef>
              <a:spcAft>
                <a:spcPts val="1600"/>
              </a:spcAft>
              <a:buNone/>
            </a:pPr>
            <a:endParaRPr sz="2400" dirty="0">
              <a:solidFill>
                <a:srgbClr val="434343"/>
              </a:solidFill>
            </a:endParaRPr>
          </a:p>
        </p:txBody>
      </p:sp>
      <p:cxnSp>
        <p:nvCxnSpPr>
          <p:cNvPr id="732" name="Google Shape;732;p102">
            <a:extLst>
              <a:ext uri="{C183D7F6-B498-43B3-948B-1728B52AA6E4}">
                <adec:decorative xmlns:adec="http://schemas.microsoft.com/office/drawing/2017/decorative" xmlns=""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57</a:t>
            </a:fld>
            <a:endParaRP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741" name="Google Shape;741;p10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Dealing with difficult questions</a:t>
            </a:r>
            <a:endParaRPr dirty="0">
              <a:solidFill>
                <a:schemeClr val="accent1"/>
              </a:solidFill>
            </a:endParaRPr>
          </a:p>
        </p:txBody>
      </p:sp>
      <p:sp>
        <p:nvSpPr>
          <p:cNvPr id="742" name="Google Shape;742;p10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58</a:t>
            </a:fld>
            <a:endParaRP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104"/>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(trainer notes)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48" name="Google Shape;748;p10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Use the following slides in your training to help teachers:</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share concerns</a:t>
            </a:r>
            <a:r>
              <a:rPr lang="en-GB" sz="1800" dirty="0">
                <a:solidFill>
                  <a:schemeClr val="tx1"/>
                </a:solidFill>
              </a:rPr>
              <a:t> about questions they could be asked by pupils</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strategise</a:t>
            </a:r>
            <a:r>
              <a:rPr lang="en-GB" sz="1800" dirty="0">
                <a:solidFill>
                  <a:schemeClr val="tx1"/>
                </a:solidFill>
              </a:rPr>
              <a:t> ways to respond to such questions</a:t>
            </a:r>
            <a:endParaRPr sz="1800" dirty="0">
              <a:solidFill>
                <a:schemeClr val="tx1"/>
              </a:solidFill>
            </a:endParaRPr>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9" name="Google Shape;749;p10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59</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28"/>
        <p:cNvGrpSpPr/>
        <p:nvPr/>
      </p:nvGrpSpPr>
      <p:grpSpPr>
        <a:xfrm>
          <a:off x="0" y="0"/>
          <a:ext cx="0" cy="0"/>
          <a:chOff x="0" y="0"/>
          <a:chExt cx="0" cy="0"/>
        </a:xfrm>
      </p:grpSpPr>
      <p:sp>
        <p:nvSpPr>
          <p:cNvPr id="129" name="Google Shape;129;p29"/>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Preparing pupils for puberty </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30" name="Google Shape;130;p29"/>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1400"/>
              <a:buNone/>
            </a:pPr>
            <a:r>
              <a:rPr lang="en-GB" sz="1800" dirty="0">
                <a:solidFill>
                  <a:schemeClr val="tx1"/>
                </a:solidFill>
              </a:rPr>
              <a:t>From September 2020 </a:t>
            </a:r>
            <a:r>
              <a:rPr lang="en-GB" dirty="0">
                <a:solidFill>
                  <a:schemeClr val="tx1"/>
                </a:solidFill>
              </a:rPr>
              <a:t>schools must have regard to the </a:t>
            </a:r>
            <a:r>
              <a:rPr lang="en-GB" b="1" dirty="0">
                <a:solidFill>
                  <a:schemeClr val="tx1"/>
                </a:solidFill>
              </a:rPr>
              <a:t>new statutory guidance</a:t>
            </a:r>
            <a:r>
              <a:rPr lang="en-GB" dirty="0">
                <a:solidFill>
                  <a:schemeClr val="tx1"/>
                </a:solidFill>
              </a:rPr>
              <a:t> </a:t>
            </a:r>
            <a:r>
              <a:rPr lang="en-GB" sz="1800" dirty="0">
                <a:solidFill>
                  <a:schemeClr val="tx1"/>
                </a:solidFill>
              </a:rPr>
              <a:t>for teaching about the </a:t>
            </a:r>
            <a:r>
              <a:rPr lang="en-GB" sz="1800" b="1" dirty="0">
                <a:solidFill>
                  <a:schemeClr val="tx1"/>
                </a:solidFill>
              </a:rPr>
              <a:t>changing adolescent body</a:t>
            </a:r>
            <a:r>
              <a:rPr lang="en-GB" sz="1800" dirty="0">
                <a:solidFill>
                  <a:schemeClr val="tx1"/>
                </a:solidFill>
              </a:rPr>
              <a:t> as part of health education. </a:t>
            </a:r>
            <a:r>
              <a:rPr lang="en-GB" dirty="0">
                <a:solidFill>
                  <a:schemeClr val="tx1"/>
                </a:solidFill>
              </a:rPr>
              <a:t>The</a:t>
            </a:r>
            <a:r>
              <a:rPr lang="en-GB" sz="1800" dirty="0">
                <a:solidFill>
                  <a:schemeClr val="tx1"/>
                </a:solidFill>
              </a:rPr>
              <a:t> guidance explains how this </a:t>
            </a:r>
            <a:r>
              <a:rPr lang="en-GB" dirty="0">
                <a:solidFill>
                  <a:schemeClr val="tx1"/>
                </a:solidFill>
              </a:rPr>
              <a:t>teaching</a:t>
            </a:r>
            <a:r>
              <a:rPr lang="en-GB" sz="1800" dirty="0">
                <a:solidFill>
                  <a:schemeClr val="tx1"/>
                </a:solidFill>
              </a:rPr>
              <a:t> will benefit pupils.</a:t>
            </a:r>
            <a:endParaRPr sz="1800" dirty="0">
              <a:solidFill>
                <a:schemeClr val="tx1"/>
              </a:solidFill>
            </a:endParaRPr>
          </a:p>
        </p:txBody>
      </p:sp>
      <p:sp>
        <p:nvSpPr>
          <p:cNvPr id="132" name="Google Shape;132;p29"/>
          <p:cNvSpPr txBox="1">
            <a:spLocks noGrp="1"/>
          </p:cNvSpPr>
          <p:nvPr>
            <p:ph type="body" idx="1"/>
          </p:nvPr>
        </p:nvSpPr>
        <p:spPr>
          <a:xfrm>
            <a:off x="270000" y="2445000"/>
            <a:ext cx="7189800" cy="1831500"/>
          </a:xfrm>
          <a:prstGeom prst="rect">
            <a:avLst/>
          </a:prstGeom>
          <a:solidFill>
            <a:schemeClr val="bg1">
              <a:lumMod val="95000"/>
            </a:schemeClr>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600" b="1" dirty="0">
                <a:solidFill>
                  <a:schemeClr val="tx1"/>
                </a:solidFill>
              </a:rPr>
              <a:t>STATUTORY GUIDANCE</a:t>
            </a:r>
            <a:endParaRPr sz="1600" b="1" dirty="0">
              <a:solidFill>
                <a:schemeClr val="tx1"/>
              </a:solidFill>
            </a:endParaRPr>
          </a:p>
          <a:p>
            <a:pPr marL="0" lvl="0" indent="0" algn="l" rtl="0">
              <a:lnSpc>
                <a:spcPct val="115000"/>
              </a:lnSpc>
              <a:spcBef>
                <a:spcPts val="0"/>
              </a:spcBef>
              <a:spcAft>
                <a:spcPts val="0"/>
              </a:spcAft>
              <a:buSzPts val="1400"/>
              <a:buNone/>
            </a:pPr>
            <a:r>
              <a:rPr lang="en-GB" sz="1800" dirty="0">
                <a:solidFill>
                  <a:schemeClr val="tx1"/>
                </a:solidFill>
              </a:rPr>
              <a:t>Puberty including menstruation should be covered in Health Education and should, as far as possible, be addressed before onset. This should ensure male and female pupils are prepared for changes they and their peers will experience. (p31)</a:t>
            </a:r>
            <a:r>
              <a:rPr lang="en-GB" sz="1800" i="1" dirty="0"/>
              <a:t/>
            </a:r>
            <a:br>
              <a:rPr lang="en-GB" sz="1800" i="1" dirty="0"/>
            </a:br>
            <a:endParaRPr sz="1800" dirty="0"/>
          </a:p>
        </p:txBody>
      </p:sp>
      <p:sp>
        <p:nvSpPr>
          <p:cNvPr id="131" name="Google Shape;131;p2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6</a:t>
            </a:fld>
            <a:endParaRP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000" dirty="0">
                <a:solidFill>
                  <a:srgbClr val="8A2529"/>
                </a:solidFill>
              </a:rPr>
              <a:t>[Prepare ‘difficult’ questions to discuss in training or give teachers a blank version to fill with their own questions]</a:t>
            </a:r>
            <a:endParaRPr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60</a:t>
            </a:fld>
            <a:endParaRP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(2)</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Pupils may well ask questions because they: </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want information</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are seeking permission - “Is it OK if I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are trying to shock or get attention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have related personal beliefs</a:t>
            </a:r>
            <a:endParaRPr sz="1800" dirty="0">
              <a:solidFill>
                <a:schemeClr val="tx1"/>
              </a:solidFill>
            </a:endParaRPr>
          </a:p>
          <a:p>
            <a:pPr marL="0" lvl="0" indent="0" algn="l" rtl="0">
              <a:spcBef>
                <a:spcPts val="1600"/>
              </a:spcBef>
              <a:spcAft>
                <a:spcPts val="0"/>
              </a:spcAft>
              <a:buNone/>
            </a:pPr>
            <a:r>
              <a:rPr lang="en-GB" sz="1800" dirty="0">
                <a:solidFill>
                  <a:schemeClr val="tx1"/>
                </a:solidFill>
              </a:rPr>
              <a:t>Remember:</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don’t feel pressured or that you have to answer straight away</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don’t disclose personal information - use third-person examples, say ‘some people...’</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seek advice if you need it</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61</a:t>
            </a:fld>
            <a:endParaRP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10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How will I teach this?</a:t>
            </a:r>
            <a:endParaRPr dirty="0">
              <a:solidFill>
                <a:schemeClr val="accent1"/>
              </a:solidFill>
            </a:endParaRPr>
          </a:p>
        </p:txBody>
      </p:sp>
      <p:sp>
        <p:nvSpPr>
          <p:cNvPr id="772" name="Google Shape;772;p10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62</a:t>
            </a:fld>
            <a:endParaRP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108"/>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How will I teach this? (trainer notes)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78" name="Google Shape;778;p10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Use the following slides in your training to help teachers:</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begin to plan and resource</a:t>
            </a:r>
            <a:r>
              <a:rPr lang="en-GB" sz="1800" dirty="0">
                <a:solidFill>
                  <a:schemeClr val="tx1"/>
                </a:solidFill>
              </a:rPr>
              <a:t> their lessons</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discuss and address any issues </a:t>
            </a:r>
            <a:r>
              <a:rPr lang="en-GB" sz="1800" dirty="0">
                <a:solidFill>
                  <a:schemeClr val="tx1"/>
                </a:solidFill>
              </a:rPr>
              <a:t>they anticipate in the delivery of lessons</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79" name="Google Shape;779;p10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63</a:t>
            </a:fld>
            <a:endParaRP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How will I teach this? </a:t>
            </a:r>
            <a:endParaRPr dirty="0">
              <a:solidFill>
                <a:schemeClr val="accent1"/>
              </a:solidFill>
            </a:endParaRPr>
          </a:p>
          <a:p>
            <a:pPr marL="0" lvl="0" indent="0" algn="l" rtl="0">
              <a:spcBef>
                <a:spcPts val="0"/>
              </a:spcBef>
              <a:spcAft>
                <a:spcPts val="0"/>
              </a:spcAft>
              <a:buNone/>
            </a:pP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64</a:t>
            </a:fld>
            <a:endParaRPr dirty="0"/>
          </a:p>
        </p:txBody>
      </p:sp>
      <p:graphicFrame>
        <p:nvGraphicFramePr>
          <p:cNvPr id="786" name="Google Shape;786;p109"/>
          <p:cNvGraphicFramePr/>
          <p:nvPr/>
        </p:nvGraphicFramePr>
        <p:xfrm>
          <a:off x="269975" y="998730"/>
          <a:ext cx="8728500" cy="384191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267900">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0"/>
                  </a:ext>
                </a:extLst>
              </a:tr>
              <a:tr h="1763125">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r h="310225">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Additional slides for structuring training</a:t>
            </a:r>
            <a:endParaRPr dirty="0">
              <a:solidFill>
                <a:schemeClr val="accent1"/>
              </a:solidFill>
            </a:endParaRPr>
          </a:p>
        </p:txBody>
      </p:sp>
      <p:sp>
        <p:nvSpPr>
          <p:cNvPr id="792" name="Google Shape;792;p11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65</a:t>
            </a:fld>
            <a:endParaRP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796"/>
        <p:cNvGrpSpPr/>
        <p:nvPr/>
      </p:nvGrpSpPr>
      <p:grpSpPr>
        <a:xfrm>
          <a:off x="0" y="0"/>
          <a:ext cx="0" cy="0"/>
          <a:chOff x="0" y="0"/>
          <a:chExt cx="0" cy="0"/>
        </a:xfrm>
      </p:grpSpPr>
      <p:sp>
        <p:nvSpPr>
          <p:cNvPr id="800" name="Google Shape;800;p111"/>
          <p:cNvSpPr txBox="1">
            <a:spLocks noGrp="1"/>
          </p:cNvSpPr>
          <p:nvPr>
            <p:ph type="title"/>
          </p:nvPr>
        </p:nvSpPr>
        <p:spPr>
          <a:xfrm>
            <a:off x="311700" y="2303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concerns?</a:t>
            </a:r>
            <a:endParaRPr dirty="0">
              <a:solidFill>
                <a:schemeClr val="accent1"/>
              </a:solidFill>
            </a:endParaRPr>
          </a:p>
        </p:txBody>
      </p:sp>
      <p:sp>
        <p:nvSpPr>
          <p:cNvPr id="799" name="Google Shape;799;p111"/>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797" name="Google Shape;797;p111"/>
          <p:cNvSpPr txBox="1">
            <a:spLocks noGrp="1"/>
          </p:cNvSpPr>
          <p:nvPr>
            <p:ph type="title"/>
          </p:nvPr>
        </p:nvSpPr>
        <p:spPr>
          <a:xfrm>
            <a:off x="311700" y="1160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questions?</a:t>
            </a:r>
            <a:endParaRPr dirty="0">
              <a:solidFill>
                <a:schemeClr val="accent1"/>
              </a:solidFill>
            </a:endParaRPr>
          </a:p>
        </p:txBody>
      </p:sp>
      <p:sp>
        <p:nvSpPr>
          <p:cNvPr id="798" name="Google Shape;798;p111"/>
          <p:cNvSpPr txBox="1">
            <a:spLocks noGrp="1"/>
          </p:cNvSpPr>
          <p:nvPr>
            <p:ph type="title"/>
          </p:nvPr>
        </p:nvSpPr>
        <p:spPr>
          <a:xfrm>
            <a:off x="311700" y="3347425"/>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What support do you need?</a:t>
            </a:r>
            <a:endParaRPr dirty="0">
              <a:solidFill>
                <a:schemeClr val="accent1"/>
              </a:solidFill>
            </a:endParaRPr>
          </a:p>
        </p:txBody>
      </p:sp>
      <p:sp>
        <p:nvSpPr>
          <p:cNvPr id="801" name="Google Shape;801;p11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66</a:t>
            </a:fld>
            <a:endParaRP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805"/>
        <p:cNvGrpSpPr/>
        <p:nvPr/>
      </p:nvGrpSpPr>
      <p:grpSpPr>
        <a:xfrm>
          <a:off x="0" y="0"/>
          <a:ext cx="0" cy="0"/>
          <a:chOff x="0" y="0"/>
          <a:chExt cx="0" cy="0"/>
        </a:xfrm>
      </p:grpSpPr>
      <p:sp>
        <p:nvSpPr>
          <p:cNvPr id="806" name="Google Shape;806;p112"/>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XX%</a:t>
            </a:r>
            <a:endParaRPr dirty="0"/>
          </a:p>
        </p:txBody>
      </p:sp>
      <p:sp>
        <p:nvSpPr>
          <p:cNvPr id="808" name="Google Shape;808;p112"/>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807" name="Google Shape;807;p112"/>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GB" dirty="0">
                <a:solidFill>
                  <a:srgbClr val="8A2529"/>
                </a:solidFill>
              </a:rPr>
              <a:t>[Use this format to present your own key facts and statistics - e.g. from your local authority or own monitoring. Include the source.]</a:t>
            </a:r>
            <a:endParaRPr dirty="0">
              <a:solidFill>
                <a:srgbClr val="8A2529"/>
              </a:solidFill>
            </a:endParaRPr>
          </a:p>
        </p:txBody>
      </p:sp>
      <p:sp>
        <p:nvSpPr>
          <p:cNvPr id="809" name="Google Shape;809;p11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67</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45"/>
        <p:cNvGrpSpPr/>
        <p:nvPr/>
      </p:nvGrpSpPr>
      <p:grpSpPr>
        <a:xfrm>
          <a:off x="0" y="0"/>
          <a:ext cx="0" cy="0"/>
          <a:chOff x="0" y="0"/>
          <a:chExt cx="0" cy="0"/>
        </a:xfrm>
      </p:grpSpPr>
      <p:sp>
        <p:nvSpPr>
          <p:cNvPr id="146" name="Google Shape;146;p3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Closely related topics</a:t>
            </a:r>
            <a:endParaRPr dirty="0">
              <a:solidFill>
                <a:schemeClr val="accent1"/>
              </a:solidFill>
            </a:endParaRPr>
          </a:p>
        </p:txBody>
      </p:sp>
      <p:sp>
        <p:nvSpPr>
          <p:cNvPr id="147" name="Google Shape;147;p31"/>
          <p:cNvSpPr txBox="1">
            <a:spLocks noGrp="1"/>
          </p:cNvSpPr>
          <p:nvPr>
            <p:ph type="body" idx="1"/>
          </p:nvPr>
        </p:nvSpPr>
        <p:spPr>
          <a:xfrm>
            <a:off x="270000" y="810000"/>
            <a:ext cx="7728900" cy="387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Changing adolescent body is closely related to the science curriculum</a:t>
            </a:r>
            <a:r>
              <a:rPr lang="en-GB" dirty="0">
                <a:solidFill>
                  <a:schemeClr val="tx1"/>
                </a:solidFill>
              </a:rPr>
              <a:t> as well as topics</a:t>
            </a:r>
            <a:r>
              <a:rPr lang="en-GB" sz="1800" dirty="0">
                <a:solidFill>
                  <a:schemeClr val="tx1"/>
                </a:solidFill>
              </a:rPr>
              <a:t> </a:t>
            </a:r>
            <a:r>
              <a:rPr lang="en-GB" dirty="0">
                <a:solidFill>
                  <a:schemeClr val="tx1"/>
                </a:solidFill>
              </a:rPr>
              <a:t>s</a:t>
            </a:r>
            <a:r>
              <a:rPr lang="en-GB" sz="1800" dirty="0">
                <a:solidFill>
                  <a:schemeClr val="tx1"/>
                </a:solidFill>
              </a:rPr>
              <a:t>uch as:</a:t>
            </a:r>
            <a:endParaRPr sz="1800" dirty="0">
              <a:solidFill>
                <a:schemeClr val="tx1"/>
              </a:solidFill>
            </a:endParaRPr>
          </a:p>
          <a:p>
            <a:pPr marL="457200" lvl="0" indent="-342900" algn="l" rtl="0">
              <a:lnSpc>
                <a:spcPct val="115000"/>
              </a:lnSpc>
              <a:spcBef>
                <a:spcPts val="1000"/>
              </a:spcBef>
              <a:spcAft>
                <a:spcPts val="0"/>
              </a:spcAft>
              <a:buSzPts val="1800"/>
              <a:buChar char="●"/>
            </a:pPr>
            <a:r>
              <a:rPr lang="en-GB" dirty="0">
                <a:solidFill>
                  <a:schemeClr val="tx1"/>
                </a:solidFill>
              </a:rPr>
              <a:t>H</a:t>
            </a:r>
            <a:r>
              <a:rPr lang="en-GB" sz="1800" dirty="0">
                <a:solidFill>
                  <a:schemeClr val="tx1"/>
                </a:solidFill>
              </a:rPr>
              <a:t>ealth and prevention</a:t>
            </a:r>
            <a:endParaRPr dirty="0">
              <a:solidFill>
                <a:schemeClr val="tx1"/>
              </a:solidFill>
            </a:endParaRPr>
          </a:p>
          <a:p>
            <a:pPr marL="457200" lvl="0" indent="-342900" algn="l" rtl="0">
              <a:lnSpc>
                <a:spcPct val="115000"/>
              </a:lnSpc>
              <a:spcBef>
                <a:spcPts val="0"/>
              </a:spcBef>
              <a:spcAft>
                <a:spcPts val="0"/>
              </a:spcAft>
              <a:buSzPts val="1800"/>
              <a:buChar char="●"/>
            </a:pPr>
            <a:r>
              <a:rPr lang="en-GB" dirty="0">
                <a:solidFill>
                  <a:schemeClr val="tx1"/>
                </a:solidFill>
              </a:rPr>
              <a:t>P</a:t>
            </a:r>
            <a:r>
              <a:rPr lang="en-GB" sz="1800" dirty="0">
                <a:solidFill>
                  <a:schemeClr val="tx1"/>
                </a:solidFill>
              </a:rPr>
              <a:t>hysical health and fitness </a:t>
            </a:r>
            <a:endParaRPr dirty="0">
              <a:solidFill>
                <a:schemeClr val="tx1"/>
              </a:solidFill>
            </a:endParaRPr>
          </a:p>
          <a:p>
            <a:pPr marL="457200" lvl="0" indent="-342900" algn="l" rtl="0">
              <a:lnSpc>
                <a:spcPct val="115000"/>
              </a:lnSpc>
              <a:spcBef>
                <a:spcPts val="0"/>
              </a:spcBef>
              <a:spcAft>
                <a:spcPts val="0"/>
              </a:spcAft>
              <a:buSzPts val="1800"/>
              <a:buChar char="●"/>
            </a:pPr>
            <a:r>
              <a:rPr lang="en-GB" dirty="0">
                <a:solidFill>
                  <a:schemeClr val="tx1"/>
                </a:solidFill>
              </a:rPr>
              <a:t>H</a:t>
            </a:r>
            <a:r>
              <a:rPr lang="en-GB" sz="1800" dirty="0">
                <a:solidFill>
                  <a:schemeClr val="tx1"/>
                </a:solidFill>
              </a:rPr>
              <a:t>ealthy eating</a:t>
            </a:r>
            <a:endParaRPr dirty="0">
              <a:solidFill>
                <a:schemeClr val="tx1"/>
              </a:solidFill>
            </a:endParaRPr>
          </a:p>
          <a:p>
            <a:pPr marL="457200" lvl="0" indent="-342900" algn="l" rtl="0">
              <a:lnSpc>
                <a:spcPct val="115000"/>
              </a:lnSpc>
              <a:spcBef>
                <a:spcPts val="0"/>
              </a:spcBef>
              <a:spcAft>
                <a:spcPts val="0"/>
              </a:spcAft>
              <a:buSzPts val="1800"/>
              <a:buChar char="●"/>
            </a:pPr>
            <a:r>
              <a:rPr lang="en-GB" dirty="0">
                <a:solidFill>
                  <a:schemeClr val="tx1"/>
                </a:solidFill>
              </a:rPr>
              <a:t>M</a:t>
            </a:r>
            <a:r>
              <a:rPr lang="en-GB" sz="1800" dirty="0">
                <a:solidFill>
                  <a:schemeClr val="tx1"/>
                </a:solidFill>
              </a:rPr>
              <a:t>ental wellbeing</a:t>
            </a:r>
            <a:endParaRPr dirty="0">
              <a:solidFill>
                <a:schemeClr val="tx1"/>
              </a:solidFill>
            </a:endParaRPr>
          </a:p>
          <a:p>
            <a:pPr marL="457200" lvl="0" indent="-342900" algn="l" rtl="0">
              <a:lnSpc>
                <a:spcPct val="115000"/>
              </a:lnSpc>
              <a:spcBef>
                <a:spcPts val="0"/>
              </a:spcBef>
              <a:spcAft>
                <a:spcPts val="0"/>
              </a:spcAft>
              <a:buSzPts val="1800"/>
              <a:buChar char="●"/>
            </a:pPr>
            <a:r>
              <a:rPr lang="en-GB" dirty="0">
                <a:solidFill>
                  <a:schemeClr val="tx1"/>
                </a:solidFill>
              </a:rPr>
              <a:t>I</a:t>
            </a:r>
            <a:r>
              <a:rPr lang="en-GB" sz="1800" dirty="0">
                <a:solidFill>
                  <a:schemeClr val="tx1"/>
                </a:solidFill>
              </a:rPr>
              <a:t>ntimate and sexual relationships, including sexual health (secondary)</a:t>
            </a:r>
            <a:endParaRPr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Therefore you should: </a:t>
            </a:r>
            <a:endParaRPr dirty="0">
              <a:solidFill>
                <a:schemeClr val="tx1"/>
              </a:solidFill>
            </a:endParaRPr>
          </a:p>
          <a:p>
            <a:pPr marL="457200" lvl="0" indent="-342900" algn="l" rtl="0">
              <a:spcBef>
                <a:spcPts val="1000"/>
              </a:spcBef>
              <a:spcAft>
                <a:spcPts val="0"/>
              </a:spcAft>
              <a:buClr>
                <a:schemeClr val="accent1"/>
              </a:buClr>
              <a:buSzPts val="1800"/>
              <a:buChar char="●"/>
            </a:pPr>
            <a:r>
              <a:rPr lang="en-GB" sz="1800" b="1" dirty="0">
                <a:solidFill>
                  <a:srgbClr val="000000"/>
                </a:solidFill>
              </a:rPr>
              <a:t>consider</a:t>
            </a:r>
            <a:r>
              <a:rPr lang="en-GB" sz="1800" dirty="0">
                <a:solidFill>
                  <a:srgbClr val="000000"/>
                </a:solidFill>
              </a:rPr>
              <a:t> </a:t>
            </a:r>
            <a:r>
              <a:rPr lang="en-GB" sz="1800" b="1" dirty="0">
                <a:solidFill>
                  <a:srgbClr val="000000"/>
                </a:solidFill>
              </a:rPr>
              <a:t>thematic links </a:t>
            </a:r>
            <a:r>
              <a:rPr lang="en-GB" sz="1800" dirty="0">
                <a:solidFill>
                  <a:srgbClr val="000000"/>
                </a:solidFill>
              </a:rPr>
              <a:t>across key topics and the whole school when planning and delivering lessons</a:t>
            </a:r>
          </a:p>
          <a:p>
            <a:pPr marL="457200" lvl="0" indent="-342900" algn="l" rtl="0">
              <a:spcBef>
                <a:spcPts val="0"/>
              </a:spcBef>
              <a:spcAft>
                <a:spcPts val="0"/>
              </a:spcAft>
              <a:buClr>
                <a:schemeClr val="accent1"/>
              </a:buClr>
              <a:buSzPts val="1800"/>
              <a:buChar char="●"/>
            </a:pPr>
            <a:r>
              <a:rPr lang="en-GB" sz="1800" dirty="0">
                <a:solidFill>
                  <a:srgbClr val="000000"/>
                </a:solidFill>
              </a:rPr>
              <a:t>find ways to </a:t>
            </a:r>
            <a:r>
              <a:rPr lang="en-GB" sz="1800" b="1" dirty="0">
                <a:solidFill>
                  <a:srgbClr val="000000"/>
                </a:solidFill>
              </a:rPr>
              <a:t>link knowledge and vocabulary </a:t>
            </a:r>
            <a:r>
              <a:rPr lang="en-GB" sz="1800" dirty="0">
                <a:solidFill>
                  <a:srgbClr val="000000"/>
                </a:solidFill>
              </a:rPr>
              <a:t>across topics</a:t>
            </a:r>
          </a:p>
          <a:p>
            <a:pPr marL="0" lvl="0" indent="0" algn="l" rtl="0">
              <a:lnSpc>
                <a:spcPct val="115000"/>
              </a:lnSpc>
              <a:spcBef>
                <a:spcPts val="0"/>
              </a:spcBef>
              <a:spcAft>
                <a:spcPts val="0"/>
              </a:spcAft>
              <a:buNone/>
            </a:pPr>
            <a:endParaRPr sz="1800" dirty="0"/>
          </a:p>
        </p:txBody>
      </p:sp>
      <p:sp>
        <p:nvSpPr>
          <p:cNvPr id="148" name="Google Shape;148;p31"/>
          <p:cNvSpPr txBox="1">
            <a:spLocks noGrp="1"/>
          </p:cNvSpPr>
          <p:nvPr>
            <p:ph type="sldNum" idx="12"/>
          </p:nvPr>
        </p:nvSpPr>
        <p:spPr>
          <a:xfrm>
            <a:off x="8750400" y="4806900"/>
            <a:ext cx="393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7</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36"/>
        <p:cNvGrpSpPr/>
        <p:nvPr/>
      </p:nvGrpSpPr>
      <p:grpSpPr>
        <a:xfrm>
          <a:off x="0" y="0"/>
          <a:ext cx="0" cy="0"/>
          <a:chOff x="0" y="0"/>
          <a:chExt cx="0" cy="0"/>
        </a:xfrm>
      </p:grpSpPr>
      <p:sp>
        <p:nvSpPr>
          <p:cNvPr id="137" name="Google Shape;137;p3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Primary and secondary teaching </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38" name="Google Shape;138;p30"/>
          <p:cNvSpPr txBox="1">
            <a:spLocks noGrp="1"/>
          </p:cNvSpPr>
          <p:nvPr>
            <p:ph type="body" idx="1"/>
          </p:nvPr>
        </p:nvSpPr>
        <p:spPr>
          <a:xfrm>
            <a:off x="270000" y="914400"/>
            <a:ext cx="7458000" cy="862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Some slides in this training have a </a:t>
            </a:r>
            <a:r>
              <a:rPr lang="en-GB" sz="1800" b="1" dirty="0">
                <a:solidFill>
                  <a:schemeClr val="accent6"/>
                </a:solidFill>
              </a:rPr>
              <a:t>Primary</a:t>
            </a:r>
            <a:r>
              <a:rPr lang="en-GB" sz="1800" dirty="0"/>
              <a:t> </a:t>
            </a:r>
            <a:r>
              <a:rPr lang="en-GB" sz="1800" dirty="0">
                <a:solidFill>
                  <a:schemeClr val="tx1"/>
                </a:solidFill>
              </a:rPr>
              <a:t>or</a:t>
            </a:r>
            <a:r>
              <a:rPr lang="en-GB" sz="1800" dirty="0"/>
              <a:t> </a:t>
            </a:r>
            <a:r>
              <a:rPr lang="en-GB" sz="1800" b="1" dirty="0">
                <a:solidFill>
                  <a:schemeClr val="accent5"/>
                </a:solidFill>
              </a:rPr>
              <a:t>Secondary</a:t>
            </a:r>
            <a:r>
              <a:rPr lang="en-GB" sz="1800" dirty="0"/>
              <a:t> </a:t>
            </a:r>
            <a:r>
              <a:rPr lang="en-GB" sz="1800" dirty="0">
                <a:solidFill>
                  <a:schemeClr val="tx1"/>
                </a:solidFill>
              </a:rPr>
              <a:t>label to indicate that the material is usually first introduced in that phase.</a:t>
            </a:r>
            <a:endParaRPr sz="1800"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Where content is relevant to both stages of education (e.g. menstruation), this is made clear in the text.</a:t>
            </a:r>
            <a:endParaRPr sz="1800" dirty="0">
              <a:solidFill>
                <a:schemeClr val="tx1"/>
              </a:solidFill>
            </a:endParaRPr>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41" name="Google Shape;141;p30"/>
          <p:cNvSpPr txBox="1">
            <a:spLocks noGrp="1"/>
          </p:cNvSpPr>
          <p:nvPr>
            <p:ph type="body" idx="1"/>
          </p:nvPr>
        </p:nvSpPr>
        <p:spPr>
          <a:xfrm>
            <a:off x="270000" y="2514600"/>
            <a:ext cx="7458000" cy="1048800"/>
          </a:xfrm>
          <a:prstGeom prst="rect">
            <a:avLst/>
          </a:prstGeom>
          <a:solidFill>
            <a:schemeClr val="bg1">
              <a:lumMod val="95000"/>
            </a:schemeClr>
          </a:solid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sz="1600" b="1" dirty="0">
                <a:solidFill>
                  <a:schemeClr val="tx1"/>
                </a:solidFill>
              </a:rPr>
              <a:t>STATUTORY GUIDANCE</a:t>
            </a:r>
            <a:br>
              <a:rPr lang="en-GB" sz="1600" b="1" dirty="0">
                <a:solidFill>
                  <a:schemeClr val="tx1"/>
                </a:solidFill>
              </a:rPr>
            </a:br>
            <a:r>
              <a:rPr lang="en-GB" dirty="0">
                <a:solidFill>
                  <a:schemeClr val="tx1"/>
                </a:solidFill>
              </a:rPr>
              <a:t>Schools have flexibility to design and plan age-appropriate subject content. (p31)</a:t>
            </a:r>
            <a:endParaRPr sz="1800" dirty="0">
              <a:solidFill>
                <a:schemeClr val="tx1"/>
              </a:solidFill>
            </a:endParaRPr>
          </a:p>
        </p:txBody>
      </p:sp>
      <p:sp>
        <p:nvSpPr>
          <p:cNvPr id="140" name="Google Shape;140;p30"/>
          <p:cNvSpPr txBox="1">
            <a:spLocks noGrp="1"/>
          </p:cNvSpPr>
          <p:nvPr>
            <p:ph type="body" idx="1"/>
          </p:nvPr>
        </p:nvSpPr>
        <p:spPr>
          <a:xfrm>
            <a:off x="270000" y="3623800"/>
            <a:ext cx="7458000" cy="892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dirty="0">
                <a:solidFill>
                  <a:schemeClr val="tx1"/>
                </a:solidFill>
              </a:rPr>
              <a:t>Using your knowledge of your pupils and school community you should determine what it is helpful for pupils to know at each age. </a:t>
            </a:r>
            <a:endParaRPr dirty="0">
              <a:solidFill>
                <a:schemeClr val="tx1"/>
              </a:solidFill>
            </a:endParaRPr>
          </a:p>
          <a:p>
            <a:pPr marL="0" lvl="0" indent="0" algn="l" rtl="0">
              <a:spcBef>
                <a:spcPts val="1600"/>
              </a:spcBef>
              <a:spcAft>
                <a:spcPts val="0"/>
              </a:spcAft>
              <a:buClr>
                <a:schemeClr val="dk1"/>
              </a:buClr>
              <a:buSzPts val="1400"/>
              <a:buFont typeface="Arial"/>
              <a:buNone/>
            </a:pPr>
            <a:endParaRPr dirty="0"/>
          </a:p>
          <a:p>
            <a:pPr marL="0" lvl="0" indent="0" algn="l" rtl="0">
              <a:lnSpc>
                <a:spcPct val="115000"/>
              </a:lnSpc>
              <a:spcBef>
                <a:spcPts val="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39" name="Google Shape;139;p30"/>
          <p:cNvSpPr txBox="1">
            <a:spLocks noGrp="1"/>
          </p:cNvSpPr>
          <p:nvPr>
            <p:ph type="sldNum" idx="12"/>
          </p:nvPr>
        </p:nvSpPr>
        <p:spPr>
          <a:xfrm>
            <a:off x="8772000" y="4815692"/>
            <a:ext cx="3720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2"/>
        <p:cNvGrpSpPr/>
        <p:nvPr/>
      </p:nvGrpSpPr>
      <p:grpSpPr>
        <a:xfrm>
          <a:off x="0" y="0"/>
          <a:ext cx="0" cy="0"/>
          <a:chOff x="0" y="0"/>
          <a:chExt cx="0" cy="0"/>
        </a:xfrm>
      </p:grpSpPr>
      <p:sp>
        <p:nvSpPr>
          <p:cNvPr id="153" name="Google Shape;153;p3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LGBT needs and inclusion</a:t>
            </a: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154" name="Google Shape;154;p32"/>
          <p:cNvSpPr txBox="1">
            <a:spLocks noGrp="1"/>
          </p:cNvSpPr>
          <p:nvPr>
            <p:ph type="body" idx="1"/>
          </p:nvPr>
        </p:nvSpPr>
        <p:spPr>
          <a:xfrm>
            <a:off x="270000" y="789125"/>
            <a:ext cx="7189800" cy="22395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GB" dirty="0">
                <a:solidFill>
                  <a:schemeClr val="dk1"/>
                </a:solidFill>
              </a:rPr>
              <a:t>Primary schools are enabled and encouraged to cover LGBT (lesbian, gay, bisexual and transgender) content if they consider it age appropriate to do so. Secondary schools should include LGBT content.</a:t>
            </a:r>
          </a:p>
          <a:p>
            <a:pPr marL="0" lvl="0" indent="0" algn="l" rtl="0">
              <a:spcBef>
                <a:spcPts val="1000"/>
              </a:spcBef>
              <a:spcAft>
                <a:spcPts val="0"/>
              </a:spcAft>
              <a:buNone/>
            </a:pPr>
            <a:r>
              <a:rPr lang="en-GB" dirty="0">
                <a:solidFill>
                  <a:schemeClr val="dk1"/>
                </a:solidFill>
              </a:rPr>
              <a:t>When doing so, schools should ensure:</a:t>
            </a:r>
          </a:p>
          <a:p>
            <a:pPr marL="457200" lvl="0" indent="-342900" algn="l" rtl="0">
              <a:spcBef>
                <a:spcPts val="1000"/>
              </a:spcBef>
              <a:spcAft>
                <a:spcPts val="0"/>
              </a:spcAft>
              <a:buClr>
                <a:schemeClr val="accent1"/>
              </a:buClr>
              <a:buSzPts val="1800"/>
              <a:buChar char="●"/>
            </a:pPr>
            <a:r>
              <a:rPr lang="en-GB" dirty="0">
                <a:solidFill>
                  <a:schemeClr val="dk1"/>
                </a:solidFill>
              </a:rPr>
              <a:t>LGBT-relevant knowledge and examples are included throughout programmes of study (not one-off teaching)</a:t>
            </a:r>
          </a:p>
          <a:p>
            <a:pPr marL="457200" lvl="0" indent="-342900" algn="l" rtl="0">
              <a:spcBef>
                <a:spcPts val="1000"/>
              </a:spcBef>
              <a:spcAft>
                <a:spcPts val="0"/>
              </a:spcAft>
              <a:buClr>
                <a:schemeClr val="accent1"/>
              </a:buClr>
              <a:buSzPts val="1800"/>
              <a:buChar char="●"/>
            </a:pPr>
            <a:r>
              <a:rPr lang="en-GB" dirty="0">
                <a:solidFill>
                  <a:schemeClr val="dk1"/>
                </a:solidFill>
              </a:rPr>
              <a:t>inclusive language is used, considering how individual pupils may relate to particular topics</a:t>
            </a:r>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sz="1800" dirty="0"/>
          </a:p>
        </p:txBody>
      </p:sp>
      <p:sp>
        <p:nvSpPr>
          <p:cNvPr id="155" name="Google Shape;155;p3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t>9</a:t>
            </a:fld>
            <a:endParaRPr dirty="0"/>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1379</TotalTime>
  <Words>5004</Words>
  <Application>Microsoft Office PowerPoint</Application>
  <PresentationFormat>On-screen Show (16:9)</PresentationFormat>
  <Paragraphs>592</Paragraphs>
  <Slides>67</Slides>
  <Notes>66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67</vt:i4>
      </vt:variant>
    </vt:vector>
  </HeadingPairs>
  <TitlesOfParts>
    <vt:vector size="71" baseType="lpstr">
      <vt:lpstr>MS PGothic</vt:lpstr>
      <vt:lpstr>Arial</vt:lpstr>
      <vt:lpstr>Simple Light</vt:lpstr>
      <vt:lpstr>Simple Light</vt:lpstr>
      <vt:lpstr>Teaching about the changing adolescent body</vt:lpstr>
      <vt:lpstr>Contents</vt:lpstr>
      <vt:lpstr>About this training module  </vt:lpstr>
      <vt:lpstr>What you get out of today </vt:lpstr>
      <vt:lpstr>Teaching the new curriculum</vt:lpstr>
      <vt:lpstr>Preparing pupils for puberty   </vt:lpstr>
      <vt:lpstr>Closely related topics</vt:lpstr>
      <vt:lpstr>Primary and secondary teaching  </vt:lpstr>
      <vt:lpstr>LGBT needs and inclusion </vt:lpstr>
      <vt:lpstr>Teaching in mixed groups</vt:lpstr>
      <vt:lpstr>Faith backgrounds </vt:lpstr>
      <vt:lpstr>Pupils with SEND</vt:lpstr>
      <vt:lpstr>Teacher wellbeing and engagement</vt:lpstr>
      <vt:lpstr>Safeguarding</vt:lpstr>
      <vt:lpstr>Safeguarding (1)</vt:lpstr>
      <vt:lpstr>Ground rules</vt:lpstr>
      <vt:lpstr>Create class ground rules   </vt:lpstr>
      <vt:lpstr>Example ground rules   </vt:lpstr>
      <vt:lpstr>Primary curriculum</vt:lpstr>
      <vt:lpstr>Introducing puberty  </vt:lpstr>
      <vt:lpstr>Hormones that affect both sexes  </vt:lpstr>
      <vt:lpstr>Hormones that affect boys or girls </vt:lpstr>
      <vt:lpstr>Changes to a girl’s body in puberty </vt:lpstr>
      <vt:lpstr>The menstrual cycle </vt:lpstr>
      <vt:lpstr>Menstruation (1)</vt:lpstr>
      <vt:lpstr>Menstruation (2)</vt:lpstr>
      <vt:lpstr>Menstrual products (1)</vt:lpstr>
      <vt:lpstr>Menstrual products (2)</vt:lpstr>
      <vt:lpstr>Menstrual wellbeing</vt:lpstr>
      <vt:lpstr>Changes to a boy’s body in puberty </vt:lpstr>
      <vt:lpstr>Understanding the penis</vt:lpstr>
      <vt:lpstr>Erections</vt:lpstr>
      <vt:lpstr>Ejaculation</vt:lpstr>
      <vt:lpstr>Emotions and behaviour</vt:lpstr>
      <vt:lpstr>Healthy eating during puberty </vt:lpstr>
      <vt:lpstr>Changes in sleep cycles</vt:lpstr>
      <vt:lpstr>Secondary curriculum</vt:lpstr>
      <vt:lpstr>The brain during puberty        </vt:lpstr>
      <vt:lpstr>Managing emotions and behaviour       </vt:lpstr>
      <vt:lpstr>Managing sexual attraction       </vt:lpstr>
      <vt:lpstr>Diversity of developing bodies       </vt:lpstr>
      <vt:lpstr>Hygiene during puberty       </vt:lpstr>
      <vt:lpstr>Penis hygiene       </vt:lpstr>
      <vt:lpstr>Vulva hygiene       </vt:lpstr>
      <vt:lpstr>Menstrual wellbeing     </vt:lpstr>
      <vt:lpstr>Examples of good practice</vt:lpstr>
      <vt:lpstr>Good practice (1)  </vt:lpstr>
      <vt:lpstr>Good practice (2)   </vt:lpstr>
      <vt:lpstr>Good practice (3)   </vt:lpstr>
      <vt:lpstr>Good practice (4)   </vt:lpstr>
      <vt:lpstr>Share further information</vt:lpstr>
      <vt:lpstr>Activities and templates for trainers</vt:lpstr>
      <vt:lpstr>About these activities and templates  </vt:lpstr>
      <vt:lpstr>Training activity:  Rate your confidence</vt:lpstr>
      <vt:lpstr>Rate your confidence (trainer notes)   </vt:lpstr>
      <vt:lpstr>Rate your confidence (before training) </vt:lpstr>
      <vt:lpstr>Rate your confidence (after training) </vt:lpstr>
      <vt:lpstr>Training activity:  Dealing with difficult questions</vt:lpstr>
      <vt:lpstr>Dealing with difficult questions (trainer notes)   </vt:lpstr>
      <vt:lpstr>Dealing with difficult questions (1)    </vt:lpstr>
      <vt:lpstr>Dealing with difficult questions (2)   </vt:lpstr>
      <vt:lpstr>Training activity:  How will I teach this?</vt:lpstr>
      <vt:lpstr>How will I teach this? (trainer notes)   </vt:lpstr>
      <vt:lpstr>How will I teach this?   </vt:lpstr>
      <vt:lpstr>Additional slides for structuring training</vt:lpstr>
      <vt:lpstr>Any concerns?</vt:lpstr>
      <vt:lpstr>XX%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about the changing adolescent body</dc:title>
  <dc:creator>LAWSON, Catherine</dc:creator>
  <cp:lastModifiedBy>Deane, Sian</cp:lastModifiedBy>
  <cp:revision>2</cp:revision>
  <dcterms:modified xsi:type="dcterms:W3CDTF">2021-12-12T07:51:46Z</dcterms:modified>
</cp:coreProperties>
</file>