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0" r:id="rId2"/>
    <p:sldId id="294" r:id="rId3"/>
    <p:sldId id="312" r:id="rId4"/>
    <p:sldId id="311" r:id="rId5"/>
    <p:sldId id="291" r:id="rId6"/>
    <p:sldId id="282" r:id="rId7"/>
    <p:sldId id="313" r:id="rId8"/>
    <p:sldId id="315" r:id="rId9"/>
    <p:sldId id="316" r:id="rId10"/>
    <p:sldId id="317" r:id="rId11"/>
    <p:sldId id="314" r:id="rId12"/>
    <p:sldId id="308" r:id="rId13"/>
    <p:sldId id="309" r:id="rId14"/>
    <p:sldId id="299" r:id="rId15"/>
    <p:sldId id="295" r:id="rId16"/>
    <p:sldId id="300" r:id="rId17"/>
    <p:sldId id="298" r:id="rId18"/>
    <p:sldId id="301" r:id="rId19"/>
    <p:sldId id="293" r:id="rId20"/>
    <p:sldId id="286" r:id="rId21"/>
    <p:sldId id="287" r:id="rId22"/>
    <p:sldId id="288" r:id="rId23"/>
    <p:sldId id="289" r:id="rId24"/>
    <p:sldId id="296" r:id="rId25"/>
    <p:sldId id="303" r:id="rId26"/>
    <p:sldId id="304" r:id="rId27"/>
    <p:sldId id="302" r:id="rId28"/>
    <p:sldId id="305" r:id="rId29"/>
    <p:sldId id="306" r:id="rId30"/>
    <p:sldId id="307" r:id="rId31"/>
    <p:sldId id="319" r:id="rId32"/>
    <p:sldId id="320" r:id="rId33"/>
    <p:sldId id="321" r:id="rId34"/>
    <p:sldId id="322" r:id="rId35"/>
    <p:sldId id="318"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EF9"/>
    <a:srgbClr val="D3E1F5"/>
    <a:srgbClr val="99B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700C211-17A4-4B56-A25F-F8C1DAFA4CF8}" type="datetimeFigureOut">
              <a:rPr lang="en-GB" smtClean="0"/>
              <a:t>13/12/2021</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BA7F9F7-CD3F-4239-BF2D-F31CF70FA9D7}" type="slidenum">
              <a:rPr lang="en-GB" smtClean="0"/>
              <a:t>‹#›</a:t>
            </a:fld>
            <a:endParaRPr lang="en-GB"/>
          </a:p>
        </p:txBody>
      </p:sp>
    </p:spTree>
    <p:extLst>
      <p:ext uri="{BB962C8B-B14F-4D97-AF65-F5344CB8AC3E}">
        <p14:creationId xmlns:p14="http://schemas.microsoft.com/office/powerpoint/2010/main" val="80199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37088A-8B38-42FC-81E2-31E1347527E4}" type="datetimeFigureOut">
              <a:rPr lang="en-GB" smtClean="0"/>
              <a:t>13/12/2021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1020211-8013-4E98-8C40-0B099F036395}" type="slidenum">
              <a:rPr lang="en-GB" smtClean="0"/>
              <a:t>‹#›</a:t>
            </a:fld>
            <a:endParaRPr lang="en-GB"/>
          </a:p>
        </p:txBody>
      </p:sp>
    </p:spTree>
    <p:extLst>
      <p:ext uri="{BB962C8B-B14F-4D97-AF65-F5344CB8AC3E}">
        <p14:creationId xmlns:p14="http://schemas.microsoft.com/office/powerpoint/2010/main" val="45276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12776"/>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403648" y="32129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657B7DA2-3939-42DB-A2C2-A47ACDDB126B}" type="datetimeFigureOut">
              <a:rPr lang="en-GB" smtClean="0"/>
              <a:t>13/12/2021</a:t>
            </a:fld>
            <a:endParaRPr lang="en-GB" dirty="0"/>
          </a:p>
        </p:txBody>
      </p:sp>
      <p:sp>
        <p:nvSpPr>
          <p:cNvPr id="5" name="Footer Placeholder 4"/>
          <p:cNvSpPr>
            <a:spLocks noGrp="1"/>
          </p:cNvSpPr>
          <p:nvPr>
            <p:ph type="ftr" sz="quarter" idx="11"/>
          </p:nvPr>
        </p:nvSpPr>
        <p:spPr/>
        <p:txBody>
          <a:bodyPr/>
          <a:lstStyle/>
          <a:p>
            <a:r>
              <a:rPr lang="en-GB" dirty="0" smtClean="0"/>
              <a:t>Severn Teaching School</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308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003232" cy="39170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427393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1705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13/12/2021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72566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7B7DA2-3939-42DB-A2C2-A47ACDDB126B}" type="datetimeFigureOut">
              <a:rPr lang="en-GB" smtClean="0"/>
              <a:t>13/12/2021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61347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350100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683568"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B7DA2-3939-42DB-A2C2-A47ACDDB126B}" type="datetimeFigureOut">
              <a:rPr lang="en-GB" smtClean="0"/>
              <a:t>13/12/2021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4526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845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38450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7B7DA2-3939-42DB-A2C2-A47ACDDB126B}" type="datetimeFigureOut">
              <a:rPr lang="en-GB" smtClean="0"/>
              <a:t>13/12/2021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56158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7DA2-3939-42DB-A2C2-A47ACDDB126B}" type="datetimeFigureOut">
              <a:rPr lang="en-GB" smtClean="0"/>
              <a:t>13/12/2021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129252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7B7DA2-3939-42DB-A2C2-A47ACDDB126B}" type="datetimeFigureOut">
              <a:rPr lang="en-GB" smtClean="0"/>
              <a:t>13/12/2021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0405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7DA2-3939-42DB-A2C2-A47ACDDB126B}" type="datetimeFigureOut">
              <a:rPr lang="en-GB" smtClean="0"/>
              <a:t>13/12/2021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305000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13/12/2021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67944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800" y="4800600"/>
            <a:ext cx="4506888" cy="50060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771800" y="5367338"/>
            <a:ext cx="45068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B7DA2-3939-42DB-A2C2-A47ACDDB126B}" type="datetimeFigureOut">
              <a:rPr lang="en-GB" smtClean="0"/>
              <a:t>13/12/2021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C7CC04-B22F-43D7-8954-A2B1C44C31C9}" type="slidenum">
              <a:rPr lang="en-GB" smtClean="0"/>
              <a:t>‹#›</a:t>
            </a:fld>
            <a:endParaRPr lang="en-GB"/>
          </a:p>
        </p:txBody>
      </p:sp>
    </p:spTree>
    <p:extLst>
      <p:ext uri="{BB962C8B-B14F-4D97-AF65-F5344CB8AC3E}">
        <p14:creationId xmlns:p14="http://schemas.microsoft.com/office/powerpoint/2010/main" val="22271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AF0FA">
                <a:lumMod val="4000"/>
                <a:lumOff val="96000"/>
                <a:alpha val="84000"/>
              </a:srgbClr>
            </a:gs>
            <a:gs pos="0">
              <a:srgbClr val="E7EEF9"/>
            </a:gs>
            <a:gs pos="100000">
              <a:schemeClr val="accent1">
                <a:tint val="44500"/>
                <a:satMod val="160000"/>
                <a:lumMod val="0"/>
                <a:lumOff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003232" cy="38450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B7DA2-3939-42DB-A2C2-A47ACDDB126B}" type="datetimeFigureOut">
              <a:rPr lang="en-GB" smtClean="0"/>
              <a:t>13/12/2021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Presenter: </a:t>
            </a:r>
            <a:endParaRPr lang="en-GB" dirty="0"/>
          </a:p>
        </p:txBody>
      </p:sp>
      <p:pic>
        <p:nvPicPr>
          <p:cNvPr id="7" name="Picture 6"/>
          <p:cNvPicPr>
            <a:picLocks noChangeAspect="1"/>
          </p:cNvPicPr>
          <p:nvPr userDrawn="1"/>
        </p:nvPicPr>
        <p:blipFill>
          <a:blip r:embed="rId13"/>
          <a:stretch>
            <a:fillRect/>
          </a:stretch>
        </p:blipFill>
        <p:spPr>
          <a:xfrm>
            <a:off x="323528" y="5796180"/>
            <a:ext cx="1719201" cy="480839"/>
          </a:xfrm>
          <a:prstGeom prst="rect">
            <a:avLst/>
          </a:prstGeom>
        </p:spPr>
      </p:pic>
    </p:spTree>
    <p:extLst>
      <p:ext uri="{BB962C8B-B14F-4D97-AF65-F5344CB8AC3E}">
        <p14:creationId xmlns:p14="http://schemas.microsoft.com/office/powerpoint/2010/main" val="340061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hildline.org.uk/"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inkuknow.co.uk/professionals/resources/" TargetMode="External"/><Relationship Id="rId2" Type="http://schemas.openxmlformats.org/officeDocument/2006/relationships/hyperlink" Target="https://pshe-association.org.uk/curriculum-and-resources/resources/programme-study-pshe-education-key-stages-1%E2%80%935"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learning.nspcc.org.uk/safeguarding-child-protection-schools/teaching-resources-lesson-plans" TargetMode="External"/><Relationship Id="rId4" Type="http://schemas.openxmlformats.org/officeDocument/2006/relationships/hyperlink" Target="https://www.childnet.com/resources/pshe-toolkit(ag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ferinternet.org.uk/" TargetMode="External"/><Relationship Id="rId2" Type="http://schemas.openxmlformats.org/officeDocument/2006/relationships/hyperlink" Target="https://www.nspcc.org.uk/"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anti-bullyingalliance.org.uk/" TargetMode="External"/><Relationship Id="rId4" Type="http://schemas.openxmlformats.org/officeDocument/2006/relationships/hyperlink" Target="https://www.brook.org.uk/our-work/category/sexual-behaviours-traffic-light-too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f533mPGK6E" TargetMode="External"/><Relationship Id="rId2" Type="http://schemas.openxmlformats.org/officeDocument/2006/relationships/hyperlink" Target="https://www.youtube.com/watch?v=IR2FrZuYcjU"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youtube.com/watch?v=DHjsU7CM8HU" TargetMode="External"/><Relationship Id="rId4" Type="http://schemas.openxmlformats.org/officeDocument/2006/relationships/hyperlink" Target="https://www.youtube.com/watch?v=ObQ8TfNjEI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hegrid.org.uk/teaching-and-learning/relationships-and-sex-education-including-pshe/sexual-abuse-toolkit/primary-teaching-resources" TargetMode="External"/><Relationship Id="rId2" Type="http://schemas.openxmlformats.org/officeDocument/2006/relationships/hyperlink" Target="https://thegrid.org.uk/teaching-and-learning/relationships-and-sex-education-including-pshe/sexual-abuse-toolkit/introduction"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luckylittlelearners.com/must-have-childrens-books-and-videos-about-respect/" TargetMode="External"/><Relationship Id="rId4" Type="http://schemas.openxmlformats.org/officeDocument/2006/relationships/hyperlink" Target="https://thegrid.org.uk/teaching-and-learning/relationships-and-sex-education-including-pshe/sexual-abuse-toolkit/secondary-teaching-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alibri" panose="020F0502020204030204" pitchFamily="34" charset="0"/>
                <a:cs typeface="Calibri" panose="020F0502020204030204" pitchFamily="34" charset="0"/>
              </a:rPr>
              <a:t>Peer on Peer Abuse and Sexual Harassment </a:t>
            </a:r>
            <a:endParaRPr lang="en-GB"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lstStyle/>
          <a:p>
            <a:r>
              <a:rPr lang="en-GB" dirty="0" smtClean="0"/>
              <a:t>Addressing through your Children’s Safeguarding Board</a:t>
            </a: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903470"/>
            <a:ext cx="2448921" cy="1405850"/>
          </a:xfrm>
          <a:prstGeom prst="rect">
            <a:avLst/>
          </a:prstGeom>
          <a:noFill/>
          <a:ln>
            <a:noFill/>
          </a:ln>
        </p:spPr>
      </p:pic>
    </p:spTree>
    <p:extLst>
      <p:ext uri="{BB962C8B-B14F-4D97-AF65-F5344CB8AC3E}">
        <p14:creationId xmlns:p14="http://schemas.microsoft.com/office/powerpoint/2010/main" val="218181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How can a board address sexual abuse in schools?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sz="1800" b="1" i="1" dirty="0">
                <a:solidFill>
                  <a:srgbClr val="FF0000"/>
                </a:solidFill>
                <a:latin typeface="Calibri" panose="020F0502020204030204" pitchFamily="34" charset="0"/>
                <a:cs typeface="Calibri" panose="020F0502020204030204" pitchFamily="34" charset="0"/>
              </a:rPr>
              <a:t>Leaders should take a whole-school/college approach to developing a culture where all kinds of sexual harassment and online sexual abuse are recognised and addressed. To achieve this, schools and colleges need to create an environment where staff model respectful and appropriate behaviour, where children and young people are clear about what is acceptable and unacceptable behaviour, and where they are confident to ask for help and support when they need it. Central to this should be a carefully planned and implemented RSHE curriculum, sanctions and interventions to tackle poor behaviour and provide support for children and young people who need it, training and clear expectations for staff and governors, and listening to pupil voice (Review of Sexual Abuse in Schools and Colleges June 2021) </a:t>
            </a: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903470"/>
            <a:ext cx="2448921" cy="1405850"/>
          </a:xfrm>
          <a:prstGeom prst="rect">
            <a:avLst/>
          </a:prstGeom>
          <a:noFill/>
          <a:ln>
            <a:noFill/>
          </a:ln>
        </p:spPr>
      </p:pic>
    </p:spTree>
    <p:extLst>
      <p:ext uri="{BB962C8B-B14F-4D97-AF65-F5344CB8AC3E}">
        <p14:creationId xmlns:p14="http://schemas.microsoft.com/office/powerpoint/2010/main" val="240811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What is our role in preventing peer on peer abuse?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r>
              <a:rPr lang="en-GB" dirty="0" smtClean="0">
                <a:latin typeface="Calibri" panose="020F0502020204030204" pitchFamily="34" charset="0"/>
                <a:cs typeface="Calibri" panose="020F0502020204030204" pitchFamily="34" charset="0"/>
              </a:rPr>
              <a:t>How </a:t>
            </a:r>
            <a:r>
              <a:rPr lang="en-GB" dirty="0">
                <a:latin typeface="Calibri" panose="020F0502020204030204" pitchFamily="34" charset="0"/>
                <a:cs typeface="Calibri" panose="020F0502020204030204" pitchFamily="34" charset="0"/>
              </a:rPr>
              <a:t>to identify the indicators of abuse</a:t>
            </a:r>
          </a:p>
          <a:p>
            <a:r>
              <a:rPr lang="en-GB" dirty="0">
                <a:latin typeface="Calibri" panose="020F0502020204030204" pitchFamily="34" charset="0"/>
                <a:cs typeface="Calibri" panose="020F0502020204030204" pitchFamily="34" charset="0"/>
              </a:rPr>
              <a:t>What to do if </a:t>
            </a:r>
            <a:r>
              <a:rPr lang="en-GB" dirty="0" smtClean="0">
                <a:latin typeface="Calibri" panose="020F0502020204030204" pitchFamily="34" charset="0"/>
                <a:cs typeface="Calibri" panose="020F0502020204030204" pitchFamily="34" charset="0"/>
              </a:rPr>
              <a:t>we </a:t>
            </a:r>
            <a:r>
              <a:rPr lang="en-GB" dirty="0">
                <a:latin typeface="Calibri" panose="020F0502020204030204" pitchFamily="34" charset="0"/>
                <a:cs typeface="Calibri" panose="020F0502020204030204" pitchFamily="34" charset="0"/>
              </a:rPr>
              <a:t>have a concern about a child</a:t>
            </a:r>
          </a:p>
          <a:p>
            <a:r>
              <a:rPr lang="en-GB" dirty="0">
                <a:latin typeface="Calibri" panose="020F0502020204030204" pitchFamily="34" charset="0"/>
                <a:cs typeface="Calibri" panose="020F0502020204030204" pitchFamily="34" charset="0"/>
              </a:rPr>
              <a:t>How to respond to a report of abuse</a:t>
            </a:r>
          </a:p>
          <a:p>
            <a:r>
              <a:rPr lang="en-GB" dirty="0">
                <a:latin typeface="Calibri" panose="020F0502020204030204" pitchFamily="34" charset="0"/>
                <a:cs typeface="Calibri" panose="020F0502020204030204" pitchFamily="34" charset="0"/>
              </a:rPr>
              <a:t>How to offer support to the victim(s) and alleged perpetrator(s) </a:t>
            </a:r>
          </a:p>
          <a:p>
            <a:r>
              <a:rPr lang="en-GB" dirty="0">
                <a:latin typeface="Calibri" panose="020F0502020204030204" pitchFamily="34" charset="0"/>
                <a:cs typeface="Calibri" panose="020F0502020204030204" pitchFamily="34" charset="0"/>
              </a:rPr>
              <a:t>Where to go if </a:t>
            </a:r>
            <a:r>
              <a:rPr lang="en-GB" dirty="0" smtClean="0">
                <a:latin typeface="Calibri" panose="020F0502020204030204" pitchFamily="34" charset="0"/>
                <a:cs typeface="Calibri" panose="020F0502020204030204" pitchFamily="34" charset="0"/>
              </a:rPr>
              <a:t>we </a:t>
            </a:r>
            <a:r>
              <a:rPr lang="en-GB" dirty="0">
                <a:latin typeface="Calibri" panose="020F0502020204030204" pitchFamily="34" charset="0"/>
                <a:cs typeface="Calibri" panose="020F0502020204030204" pitchFamily="34" charset="0"/>
              </a:rPr>
              <a:t>need </a:t>
            </a:r>
            <a:r>
              <a:rPr lang="en-GB" dirty="0" smtClean="0">
                <a:latin typeface="Calibri" panose="020F0502020204030204" pitchFamily="34" charset="0"/>
                <a:cs typeface="Calibri" panose="020F0502020204030204" pitchFamily="34" charset="0"/>
              </a:rPr>
              <a:t>support</a:t>
            </a:r>
            <a:r>
              <a:rPr lang="en-GB" dirty="0">
                <a:latin typeface="Calibri" panose="020F0502020204030204" pitchFamily="34" charset="0"/>
                <a:cs typeface="Calibri" panose="020F0502020204030204" pitchFamily="34" charset="0"/>
              </a:rPr>
              <a:t>  </a:t>
            </a:r>
          </a:p>
          <a:p>
            <a:r>
              <a:rPr lang="en-GB" dirty="0" smtClean="0">
                <a:latin typeface="Calibri" panose="020F0502020204030204" pitchFamily="34" charset="0"/>
                <a:cs typeface="Calibri" panose="020F0502020204030204" pitchFamily="34" charset="0"/>
              </a:rPr>
              <a:t>We </a:t>
            </a:r>
            <a:r>
              <a:rPr lang="en-GB" dirty="0">
                <a:latin typeface="Calibri" panose="020F0502020204030204" pitchFamily="34" charset="0"/>
                <a:cs typeface="Calibri" panose="020F0502020204030204" pitchFamily="34" charset="0"/>
              </a:rPr>
              <a:t>need to maintain an attitude of ‘it could happen here’ </a:t>
            </a:r>
          </a:p>
          <a:p>
            <a:r>
              <a:rPr lang="en-GB" dirty="0">
                <a:latin typeface="Calibri" panose="020F0502020204030204" pitchFamily="34" charset="0"/>
                <a:cs typeface="Calibri" panose="020F0502020204030204" pitchFamily="34" charset="0"/>
              </a:rPr>
              <a:t>That even if there are no reports in your school, it doesn’t mean it’s not happening</a:t>
            </a:r>
          </a:p>
          <a:p>
            <a:r>
              <a:rPr lang="en-GB" dirty="0">
                <a:latin typeface="Calibri" panose="020F0502020204030204" pitchFamily="34" charset="0"/>
                <a:cs typeface="Calibri" panose="020F0502020204030204" pitchFamily="34" charset="0"/>
              </a:rPr>
              <a:t>The importance of challenging inappropriate and abusive behaviour (see more on this below)</a:t>
            </a:r>
          </a:p>
          <a:p>
            <a:r>
              <a:rPr lang="en-GB" dirty="0">
                <a:latin typeface="Calibri" panose="020F0502020204030204" pitchFamily="34" charset="0"/>
                <a:cs typeface="Calibri" panose="020F0502020204030204" pitchFamily="34" charset="0"/>
              </a:rPr>
              <a:t>That girls are more likely to be victims and boys are more likely to be perpetrators </a:t>
            </a:r>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157192"/>
            <a:ext cx="2448921" cy="1405850"/>
          </a:xfrm>
          <a:prstGeom prst="rect">
            <a:avLst/>
          </a:prstGeom>
          <a:noFill/>
          <a:ln>
            <a:noFill/>
          </a:ln>
        </p:spPr>
      </p:pic>
    </p:spTree>
    <p:extLst>
      <p:ext uri="{BB962C8B-B14F-4D97-AF65-F5344CB8AC3E}">
        <p14:creationId xmlns:p14="http://schemas.microsoft.com/office/powerpoint/2010/main" val="2635486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alibri" panose="020F0502020204030204" pitchFamily="34" charset="0"/>
                <a:cs typeface="Calibri" panose="020F0502020204030204" pitchFamily="34" charset="0"/>
              </a:rPr>
              <a:t>What the SARS report advocates</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85000" lnSpcReduction="10000"/>
          </a:bodyPr>
          <a:lstStyle/>
          <a:p>
            <a:r>
              <a:rPr lang="en-GB" sz="2400" dirty="0" smtClean="0">
                <a:latin typeface="Calibri" panose="020F0502020204030204" pitchFamily="34" charset="0"/>
                <a:cs typeface="Calibri" panose="020F0502020204030204" pitchFamily="34" charset="0"/>
              </a:rPr>
              <a:t>Zero tolerance to banter linked to sexual harassment</a:t>
            </a:r>
          </a:p>
          <a:p>
            <a:r>
              <a:rPr lang="en-GB" sz="2400" dirty="0" smtClean="0">
                <a:latin typeface="Calibri" panose="020F0502020204030204" pitchFamily="34" charset="0"/>
                <a:cs typeface="Calibri" panose="020F0502020204030204" pitchFamily="34" charset="0"/>
              </a:rPr>
              <a:t>Wellbeing focused approach to address sexually harmful behaviours in school</a:t>
            </a:r>
          </a:p>
          <a:p>
            <a:r>
              <a:rPr lang="en-GB" sz="2400" dirty="0" smtClean="0">
                <a:latin typeface="Calibri" panose="020F0502020204030204" pitchFamily="34" charset="0"/>
                <a:cs typeface="Calibri" panose="020F0502020204030204" pitchFamily="34" charset="0"/>
              </a:rPr>
              <a:t>Understanding the impact of sexually harmful behaviours on pupil/student health</a:t>
            </a:r>
          </a:p>
          <a:p>
            <a:r>
              <a:rPr lang="en-GB" sz="2400" dirty="0" smtClean="0">
                <a:latin typeface="Calibri" panose="020F0502020204030204" pitchFamily="34" charset="0"/>
                <a:cs typeface="Calibri" panose="020F0502020204030204" pitchFamily="34" charset="0"/>
              </a:rPr>
              <a:t>Creating an ethos, culture and environment that focuses on respect</a:t>
            </a:r>
          </a:p>
          <a:p>
            <a:r>
              <a:rPr lang="en-GB" sz="2400" dirty="0" smtClean="0">
                <a:latin typeface="Calibri" panose="020F0502020204030204" pitchFamily="34" charset="0"/>
                <a:cs typeface="Calibri" panose="020F0502020204030204" pitchFamily="34" charset="0"/>
              </a:rPr>
              <a:t>Links to the RSHE curriculum – healthy relationships, online safety and mental health</a:t>
            </a:r>
          </a:p>
          <a:p>
            <a:r>
              <a:rPr lang="en-GB" sz="2400" dirty="0" smtClean="0">
                <a:latin typeface="Calibri" panose="020F0502020204030204" pitchFamily="34" charset="0"/>
                <a:cs typeface="Calibri" panose="020F0502020204030204" pitchFamily="34" charset="0"/>
              </a:rPr>
              <a:t>Ensuring behaviour, anti-bullying police etc. reinforces expectations</a:t>
            </a:r>
          </a:p>
          <a:p>
            <a:r>
              <a:rPr lang="en-GB" sz="2400" dirty="0" smtClean="0">
                <a:latin typeface="Calibri" panose="020F0502020204030204" pitchFamily="34" charset="0"/>
                <a:cs typeface="Calibri" panose="020F0502020204030204" pitchFamily="34" charset="0"/>
              </a:rPr>
              <a:t>Need pupils and students to be pro-active as well as staff. Linked to the work of safeguarding boards</a:t>
            </a:r>
          </a:p>
          <a:p>
            <a:endParaRPr lang="en-GB" sz="2400" dirty="0" smtClean="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5" name="Picture 4"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157192"/>
            <a:ext cx="2448921" cy="1405850"/>
          </a:xfrm>
          <a:prstGeom prst="rect">
            <a:avLst/>
          </a:prstGeom>
          <a:noFill/>
          <a:ln>
            <a:noFill/>
          </a:ln>
        </p:spPr>
      </p:pic>
    </p:spTree>
    <p:extLst>
      <p:ext uri="{BB962C8B-B14F-4D97-AF65-F5344CB8AC3E}">
        <p14:creationId xmlns:p14="http://schemas.microsoft.com/office/powerpoint/2010/main" val="69711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Addressing peer on peer abuse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GB" sz="2400" dirty="0" smtClean="0">
                <a:latin typeface="Calibri" panose="020F0502020204030204" pitchFamily="34" charset="0"/>
                <a:cs typeface="Calibri" panose="020F0502020204030204" pitchFamily="34" charset="0"/>
              </a:rPr>
              <a:t>Understanding the impact of the language used</a:t>
            </a:r>
          </a:p>
          <a:p>
            <a:r>
              <a:rPr lang="en-GB" sz="2400" dirty="0" smtClean="0">
                <a:latin typeface="Calibri" panose="020F0502020204030204" pitchFamily="34" charset="0"/>
                <a:cs typeface="Calibri" panose="020F0502020204030204" pitchFamily="34" charset="0"/>
              </a:rPr>
              <a:t>Emotionally healthy and safe environment</a:t>
            </a:r>
          </a:p>
          <a:p>
            <a:r>
              <a:rPr lang="en-GB" sz="2400" dirty="0" smtClean="0">
                <a:latin typeface="Calibri" panose="020F0502020204030204" pitchFamily="34" charset="0"/>
                <a:cs typeface="Calibri" panose="020F0502020204030204" pitchFamily="34" charset="0"/>
              </a:rPr>
              <a:t>Trauma informed approach</a:t>
            </a:r>
          </a:p>
          <a:p>
            <a:r>
              <a:rPr lang="en-GB" sz="2400" dirty="0" smtClean="0">
                <a:latin typeface="Calibri" panose="020F0502020204030204" pitchFamily="34" charset="0"/>
                <a:cs typeface="Calibri" panose="020F0502020204030204" pitchFamily="34" charset="0"/>
              </a:rPr>
              <a:t>Emotional, physical, sexual boundaries understood and respected amongst adults and pupils</a:t>
            </a:r>
          </a:p>
          <a:p>
            <a:r>
              <a:rPr lang="en-GB" sz="2400" dirty="0" smtClean="0">
                <a:latin typeface="Calibri" panose="020F0502020204030204" pitchFamily="34" charset="0"/>
                <a:cs typeface="Calibri" panose="020F0502020204030204" pitchFamily="34" charset="0"/>
              </a:rPr>
              <a:t>Modelling kindness and empathy </a:t>
            </a:r>
          </a:p>
          <a:p>
            <a:r>
              <a:rPr lang="en-GB" sz="2400" dirty="0" smtClean="0">
                <a:latin typeface="Calibri" panose="020F0502020204030204" pitchFamily="34" charset="0"/>
                <a:cs typeface="Calibri" panose="020F0502020204030204" pitchFamily="34" charset="0"/>
              </a:rPr>
              <a:t>Bullying dealt with by all staff</a:t>
            </a:r>
          </a:p>
          <a:p>
            <a:r>
              <a:rPr lang="en-GB" sz="2400" dirty="0" smtClean="0">
                <a:latin typeface="Calibri" panose="020F0502020204030204" pitchFamily="34" charset="0"/>
                <a:cs typeface="Calibri" panose="020F0502020204030204" pitchFamily="34" charset="0"/>
              </a:rPr>
              <a:t>Culture of being listened to </a:t>
            </a:r>
          </a:p>
          <a:p>
            <a:r>
              <a:rPr lang="en-GB" sz="2400" dirty="0" smtClean="0">
                <a:latin typeface="Calibri" panose="020F0502020204030204" pitchFamily="34" charset="0"/>
                <a:cs typeface="Calibri" panose="020F0502020204030204" pitchFamily="34" charset="0"/>
              </a:rPr>
              <a:t>Providing appropriate assemblies for KS1, KS2 and KS3 and 4</a:t>
            </a:r>
          </a:p>
          <a:p>
            <a:endParaRPr lang="en-GB" sz="2400" dirty="0">
              <a:latin typeface="Calibri" panose="020F0502020204030204" pitchFamily="34" charset="0"/>
              <a:cs typeface="Calibri" panose="020F0502020204030204" pitchFamily="34" charset="0"/>
            </a:endParaRPr>
          </a:p>
        </p:txBody>
      </p:sp>
      <p:pic>
        <p:nvPicPr>
          <p:cNvPr id="5" name="Picture 4"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229200"/>
            <a:ext cx="2448921" cy="1405850"/>
          </a:xfrm>
          <a:prstGeom prst="rect">
            <a:avLst/>
          </a:prstGeom>
          <a:noFill/>
          <a:ln>
            <a:noFill/>
          </a:ln>
        </p:spPr>
      </p:pic>
    </p:spTree>
    <p:extLst>
      <p:ext uri="{BB962C8B-B14F-4D97-AF65-F5344CB8AC3E}">
        <p14:creationId xmlns:p14="http://schemas.microsoft.com/office/powerpoint/2010/main" val="132660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OFSTED 2021</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sz="1800" b="1" dirty="0">
                <a:solidFill>
                  <a:srgbClr val="FF0000"/>
                </a:solidFill>
                <a:latin typeface="Calibri" panose="020F0502020204030204" pitchFamily="34" charset="0"/>
                <a:cs typeface="Calibri" panose="020F0502020204030204" pitchFamily="34" charset="0"/>
              </a:rPr>
              <a:t>Inspectors will also look at how schools work to prevent sexual harassment, online sexual abuse and sexual violence through a whole-school approach that includes an effective behaviour policy, pastoral support and a carefully planned relationships, sex and health education curriculum</a:t>
            </a:r>
            <a:r>
              <a:rPr lang="en-GB" sz="1800" dirty="0">
                <a:latin typeface="Calibri" panose="020F0502020204030204" pitchFamily="34" charset="0"/>
                <a:cs typeface="Calibri" panose="020F0502020204030204" pitchFamily="34" charset="0"/>
              </a:rPr>
              <a:t>. Inspectors will expect schools to be alert to factors that increase vulnerability or potential vulnerability such as </a:t>
            </a:r>
            <a:r>
              <a:rPr lang="en-GB" sz="1800" b="1" dirty="0">
                <a:solidFill>
                  <a:srgbClr val="FF0000"/>
                </a:solidFill>
                <a:latin typeface="Calibri" panose="020F0502020204030204" pitchFamily="34" charset="0"/>
                <a:cs typeface="Calibri" panose="020F0502020204030204" pitchFamily="34" charset="0"/>
              </a:rPr>
              <a:t>mental ill health, domestic abuse, children with additional needs, and children from groups at greater risk of exploitation and/or of feeling unable to report abuse (for example, girls and LGBT children). </a:t>
            </a:r>
            <a:r>
              <a:rPr lang="en-GB" sz="1800" dirty="0">
                <a:latin typeface="Calibri" panose="020F0502020204030204" pitchFamily="34" charset="0"/>
                <a:cs typeface="Calibri" panose="020F0502020204030204" pitchFamily="34" charset="0"/>
              </a:rPr>
              <a:t>Inspectors will also seek to understand how any barriers that could prevent a pupil from making a disclosure, for example communication needs, are identified and addressed</a:t>
            </a:r>
            <a:r>
              <a:rPr lang="en-GB" sz="1800" dirty="0"/>
              <a:t>.</a:t>
            </a:r>
          </a:p>
        </p:txBody>
      </p:sp>
      <p:pic>
        <p:nvPicPr>
          <p:cNvPr id="5" name="Picture 4"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085184"/>
            <a:ext cx="2448921" cy="1405850"/>
          </a:xfrm>
          <a:prstGeom prst="rect">
            <a:avLst/>
          </a:prstGeom>
          <a:noFill/>
          <a:ln>
            <a:noFill/>
          </a:ln>
        </p:spPr>
      </p:pic>
    </p:spTree>
    <p:extLst>
      <p:ext uri="{BB962C8B-B14F-4D97-AF65-F5344CB8AC3E}">
        <p14:creationId xmlns:p14="http://schemas.microsoft.com/office/powerpoint/2010/main" val="208709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We may not feel prepared</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Ofsted notes that schools need clearer guidance from the government, to help them make decisions in cases like this, or where there are long-term investigations of harmful sexual behaviour</a:t>
            </a:r>
            <a:r>
              <a:rPr lang="en-GB" dirty="0" smtClean="0">
                <a:latin typeface="Calibri" panose="020F0502020204030204" pitchFamily="34" charset="0"/>
                <a:cs typeface="Calibri" panose="020F0502020204030204" pitchFamily="34" charset="0"/>
              </a:rPr>
              <a:t>.</a:t>
            </a:r>
          </a:p>
          <a:p>
            <a:pPr marL="0" indent="0">
              <a:buNone/>
            </a:pPr>
            <a:r>
              <a:rPr lang="en-GB" b="1" i="1" dirty="0" smtClean="0">
                <a:latin typeface="Calibri" panose="020F0502020204030204" pitchFamily="34" charset="0"/>
                <a:cs typeface="Calibri" panose="020F0502020204030204" pitchFamily="34" charset="0"/>
              </a:rPr>
              <a:t>You are not on your own.</a:t>
            </a:r>
          </a:p>
          <a:p>
            <a:pPr marL="0" indent="0">
              <a:buNone/>
            </a:pPr>
            <a:r>
              <a:rPr lang="en-GB" dirty="0">
                <a:solidFill>
                  <a:srgbClr val="FF0000"/>
                </a:solidFill>
                <a:latin typeface="Calibri" panose="020F0502020204030204" pitchFamily="34" charset="0"/>
                <a:cs typeface="Calibri" panose="020F0502020204030204" pitchFamily="34" charset="0"/>
              </a:rPr>
              <a:t>Our Partnership now has a Sexual abuse in education working group </a:t>
            </a:r>
            <a:r>
              <a:rPr lang="en-GB" dirty="0" smtClean="0">
                <a:solidFill>
                  <a:srgbClr val="FF0000"/>
                </a:solidFill>
                <a:latin typeface="Calibri" panose="020F0502020204030204" pitchFamily="34" charset="0"/>
                <a:cs typeface="Calibri" panose="020F0502020204030204" pitchFamily="34" charset="0"/>
              </a:rPr>
              <a:t>led by Scott Thomas-White</a:t>
            </a:r>
            <a:endParaRPr lang="en-GB" dirty="0">
              <a:solidFill>
                <a:srgbClr val="FF0000"/>
              </a:solidFill>
              <a:latin typeface="Calibri" panose="020F0502020204030204" pitchFamily="34" charset="0"/>
              <a:cs typeface="Calibri" panose="020F0502020204030204" pitchFamily="34" charset="0"/>
            </a:endParaRP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122" y="5157192"/>
            <a:ext cx="2448921" cy="1405850"/>
          </a:xfrm>
          <a:prstGeom prst="rect">
            <a:avLst/>
          </a:prstGeom>
          <a:noFill/>
          <a:ln>
            <a:noFill/>
          </a:ln>
        </p:spPr>
      </p:pic>
    </p:spTree>
    <p:extLst>
      <p:ext uri="{BB962C8B-B14F-4D97-AF65-F5344CB8AC3E}">
        <p14:creationId xmlns:p14="http://schemas.microsoft.com/office/powerpoint/2010/main" val="129481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Sexual abuse in schools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alibri" panose="020F0502020204030204" pitchFamily="34" charset="0"/>
                <a:cs typeface="Calibri" panose="020F0502020204030204" pitchFamily="34" charset="0"/>
              </a:rPr>
              <a:t>How can a children/student’s safeguarding board support a culture of respect for all protected characteristics and pupils’ personal safety?</a:t>
            </a:r>
          </a:p>
          <a:p>
            <a:pPr marL="0" indent="0">
              <a:buNone/>
            </a:pPr>
            <a:endParaRPr lang="en-GB" dirty="0" smtClean="0"/>
          </a:p>
          <a:p>
            <a:pPr marL="0" indent="0">
              <a:buNone/>
            </a:pPr>
            <a:endParaRPr lang="en-GB" dirty="0"/>
          </a:p>
          <a:p>
            <a:pPr marL="0" indent="0">
              <a:buNone/>
            </a:pPr>
            <a:endParaRPr lang="en-GB" dirty="0"/>
          </a:p>
        </p:txBody>
      </p:sp>
      <p:pic>
        <p:nvPicPr>
          <p:cNvPr id="4" name="Picture 3" descr="ODI denounces network of child sexual abuse at schools in at least 7  Mexican states – The Yucatan Times"/>
          <p:cNvPicPr/>
          <p:nvPr/>
        </p:nvPicPr>
        <p:blipFill>
          <a:blip r:embed="rId2">
            <a:extLst>
              <a:ext uri="{28A0092B-C50C-407E-A947-70E740481C1C}">
                <a14:useLocalDpi xmlns:a14="http://schemas.microsoft.com/office/drawing/2010/main" val="0"/>
              </a:ext>
            </a:extLst>
          </a:blip>
          <a:srcRect/>
          <a:stretch>
            <a:fillRect/>
          </a:stretch>
        </p:blipFill>
        <p:spPr bwMode="auto">
          <a:xfrm>
            <a:off x="3083344" y="3861048"/>
            <a:ext cx="2977311" cy="2637235"/>
          </a:xfrm>
          <a:prstGeom prst="rect">
            <a:avLst/>
          </a:prstGeom>
          <a:noFill/>
          <a:ln>
            <a:noFill/>
          </a:ln>
        </p:spPr>
      </p:pic>
    </p:spTree>
    <p:extLst>
      <p:ext uri="{BB962C8B-B14F-4D97-AF65-F5344CB8AC3E}">
        <p14:creationId xmlns:p14="http://schemas.microsoft.com/office/powerpoint/2010/main" val="427519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Addressing the culture of the setting</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latin typeface="Calibri" panose="020F0502020204030204" pitchFamily="34" charset="0"/>
                <a:cs typeface="Calibri" panose="020F0502020204030204" pitchFamily="34" charset="0"/>
              </a:rPr>
              <a:t>Respect for all must be:</a:t>
            </a:r>
          </a:p>
          <a:p>
            <a:pPr indent="-238125">
              <a:lnSpc>
                <a:spcPct val="115000"/>
              </a:lnSpc>
              <a:spcBef>
                <a:spcPts val="0"/>
              </a:spcBef>
              <a:buClr>
                <a:schemeClr val="accent1"/>
              </a:buClr>
              <a:buSzPts val="1400"/>
              <a:buChar char="●"/>
            </a:pPr>
            <a:r>
              <a:rPr lang="en-GB" b="1" dirty="0">
                <a:solidFill>
                  <a:srgbClr val="000000"/>
                </a:solidFill>
                <a:latin typeface="Calibri" panose="020F0502020204030204" pitchFamily="34" charset="0"/>
                <a:cs typeface="Calibri" panose="020F0502020204030204" pitchFamily="34" charset="0"/>
              </a:rPr>
              <a:t>incorporated</a:t>
            </a:r>
            <a:r>
              <a:rPr lang="en-GB" dirty="0">
                <a:solidFill>
                  <a:srgbClr val="000000"/>
                </a:solidFill>
                <a:latin typeface="Calibri" panose="020F0502020204030204" pitchFamily="34" charset="0"/>
                <a:cs typeface="Calibri" panose="020F0502020204030204" pitchFamily="34" charset="0"/>
              </a:rPr>
              <a:t> within the school’s behaviour policy</a:t>
            </a:r>
          </a:p>
          <a:p>
            <a:pPr indent="-238125">
              <a:lnSpc>
                <a:spcPct val="115000"/>
              </a:lnSpc>
              <a:spcBef>
                <a:spcPts val="0"/>
              </a:spcBef>
              <a:buClr>
                <a:schemeClr val="accent1"/>
              </a:buClr>
              <a:buSzPts val="1400"/>
              <a:buChar char="●"/>
            </a:pPr>
            <a:r>
              <a:rPr lang="en-GB" b="1" dirty="0">
                <a:solidFill>
                  <a:srgbClr val="000000"/>
                </a:solidFill>
                <a:latin typeface="Calibri" panose="020F0502020204030204" pitchFamily="34" charset="0"/>
                <a:cs typeface="Calibri" panose="020F0502020204030204" pitchFamily="34" charset="0"/>
              </a:rPr>
              <a:t>championed</a:t>
            </a:r>
            <a:r>
              <a:rPr lang="en-GB" dirty="0">
                <a:solidFill>
                  <a:srgbClr val="000000"/>
                </a:solidFill>
                <a:latin typeface="Calibri" panose="020F0502020204030204" pitchFamily="34" charset="0"/>
                <a:cs typeface="Calibri" panose="020F0502020204030204" pitchFamily="34" charset="0"/>
              </a:rPr>
              <a:t> by teachers and everyone at the </a:t>
            </a:r>
            <a:r>
              <a:rPr lang="en-GB" dirty="0" smtClean="0">
                <a:solidFill>
                  <a:srgbClr val="000000"/>
                </a:solidFill>
                <a:latin typeface="Calibri" panose="020F0502020204030204" pitchFamily="34" charset="0"/>
                <a:cs typeface="Calibri" panose="020F0502020204030204" pitchFamily="34" charset="0"/>
              </a:rPr>
              <a:t>school/college</a:t>
            </a:r>
            <a:endParaRPr lang="en-GB" dirty="0">
              <a:solidFill>
                <a:srgbClr val="000000"/>
              </a:solidFill>
              <a:latin typeface="Calibri" panose="020F0502020204030204" pitchFamily="34" charset="0"/>
              <a:cs typeface="Calibri" panose="020F0502020204030204" pitchFamily="34" charset="0"/>
            </a:endParaRPr>
          </a:p>
          <a:p>
            <a:pPr indent="-238125">
              <a:lnSpc>
                <a:spcPct val="115000"/>
              </a:lnSpc>
              <a:spcBef>
                <a:spcPts val="0"/>
              </a:spcBef>
              <a:buClr>
                <a:schemeClr val="accent1"/>
              </a:buClr>
              <a:buSzPts val="1400"/>
              <a:buChar char="●"/>
            </a:pPr>
            <a:r>
              <a:rPr lang="en-GB" b="1" dirty="0">
                <a:solidFill>
                  <a:srgbClr val="000000"/>
                </a:solidFill>
                <a:latin typeface="Calibri" panose="020F0502020204030204" pitchFamily="34" charset="0"/>
                <a:cs typeface="Calibri" panose="020F0502020204030204" pitchFamily="34" charset="0"/>
              </a:rPr>
              <a:t>a central part of the </a:t>
            </a:r>
            <a:r>
              <a:rPr lang="en-GB" b="1" dirty="0" smtClean="0">
                <a:solidFill>
                  <a:srgbClr val="000000"/>
                </a:solidFill>
                <a:latin typeface="Calibri" panose="020F0502020204030204" pitchFamily="34" charset="0"/>
                <a:cs typeface="Calibri" panose="020F0502020204030204" pitchFamily="34" charset="0"/>
              </a:rPr>
              <a:t>school/college's </a:t>
            </a:r>
            <a:r>
              <a:rPr lang="en-GB" b="1" dirty="0">
                <a:solidFill>
                  <a:srgbClr val="000000"/>
                </a:solidFill>
                <a:latin typeface="Calibri" panose="020F0502020204030204" pitchFamily="34" charset="0"/>
                <a:cs typeface="Calibri" panose="020F0502020204030204" pitchFamily="34" charset="0"/>
              </a:rPr>
              <a:t>culture, ethos and expectations</a:t>
            </a:r>
          </a:p>
          <a:p>
            <a:pPr indent="-238125">
              <a:lnSpc>
                <a:spcPct val="115000"/>
              </a:lnSpc>
              <a:spcBef>
                <a:spcPts val="0"/>
              </a:spcBef>
              <a:buClr>
                <a:schemeClr val="accent1"/>
              </a:buClr>
              <a:buSzPts val="1400"/>
              <a:buChar char="●"/>
            </a:pPr>
            <a:r>
              <a:rPr lang="en-GB" b="1" dirty="0">
                <a:solidFill>
                  <a:srgbClr val="000000"/>
                </a:solidFill>
                <a:latin typeface="Calibri" panose="020F0502020204030204" pitchFamily="34" charset="0"/>
                <a:cs typeface="Calibri" panose="020F0502020204030204" pitchFamily="34" charset="0"/>
              </a:rPr>
              <a:t>modelled</a:t>
            </a:r>
            <a:r>
              <a:rPr lang="en-GB" dirty="0">
                <a:solidFill>
                  <a:srgbClr val="000000"/>
                </a:solidFill>
                <a:latin typeface="Calibri" panose="020F0502020204030204" pitchFamily="34" charset="0"/>
                <a:cs typeface="Calibri" panose="020F0502020204030204" pitchFamily="34" charset="0"/>
              </a:rPr>
              <a:t> in all interactions and reflected in relevant policy documents</a:t>
            </a:r>
          </a:p>
          <a:p>
            <a:pPr marL="0" indent="0">
              <a:buNone/>
            </a:pPr>
            <a:endParaRPr lang="en-GB" dirty="0"/>
          </a:p>
        </p:txBody>
      </p:sp>
      <p:pic>
        <p:nvPicPr>
          <p:cNvPr id="5" name="Picture 4"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085184"/>
            <a:ext cx="2448921" cy="1405850"/>
          </a:xfrm>
          <a:prstGeom prst="rect">
            <a:avLst/>
          </a:prstGeom>
          <a:noFill/>
          <a:ln>
            <a:noFill/>
          </a:ln>
        </p:spPr>
      </p:pic>
    </p:spTree>
    <p:extLst>
      <p:ext uri="{BB962C8B-B14F-4D97-AF65-F5344CB8AC3E}">
        <p14:creationId xmlns:p14="http://schemas.microsoft.com/office/powerpoint/2010/main" val="2781794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Being a bystander culture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pPr marL="0" indent="0">
              <a:lnSpc>
                <a:spcPct val="115000"/>
              </a:lnSpc>
              <a:spcBef>
                <a:spcPts val="0"/>
              </a:spcBef>
              <a:buClr>
                <a:schemeClr val="dk1"/>
              </a:buClr>
              <a:buSzPts val="1400"/>
              <a:buNone/>
            </a:pPr>
            <a:r>
              <a:rPr lang="en-GB" dirty="0">
                <a:solidFill>
                  <a:srgbClr val="000000"/>
                </a:solidFill>
                <a:latin typeface="Calibri" panose="020F0502020204030204" pitchFamily="34" charset="0"/>
                <a:cs typeface="Calibri" panose="020F0502020204030204" pitchFamily="34" charset="0"/>
              </a:rPr>
              <a:t>Teach that a ‘bystander’ is someone who witnesses bullying, but is not involved. Explain to pupils they can be an </a:t>
            </a:r>
            <a:r>
              <a:rPr lang="en-GB" b="1" dirty="0">
                <a:solidFill>
                  <a:srgbClr val="000000"/>
                </a:solidFill>
                <a:latin typeface="Calibri" panose="020F0502020204030204" pitchFamily="34" charset="0"/>
                <a:cs typeface="Calibri" panose="020F0502020204030204" pitchFamily="34" charset="0"/>
              </a:rPr>
              <a:t>active bystander </a:t>
            </a:r>
            <a:r>
              <a:rPr lang="en-GB" dirty="0">
                <a:solidFill>
                  <a:srgbClr val="000000"/>
                </a:solidFill>
                <a:latin typeface="Calibri" panose="020F0502020204030204" pitchFamily="34" charset="0"/>
                <a:cs typeface="Calibri" panose="020F0502020204030204" pitchFamily="34" charset="0"/>
              </a:rPr>
              <a:t>or a </a:t>
            </a:r>
            <a:r>
              <a:rPr lang="en-GB" b="1" dirty="0">
                <a:solidFill>
                  <a:srgbClr val="000000"/>
                </a:solidFill>
                <a:latin typeface="Calibri" panose="020F0502020204030204" pitchFamily="34" charset="0"/>
                <a:cs typeface="Calibri" panose="020F0502020204030204" pitchFamily="34" charset="0"/>
              </a:rPr>
              <a:t>passive bystander</a:t>
            </a:r>
            <a:r>
              <a:rPr lang="en-GB" dirty="0">
                <a:solidFill>
                  <a:srgbClr val="000000"/>
                </a:solidFill>
                <a:latin typeface="Calibri" panose="020F0502020204030204" pitchFamily="34" charset="0"/>
                <a:cs typeface="Calibri" panose="020F0502020204030204" pitchFamily="34" charset="0"/>
              </a:rPr>
              <a:t>. </a:t>
            </a:r>
          </a:p>
          <a:p>
            <a:pPr marL="0" indent="0">
              <a:lnSpc>
                <a:spcPct val="115000"/>
              </a:lnSpc>
              <a:spcBef>
                <a:spcPts val="0"/>
              </a:spcBef>
              <a:buClr>
                <a:schemeClr val="dk1"/>
              </a:buClr>
              <a:buSzPts val="1100"/>
              <a:buNone/>
            </a:pPr>
            <a:endParaRPr lang="en-GB" dirty="0">
              <a:solidFill>
                <a:srgbClr val="000000"/>
              </a:solidFill>
              <a:latin typeface="Calibri" panose="020F0502020204030204" pitchFamily="34" charset="0"/>
              <a:cs typeface="Calibri" panose="020F0502020204030204" pitchFamily="34" charset="0"/>
            </a:endParaRPr>
          </a:p>
          <a:p>
            <a:pPr marL="0" indent="0">
              <a:lnSpc>
                <a:spcPct val="115000"/>
              </a:lnSpc>
              <a:spcBef>
                <a:spcPts val="0"/>
              </a:spcBef>
              <a:buClr>
                <a:schemeClr val="dk1"/>
              </a:buClr>
              <a:buSzPts val="1100"/>
              <a:buNone/>
            </a:pPr>
            <a:r>
              <a:rPr lang="en-GB" dirty="0">
                <a:solidFill>
                  <a:srgbClr val="000000"/>
                </a:solidFill>
                <a:latin typeface="Calibri" panose="020F0502020204030204" pitchFamily="34" charset="0"/>
                <a:cs typeface="Calibri" panose="020F0502020204030204" pitchFamily="34" charset="0"/>
              </a:rPr>
              <a:t>Work with pupils to understand the ways they can </a:t>
            </a:r>
            <a:r>
              <a:rPr lang="en-GB" b="1" dirty="0">
                <a:solidFill>
                  <a:srgbClr val="000000"/>
                </a:solidFill>
                <a:latin typeface="Calibri" panose="020F0502020204030204" pitchFamily="34" charset="0"/>
                <a:cs typeface="Calibri" panose="020F0502020204030204" pitchFamily="34" charset="0"/>
              </a:rPr>
              <a:t>safely</a:t>
            </a:r>
            <a:r>
              <a:rPr lang="en-GB" dirty="0">
                <a:solidFill>
                  <a:srgbClr val="000000"/>
                </a:solidFill>
                <a:latin typeface="Calibri" panose="020F0502020204030204" pitchFamily="34" charset="0"/>
                <a:cs typeface="Calibri" panose="020F0502020204030204" pitchFamily="34" charset="0"/>
              </a:rPr>
              <a:t> be an active bystander, for example:</a:t>
            </a:r>
          </a:p>
          <a:p>
            <a:pPr marL="0" indent="0">
              <a:lnSpc>
                <a:spcPct val="115000"/>
              </a:lnSpc>
              <a:spcBef>
                <a:spcPts val="0"/>
              </a:spcBef>
              <a:buClr>
                <a:schemeClr val="dk1"/>
              </a:buClr>
              <a:buSzPts val="1100"/>
              <a:buNone/>
            </a:pPr>
            <a:endParaRPr lang="en-GB" dirty="0">
              <a:solidFill>
                <a:srgbClr val="000000"/>
              </a:solidFill>
              <a:latin typeface="Calibri" panose="020F0502020204030204" pitchFamily="34" charset="0"/>
              <a:cs typeface="Calibri" panose="020F0502020204030204" pitchFamily="34" charset="0"/>
            </a:endParaRPr>
          </a:p>
          <a:p>
            <a:pPr indent="-238125">
              <a:lnSpc>
                <a:spcPct val="115000"/>
              </a:lnSpc>
              <a:spcBef>
                <a:spcPts val="0"/>
              </a:spcBef>
              <a:buClr>
                <a:schemeClr val="accent1"/>
              </a:buClr>
              <a:buSzPts val="1400"/>
              <a:buChar char="●"/>
            </a:pPr>
            <a:r>
              <a:rPr lang="en-GB" dirty="0">
                <a:solidFill>
                  <a:srgbClr val="000000"/>
                </a:solidFill>
                <a:latin typeface="Calibri" panose="020F0502020204030204" pitchFamily="34" charset="0"/>
                <a:cs typeface="Calibri" panose="020F0502020204030204" pitchFamily="34" charset="0"/>
              </a:rPr>
              <a:t>privately asking the victim if they're okay</a:t>
            </a:r>
          </a:p>
          <a:p>
            <a:pPr indent="-238125">
              <a:lnSpc>
                <a:spcPct val="115000"/>
              </a:lnSpc>
              <a:spcBef>
                <a:spcPts val="0"/>
              </a:spcBef>
              <a:buClr>
                <a:schemeClr val="accent1"/>
              </a:buClr>
              <a:buSzPts val="1400"/>
              <a:buChar char="●"/>
            </a:pPr>
            <a:r>
              <a:rPr lang="en-GB" dirty="0">
                <a:solidFill>
                  <a:srgbClr val="000000"/>
                </a:solidFill>
                <a:latin typeface="Calibri" panose="020F0502020204030204" pitchFamily="34" charset="0"/>
                <a:cs typeface="Calibri" panose="020F0502020204030204" pitchFamily="34" charset="0"/>
              </a:rPr>
              <a:t>reporting it to a teacher (discuss the school's reporting procedure)</a:t>
            </a:r>
          </a:p>
          <a:p>
            <a:pPr indent="-238125">
              <a:lnSpc>
                <a:spcPct val="115000"/>
              </a:lnSpc>
              <a:spcBef>
                <a:spcPts val="0"/>
              </a:spcBef>
              <a:buClr>
                <a:schemeClr val="accent1"/>
              </a:buClr>
              <a:buSzPts val="1400"/>
              <a:buChar char="●"/>
            </a:pPr>
            <a:r>
              <a:rPr lang="en-GB" dirty="0">
                <a:solidFill>
                  <a:srgbClr val="000000"/>
                </a:solidFill>
                <a:latin typeface="Calibri" panose="020F0502020204030204" pitchFamily="34" charset="0"/>
                <a:cs typeface="Calibri" panose="020F0502020204030204" pitchFamily="34" charset="0"/>
              </a:rPr>
              <a:t>telling a trusted adult</a:t>
            </a:r>
          </a:p>
          <a:p>
            <a:pPr indent="-238125">
              <a:lnSpc>
                <a:spcPct val="115000"/>
              </a:lnSpc>
              <a:spcBef>
                <a:spcPts val="0"/>
              </a:spcBef>
              <a:buClr>
                <a:schemeClr val="accent1"/>
              </a:buClr>
              <a:buSzPts val="1400"/>
              <a:buChar char="●"/>
            </a:pPr>
            <a:r>
              <a:rPr lang="en-GB" dirty="0">
                <a:solidFill>
                  <a:srgbClr val="000000"/>
                </a:solidFill>
                <a:latin typeface="Calibri" panose="020F0502020204030204" pitchFamily="34" charset="0"/>
                <a:cs typeface="Calibri" panose="020F0502020204030204" pitchFamily="34" charset="0"/>
              </a:rPr>
              <a:t>encouraging the victim to contact an organisation like</a:t>
            </a:r>
            <a:r>
              <a:rPr lang="en-GB" dirty="0">
                <a:latin typeface="Calibri" panose="020F0502020204030204" pitchFamily="34" charset="0"/>
                <a:cs typeface="Calibri" panose="020F0502020204030204" pitchFamily="34" charset="0"/>
              </a:rPr>
              <a:t> </a:t>
            </a:r>
            <a:r>
              <a:rPr lang="en-GB" u="sng" dirty="0" err="1">
                <a:solidFill>
                  <a:srgbClr val="0000FF"/>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xmlns:lc="http://schemas.openxmlformats.org/drawingml/2006/lockedCanvas" val="tx"/>
                    </a:ext>
                  </a:extLst>
                </a:hlinkClick>
              </a:rPr>
              <a:t>Childline</a:t>
            </a:r>
            <a:endParaRPr lang="en-GB" dirty="0">
              <a:solidFill>
                <a:srgbClr val="0000FF"/>
              </a:solidFill>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X:\Logos and Letterheads\Severn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90" y="5628663"/>
            <a:ext cx="664369" cy="185738"/>
          </a:xfrm>
          <a:prstGeom prst="rect">
            <a:avLst/>
          </a:prstGeom>
          <a:noFill/>
          <a:ln>
            <a:noFill/>
          </a:ln>
        </p:spPr>
      </p:pic>
      <p:pic>
        <p:nvPicPr>
          <p:cNvPr id="5" name="Picture 4" descr="How to Prevent Child Sexual Abuse within Your School - Campus Safet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111476"/>
            <a:ext cx="2448921" cy="1405850"/>
          </a:xfrm>
          <a:prstGeom prst="rect">
            <a:avLst/>
          </a:prstGeom>
          <a:noFill/>
          <a:ln>
            <a:noFill/>
          </a:ln>
        </p:spPr>
      </p:pic>
    </p:spTree>
    <p:extLst>
      <p:ext uri="{BB962C8B-B14F-4D97-AF65-F5344CB8AC3E}">
        <p14:creationId xmlns:p14="http://schemas.microsoft.com/office/powerpoint/2010/main" val="3647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Calibri" panose="020F0502020204030204" pitchFamily="34" charset="0"/>
                <a:cs typeface="Calibri" panose="020F0502020204030204" pitchFamily="34" charset="0"/>
              </a:rPr>
              <a:t/>
            </a:r>
            <a:br>
              <a:rPr lang="en-GB" sz="4000" dirty="0" smtClean="0">
                <a:latin typeface="Calibri" panose="020F0502020204030204" pitchFamily="34" charset="0"/>
                <a:cs typeface="Calibri" panose="020F0502020204030204" pitchFamily="34" charset="0"/>
              </a:rPr>
            </a:br>
            <a:r>
              <a:rPr lang="en-GB" sz="4000" dirty="0" smtClean="0">
                <a:latin typeface="Calibri" panose="020F0502020204030204" pitchFamily="34" charset="0"/>
                <a:cs typeface="Calibri" panose="020F0502020204030204" pitchFamily="34" charset="0"/>
              </a:rPr>
              <a:t>RSHE </a:t>
            </a:r>
            <a:r>
              <a:rPr lang="en-GB" sz="4000" dirty="0">
                <a:latin typeface="Calibri" panose="020F0502020204030204" pitchFamily="34" charset="0"/>
                <a:cs typeface="Calibri" panose="020F0502020204030204" pitchFamily="34" charset="0"/>
              </a:rPr>
              <a:t>doesn't meet the needs of young people</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alibri" panose="020F0502020204030204" pitchFamily="34" charset="0"/>
                <a:cs typeface="Calibri" panose="020F0502020204030204" pitchFamily="34" charset="0"/>
              </a:rPr>
              <a:t>Children identified to OFSTED that the RSHE curriculum does not meet their needs. As a result, they turn </a:t>
            </a:r>
            <a:r>
              <a:rPr lang="en-GB" dirty="0">
                <a:latin typeface="Calibri" panose="020F0502020204030204" pitchFamily="34" charset="0"/>
                <a:cs typeface="Calibri" panose="020F0502020204030204" pitchFamily="34" charset="0"/>
              </a:rPr>
              <a:t>to social media or their peers to educate each other</a:t>
            </a: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903470"/>
            <a:ext cx="2448921" cy="1405850"/>
          </a:xfrm>
          <a:prstGeom prst="rect">
            <a:avLst/>
          </a:prstGeom>
          <a:noFill/>
          <a:ln>
            <a:noFill/>
          </a:ln>
        </p:spPr>
      </p:pic>
    </p:spTree>
    <p:extLst>
      <p:ext uri="{BB962C8B-B14F-4D97-AF65-F5344CB8AC3E}">
        <p14:creationId xmlns:p14="http://schemas.microsoft.com/office/powerpoint/2010/main" val="62311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First thing we need to do</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alibri" panose="020F0502020204030204" pitchFamily="34" charset="0"/>
                <a:cs typeface="Calibri" panose="020F0502020204030204" pitchFamily="34" charset="0"/>
              </a:rPr>
              <a:t>Accept it is happening in our schools, ensuring we upskill staff and include the voice of the child, so that they know what it looks like and are clear about the reporting systems</a:t>
            </a:r>
            <a:endParaRPr lang="en-GB" dirty="0">
              <a:latin typeface="Calibri" panose="020F0502020204030204" pitchFamily="34" charset="0"/>
              <a:cs typeface="Calibri" panose="020F0502020204030204" pitchFamily="34" charset="0"/>
            </a:endParaRP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903470"/>
            <a:ext cx="2448921" cy="1405850"/>
          </a:xfrm>
          <a:prstGeom prst="rect">
            <a:avLst/>
          </a:prstGeom>
          <a:noFill/>
          <a:ln>
            <a:noFill/>
          </a:ln>
        </p:spPr>
      </p:pic>
    </p:spTree>
    <p:extLst>
      <p:ext uri="{BB962C8B-B14F-4D97-AF65-F5344CB8AC3E}">
        <p14:creationId xmlns:p14="http://schemas.microsoft.com/office/powerpoint/2010/main" val="32674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A preventative curriculum</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b="1" dirty="0">
                <a:latin typeface="Calibri" panose="020F0502020204030204" pitchFamily="34" charset="0"/>
                <a:cs typeface="Calibri" panose="020F0502020204030204" pitchFamily="34" charset="0"/>
              </a:rPr>
              <a:t>Address issues associated with peer-on-peer abuse</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Your curriculum should make sure children are taught about safeguarding, including how to stay safe online. </a:t>
            </a:r>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Your </a:t>
            </a:r>
            <a:r>
              <a:rPr lang="en-GB" dirty="0">
                <a:latin typeface="Calibri" panose="020F0502020204030204" pitchFamily="34" charset="0"/>
                <a:cs typeface="Calibri" panose="020F0502020204030204" pitchFamily="34" charset="0"/>
              </a:rPr>
              <a:t>curriculum should also tackle (in an age-appropriate and inclusive way) issues such as:</a:t>
            </a:r>
          </a:p>
          <a:p>
            <a:r>
              <a:rPr lang="en-GB" dirty="0">
                <a:latin typeface="Calibri" panose="020F0502020204030204" pitchFamily="34" charset="0"/>
                <a:cs typeface="Calibri" panose="020F0502020204030204" pitchFamily="34" charset="0"/>
              </a:rPr>
              <a:t>Healthy and respectful relationships</a:t>
            </a:r>
          </a:p>
          <a:p>
            <a:r>
              <a:rPr lang="en-GB" dirty="0">
                <a:latin typeface="Calibri" panose="020F0502020204030204" pitchFamily="34" charset="0"/>
                <a:cs typeface="Calibri" panose="020F0502020204030204" pitchFamily="34" charset="0"/>
              </a:rPr>
              <a:t>What respectful behaviour looks like</a:t>
            </a:r>
          </a:p>
          <a:p>
            <a:r>
              <a:rPr lang="en-GB" dirty="0">
                <a:latin typeface="Calibri" panose="020F0502020204030204" pitchFamily="34" charset="0"/>
                <a:cs typeface="Calibri" panose="020F0502020204030204" pitchFamily="34" charset="0"/>
              </a:rPr>
              <a:t>Consent</a:t>
            </a:r>
          </a:p>
          <a:p>
            <a:r>
              <a:rPr lang="en-GB" dirty="0">
                <a:latin typeface="Calibri" panose="020F0502020204030204" pitchFamily="34" charset="0"/>
                <a:cs typeface="Calibri" panose="020F0502020204030204" pitchFamily="34" charset="0"/>
              </a:rPr>
              <a:t>Gender roles, stereotyping and equality</a:t>
            </a:r>
          </a:p>
          <a:p>
            <a:r>
              <a:rPr lang="en-GB" dirty="0">
                <a:latin typeface="Calibri" panose="020F0502020204030204" pitchFamily="34" charset="0"/>
                <a:cs typeface="Calibri" panose="020F0502020204030204" pitchFamily="34" charset="0"/>
              </a:rPr>
              <a:t>Body confidence and self-esteem</a:t>
            </a:r>
          </a:p>
          <a:p>
            <a:r>
              <a:rPr lang="en-GB" dirty="0">
                <a:latin typeface="Calibri" panose="020F0502020204030204" pitchFamily="34" charset="0"/>
                <a:cs typeface="Calibri" panose="020F0502020204030204" pitchFamily="34" charset="0"/>
              </a:rPr>
              <a:t>Prejudiced behaviour</a:t>
            </a:r>
          </a:p>
          <a:p>
            <a:r>
              <a:rPr lang="en-GB" dirty="0">
                <a:latin typeface="Calibri" panose="020F0502020204030204" pitchFamily="34" charset="0"/>
                <a:cs typeface="Calibri" panose="020F0502020204030204" pitchFamily="34" charset="0"/>
              </a:rPr>
              <a:t>Sexual violence and sexual harassment</a:t>
            </a:r>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1268" y="4924862"/>
            <a:ext cx="2448921" cy="1405850"/>
          </a:xfrm>
          <a:prstGeom prst="rect">
            <a:avLst/>
          </a:prstGeom>
          <a:noFill/>
          <a:ln>
            <a:noFill/>
          </a:ln>
        </p:spPr>
      </p:pic>
    </p:spTree>
    <p:extLst>
      <p:ext uri="{BB962C8B-B14F-4D97-AF65-F5344CB8AC3E}">
        <p14:creationId xmlns:p14="http://schemas.microsoft.com/office/powerpoint/2010/main" val="4210321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Support with a preventative curriculum</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47500" lnSpcReduction="20000"/>
          </a:bodyPr>
          <a:lstStyle/>
          <a:p>
            <a:pPr marL="0" indent="0">
              <a:buNone/>
            </a:pPr>
            <a:r>
              <a:rPr lang="en-GB" dirty="0">
                <a:hlinkClick r:id="rId2"/>
              </a:rPr>
              <a:t>https://</a:t>
            </a:r>
            <a:r>
              <a:rPr lang="en-GB" dirty="0" smtClean="0">
                <a:hlinkClick r:id="rId2"/>
              </a:rPr>
              <a:t>www.gov.uk/guidance/teaching-about-relationships-sex-and-health#train-teachers-on-relationships-sex-and-health-education</a:t>
            </a:r>
          </a:p>
          <a:p>
            <a:pPr marL="0" indent="0">
              <a:buNone/>
            </a:pPr>
            <a:endParaRPr lang="en-GB" dirty="0">
              <a:hlinkClick r:id="rId2"/>
            </a:endParaRPr>
          </a:p>
          <a:p>
            <a:pPr marL="0" indent="0">
              <a:buNone/>
            </a:pPr>
            <a:r>
              <a:rPr lang="en-GB" dirty="0" smtClean="0">
                <a:hlinkClick r:id="rId2"/>
              </a:rPr>
              <a:t>https</a:t>
            </a:r>
            <a:r>
              <a:rPr lang="en-GB" dirty="0">
                <a:hlinkClick r:id="rId2"/>
              </a:rPr>
              <a:t>://</a:t>
            </a:r>
            <a:r>
              <a:rPr lang="en-GB" dirty="0" smtClean="0">
                <a:hlinkClick r:id="rId2"/>
              </a:rPr>
              <a:t>pshe-association.org.uk/curriculum-and-resources/resources/programme-study-pshe-education-key-stages-1%E2%80%935</a:t>
            </a:r>
            <a:endParaRPr lang="en-GB" dirty="0" smtClean="0"/>
          </a:p>
          <a:p>
            <a:pPr marL="0" indent="0">
              <a:buNone/>
            </a:pPr>
            <a:endParaRPr lang="en-GB" dirty="0" smtClean="0"/>
          </a:p>
          <a:p>
            <a:pPr marL="0" indent="0">
              <a:buNone/>
            </a:pPr>
            <a:r>
              <a:rPr lang="en-GB" dirty="0">
                <a:hlinkClick r:id="rId3"/>
              </a:rPr>
              <a:t>https://www.thinkuknow.co.uk/professionals/resources</a:t>
            </a:r>
            <a:r>
              <a:rPr lang="en-GB" dirty="0" smtClean="0">
                <a:hlinkClick r:id="rId3"/>
              </a:rPr>
              <a:t>/</a:t>
            </a:r>
            <a:endParaRPr lang="en-GB" dirty="0" smtClean="0"/>
          </a:p>
          <a:p>
            <a:pPr marL="0" indent="0">
              <a:buNone/>
            </a:pPr>
            <a:endParaRPr lang="en-GB" dirty="0"/>
          </a:p>
          <a:p>
            <a:pPr marL="0" indent="0">
              <a:buNone/>
            </a:pPr>
            <a:r>
              <a:rPr lang="en-GB" dirty="0">
                <a:hlinkClick r:id="rId4"/>
              </a:rPr>
              <a:t>https://</a:t>
            </a:r>
            <a:r>
              <a:rPr lang="en-GB" dirty="0" smtClean="0">
                <a:hlinkClick r:id="rId4"/>
              </a:rPr>
              <a:t>www.childnet.com/resources/pshe-toolkit</a:t>
            </a:r>
          </a:p>
          <a:p>
            <a:pPr marL="0" indent="0">
              <a:buNone/>
            </a:pPr>
            <a:r>
              <a:rPr lang="en-GB" dirty="0" smtClean="0"/>
              <a:t>(for ages11-14)</a:t>
            </a:r>
          </a:p>
          <a:p>
            <a:pPr marL="0" indent="0">
              <a:buNone/>
            </a:pPr>
            <a:r>
              <a:rPr lang="en-GB" dirty="0">
                <a:hlinkClick r:id="rId5"/>
              </a:rPr>
              <a:t>https://</a:t>
            </a:r>
            <a:r>
              <a:rPr lang="en-GB" dirty="0" smtClean="0">
                <a:hlinkClick r:id="rId5"/>
              </a:rPr>
              <a:t>learning.nspcc.org.uk/safeguarding-child-protection-schools/teaching-resources-lesson-plans</a:t>
            </a:r>
            <a:endParaRPr lang="en-GB" dirty="0" smtClean="0"/>
          </a:p>
          <a:p>
            <a:pPr marL="0" indent="0">
              <a:buNone/>
            </a:pPr>
            <a:endParaRPr lang="en-GB" dirty="0" smtClean="0"/>
          </a:p>
          <a:p>
            <a:pPr marL="0" indent="0">
              <a:buNone/>
            </a:pPr>
            <a:endParaRPr lang="en-GB" dirty="0"/>
          </a:p>
          <a:p>
            <a:pPr marL="0" indent="0">
              <a:buNone/>
            </a:pPr>
            <a:r>
              <a:rPr lang="en-GB" dirty="0" smtClean="0"/>
              <a:t>Respect Yourself Resources</a:t>
            </a:r>
            <a:endParaRPr lang="en-GB" dirty="0"/>
          </a:p>
        </p:txBody>
      </p:sp>
      <p:pic>
        <p:nvPicPr>
          <p:cNvPr id="4" name="Picture 3" descr="How to Prevent Child Sexual Abuse within Your School - Campus Safet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924862"/>
            <a:ext cx="2448921" cy="1405850"/>
          </a:xfrm>
          <a:prstGeom prst="rect">
            <a:avLst/>
          </a:prstGeom>
          <a:noFill/>
          <a:ln>
            <a:noFill/>
          </a:ln>
        </p:spPr>
      </p:pic>
    </p:spTree>
    <p:extLst>
      <p:ext uri="{BB962C8B-B14F-4D97-AF65-F5344CB8AC3E}">
        <p14:creationId xmlns:p14="http://schemas.microsoft.com/office/powerpoint/2010/main" val="217912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What is happening locally?</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r>
              <a:rPr lang="en-GB" dirty="0">
                <a:latin typeface="Calibri" panose="020F0502020204030204" pitchFamily="34" charset="0"/>
                <a:cs typeface="Calibri" panose="020F0502020204030204" pitchFamily="34" charset="0"/>
              </a:rPr>
              <a:t>Peer-on-peer abuse incidents and/or inappropriate behaviours can be associated with factors outside of the school. You should consider the context when preventing and dealing with such incidents.</a:t>
            </a:r>
          </a:p>
          <a:p>
            <a:pPr marL="0" indent="0">
              <a:buNone/>
            </a:pPr>
            <a:r>
              <a:rPr lang="en-GB" dirty="0">
                <a:latin typeface="Calibri" panose="020F0502020204030204" pitchFamily="34" charset="0"/>
                <a:cs typeface="Calibri" panose="020F0502020204030204" pitchFamily="34" charset="0"/>
              </a:rPr>
              <a:t>For example, when tackling violence it's important to:</a:t>
            </a:r>
          </a:p>
          <a:p>
            <a:r>
              <a:rPr lang="en-GB" dirty="0">
                <a:latin typeface="Calibri" panose="020F0502020204030204" pitchFamily="34" charset="0"/>
                <a:cs typeface="Calibri" panose="020F0502020204030204" pitchFamily="34" charset="0"/>
              </a:rPr>
              <a:t>Understand the problems that young people are facing both in school and in their local community</a:t>
            </a:r>
          </a:p>
          <a:p>
            <a:r>
              <a:rPr lang="en-GB" dirty="0">
                <a:latin typeface="Calibri" panose="020F0502020204030204" pitchFamily="34" charset="0"/>
                <a:cs typeface="Calibri" panose="020F0502020204030204" pitchFamily="34" charset="0"/>
              </a:rPr>
              <a:t>Consider possible avenues of support</a:t>
            </a:r>
          </a:p>
          <a:p>
            <a:r>
              <a:rPr lang="en-GB" dirty="0">
                <a:latin typeface="Calibri" panose="020F0502020204030204" pitchFamily="34" charset="0"/>
                <a:cs typeface="Calibri" panose="020F0502020204030204" pitchFamily="34" charset="0"/>
              </a:rPr>
              <a:t>Work with local partners (who may have valuable information, resources or expertise) such as the police and youth offending teams. </a:t>
            </a: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301208"/>
            <a:ext cx="2448921" cy="1405850"/>
          </a:xfrm>
          <a:prstGeom prst="rect">
            <a:avLst/>
          </a:prstGeom>
          <a:noFill/>
          <a:ln>
            <a:noFill/>
          </a:ln>
        </p:spPr>
      </p:pic>
    </p:spTree>
    <p:extLst>
      <p:ext uri="{BB962C8B-B14F-4D97-AF65-F5344CB8AC3E}">
        <p14:creationId xmlns:p14="http://schemas.microsoft.com/office/powerpoint/2010/main" val="2272926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External resources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r>
              <a:rPr lang="en-GB" sz="3100" dirty="0">
                <a:latin typeface="Calibri" panose="020F0502020204030204" pitchFamily="34" charset="0"/>
                <a:cs typeface="Calibri" panose="020F0502020204030204" pitchFamily="34" charset="0"/>
              </a:rPr>
              <a:t>Consider carefully if you need external input, particularly when approaching sexual violence and sexual harassment as part of preventing peer-on-peer abuse. Specialist organisations may be able to support you by training staff, teaching children and/or providing them with support. </a:t>
            </a:r>
          </a:p>
          <a:p>
            <a:r>
              <a:rPr lang="en-GB" sz="3100" dirty="0">
                <a:latin typeface="Calibri" panose="020F0502020204030204" pitchFamily="34" charset="0"/>
                <a:cs typeface="Calibri" panose="020F0502020204030204" pitchFamily="34" charset="0"/>
              </a:rPr>
              <a:t>Organisations could include:</a:t>
            </a:r>
          </a:p>
          <a:p>
            <a:r>
              <a:rPr lang="en-GB" dirty="0">
                <a:latin typeface="Calibri" panose="020F0502020204030204" pitchFamily="34" charset="0"/>
                <a:cs typeface="Calibri" panose="020F0502020204030204" pitchFamily="34" charset="0"/>
                <a:hlinkClick r:id="rId2"/>
              </a:rPr>
              <a:t>NSPCC</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3"/>
              </a:rPr>
              <a:t>UK Safer Internet Centre</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4"/>
              </a:rPr>
              <a:t>Brook</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hlinkClick r:id="rId5"/>
              </a:rPr>
              <a:t>The Anti-Bullying Alliance</a:t>
            </a:r>
            <a:endParaRPr lang="en-GB" dirty="0">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How to Prevent Child Sexual Abuse within Your School - Campus Safet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7879" y="4365104"/>
            <a:ext cx="2448921" cy="1405850"/>
          </a:xfrm>
          <a:prstGeom prst="rect">
            <a:avLst/>
          </a:prstGeom>
          <a:noFill/>
          <a:ln>
            <a:noFill/>
          </a:ln>
        </p:spPr>
      </p:pic>
    </p:spTree>
    <p:extLst>
      <p:ext uri="{BB962C8B-B14F-4D97-AF65-F5344CB8AC3E}">
        <p14:creationId xmlns:p14="http://schemas.microsoft.com/office/powerpoint/2010/main" val="2684418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Resources to use with your board</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latin typeface="Calibri" panose="020F0502020204030204" pitchFamily="34" charset="0"/>
                <a:cs typeface="Calibri" panose="020F0502020204030204" pitchFamily="34" charset="0"/>
              </a:rPr>
              <a:t>Early Years  - C is for Consent</a:t>
            </a:r>
          </a:p>
          <a:p>
            <a:pPr marL="0" indent="0">
              <a:buNone/>
            </a:pPr>
            <a:r>
              <a:rPr lang="en-GB" dirty="0">
                <a:latin typeface="Calibri" panose="020F0502020204030204" pitchFamily="34" charset="0"/>
                <a:cs typeface="Calibri" panose="020F0502020204030204" pitchFamily="34" charset="0"/>
                <a:hlinkClick r:id="rId2"/>
              </a:rPr>
              <a:t>https://</a:t>
            </a:r>
            <a:r>
              <a:rPr lang="en-GB" dirty="0" smtClean="0">
                <a:latin typeface="Calibri" panose="020F0502020204030204" pitchFamily="34" charset="0"/>
                <a:cs typeface="Calibri" panose="020F0502020204030204" pitchFamily="34" charset="0"/>
                <a:hlinkClick r:id="rId2"/>
              </a:rPr>
              <a:t>www.youtube.com/watch?v=IR2FrZuYcjU</a:t>
            </a: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KS1 - </a:t>
            </a:r>
            <a:r>
              <a:rPr lang="en-GB" dirty="0">
                <a:latin typeface="Calibri" panose="020F0502020204030204" pitchFamily="34" charset="0"/>
                <a:cs typeface="Calibri" panose="020F0502020204030204" pitchFamily="34" charset="0"/>
              </a:rPr>
              <a:t>Let's Talk About Body Boundaries, Consent and Respect </a:t>
            </a:r>
            <a:endParaRPr lang="en-GB" dirty="0" smtClean="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3"/>
              </a:rPr>
              <a:t>https://</a:t>
            </a:r>
            <a:r>
              <a:rPr lang="en-GB" dirty="0" smtClean="0">
                <a:latin typeface="Calibri" panose="020F0502020204030204" pitchFamily="34" charset="0"/>
                <a:cs typeface="Calibri" panose="020F0502020204030204" pitchFamily="34" charset="0"/>
                <a:hlinkClick r:id="rId3"/>
              </a:rPr>
              <a:t>www.youtube.com/watch?v=lf533mPGK6E</a:t>
            </a: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KS1 – What if ….a story of resilience</a:t>
            </a:r>
          </a:p>
          <a:p>
            <a:pPr marL="0" indent="0">
              <a:buNone/>
            </a:pPr>
            <a:r>
              <a:rPr lang="en-GB" dirty="0">
                <a:latin typeface="Calibri" panose="020F0502020204030204" pitchFamily="34" charset="0"/>
                <a:cs typeface="Calibri" panose="020F0502020204030204" pitchFamily="34" charset="0"/>
                <a:hlinkClick r:id="rId4"/>
              </a:rPr>
              <a:t>https://</a:t>
            </a:r>
            <a:r>
              <a:rPr lang="en-GB" dirty="0" smtClean="0">
                <a:latin typeface="Calibri" panose="020F0502020204030204" pitchFamily="34" charset="0"/>
                <a:cs typeface="Calibri" panose="020F0502020204030204" pitchFamily="34" charset="0"/>
                <a:hlinkClick r:id="rId4"/>
              </a:rPr>
              <a:t>www.youtube.com/watch?v=ObQ8TfNjEI0</a:t>
            </a:r>
            <a:endParaRPr lang="en-GB" dirty="0" smtClean="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Lower Key Stage 2</a:t>
            </a:r>
          </a:p>
          <a:p>
            <a:pPr marL="0" indent="0">
              <a:buNone/>
            </a:pPr>
            <a:r>
              <a:rPr lang="en-GB" dirty="0">
                <a:latin typeface="Calibri" panose="020F0502020204030204" pitchFamily="34" charset="0"/>
                <a:cs typeface="Calibri" panose="020F0502020204030204" pitchFamily="34" charset="0"/>
                <a:hlinkClick r:id="rId5"/>
              </a:rPr>
              <a:t>https://</a:t>
            </a:r>
            <a:r>
              <a:rPr lang="en-GB" dirty="0" smtClean="0">
                <a:latin typeface="Calibri" panose="020F0502020204030204" pitchFamily="34" charset="0"/>
                <a:cs typeface="Calibri" panose="020F0502020204030204" pitchFamily="34" charset="0"/>
                <a:hlinkClick r:id="rId5"/>
              </a:rPr>
              <a:t>www.youtube.com/watch?v=DHjsU7CM8HU</a:t>
            </a:r>
            <a:endParaRPr lang="en-GB" dirty="0" smtClean="0">
              <a:latin typeface="Calibri" panose="020F0502020204030204" pitchFamily="34" charset="0"/>
              <a:cs typeface="Calibri" panose="020F0502020204030204" pitchFamily="34" charset="0"/>
            </a:endParaRPr>
          </a:p>
          <a:p>
            <a:pPr marL="0" indent="0">
              <a:buNone/>
            </a:pPr>
            <a:endParaRPr lang="en-GB" dirty="0" smtClean="0"/>
          </a:p>
          <a:p>
            <a:pPr marL="0" indent="0">
              <a:buNone/>
            </a:pPr>
            <a:endParaRPr lang="en-GB" dirty="0"/>
          </a:p>
        </p:txBody>
      </p:sp>
      <p:pic>
        <p:nvPicPr>
          <p:cNvPr id="4" name="Picture 3" descr="How to Prevent Child Sexual Abuse within Your School - Campus Safet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5620080"/>
            <a:ext cx="1440809" cy="1152128"/>
          </a:xfrm>
          <a:prstGeom prst="rect">
            <a:avLst/>
          </a:prstGeom>
          <a:noFill/>
          <a:ln>
            <a:noFill/>
          </a:ln>
        </p:spPr>
      </p:pic>
    </p:spTree>
    <p:extLst>
      <p:ext uri="{BB962C8B-B14F-4D97-AF65-F5344CB8AC3E}">
        <p14:creationId xmlns:p14="http://schemas.microsoft.com/office/powerpoint/2010/main" val="3295572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Key Stage 1</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t="18620" r="22889" b="7192"/>
          <a:stretch/>
        </p:blipFill>
        <p:spPr bwMode="auto">
          <a:xfrm>
            <a:off x="904391" y="1600200"/>
            <a:ext cx="7108205"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127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Key Stage 2</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l="831" t="18325" r="22058" b="6010"/>
          <a:stretch/>
        </p:blipFill>
        <p:spPr bwMode="auto">
          <a:xfrm>
            <a:off x="973768" y="1600200"/>
            <a:ext cx="6969452"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095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Resources upper KS2 </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t="11527" r="23720" b="6897"/>
          <a:stretch/>
        </p:blipFill>
        <p:spPr bwMode="auto">
          <a:xfrm>
            <a:off x="1261104" y="1600200"/>
            <a:ext cx="6394779"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125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Body Boundaries</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l="5151" t="24828" r="41836" b="6009"/>
          <a:stretch/>
        </p:blipFill>
        <p:spPr bwMode="auto">
          <a:xfrm>
            <a:off x="611560" y="1412080"/>
            <a:ext cx="5241865" cy="384492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0969" t="42561" r="43496" b="27883"/>
          <a:stretch/>
        </p:blipFill>
        <p:spPr bwMode="auto">
          <a:xfrm>
            <a:off x="5292080" y="5013176"/>
            <a:ext cx="3240360" cy="11963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1371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Sexual Abuse toolkit</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latin typeface="Calibri" panose="020F0502020204030204" pitchFamily="34" charset="0"/>
                <a:cs typeface="Calibri" panose="020F0502020204030204" pitchFamily="34" charset="0"/>
                <a:hlinkClick r:id="rId2"/>
              </a:rPr>
              <a:t>https://</a:t>
            </a:r>
            <a:r>
              <a:rPr lang="en-GB" dirty="0" smtClean="0">
                <a:latin typeface="Calibri" panose="020F0502020204030204" pitchFamily="34" charset="0"/>
                <a:cs typeface="Calibri" panose="020F0502020204030204" pitchFamily="34" charset="0"/>
                <a:hlinkClick r:id="rId2"/>
              </a:rPr>
              <a:t>thegrid.org.uk/teaching-and-learning/relationships-and-sex-education-including-pshe/sexual-abuse-toolkit/introduction</a:t>
            </a:r>
            <a:endParaRPr lang="en-GB" dirty="0" smtClean="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3"/>
              </a:rPr>
              <a:t>https://</a:t>
            </a:r>
            <a:r>
              <a:rPr lang="en-GB" dirty="0" smtClean="0">
                <a:latin typeface="Calibri" panose="020F0502020204030204" pitchFamily="34" charset="0"/>
                <a:cs typeface="Calibri" panose="020F0502020204030204" pitchFamily="34" charset="0"/>
                <a:hlinkClick r:id="rId3"/>
              </a:rPr>
              <a:t>thegrid.org.uk/teaching-and-learning/relationships-and-sex-education-including-pshe/sexual-abuse-toolkit/primary-teaching-resources</a:t>
            </a:r>
            <a:endParaRPr lang="en-GB" dirty="0" smtClean="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4"/>
              </a:rPr>
              <a:t>https://</a:t>
            </a:r>
            <a:r>
              <a:rPr lang="en-GB" dirty="0" smtClean="0">
                <a:latin typeface="Calibri" panose="020F0502020204030204" pitchFamily="34" charset="0"/>
                <a:cs typeface="Calibri" panose="020F0502020204030204" pitchFamily="34" charset="0"/>
                <a:hlinkClick r:id="rId4"/>
              </a:rPr>
              <a:t>thegrid.org.uk/teaching-and-learning/relationships-and-sex-education-including-pshe/sexual-abuse-toolkit/secondary-teaching-resources</a:t>
            </a:r>
            <a:endParaRPr lang="en-GB" dirty="0" smtClean="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hlinkClick r:id="rId5"/>
              </a:rPr>
              <a:t>https://luckylittlelearners.com/must-have-childrens-books-and-videos-about-respect</a:t>
            </a:r>
            <a:r>
              <a:rPr lang="en-GB" dirty="0" smtClean="0">
                <a:latin typeface="Calibri" panose="020F0502020204030204" pitchFamily="34" charset="0"/>
                <a:cs typeface="Calibri" panose="020F0502020204030204" pitchFamily="34" charset="0"/>
                <a:hlinkClick r:id="rId5"/>
              </a:rPr>
              <a:t>/</a:t>
            </a:r>
            <a:endParaRPr lang="en-GB" dirty="0" smtClean="0">
              <a:latin typeface="Calibri" panose="020F0502020204030204" pitchFamily="34" charset="0"/>
              <a:cs typeface="Calibri" panose="020F0502020204030204" pitchFamily="34" charset="0"/>
            </a:endParaRPr>
          </a:p>
          <a:p>
            <a:pPr marL="0" indent="0">
              <a:buNone/>
            </a:pPr>
            <a:endParaRPr lang="en-GB" dirty="0"/>
          </a:p>
          <a:p>
            <a:pPr marL="0" indent="0">
              <a:buNone/>
            </a:pPr>
            <a:endParaRPr lang="en-GB" dirty="0"/>
          </a:p>
        </p:txBody>
      </p:sp>
      <p:pic>
        <p:nvPicPr>
          <p:cNvPr id="4" name="Picture 3" descr="How to Prevent Child Sexual Abuse within Your School - Campus Safet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5013176"/>
            <a:ext cx="2448921" cy="1405850"/>
          </a:xfrm>
          <a:prstGeom prst="rect">
            <a:avLst/>
          </a:prstGeom>
          <a:noFill/>
          <a:ln>
            <a:noFill/>
          </a:ln>
        </p:spPr>
      </p:pic>
    </p:spTree>
    <p:extLst>
      <p:ext uri="{BB962C8B-B14F-4D97-AF65-F5344CB8AC3E}">
        <p14:creationId xmlns:p14="http://schemas.microsoft.com/office/powerpoint/2010/main" val="353001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anose="020F0502020204030204" pitchFamily="34" charset="0"/>
                <a:cs typeface="Calibri" panose="020F0502020204030204" pitchFamily="34" charset="0"/>
              </a:rPr>
              <a:t>Review of sexual abuse in schools and colleges OSFTED 2021</a:t>
            </a:r>
          </a:p>
        </p:txBody>
      </p:sp>
      <p:sp>
        <p:nvSpPr>
          <p:cNvPr id="3" name="Content Placeholder 2"/>
          <p:cNvSpPr>
            <a:spLocks noGrp="1"/>
          </p:cNvSpPr>
          <p:nvPr>
            <p:ph idx="1"/>
          </p:nvPr>
        </p:nvSpPr>
        <p:spPr/>
        <p:txBody>
          <a:bodyPr>
            <a:normAutofit fontScale="85000" lnSpcReduction="20000"/>
          </a:bodyPr>
          <a:lstStyle/>
          <a:p>
            <a:pPr marL="0" lvl="0" indent="0">
              <a:buNone/>
            </a:pPr>
            <a:r>
              <a:rPr lang="en-US" dirty="0">
                <a:latin typeface="Calibri" panose="020F0502020204030204" pitchFamily="34" charset="0"/>
                <a:cs typeface="Calibri" panose="020F0502020204030204" pitchFamily="34" charset="0"/>
              </a:rPr>
              <a:t>How does the current system of safeguarding in schools and colleges listen to the voices of </a:t>
            </a:r>
            <a:endParaRPr lang="en-GB"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children when reporting sexual abuse whether occurring within or outside school?</a:t>
            </a:r>
            <a:endParaRPr lang="en-GB"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What prevents children from reporting sexual abuse?</a:t>
            </a:r>
            <a:endParaRPr lang="en-GB"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Do victims receive timely and appropriate support from the right place?</a:t>
            </a:r>
            <a:endParaRPr lang="en-GB" dirty="0">
              <a:latin typeface="Calibri" panose="020F0502020204030204" pitchFamily="34" charset="0"/>
              <a:cs typeface="Calibri" panose="020F0502020204030204" pitchFamily="34" charset="0"/>
            </a:endParaRPr>
          </a:p>
          <a:p>
            <a:pPr lvl="0"/>
            <a:r>
              <a:rPr lang="en-US" dirty="0">
                <a:latin typeface="Calibri" panose="020F0502020204030204" pitchFamily="34" charset="0"/>
                <a:cs typeface="Calibri" panose="020F0502020204030204" pitchFamily="34" charset="0"/>
              </a:rPr>
              <a:t>Have inspections by ISI (the Independent Schools Inspectorate) and </a:t>
            </a:r>
            <a:r>
              <a:rPr lang="en-US" dirty="0" err="1">
                <a:latin typeface="Calibri" panose="020F0502020204030204" pitchFamily="34" charset="0"/>
                <a:cs typeface="Calibri" panose="020F0502020204030204" pitchFamily="34" charset="0"/>
              </a:rPr>
              <a:t>Ofsted</a:t>
            </a:r>
            <a:r>
              <a:rPr lang="en-US" dirty="0">
                <a:latin typeface="Calibri" panose="020F0502020204030204" pitchFamily="34" charset="0"/>
                <a:cs typeface="Calibri" panose="020F0502020204030204" pitchFamily="34" charset="0"/>
              </a:rPr>
              <a:t> been robust enough in relation to the issues raised?</a:t>
            </a: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5157192"/>
            <a:ext cx="2448921" cy="1405850"/>
          </a:xfrm>
          <a:prstGeom prst="rect">
            <a:avLst/>
          </a:prstGeom>
          <a:noFill/>
          <a:ln>
            <a:noFill/>
          </a:ln>
        </p:spPr>
      </p:pic>
    </p:spTree>
    <p:extLst>
      <p:ext uri="{BB962C8B-B14F-4D97-AF65-F5344CB8AC3E}">
        <p14:creationId xmlns:p14="http://schemas.microsoft.com/office/powerpoint/2010/main" val="409572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Key Stage 3</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t="25123" r="26712" b="7783"/>
          <a:stretch/>
        </p:blipFill>
        <p:spPr bwMode="auto">
          <a:xfrm>
            <a:off x="723443" y="1600200"/>
            <a:ext cx="7470102"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71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Brook Sexual Behaviours</a:t>
            </a:r>
            <a:br>
              <a:rPr lang="en-GB" dirty="0" smtClean="0">
                <a:latin typeface="Calibri" panose="020F0502020204030204" pitchFamily="34" charset="0"/>
                <a:cs typeface="Calibri" panose="020F0502020204030204" pitchFamily="34" charset="0"/>
              </a:rPr>
            </a:br>
            <a:r>
              <a:rPr lang="en-GB" b="1" dirty="0" smtClean="0">
                <a:latin typeface="Calibri" panose="020F0502020204030204" pitchFamily="34" charset="0"/>
                <a:cs typeface="Calibri" panose="020F0502020204030204" pitchFamily="34" charset="0"/>
              </a:rPr>
              <a:t>TRAFFIC LIGHT TOOL 0-17 years</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l="3157" t="16552" r="20895" b="7192"/>
          <a:stretch/>
        </p:blipFill>
        <p:spPr bwMode="auto">
          <a:xfrm>
            <a:off x="1052925" y="1600200"/>
            <a:ext cx="6811137"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89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995" t="18210" r="20396" b="23881"/>
          <a:stretch/>
        </p:blipFill>
        <p:spPr bwMode="auto">
          <a:xfrm>
            <a:off x="683568" y="908720"/>
            <a:ext cx="756084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954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5-9 years</a:t>
            </a:r>
            <a:endParaRPr lang="en-GB" dirty="0"/>
          </a:p>
        </p:txBody>
      </p:sp>
      <p:pic>
        <p:nvPicPr>
          <p:cNvPr id="4" name="Content Placeholder 3"/>
          <p:cNvPicPr>
            <a:picLocks noGrp="1"/>
          </p:cNvPicPr>
          <p:nvPr>
            <p:ph idx="1"/>
          </p:nvPr>
        </p:nvPicPr>
        <p:blipFill rotWithShape="1">
          <a:blip r:embed="rId2"/>
          <a:srcRect l="3490" t="17438" r="20231" b="5419"/>
          <a:stretch/>
        </p:blipFill>
        <p:spPr bwMode="auto">
          <a:xfrm>
            <a:off x="1077411" y="1600200"/>
            <a:ext cx="6762165"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4402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13-17 years</a:t>
            </a:r>
            <a:endParaRPr lang="en-GB" dirty="0">
              <a:latin typeface="Calibri" panose="020F0502020204030204" pitchFamily="34" charset="0"/>
              <a:cs typeface="Calibri" panose="020F0502020204030204" pitchFamily="34" charset="0"/>
            </a:endParaRPr>
          </a:p>
        </p:txBody>
      </p:sp>
      <p:pic>
        <p:nvPicPr>
          <p:cNvPr id="4" name="Content Placeholder 3"/>
          <p:cNvPicPr>
            <a:picLocks noGrp="1"/>
          </p:cNvPicPr>
          <p:nvPr>
            <p:ph idx="1"/>
          </p:nvPr>
        </p:nvPicPr>
        <p:blipFill rotWithShape="1">
          <a:blip r:embed="rId2"/>
          <a:srcRect l="2327" t="16552" r="20064" b="5123"/>
          <a:stretch/>
        </p:blipFill>
        <p:spPr bwMode="auto">
          <a:xfrm>
            <a:off x="1070372" y="1600200"/>
            <a:ext cx="6776244" cy="3844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21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alibri" panose="020F0502020204030204" pitchFamily="34" charset="0"/>
                <a:cs typeface="Calibri" panose="020F0502020204030204" pitchFamily="34" charset="0"/>
              </a:rPr>
              <a:t>Children and young people can take control</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alibri" panose="020F0502020204030204" pitchFamily="34" charset="0"/>
                <a:cs typeface="Calibri" panose="020F0502020204030204" pitchFamily="34" charset="0"/>
              </a:rPr>
              <a:t>Design posters</a:t>
            </a:r>
          </a:p>
          <a:p>
            <a:r>
              <a:rPr lang="en-GB" dirty="0" smtClean="0">
                <a:latin typeface="Calibri" panose="020F0502020204030204" pitchFamily="34" charset="0"/>
                <a:cs typeface="Calibri" panose="020F0502020204030204" pitchFamily="34" charset="0"/>
              </a:rPr>
              <a:t>Work together to write a school mission statement about peer on peer abuse</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Put together a strapline</a:t>
            </a:r>
          </a:p>
          <a:p>
            <a:r>
              <a:rPr lang="en-GB" dirty="0" smtClean="0">
                <a:latin typeface="Calibri" panose="020F0502020204030204" pitchFamily="34" charset="0"/>
                <a:cs typeface="Calibri" panose="020F0502020204030204" pitchFamily="34" charset="0"/>
              </a:rPr>
              <a:t>Signpost appropriate support</a:t>
            </a:r>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Write a song/lyrics about speaking out/teach the school </a:t>
            </a:r>
          </a:p>
          <a:p>
            <a:r>
              <a:rPr lang="en-GB" dirty="0" smtClean="0">
                <a:latin typeface="Calibri" panose="020F0502020204030204" pitchFamily="34" charset="0"/>
                <a:cs typeface="Calibri" panose="020F0502020204030204" pitchFamily="34" charset="0"/>
              </a:rPr>
              <a:t>Write child version policies that make them accessible to all</a:t>
            </a:r>
          </a:p>
          <a:p>
            <a:pPr marL="0" indent="0">
              <a:buNone/>
            </a:pPr>
            <a:endParaRPr lang="en-GB" dirty="0"/>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879" y="5157192"/>
            <a:ext cx="2448921" cy="1405850"/>
          </a:xfrm>
          <a:prstGeom prst="rect">
            <a:avLst/>
          </a:prstGeom>
          <a:noFill/>
          <a:ln>
            <a:noFill/>
          </a:ln>
        </p:spPr>
      </p:pic>
    </p:spTree>
    <p:extLst>
      <p:ext uri="{BB962C8B-B14F-4D97-AF65-F5344CB8AC3E}">
        <p14:creationId xmlns:p14="http://schemas.microsoft.com/office/powerpoint/2010/main" val="113300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KCSIE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marL="0" indent="0">
              <a:buNone/>
            </a:pPr>
            <a:r>
              <a:rPr lang="en-GB" sz="1950" dirty="0">
                <a:latin typeface="Calibri" panose="020F0502020204030204" pitchFamily="34" charset="0"/>
                <a:cs typeface="Calibri" panose="020F0502020204030204" pitchFamily="34" charset="0"/>
              </a:rPr>
              <a:t>‘Keeping children safe in education’ says that all staff should be aware that children are capable of abusing their peers and that they should be clear about their relevant policies and procedures to address peer-on-peer abuse</a:t>
            </a:r>
            <a:r>
              <a:rPr lang="en-GB" sz="1950" dirty="0" smtClean="0">
                <a:latin typeface="Calibri" panose="020F0502020204030204" pitchFamily="34" charset="0"/>
                <a:cs typeface="Calibri" panose="020F0502020204030204" pitchFamily="34" charset="0"/>
              </a:rPr>
              <a:t>.</a:t>
            </a:r>
          </a:p>
          <a:p>
            <a:pPr marL="0" indent="0">
              <a:buNone/>
            </a:pPr>
            <a:endParaRPr lang="en-GB" sz="1950" dirty="0">
              <a:latin typeface="Calibri" panose="020F0502020204030204" pitchFamily="34" charset="0"/>
              <a:cs typeface="Calibri" panose="020F0502020204030204" pitchFamily="34" charset="0"/>
            </a:endParaRPr>
          </a:p>
          <a:p>
            <a:pPr marL="0" indent="0">
              <a:buNone/>
            </a:pPr>
            <a:r>
              <a:rPr lang="en-GB" sz="1950" dirty="0" smtClean="0">
                <a:latin typeface="Calibri" panose="020F0502020204030204" pitchFamily="34" charset="0"/>
                <a:cs typeface="Calibri" panose="020F0502020204030204" pitchFamily="34" charset="0"/>
              </a:rPr>
              <a:t>We </a:t>
            </a:r>
            <a:r>
              <a:rPr lang="en-GB" sz="1950" dirty="0">
                <a:latin typeface="Calibri" panose="020F0502020204030204" pitchFamily="34" charset="0"/>
                <a:cs typeface="Calibri" panose="020F0502020204030204" pitchFamily="34" charset="0"/>
              </a:rPr>
              <a:t>acknowledge that the term ‘peer-on-peer’ does not refer only to sexual abuse, but also to other forms of child-on-child abuse, such as </a:t>
            </a:r>
            <a:r>
              <a:rPr lang="en-GB" sz="1950" b="1" dirty="0">
                <a:solidFill>
                  <a:srgbClr val="FF0000"/>
                </a:solidFill>
                <a:latin typeface="Calibri" panose="020F0502020204030204" pitchFamily="34" charset="0"/>
                <a:cs typeface="Calibri" panose="020F0502020204030204" pitchFamily="34" charset="0"/>
              </a:rPr>
              <a:t>bullying</a:t>
            </a:r>
            <a:r>
              <a:rPr lang="en-GB" sz="1950" dirty="0">
                <a:latin typeface="Calibri" panose="020F0502020204030204" pitchFamily="34" charset="0"/>
                <a:cs typeface="Calibri" panose="020F0502020204030204" pitchFamily="34" charset="0"/>
              </a:rPr>
              <a:t>. </a:t>
            </a:r>
            <a:endParaRPr lang="en-GB" sz="1950" dirty="0" smtClean="0">
              <a:latin typeface="Calibri" panose="020F0502020204030204" pitchFamily="34" charset="0"/>
              <a:cs typeface="Calibri" panose="020F0502020204030204" pitchFamily="34" charset="0"/>
            </a:endParaRPr>
          </a:p>
          <a:p>
            <a:pPr marL="0" indent="0">
              <a:buNone/>
            </a:pPr>
            <a:endParaRPr lang="en-GB" sz="1950" dirty="0">
              <a:latin typeface="Calibri" panose="020F0502020204030204" pitchFamily="34" charset="0"/>
              <a:cs typeface="Calibri" panose="020F0502020204030204" pitchFamily="34" charset="0"/>
            </a:endParaRPr>
          </a:p>
          <a:p>
            <a:pPr marL="0" indent="0">
              <a:buNone/>
            </a:pPr>
            <a:r>
              <a:rPr lang="en-GB" sz="1950" dirty="0" smtClean="0">
                <a:latin typeface="Calibri" panose="020F0502020204030204" pitchFamily="34" charset="0"/>
                <a:cs typeface="Calibri" panose="020F0502020204030204" pitchFamily="34" charset="0"/>
              </a:rPr>
              <a:t>The </a:t>
            </a:r>
            <a:r>
              <a:rPr lang="en-GB" sz="1950" dirty="0">
                <a:latin typeface="Calibri" panose="020F0502020204030204" pitchFamily="34" charset="0"/>
                <a:cs typeface="Calibri" panose="020F0502020204030204" pitchFamily="34" charset="0"/>
              </a:rPr>
              <a:t>term ‘peer-on-peer abuse’ is helpful in </a:t>
            </a:r>
            <a:r>
              <a:rPr lang="en-GB" sz="1950" b="1" dirty="0">
                <a:solidFill>
                  <a:srgbClr val="FF0000"/>
                </a:solidFill>
                <a:latin typeface="Calibri" panose="020F0502020204030204" pitchFamily="34" charset="0"/>
                <a:cs typeface="Calibri" panose="020F0502020204030204" pitchFamily="34" charset="0"/>
              </a:rPr>
              <a:t>focusing professionals’ attention on the fact that children can abuse other children</a:t>
            </a:r>
            <a:r>
              <a:rPr lang="en-GB" sz="1950" dirty="0">
                <a:latin typeface="Calibri" panose="020F0502020204030204" pitchFamily="34" charset="0"/>
                <a:cs typeface="Calibri" panose="020F0502020204030204" pitchFamily="34" charset="0"/>
              </a:rPr>
              <a:t>. However, in the context of sexual abuse it could lead to professionals dismissing potentially harmful sexual behaviour as simply ‘developmental’, when there are power dynamics, age imbalances and other aspects that would warrant further investigation. In this report, we use the term ‘peer-on-peer’ while recognising its limitations.</a:t>
            </a:r>
          </a:p>
          <a:p>
            <a:pPr marL="0" indent="0">
              <a:buNone/>
            </a:pPr>
            <a:endParaRPr lang="en-GB" sz="1950" dirty="0">
              <a:latin typeface="Calibri" panose="020F0502020204030204" pitchFamily="34" charset="0"/>
              <a:cs typeface="Calibri" panose="020F0502020204030204" pitchFamily="34" charset="0"/>
            </a:endParaRP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03070"/>
            <a:ext cx="2448921" cy="1405850"/>
          </a:xfrm>
          <a:prstGeom prst="rect">
            <a:avLst/>
          </a:prstGeom>
          <a:noFill/>
          <a:ln>
            <a:noFill/>
          </a:ln>
        </p:spPr>
      </p:pic>
    </p:spTree>
    <p:extLst>
      <p:ext uri="{BB962C8B-B14F-4D97-AF65-F5344CB8AC3E}">
        <p14:creationId xmlns:p14="http://schemas.microsoft.com/office/powerpoint/2010/main" val="279276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Definition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r>
              <a:rPr lang="en-GB" b="1" dirty="0">
                <a:solidFill>
                  <a:srgbClr val="FF0000"/>
                </a:solidFill>
                <a:latin typeface="Calibri" panose="020F0502020204030204" pitchFamily="34" charset="0"/>
                <a:cs typeface="Calibri" panose="020F0502020204030204" pitchFamily="34" charset="0"/>
              </a:rPr>
              <a:t>Sexual violence, such as rape, assault by penetration and sexual assault</a:t>
            </a:r>
          </a:p>
          <a:p>
            <a:r>
              <a:rPr lang="en-GB" b="1" dirty="0">
                <a:solidFill>
                  <a:srgbClr val="FF0000"/>
                </a:solidFill>
                <a:latin typeface="Calibri" panose="020F0502020204030204" pitchFamily="34" charset="0"/>
                <a:cs typeface="Calibri" panose="020F0502020204030204" pitchFamily="34" charset="0"/>
              </a:rPr>
              <a:t>Sexual harassment, such as sexual comments, remarks or jokes, and online sexual harassment (which may be stand-alone or part of a broader pattern of abuse)</a:t>
            </a:r>
          </a:p>
          <a:p>
            <a:r>
              <a:rPr lang="en-GB" b="1" dirty="0" err="1">
                <a:solidFill>
                  <a:srgbClr val="FF0000"/>
                </a:solidFill>
                <a:latin typeface="Calibri" panose="020F0502020204030204" pitchFamily="34" charset="0"/>
                <a:cs typeface="Calibri" panose="020F0502020204030204" pitchFamily="34" charset="0"/>
              </a:rPr>
              <a:t>Upskirting</a:t>
            </a:r>
            <a:r>
              <a:rPr lang="en-GB" b="1" dirty="0">
                <a:solidFill>
                  <a:srgbClr val="FF0000"/>
                </a:solidFill>
                <a:latin typeface="Calibri" panose="020F0502020204030204" pitchFamily="34" charset="0"/>
                <a:cs typeface="Calibri" panose="020F0502020204030204" pitchFamily="34" charset="0"/>
              </a:rPr>
              <a:t>, which typically involves taking a picture under a person’s clothing without them knowing, with the intention of viewing their genitals or buttocks to obtain sexual gratification, or to cause the victim humiliation, distress or alarm</a:t>
            </a:r>
          </a:p>
          <a:p>
            <a:r>
              <a:rPr lang="en-GB" b="1" dirty="0">
                <a:solidFill>
                  <a:srgbClr val="FF0000"/>
                </a:solidFill>
                <a:latin typeface="Calibri" panose="020F0502020204030204" pitchFamily="34" charset="0"/>
                <a:cs typeface="Calibri" panose="020F0502020204030204" pitchFamily="34" charset="0"/>
              </a:rPr>
              <a:t>Sexting (also known as ‘youth-produced sexual imagery’ or sharing 'nudes' and 'semi-nudes</a:t>
            </a:r>
            <a:r>
              <a:rPr lang="en-GB" b="1" dirty="0" smtClean="0">
                <a:solidFill>
                  <a:srgbClr val="FF0000"/>
                </a:solidFill>
                <a:latin typeface="Calibri" panose="020F0502020204030204" pitchFamily="34" charset="0"/>
                <a:cs typeface="Calibri" panose="020F0502020204030204" pitchFamily="34" charset="0"/>
              </a:rPr>
              <a:t>')</a:t>
            </a:r>
          </a:p>
          <a:p>
            <a:r>
              <a:rPr lang="en-GB" b="1" dirty="0" smtClean="0">
                <a:solidFill>
                  <a:srgbClr val="FF0000"/>
                </a:solidFill>
                <a:latin typeface="Calibri" panose="020F0502020204030204" pitchFamily="34" charset="0"/>
                <a:cs typeface="Calibri" panose="020F0502020204030204" pitchFamily="34" charset="0"/>
              </a:rPr>
              <a:t>Bullying</a:t>
            </a:r>
            <a:endParaRPr lang="en-GB" b="1" dirty="0">
              <a:solidFill>
                <a:srgbClr val="FF0000"/>
              </a:solidFill>
              <a:latin typeface="Calibri" panose="020F0502020204030204" pitchFamily="34" charset="0"/>
              <a:cs typeface="Calibri" panose="020F0502020204030204" pitchFamily="34" charset="0"/>
            </a:endParaRPr>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903470"/>
            <a:ext cx="2448921" cy="1405850"/>
          </a:xfrm>
          <a:prstGeom prst="rect">
            <a:avLst/>
          </a:prstGeom>
          <a:noFill/>
          <a:ln>
            <a:noFill/>
          </a:ln>
        </p:spPr>
      </p:pic>
    </p:spTree>
    <p:extLst>
      <p:ext uri="{BB962C8B-B14F-4D97-AF65-F5344CB8AC3E}">
        <p14:creationId xmlns:p14="http://schemas.microsoft.com/office/powerpoint/2010/main" val="111970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What could peer on peer abuse look like?</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47500" lnSpcReduction="20000"/>
          </a:bodyPr>
          <a:lstStyle/>
          <a:p>
            <a:r>
              <a:rPr lang="en-GB" sz="3800" dirty="0">
                <a:latin typeface="Calibri" panose="020F0502020204030204" pitchFamily="34" charset="0"/>
                <a:cs typeface="Calibri" panose="020F0502020204030204" pitchFamily="34" charset="0"/>
              </a:rPr>
              <a:t>Bullying (including cyberbullying, prejudice-based and discriminatory bullying)</a:t>
            </a:r>
          </a:p>
          <a:p>
            <a:r>
              <a:rPr lang="en-GB" sz="3800" dirty="0">
                <a:latin typeface="Calibri" panose="020F0502020204030204" pitchFamily="34" charset="0"/>
                <a:cs typeface="Calibri" panose="020F0502020204030204" pitchFamily="34" charset="0"/>
              </a:rPr>
              <a:t>Physical abuse such as hitting, kicking, shaking, biting, hair pulling or otherwise causing physical harm (this may include an online element, which facilitates, threatens and/or encourages physical abuse) </a:t>
            </a:r>
          </a:p>
          <a:p>
            <a:r>
              <a:rPr lang="en-GB" sz="3800" dirty="0">
                <a:latin typeface="Calibri" panose="020F0502020204030204" pitchFamily="34" charset="0"/>
                <a:cs typeface="Calibri" panose="020F0502020204030204" pitchFamily="34" charset="0"/>
              </a:rPr>
              <a:t>Abuse in intimate relationships between peers </a:t>
            </a:r>
          </a:p>
          <a:p>
            <a:r>
              <a:rPr lang="en-GB" sz="3800" dirty="0">
                <a:latin typeface="Calibri" panose="020F0502020204030204" pitchFamily="34" charset="0"/>
                <a:cs typeface="Calibri" panose="020F0502020204030204" pitchFamily="34" charset="0"/>
              </a:rPr>
              <a:t>Sexual violence and sexual harassment</a:t>
            </a:r>
          </a:p>
          <a:p>
            <a:r>
              <a:rPr lang="en-GB" sz="3800" dirty="0">
                <a:latin typeface="Calibri" panose="020F0502020204030204" pitchFamily="34" charset="0"/>
                <a:cs typeface="Calibri" panose="020F0502020204030204" pitchFamily="34" charset="0"/>
              </a:rPr>
              <a:t>Causing someone to engage in sexual activity without consent </a:t>
            </a:r>
          </a:p>
          <a:p>
            <a:r>
              <a:rPr lang="en-GB" sz="3800" dirty="0" err="1">
                <a:latin typeface="Calibri" panose="020F0502020204030204" pitchFamily="34" charset="0"/>
                <a:cs typeface="Calibri" panose="020F0502020204030204" pitchFamily="34" charset="0"/>
              </a:rPr>
              <a:t>Upskirting</a:t>
            </a:r>
            <a:r>
              <a:rPr lang="en-GB" sz="3800" dirty="0">
                <a:latin typeface="Calibri" panose="020F0502020204030204" pitchFamily="34" charset="0"/>
                <a:cs typeface="Calibri" panose="020F0502020204030204" pitchFamily="34" charset="0"/>
              </a:rPr>
              <a:t>, which typically involves taking a picture under a person’s clothing without their permission, to obtain sexual gratification or cause the victim humiliation, distress or alarm  </a:t>
            </a:r>
          </a:p>
          <a:p>
            <a:r>
              <a:rPr lang="en-GB" sz="3800" dirty="0">
                <a:latin typeface="Calibri" panose="020F0502020204030204" pitchFamily="34" charset="0"/>
                <a:cs typeface="Calibri" panose="020F0502020204030204" pitchFamily="34" charset="0"/>
              </a:rPr>
              <a:t>Consensual and non-consensual sharing of nude and semi-nude images and/or videos (also known as sexting or youth produced sexual imagery)</a:t>
            </a:r>
          </a:p>
          <a:p>
            <a:r>
              <a:rPr lang="en-GB" sz="3800" dirty="0">
                <a:latin typeface="Calibri" panose="020F0502020204030204" pitchFamily="34" charset="0"/>
                <a:cs typeface="Calibri" panose="020F0502020204030204" pitchFamily="34" charset="0"/>
              </a:rPr>
              <a:t>Initiation/hazing type violence and rituals, which could include activities involving harassment, abuse or humiliation used as a way of initiating a person into a group, and may also include an online element</a:t>
            </a:r>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3700" y="5229200"/>
            <a:ext cx="2448921" cy="1405850"/>
          </a:xfrm>
          <a:prstGeom prst="rect">
            <a:avLst/>
          </a:prstGeom>
          <a:noFill/>
          <a:ln>
            <a:noFill/>
          </a:ln>
        </p:spPr>
      </p:pic>
    </p:spTree>
    <p:extLst>
      <p:ext uri="{BB962C8B-B14F-4D97-AF65-F5344CB8AC3E}">
        <p14:creationId xmlns:p14="http://schemas.microsoft.com/office/powerpoint/2010/main" val="193706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cs typeface="Calibri" panose="020F0502020204030204" pitchFamily="34" charset="0"/>
              </a:rPr>
              <a:t>What children do</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Calibri" panose="020F0502020204030204" pitchFamily="34" charset="0"/>
                <a:cs typeface="Calibri" panose="020F0502020204030204" pitchFamily="34" charset="0"/>
              </a:rPr>
              <a:t>C</a:t>
            </a:r>
            <a:r>
              <a:rPr lang="en-GB" dirty="0" smtClean="0">
                <a:latin typeface="Calibri" panose="020F0502020204030204" pitchFamily="34" charset="0"/>
                <a:cs typeface="Calibri" panose="020F0502020204030204" pitchFamily="34" charset="0"/>
              </a:rPr>
              <a:t>hildren </a:t>
            </a:r>
            <a:r>
              <a:rPr lang="en-GB" dirty="0">
                <a:latin typeface="Calibri" panose="020F0502020204030204" pitchFamily="34" charset="0"/>
                <a:cs typeface="Calibri" panose="020F0502020204030204" pitchFamily="34" charset="0"/>
              </a:rPr>
              <a:t>can abuse other children inside and outside of school, as well as online, and that online abuse can take the form of:</a:t>
            </a:r>
          </a:p>
          <a:p>
            <a:pPr lvl="1"/>
            <a:r>
              <a:rPr lang="en-GB" dirty="0">
                <a:latin typeface="Calibri" panose="020F0502020204030204" pitchFamily="34" charset="0"/>
                <a:cs typeface="Calibri" panose="020F0502020204030204" pitchFamily="34" charset="0"/>
              </a:rPr>
              <a:t>Abusive, harassing and misogynistic messages</a:t>
            </a:r>
          </a:p>
          <a:p>
            <a:pPr lvl="1"/>
            <a:r>
              <a:rPr lang="en-GB" dirty="0">
                <a:latin typeface="Calibri" panose="020F0502020204030204" pitchFamily="34" charset="0"/>
                <a:cs typeface="Calibri" panose="020F0502020204030204" pitchFamily="34" charset="0"/>
              </a:rPr>
              <a:t>Non-consensual sharing of indecent nude and semi-nude images and/or videos, especially around chat groups </a:t>
            </a:r>
          </a:p>
          <a:p>
            <a:pPr lvl="1"/>
            <a:r>
              <a:rPr lang="en-GB" dirty="0">
                <a:latin typeface="Calibri" panose="020F0502020204030204" pitchFamily="34" charset="0"/>
                <a:cs typeface="Calibri" panose="020F0502020204030204" pitchFamily="34" charset="0"/>
              </a:rPr>
              <a:t>Sharing of abusive images and pornography to those who don’t want to receive such content</a:t>
            </a: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357" y="5390985"/>
            <a:ext cx="2448921" cy="1405850"/>
          </a:xfrm>
          <a:prstGeom prst="rect">
            <a:avLst/>
          </a:prstGeom>
          <a:noFill/>
          <a:ln>
            <a:noFill/>
          </a:ln>
        </p:spPr>
      </p:pic>
    </p:spTree>
    <p:extLst>
      <p:ext uri="{BB962C8B-B14F-4D97-AF65-F5344CB8AC3E}">
        <p14:creationId xmlns:p14="http://schemas.microsoft.com/office/powerpoint/2010/main" val="107250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
            </a:r>
            <a:br>
              <a:rPr lang="en-GB" sz="3600" dirty="0" smtClean="0"/>
            </a:br>
            <a:r>
              <a:rPr lang="en-GB" sz="3000" dirty="0" smtClean="0">
                <a:latin typeface="Calibri" panose="020F0502020204030204" pitchFamily="34" charset="0"/>
                <a:cs typeface="Calibri" panose="020F0502020204030204" pitchFamily="34" charset="0"/>
              </a:rPr>
              <a:t>There is no point reporting because </a:t>
            </a:r>
            <a:r>
              <a:rPr lang="en-GB" sz="3000" dirty="0">
                <a:latin typeface="Calibri" panose="020F0502020204030204" pitchFamily="34" charset="0"/>
                <a:cs typeface="Calibri" panose="020F0502020204030204" pitchFamily="34" charset="0"/>
              </a:rPr>
              <a:t>incidents are so </a:t>
            </a:r>
            <a:r>
              <a:rPr lang="en-GB" sz="3000" dirty="0" smtClean="0">
                <a:latin typeface="Calibri" panose="020F0502020204030204" pitchFamily="34" charset="0"/>
                <a:cs typeface="Calibri" panose="020F0502020204030204" pitchFamily="34" charset="0"/>
              </a:rPr>
              <a:t>commonplace – OFSTED 2021</a:t>
            </a:r>
            <a:r>
              <a:rPr lang="en-GB" sz="3600" dirty="0"/>
              <a:t/>
            </a:r>
            <a:br>
              <a:rPr lang="en-GB" sz="3600" dirty="0"/>
            </a:br>
            <a:endParaRPr lang="en-GB" sz="3600" dirty="0"/>
          </a:p>
        </p:txBody>
      </p:sp>
      <p:sp>
        <p:nvSpPr>
          <p:cNvPr id="3" name="Content Placeholder 2"/>
          <p:cNvSpPr>
            <a:spLocks noGrp="1"/>
          </p:cNvSpPr>
          <p:nvPr>
            <p:ph idx="1"/>
          </p:nvPr>
        </p:nvSpPr>
        <p:spPr/>
        <p:txBody>
          <a:bodyPr>
            <a:normAutofit fontScale="62500" lnSpcReduction="20000"/>
          </a:bodyPr>
          <a:lstStyle/>
          <a:p>
            <a:pPr marL="0" indent="0">
              <a:buNone/>
            </a:pPr>
            <a:r>
              <a:rPr lang="en-GB" dirty="0" smtClean="0">
                <a:latin typeface="Calibri" panose="020F0502020204030204" pitchFamily="34" charset="0"/>
                <a:cs typeface="Calibri" panose="020F0502020204030204" pitchFamily="34" charset="0"/>
              </a:rPr>
              <a:t>Of</a:t>
            </a:r>
            <a:r>
              <a:rPr lang="en-GB" dirty="0">
                <a:latin typeface="Calibri" panose="020F0502020204030204" pitchFamily="34" charset="0"/>
                <a:cs typeface="Calibri" panose="020F0502020204030204" pitchFamily="34" charset="0"/>
              </a:rPr>
              <a:t> the children and young people Ofsted spoke to</a:t>
            </a:r>
            <a:r>
              <a:rPr lang="en-GB" dirty="0" smtClean="0">
                <a:latin typeface="Calibri" panose="020F0502020204030204" pitchFamily="34" charset="0"/>
                <a:cs typeface="Calibri" panose="020F0502020204030204" pitchFamily="34" charset="0"/>
              </a:rPr>
              <a:t>:</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Nearly 90% of girls, and nearly 50% of boys, said being sent explicit pictures or videos of things they did not want to see happens a lot or sometimes to them or their peers</a:t>
            </a:r>
          </a:p>
          <a:p>
            <a:r>
              <a:rPr lang="en-GB" dirty="0">
                <a:latin typeface="Calibri" panose="020F0502020204030204" pitchFamily="34" charset="0"/>
                <a:cs typeface="Calibri" panose="020F0502020204030204" pitchFamily="34" charset="0"/>
              </a:rPr>
              <a:t>92% of girls, and 74% of boys, said sexist name-calling happens a lot or sometimes to them or their peers</a:t>
            </a:r>
          </a:p>
          <a:p>
            <a:r>
              <a:rPr lang="en-GB" dirty="0">
                <a:latin typeface="Calibri" panose="020F0502020204030204" pitchFamily="34" charset="0"/>
                <a:cs typeface="Calibri" panose="020F0502020204030204" pitchFamily="34" charset="0"/>
              </a:rPr>
              <a:t>They didn’t want to talk about sexual abuse for other reasons too, such as:</a:t>
            </a:r>
          </a:p>
          <a:p>
            <a:r>
              <a:rPr lang="en-GB" dirty="0">
                <a:latin typeface="Calibri" panose="020F0502020204030204" pitchFamily="34" charset="0"/>
                <a:cs typeface="Calibri" panose="020F0502020204030204" pitchFamily="34" charset="0"/>
              </a:rPr>
              <a:t>Worrying that what happened next would be out of their control</a:t>
            </a:r>
          </a:p>
          <a:p>
            <a:r>
              <a:rPr lang="en-GB" dirty="0">
                <a:latin typeface="Calibri" panose="020F0502020204030204" pitchFamily="34" charset="0"/>
                <a:cs typeface="Calibri" panose="020F0502020204030204" pitchFamily="34" charset="0"/>
              </a:rPr>
              <a:t>Thinking they wouldn't be believed or that they’d be blamed</a:t>
            </a:r>
          </a:p>
          <a:p>
            <a:r>
              <a:rPr lang="en-GB" dirty="0">
                <a:latin typeface="Calibri" panose="020F0502020204030204" pitchFamily="34" charset="0"/>
                <a:cs typeface="Calibri" panose="020F0502020204030204" pitchFamily="34" charset="0"/>
              </a:rPr>
              <a:t>The risk of being ostracised by their peers or branded a 'snitch' for getting someone into trouble</a:t>
            </a:r>
          </a:p>
          <a:p>
            <a:pPr marL="0" indent="0">
              <a:buNone/>
            </a:pPr>
            <a:endParaRPr lang="en-GB" dirty="0">
              <a:latin typeface="Calibri" panose="020F0502020204030204" pitchFamily="34" charset="0"/>
              <a:cs typeface="Calibri" panose="020F0502020204030204" pitchFamily="34" charset="0"/>
            </a:endParaRPr>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229200"/>
            <a:ext cx="2448921" cy="1405850"/>
          </a:xfrm>
          <a:prstGeom prst="rect">
            <a:avLst/>
          </a:prstGeom>
          <a:noFill/>
          <a:ln>
            <a:noFill/>
          </a:ln>
        </p:spPr>
      </p:pic>
    </p:spTree>
    <p:extLst>
      <p:ext uri="{BB962C8B-B14F-4D97-AF65-F5344CB8AC3E}">
        <p14:creationId xmlns:p14="http://schemas.microsoft.com/office/powerpoint/2010/main" val="109978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panose="020F0502020204030204" pitchFamily="34" charset="0"/>
                <a:cs typeface="Calibri" panose="020F0502020204030204" pitchFamily="34" charset="0"/>
              </a:rPr>
              <a:t>What should we and children be challenging?</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latin typeface="Calibri" panose="020F0502020204030204" pitchFamily="34" charset="0"/>
                <a:cs typeface="Calibri" panose="020F0502020204030204" pitchFamily="34" charset="0"/>
              </a:rPr>
              <a:t>You're </a:t>
            </a:r>
            <a:r>
              <a:rPr lang="en-GB" dirty="0">
                <a:latin typeface="Calibri" panose="020F0502020204030204" pitchFamily="34" charset="0"/>
                <a:cs typeface="Calibri" panose="020F0502020204030204" pitchFamily="34" charset="0"/>
              </a:rPr>
              <a:t>required to have a behaviour policy and measures in place to prevent all forms of bullying. Your child protection policy should also include the procedures you have in place to minimise the risk of peer-on-peer abuse.</a:t>
            </a:r>
          </a:p>
          <a:p>
            <a:r>
              <a:rPr lang="en-GB" dirty="0">
                <a:latin typeface="Calibri" panose="020F0502020204030204" pitchFamily="34" charset="0"/>
                <a:cs typeface="Calibri" panose="020F0502020204030204" pitchFamily="34" charset="0"/>
              </a:rPr>
              <a:t>Make sure staff challenge inappropriate behaviours by, for example:</a:t>
            </a:r>
          </a:p>
          <a:p>
            <a:r>
              <a:rPr lang="en-GB" dirty="0">
                <a:latin typeface="Calibri" panose="020F0502020204030204" pitchFamily="34" charset="0"/>
                <a:cs typeface="Calibri" panose="020F0502020204030204" pitchFamily="34" charset="0"/>
              </a:rPr>
              <a:t>Making clear that sexual violence and sexual harassment is not acceptable, will never be tolerated and is not an inevitable part of growing up</a:t>
            </a:r>
          </a:p>
          <a:p>
            <a:r>
              <a:rPr lang="en-GB" dirty="0">
                <a:latin typeface="Calibri" panose="020F0502020204030204" pitchFamily="34" charset="0"/>
                <a:cs typeface="Calibri" panose="020F0502020204030204" pitchFamily="34" charset="0"/>
              </a:rPr>
              <a:t>Not tolerating or dismissing sexual violence or sexual harassment as ‘banter’, ‘part of growing up’, ‘just having a laugh’ or ‘boys being boys’</a:t>
            </a:r>
          </a:p>
          <a:p>
            <a:r>
              <a:rPr lang="en-GB" dirty="0">
                <a:latin typeface="Calibri" panose="020F0502020204030204" pitchFamily="34" charset="0"/>
                <a:cs typeface="Calibri" panose="020F0502020204030204" pitchFamily="34" charset="0"/>
              </a:rPr>
              <a:t>Dismissing inappropriate behaviour risks leading to:</a:t>
            </a:r>
          </a:p>
          <a:p>
            <a:r>
              <a:rPr lang="en-GB" dirty="0">
                <a:latin typeface="Calibri" panose="020F0502020204030204" pitchFamily="34" charset="0"/>
                <a:cs typeface="Calibri" panose="020F0502020204030204" pitchFamily="34" charset="0"/>
              </a:rPr>
              <a:t>A culture of unacceptable behaviours</a:t>
            </a:r>
          </a:p>
          <a:p>
            <a:r>
              <a:rPr lang="en-GB" dirty="0">
                <a:latin typeface="Calibri" panose="020F0502020204030204" pitchFamily="34" charset="0"/>
                <a:cs typeface="Calibri" panose="020F0502020204030204" pitchFamily="34" charset="0"/>
              </a:rPr>
              <a:t>An unsafe environment for children </a:t>
            </a:r>
          </a:p>
          <a:p>
            <a:r>
              <a:rPr lang="en-GB" dirty="0">
                <a:latin typeface="Calibri" panose="020F0502020204030204" pitchFamily="34" charset="0"/>
                <a:cs typeface="Calibri" panose="020F0502020204030204" pitchFamily="34" charset="0"/>
              </a:rPr>
              <a:t>A culture that normalises abuse, leading to pupils accepting it as normal and not coming forward to report it </a:t>
            </a:r>
          </a:p>
          <a:p>
            <a:r>
              <a:rPr lang="en-GB" dirty="0">
                <a:latin typeface="Calibri" panose="020F0502020204030204" pitchFamily="34" charset="0"/>
                <a:cs typeface="Calibri" panose="020F0502020204030204" pitchFamily="34" charset="0"/>
              </a:rPr>
              <a:t>You should have clear sanctions in place to respond effectively to incidents.</a:t>
            </a:r>
          </a:p>
          <a:p>
            <a:pPr marL="0" indent="0">
              <a:buNone/>
            </a:pPr>
            <a:endParaRPr lang="en-GB" dirty="0"/>
          </a:p>
        </p:txBody>
      </p:sp>
      <p:pic>
        <p:nvPicPr>
          <p:cNvPr id="4" name="Picture 3" descr="How to Prevent Child Sexual Abuse within Your School - Campus Safe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301208"/>
            <a:ext cx="2448921" cy="1405850"/>
          </a:xfrm>
          <a:prstGeom prst="rect">
            <a:avLst/>
          </a:prstGeom>
          <a:noFill/>
          <a:ln>
            <a:noFill/>
          </a:ln>
        </p:spPr>
      </p:pic>
    </p:spTree>
    <p:extLst>
      <p:ext uri="{BB962C8B-B14F-4D97-AF65-F5344CB8AC3E}">
        <p14:creationId xmlns:p14="http://schemas.microsoft.com/office/powerpoint/2010/main" val="3752006839"/>
      </p:ext>
    </p:extLst>
  </p:cSld>
  <p:clrMapOvr>
    <a:masterClrMapping/>
  </p:clrMapOvr>
</p:sld>
</file>

<file path=ppt/theme/theme1.xml><?xml version="1.0" encoding="utf-8"?>
<a:theme xmlns:a="http://schemas.openxmlformats.org/drawingml/2006/main" name="STSA Powerpoint Template">
  <a:themeElements>
    <a:clrScheme name="Severn Teaching School">
      <a:dk1>
        <a:sysClr val="windowText" lastClr="000000"/>
      </a:dk1>
      <a:lt1>
        <a:srgbClr val="FFFFFF"/>
      </a:lt1>
      <a:dk2>
        <a:srgbClr val="838F57"/>
      </a:dk2>
      <a:lt2>
        <a:srgbClr val="DCC391"/>
      </a:lt2>
      <a:accent1>
        <a:srgbClr val="838F57"/>
      </a:accent1>
      <a:accent2>
        <a:srgbClr val="99BAE9"/>
      </a:accent2>
      <a:accent3>
        <a:srgbClr val="838F57"/>
      </a:accent3>
      <a:accent4>
        <a:srgbClr val="C00000"/>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2110</Words>
  <Application>Microsoft Office PowerPoint</Application>
  <PresentationFormat>On-screen Show (4:3)</PresentationFormat>
  <Paragraphs>180</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STSA Powerpoint Template</vt:lpstr>
      <vt:lpstr>Peer on Peer Abuse and Sexual Harassment </vt:lpstr>
      <vt:lpstr>First thing we need to do</vt:lpstr>
      <vt:lpstr>Review of sexual abuse in schools and colleges OSFTED 2021</vt:lpstr>
      <vt:lpstr>KCSIE</vt:lpstr>
      <vt:lpstr>Definition</vt:lpstr>
      <vt:lpstr>What could peer on peer abuse look like?</vt:lpstr>
      <vt:lpstr>What children do</vt:lpstr>
      <vt:lpstr> There is no point reporting because incidents are so commonplace – OFSTED 2021 </vt:lpstr>
      <vt:lpstr>What should we and children be challenging?</vt:lpstr>
      <vt:lpstr>How can a board address sexual abuse in schools?</vt:lpstr>
      <vt:lpstr>What is our role in preventing peer on peer abuse?</vt:lpstr>
      <vt:lpstr>What the SARS report advocates</vt:lpstr>
      <vt:lpstr>Addressing peer on peer abuse</vt:lpstr>
      <vt:lpstr>OFSTED 2021</vt:lpstr>
      <vt:lpstr>We may not feel prepared</vt:lpstr>
      <vt:lpstr>Sexual abuse in schools</vt:lpstr>
      <vt:lpstr>Addressing the culture of the setting</vt:lpstr>
      <vt:lpstr>Being a bystander culture</vt:lpstr>
      <vt:lpstr> RSHE doesn't meet the needs of young people </vt:lpstr>
      <vt:lpstr>A preventative curriculum</vt:lpstr>
      <vt:lpstr>Support with a preventative curriculum</vt:lpstr>
      <vt:lpstr>What is happening locally?</vt:lpstr>
      <vt:lpstr>External resources</vt:lpstr>
      <vt:lpstr>Resources to use with your board</vt:lpstr>
      <vt:lpstr>Key Stage 1</vt:lpstr>
      <vt:lpstr>Key Stage 2</vt:lpstr>
      <vt:lpstr>Resources upper KS2 </vt:lpstr>
      <vt:lpstr>Body Boundaries</vt:lpstr>
      <vt:lpstr>Sexual Abuse toolkit</vt:lpstr>
      <vt:lpstr>Key Stage 3</vt:lpstr>
      <vt:lpstr>Brook Sexual Behaviours TRAFFIC LIGHT TOOL 0-17 years</vt:lpstr>
      <vt:lpstr>PowerPoint Presentation</vt:lpstr>
      <vt:lpstr>5-9 years</vt:lpstr>
      <vt:lpstr>13-17 years</vt:lpstr>
      <vt:lpstr>Children and young people can take control</vt:lpstr>
    </vt:vector>
  </TitlesOfParts>
  <Company>T&amp;W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Doult, Will</dc:creator>
  <cp:lastModifiedBy>Deane, Sian</cp:lastModifiedBy>
  <cp:revision>56</cp:revision>
  <cp:lastPrinted>2013-06-26T15:50:20Z</cp:lastPrinted>
  <dcterms:created xsi:type="dcterms:W3CDTF">2013-05-08T10:14:27Z</dcterms:created>
  <dcterms:modified xsi:type="dcterms:W3CDTF">2021-12-13T12:23:25Z</dcterms:modified>
</cp:coreProperties>
</file>