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8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7D340-5BD7-4911-A194-1664B85A9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495881-1266-4009-8572-83D9B438F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798A0-7745-45C5-91C7-09A5186BF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A296-EB8F-40F9-886F-4948C7EEBDC7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302BA-6979-4001-8BC2-53883683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19305-18AB-4EEB-88BF-E58BD7AC4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4FE-E1FE-48E3-8648-D44FC25F3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9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C4403-352C-4FEA-BADF-D615BD0E4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6554D6-DEF2-4E98-AD50-6F612DDEA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73A62-1DAF-4FAC-8872-0FE9810A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A296-EB8F-40F9-886F-4948C7EEBDC7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4285F-EC56-4B96-B5FA-4A8FDEAD6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A8239-1847-4959-84F1-7B43E03C6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4FE-E1FE-48E3-8648-D44FC25F3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093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CB121B-A598-4B5D-BD61-9341178E05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A8E6CF-0E0D-4373-9FEE-05B5194B4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0AD8E-D4CD-4D14-B771-38EE8B6F7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A296-EB8F-40F9-886F-4948C7EEBDC7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48EAA-24F4-405B-8FFF-E21C2285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74D12-47E2-49E5-967D-42435A355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4FE-E1FE-48E3-8648-D44FC25F3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9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2B90F-012E-4F66-930B-5B5292491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FD746-C86B-4E36-8A9E-062CC0CFD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6899A-2590-40F2-AF42-5F199FF95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A296-EB8F-40F9-886F-4948C7EEBDC7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04BB9-334A-4D6C-8386-147559A9B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A7457-4CCE-4923-9C51-E7DD2F2E7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4FE-E1FE-48E3-8648-D44FC25F3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85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B8CBA-50BE-4FCD-883E-5BBB9F5A8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88EB8-41B6-44D7-947F-929CBB7CB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76E16-4898-4DF3-866F-4CCED42A4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A296-EB8F-40F9-886F-4948C7EEBDC7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946F4-2292-4AF6-9665-547259723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7A991-6FE6-4808-81A8-BAAAFC01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4FE-E1FE-48E3-8648-D44FC25F3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98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2BCEF-68DD-482A-A7B7-58893D821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2D11D-895C-4EEB-8856-04C69560C5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1D164-2EF3-4882-BFD2-F4BE539A2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CFFD1-DD3E-485A-9E7A-BEB2E63C7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A296-EB8F-40F9-886F-4948C7EEBDC7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C7063-F85E-4D72-BC1B-032CD30F4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D350B-4237-4E27-9F1B-B0F5F3C80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4FE-E1FE-48E3-8648-D44FC25F3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81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F2F4D-A2B6-4D1F-BF38-233CF67E4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5EF50-9BBA-4C3F-A1A3-E42CDEC7E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08D06-9019-4187-B90D-122FD7E9D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B2D861-8901-437C-9084-C768B7FED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4DCA76-08B7-41E2-BC13-182A89398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F73DE-0052-4801-8285-01D60A43A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A296-EB8F-40F9-886F-4948C7EEBDC7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2D6FA1-D65D-4BE8-BE3D-DB2842856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27A334-68D6-4B65-BAF1-5CA327ED6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4FE-E1FE-48E3-8648-D44FC25F3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103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AE01B-4D46-4AA2-8083-0407F4174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984CE4-EF50-4FBD-A41E-24D018BA4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A296-EB8F-40F9-886F-4948C7EEBDC7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DD2F2C-77AA-48E4-A247-A7046A517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536AE-C784-4D26-9B4A-75B7405CC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4FE-E1FE-48E3-8648-D44FC25F3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9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15EE3D-7190-40C4-B537-041E7BCC3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A296-EB8F-40F9-886F-4948C7EEBDC7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05DE20-10A5-4D30-8666-B43057AA1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9D621-FE2A-4CCA-983C-AA012A96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4FE-E1FE-48E3-8648-D44FC25F3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5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D60D8-678E-406B-A112-AF2D6740F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FD922-B310-42E3-984F-392CFED80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5F666E-CEF4-49BC-9969-12CFA4CE7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0C156-0752-4F51-8E86-B91636BA3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A296-EB8F-40F9-886F-4948C7EEBDC7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B84A7-9568-42B5-A348-D3031D4B4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E6632-C32B-40CC-A1ED-00A03868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4FE-E1FE-48E3-8648-D44FC25F3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58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140DF-ECC6-4663-9743-5228BD10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84EE0D-63BD-44BA-AEDF-81C66EA67A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DECB42-C61A-4C2C-8731-3A7EADC5B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18DB0-7CA0-4001-B38B-A6DF00CED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A296-EB8F-40F9-886F-4948C7EEBDC7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EF66E-1B92-4789-AF5D-29754B5A5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9C88A-45E0-46F9-9264-4330C07F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4FE-E1FE-48E3-8648-D44FC25F3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51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8D878-3F59-49F8-9A40-0CA50737C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FD6FF-47C2-4636-80F3-5967A035C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33522-923A-4DB9-9521-C8B1262074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EA296-EB8F-40F9-886F-4948C7EEBDC7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78F8E-20BA-4B6D-989F-EA10FDE8A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57BC6-7771-458B-8E1A-924B96F8A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D44FE-E1FE-48E3-8648-D44FC25F3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54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C559D1-DA32-4F55-80ED-6B95009F1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1862320"/>
          </a:xfrm>
        </p:spPr>
        <p:txBody>
          <a:bodyPr anchor="b">
            <a:noAutofit/>
          </a:bodyPr>
          <a:lstStyle/>
          <a:p>
            <a:r>
              <a:rPr lang="en-GB" sz="10300" dirty="0">
                <a:solidFill>
                  <a:srgbClr val="FFFFFF"/>
                </a:solidFill>
                <a:latin typeface="NTFPreCursivefk" panose="03000400000000000000" pitchFamily="66" charset="0"/>
              </a:rPr>
              <a:t>Creating a culture of</a:t>
            </a:r>
          </a:p>
        </p:txBody>
      </p:sp>
      <p:pic>
        <p:nvPicPr>
          <p:cNvPr id="1028" name="Picture 4" descr="Kids Showing Respect Clipart | Free Images at Clker.com - vector clip art  online, royalty free &amp;amp; public domain">
            <a:extLst>
              <a:ext uri="{FF2B5EF4-FFF2-40B4-BE49-F238E27FC236}">
                <a16:creationId xmlns:a16="http://schemas.microsoft.com/office/drawing/2014/main" id="{724B43B4-5ED1-4E4D-A56D-BC795776B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577" y="2966098"/>
            <a:ext cx="6091963" cy="3045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5830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64E7C54-B198-4F75-8816-2E7F9278AE22}"/>
              </a:ext>
            </a:extLst>
          </p:cNvPr>
          <p:cNvSpPr txBox="1">
            <a:spLocks/>
          </p:cNvSpPr>
          <p:nvPr/>
        </p:nvSpPr>
        <p:spPr>
          <a:xfrm>
            <a:off x="224382" y="1809864"/>
            <a:ext cx="6852847" cy="28227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en-GB" sz="4800" dirty="0">
                <a:solidFill>
                  <a:srgbClr val="000000"/>
                </a:solidFill>
                <a:latin typeface="NTFPreCursivefk" panose="03000400000000000000" pitchFamily="66" charset="0"/>
              </a:rPr>
              <a:t>If you follow the Whale rules and are respectful, your peg will be moved up. </a:t>
            </a:r>
          </a:p>
          <a:p>
            <a:pPr marL="0" indent="0" algn="ctr">
              <a:buNone/>
            </a:pPr>
            <a:endParaRPr lang="en-GB" sz="4800" dirty="0">
              <a:solidFill>
                <a:srgbClr val="000000"/>
              </a:solidFill>
              <a:latin typeface="NTFPreCursivefk" panose="03000400000000000000" pitchFamily="66" charset="0"/>
            </a:endParaRPr>
          </a:p>
          <a:p>
            <a:pPr marL="0" indent="0" algn="ctr">
              <a:buNone/>
            </a:pPr>
            <a:r>
              <a:rPr lang="en-GB" sz="4800" dirty="0">
                <a:solidFill>
                  <a:srgbClr val="000000"/>
                </a:solidFill>
                <a:latin typeface="NTFPreCursivefk" panose="03000400000000000000" pitchFamily="66" charset="0"/>
              </a:rPr>
              <a:t>If you break the Whale rules or are disrespectful your peg will be moved down. </a:t>
            </a:r>
          </a:p>
          <a:p>
            <a:pPr algn="ctr"/>
            <a:br>
              <a:rPr lang="en-US" sz="4000" dirty="0">
                <a:latin typeface="NTFPreCursivefk" panose="03000400000000000000" pitchFamily="66" charset="0"/>
              </a:rPr>
            </a:br>
            <a:endParaRPr lang="en-US" sz="4000" dirty="0">
              <a:latin typeface="NTFPreCursivefk" panose="03000400000000000000" pitchFamily="66" charset="0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9D60884A-D9DE-4D7C-9D46-45A647C9D2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60" b="1"/>
          <a:stretch/>
        </p:blipFill>
        <p:spPr>
          <a:xfrm rot="5400000">
            <a:off x="7260928" y="1769647"/>
            <a:ext cx="4074966" cy="37993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7851FE-3AC5-48A9-BBB8-986951BA862B}"/>
              </a:ext>
            </a:extLst>
          </p:cNvPr>
          <p:cNvSpPr txBox="1"/>
          <p:nvPr/>
        </p:nvSpPr>
        <p:spPr>
          <a:xfrm>
            <a:off x="1869708" y="450884"/>
            <a:ext cx="35621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u="sng" dirty="0">
                <a:latin typeface="NTFPreCursivefk" panose="03000400000000000000" pitchFamily="66" charset="0"/>
              </a:rPr>
              <a:t>Consequences</a:t>
            </a:r>
          </a:p>
        </p:txBody>
      </p:sp>
    </p:spTree>
    <p:extLst>
      <p:ext uri="{BB962C8B-B14F-4D97-AF65-F5344CB8AC3E}">
        <p14:creationId xmlns:p14="http://schemas.microsoft.com/office/powerpoint/2010/main" val="838234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64E7C54-B198-4F75-8816-2E7F9278AE22}"/>
              </a:ext>
            </a:extLst>
          </p:cNvPr>
          <p:cNvSpPr txBox="1">
            <a:spLocks/>
          </p:cNvSpPr>
          <p:nvPr/>
        </p:nvSpPr>
        <p:spPr>
          <a:xfrm>
            <a:off x="224382" y="1809864"/>
            <a:ext cx="6852847" cy="28227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en-GB" sz="4800" dirty="0">
                <a:solidFill>
                  <a:srgbClr val="000000"/>
                </a:solidFill>
                <a:latin typeface="NTFPreCursivefk" panose="03000400000000000000" pitchFamily="66" charset="0"/>
              </a:rPr>
              <a:t>If you say inappropriate things, you will be given a yellow card and receive an internal exclusion. </a:t>
            </a:r>
          </a:p>
          <a:p>
            <a:pPr algn="ctr"/>
            <a:br>
              <a:rPr lang="en-US" sz="4000" dirty="0">
                <a:latin typeface="NTFPreCursivefk" panose="03000400000000000000" pitchFamily="66" charset="0"/>
              </a:rPr>
            </a:br>
            <a:endParaRPr lang="en-US" sz="4000" dirty="0">
              <a:latin typeface="NTFPreCursivefk" panose="03000400000000000000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7851FE-3AC5-48A9-BBB8-986951BA862B}"/>
              </a:ext>
            </a:extLst>
          </p:cNvPr>
          <p:cNvSpPr txBox="1"/>
          <p:nvPr/>
        </p:nvSpPr>
        <p:spPr>
          <a:xfrm>
            <a:off x="1869708" y="450884"/>
            <a:ext cx="35621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u="sng" dirty="0">
                <a:latin typeface="NTFPreCursivefk" panose="03000400000000000000" pitchFamily="66" charset="0"/>
              </a:rPr>
              <a:t>Consequences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429A0F2-FCF9-4657-B9E6-68667D989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611" y="1689953"/>
            <a:ext cx="4068667" cy="3204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58677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64E7C54-B198-4F75-8816-2E7F9278AE22}"/>
              </a:ext>
            </a:extLst>
          </p:cNvPr>
          <p:cNvSpPr txBox="1">
            <a:spLocks/>
          </p:cNvSpPr>
          <p:nvPr/>
        </p:nvSpPr>
        <p:spPr>
          <a:xfrm>
            <a:off x="224382" y="1809864"/>
            <a:ext cx="6852847" cy="28227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en-GB" sz="4800" dirty="0">
                <a:solidFill>
                  <a:srgbClr val="000000"/>
                </a:solidFill>
                <a:latin typeface="NTFPreCursivefk" panose="03000400000000000000" pitchFamily="66" charset="0"/>
              </a:rPr>
              <a:t>By following the Whale Rules and being respectful, we will make Teagues Bridge a happy and safe place for everyone. </a:t>
            </a:r>
          </a:p>
          <a:p>
            <a:pPr algn="ctr"/>
            <a:br>
              <a:rPr lang="en-US" sz="4000" dirty="0">
                <a:latin typeface="NTFPreCursivefk" panose="03000400000000000000" pitchFamily="66" charset="0"/>
              </a:rPr>
            </a:br>
            <a:endParaRPr lang="en-US" sz="4000" dirty="0">
              <a:latin typeface="NTFPreCursivefk" panose="03000400000000000000" pitchFamily="66" charset="0"/>
            </a:endParaRPr>
          </a:p>
        </p:txBody>
      </p:sp>
      <p:pic>
        <p:nvPicPr>
          <p:cNvPr id="10" name="Picture 9" descr="A picture containing circle&#10;&#10;Description automatically generated">
            <a:extLst>
              <a:ext uri="{FF2B5EF4-FFF2-40B4-BE49-F238E27FC236}">
                <a16:creationId xmlns:a16="http://schemas.microsoft.com/office/drawing/2014/main" id="{CAC00559-D061-4AE5-A3E7-068865ABD8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7301611" y="1438140"/>
            <a:ext cx="3576968" cy="3566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9199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4843F-A14C-4B92-ADFA-66352FE14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310" y="159027"/>
            <a:ext cx="5323715" cy="1200654"/>
          </a:xfrm>
        </p:spPr>
        <p:txBody>
          <a:bodyPr anchor="b">
            <a:normAutofit/>
          </a:bodyPr>
          <a:lstStyle/>
          <a:p>
            <a:pPr algn="ctr"/>
            <a:r>
              <a:rPr lang="en-GB" u="sng" dirty="0">
                <a:latin typeface="NTFPreCursivefk" panose="03000400000000000000" pitchFamily="66" charset="0"/>
              </a:rPr>
              <a:t>Rules are everywhere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087C5-2B35-4D60-8C95-2ECE91D48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668" y="1518708"/>
            <a:ext cx="6685445" cy="458129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NTFPreCursivefk" panose="03000400000000000000" pitchFamily="66" charset="0"/>
              </a:rPr>
              <a:t>There are rules that need to be followed wherever you go…</a:t>
            </a:r>
          </a:p>
          <a:p>
            <a:pPr lvl="2"/>
            <a:r>
              <a:rPr lang="en-GB" sz="3600" dirty="0">
                <a:latin typeface="NTFPreCursivefk" panose="03000400000000000000" pitchFamily="66" charset="0"/>
              </a:rPr>
              <a:t>At school </a:t>
            </a:r>
          </a:p>
          <a:p>
            <a:pPr lvl="2"/>
            <a:r>
              <a:rPr lang="en-GB" sz="3600" dirty="0">
                <a:latin typeface="NTFPreCursivefk" panose="03000400000000000000" pitchFamily="66" charset="0"/>
              </a:rPr>
              <a:t>At clubs</a:t>
            </a:r>
          </a:p>
          <a:p>
            <a:pPr lvl="2"/>
            <a:r>
              <a:rPr lang="en-GB" sz="3600" dirty="0">
                <a:latin typeface="NTFPreCursivefk" panose="03000400000000000000" pitchFamily="66" charset="0"/>
              </a:rPr>
              <a:t>On the roads</a:t>
            </a:r>
          </a:p>
          <a:p>
            <a:pPr lvl="2"/>
            <a:r>
              <a:rPr lang="en-GB" sz="3600" dirty="0">
                <a:latin typeface="NTFPreCursivefk" panose="03000400000000000000" pitchFamily="66" charset="0"/>
              </a:rPr>
              <a:t>At home</a:t>
            </a:r>
          </a:p>
          <a:p>
            <a:pPr lvl="2"/>
            <a:r>
              <a:rPr lang="en-GB" sz="3600" dirty="0">
                <a:latin typeface="NTFPreCursivefk" panose="03000400000000000000" pitchFamily="66" charset="0"/>
              </a:rPr>
              <a:t>In the shops </a:t>
            </a:r>
          </a:p>
          <a:p>
            <a:pPr lvl="2"/>
            <a:r>
              <a:rPr lang="en-GB" sz="3600" dirty="0">
                <a:latin typeface="NTFPreCursivefk" panose="03000400000000000000" pitchFamily="66" charset="0"/>
              </a:rPr>
              <a:t>Plus many more!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2,105 Ground Rules Illustrations &amp;amp; Clip Art - iStock">
            <a:extLst>
              <a:ext uri="{FF2B5EF4-FFF2-40B4-BE49-F238E27FC236}">
                <a16:creationId xmlns:a16="http://schemas.microsoft.com/office/drawing/2014/main" id="{572088D1-3B87-4BF9-B002-B25B9B2AF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5967" y="1359681"/>
            <a:ext cx="4170530" cy="41705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4379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4843F-A14C-4B92-ADFA-66352FE14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310" y="442660"/>
            <a:ext cx="5323715" cy="703928"/>
          </a:xfrm>
        </p:spPr>
        <p:txBody>
          <a:bodyPr anchor="b">
            <a:normAutofit/>
          </a:bodyPr>
          <a:lstStyle/>
          <a:p>
            <a:pPr algn="ctr"/>
            <a:r>
              <a:rPr lang="en-GB" sz="4000" u="sng" dirty="0">
                <a:latin typeface="NTFPreCursivefk" panose="03000400000000000000" pitchFamily="66" charset="0"/>
              </a:rPr>
              <a:t>Why do we have rules?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2,105 Ground Rules Illustrations &amp;amp; Clip Art - iStock">
            <a:extLst>
              <a:ext uri="{FF2B5EF4-FFF2-40B4-BE49-F238E27FC236}">
                <a16:creationId xmlns:a16="http://schemas.microsoft.com/office/drawing/2014/main" id="{572088D1-3B87-4BF9-B002-B25B9B2AF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5967" y="1359681"/>
            <a:ext cx="4170530" cy="41705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49D3871-B73B-47EC-82F8-C77022647D11}"/>
              </a:ext>
            </a:extLst>
          </p:cNvPr>
          <p:cNvSpPr txBox="1">
            <a:spLocks/>
          </p:cNvSpPr>
          <p:nvPr/>
        </p:nvSpPr>
        <p:spPr>
          <a:xfrm>
            <a:off x="457200" y="1359680"/>
            <a:ext cx="6274904" cy="4762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latin typeface="NTFPreCursivefk" panose="03000400000000000000" pitchFamily="66" charset="0"/>
              </a:rPr>
              <a:t>Rules and laws keep us safe. </a:t>
            </a:r>
          </a:p>
          <a:p>
            <a:r>
              <a:rPr lang="en-GB" sz="4000" dirty="0">
                <a:latin typeface="NTFPreCursivefk" panose="03000400000000000000" pitchFamily="66" charset="0"/>
              </a:rPr>
              <a:t>Rules keep everyone happy and healthy. </a:t>
            </a:r>
          </a:p>
          <a:p>
            <a:r>
              <a:rPr lang="en-GB" sz="4000" dirty="0">
                <a:latin typeface="NTFPreCursivefk" panose="03000400000000000000" pitchFamily="66" charset="0"/>
              </a:rPr>
              <a:t>Rules teach us right from wrong. </a:t>
            </a:r>
          </a:p>
          <a:p>
            <a:r>
              <a:rPr lang="en-GB" sz="4000" dirty="0">
                <a:latin typeface="NTFPreCursivefk" panose="03000400000000000000" pitchFamily="66" charset="0"/>
              </a:rPr>
              <a:t>We have rules in school so that everyone has a fair chance to learn. </a:t>
            </a:r>
          </a:p>
        </p:txBody>
      </p:sp>
    </p:spTree>
    <p:extLst>
      <p:ext uri="{BB962C8B-B14F-4D97-AF65-F5344CB8AC3E}">
        <p14:creationId xmlns:p14="http://schemas.microsoft.com/office/powerpoint/2010/main" val="239840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4843F-A14C-4B92-ADFA-66352FE14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310" y="442660"/>
            <a:ext cx="5323715" cy="703928"/>
          </a:xfrm>
        </p:spPr>
        <p:txBody>
          <a:bodyPr anchor="b">
            <a:normAutofit/>
          </a:bodyPr>
          <a:lstStyle/>
          <a:p>
            <a:pPr algn="ctr"/>
            <a:r>
              <a:rPr lang="en-GB" sz="4000" u="sng" dirty="0">
                <a:latin typeface="NTFPreCursivefk" panose="03000400000000000000" pitchFamily="66" charset="0"/>
              </a:rPr>
              <a:t>The Whale Rules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64E7C54-B198-4F75-8816-2E7F9278AE22}"/>
              </a:ext>
            </a:extLst>
          </p:cNvPr>
          <p:cNvSpPr txBox="1">
            <a:spLocks/>
          </p:cNvSpPr>
          <p:nvPr/>
        </p:nvSpPr>
        <p:spPr>
          <a:xfrm>
            <a:off x="351691" y="921714"/>
            <a:ext cx="6852847" cy="47767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NTFPreCursivefk" panose="03000400000000000000" pitchFamily="66" charset="0"/>
              </a:rPr>
              <a:t>The Whale Rules are:</a:t>
            </a:r>
            <a:br>
              <a:rPr lang="en-US" sz="3600" dirty="0">
                <a:latin typeface="NTFPreCursivefk" panose="03000400000000000000" pitchFamily="66" charset="0"/>
              </a:rPr>
            </a:br>
            <a:br>
              <a:rPr lang="en-US" sz="3600" dirty="0">
                <a:latin typeface="NTFPreCursivefk" panose="03000400000000000000" pitchFamily="66" charset="0"/>
              </a:rPr>
            </a:br>
            <a:r>
              <a:rPr lang="en-US" sz="3600" b="1" u="sng" dirty="0">
                <a:solidFill>
                  <a:schemeClr val="accent1"/>
                </a:solidFill>
                <a:latin typeface="NTFPreCursivefk" panose="03000400000000000000" pitchFamily="66" charset="0"/>
              </a:rPr>
              <a:t>W</a:t>
            </a:r>
            <a:r>
              <a:rPr lang="en-US" sz="3600" dirty="0">
                <a:latin typeface="NTFPreCursivefk" panose="03000400000000000000" pitchFamily="66" charset="0"/>
              </a:rPr>
              <a:t>ork sensibly &amp; calmly at all times</a:t>
            </a:r>
            <a:br>
              <a:rPr lang="en-US" sz="3600" dirty="0">
                <a:latin typeface="NTFPreCursivefk" panose="03000400000000000000" pitchFamily="66" charset="0"/>
              </a:rPr>
            </a:br>
            <a:r>
              <a:rPr lang="en-US" sz="3600" b="1" u="sng" dirty="0">
                <a:solidFill>
                  <a:schemeClr val="accent1"/>
                </a:solidFill>
                <a:latin typeface="NTFPreCursivefk" panose="03000400000000000000" pitchFamily="66" charset="0"/>
              </a:rPr>
              <a:t>H</a:t>
            </a:r>
            <a:r>
              <a:rPr lang="en-US" sz="3600" dirty="0">
                <a:latin typeface="NTFPreCursivefk" panose="03000400000000000000" pitchFamily="66" charset="0"/>
              </a:rPr>
              <a:t>elp others in the classroom &amp; outside</a:t>
            </a:r>
            <a:br>
              <a:rPr lang="en-US" sz="3600" dirty="0">
                <a:latin typeface="NTFPreCursivefk" panose="03000400000000000000" pitchFamily="66" charset="0"/>
              </a:rPr>
            </a:br>
            <a:r>
              <a:rPr lang="en-US" sz="3600" b="1" u="sng" dirty="0">
                <a:solidFill>
                  <a:schemeClr val="accent1"/>
                </a:solidFill>
                <a:latin typeface="NTFPreCursivefk" panose="03000400000000000000" pitchFamily="66" charset="0"/>
              </a:rPr>
              <a:t>A</a:t>
            </a:r>
            <a:r>
              <a:rPr lang="en-US" sz="3600" dirty="0">
                <a:latin typeface="NTFPreCursivefk" panose="03000400000000000000" pitchFamily="66" charset="0"/>
              </a:rPr>
              <a:t>lways be polite &amp; respectful</a:t>
            </a:r>
            <a:br>
              <a:rPr lang="en-US" sz="3600" dirty="0">
                <a:latin typeface="NTFPreCursivefk" panose="03000400000000000000" pitchFamily="66" charset="0"/>
              </a:rPr>
            </a:br>
            <a:r>
              <a:rPr lang="en-US" sz="3600" b="1" u="sng" dirty="0">
                <a:solidFill>
                  <a:schemeClr val="accent1"/>
                </a:solidFill>
                <a:latin typeface="NTFPreCursivefk" panose="03000400000000000000" pitchFamily="66" charset="0"/>
              </a:rPr>
              <a:t>L</a:t>
            </a:r>
            <a:r>
              <a:rPr lang="en-US" sz="3600" dirty="0">
                <a:latin typeface="NTFPreCursivefk" panose="03000400000000000000" pitchFamily="66" charset="0"/>
              </a:rPr>
              <a:t>isten carefully to all staff &amp; each other</a:t>
            </a:r>
            <a:br>
              <a:rPr lang="en-US" sz="3600" dirty="0">
                <a:latin typeface="NTFPreCursivefk" panose="03000400000000000000" pitchFamily="66" charset="0"/>
              </a:rPr>
            </a:br>
            <a:r>
              <a:rPr lang="en-US" sz="3600" b="1" u="sng" dirty="0">
                <a:solidFill>
                  <a:schemeClr val="accent1"/>
                </a:solidFill>
                <a:latin typeface="NTFPreCursivefk" panose="03000400000000000000" pitchFamily="66" charset="0"/>
              </a:rPr>
              <a:t>E</a:t>
            </a:r>
            <a:r>
              <a:rPr lang="en-US" sz="3600" dirty="0">
                <a:latin typeface="NTFPreCursivefk" panose="03000400000000000000" pitchFamily="66" charset="0"/>
              </a:rPr>
              <a:t>veryone has the right to feel safe</a:t>
            </a:r>
            <a:br>
              <a:rPr lang="en-US" sz="4000" dirty="0">
                <a:latin typeface="NTFPreCursivefk" panose="03000400000000000000" pitchFamily="66" charset="0"/>
              </a:rPr>
            </a:br>
            <a:endParaRPr lang="en-US" sz="4000" dirty="0">
              <a:latin typeface="NTFPreCursivefk" panose="03000400000000000000" pitchFamily="66" charset="0"/>
            </a:endParaRPr>
          </a:p>
        </p:txBody>
      </p:sp>
      <p:pic>
        <p:nvPicPr>
          <p:cNvPr id="12" name="Picture 11" descr="Cute Whale Clip Art Free PNG Image｜Illustoon">
            <a:extLst>
              <a:ext uri="{FF2B5EF4-FFF2-40B4-BE49-F238E27FC236}">
                <a16:creationId xmlns:a16="http://schemas.microsoft.com/office/drawing/2014/main" id="{F97D0D03-DFBD-4F0A-8DB7-469B55A43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9" b="10768"/>
          <a:stretch/>
        </p:blipFill>
        <p:spPr bwMode="auto">
          <a:xfrm>
            <a:off x="7406411" y="1762310"/>
            <a:ext cx="3982870" cy="33333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49011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4843F-A14C-4B92-ADFA-66352FE14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310" y="442660"/>
            <a:ext cx="6598228" cy="935566"/>
          </a:xfrm>
        </p:spPr>
        <p:txBody>
          <a:bodyPr anchor="b">
            <a:normAutofit/>
          </a:bodyPr>
          <a:lstStyle/>
          <a:p>
            <a:pPr algn="ctr"/>
            <a:r>
              <a:rPr lang="en-GB" sz="5400" u="sng" dirty="0">
                <a:latin typeface="NTFPreCursivefk" panose="03000400000000000000" pitchFamily="66" charset="0"/>
              </a:rPr>
              <a:t>Our Values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64E7C54-B198-4F75-8816-2E7F9278AE22}"/>
              </a:ext>
            </a:extLst>
          </p:cNvPr>
          <p:cNvSpPr txBox="1">
            <a:spLocks/>
          </p:cNvSpPr>
          <p:nvPr/>
        </p:nvSpPr>
        <p:spPr>
          <a:xfrm>
            <a:off x="351691" y="921714"/>
            <a:ext cx="6852847" cy="47767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NTFPreCursivefk" panose="03000400000000000000" pitchFamily="66" charset="0"/>
              </a:rPr>
              <a:t>As well as the Whale Rules, we also have our core values at Teagues Bridge. </a:t>
            </a:r>
          </a:p>
          <a:p>
            <a:endParaRPr lang="en-US" sz="4000" dirty="0">
              <a:latin typeface="NTFPreCursivefk" panose="03000400000000000000" pitchFamily="66" charset="0"/>
            </a:endParaRPr>
          </a:p>
          <a:p>
            <a:r>
              <a:rPr lang="en-US" sz="4000" dirty="0">
                <a:latin typeface="NTFPreCursivefk" panose="03000400000000000000" pitchFamily="66" charset="0"/>
              </a:rPr>
              <a:t>The main core value is </a:t>
            </a:r>
            <a:r>
              <a:rPr lang="en-US" sz="4000" b="1" dirty="0">
                <a:solidFill>
                  <a:schemeClr val="accent1"/>
                </a:solidFill>
                <a:latin typeface="NTFPreCursivefk" panose="03000400000000000000" pitchFamily="66" charset="0"/>
              </a:rPr>
              <a:t>RESPECT.</a:t>
            </a:r>
            <a:br>
              <a:rPr lang="en-US" sz="4000" dirty="0">
                <a:latin typeface="NTFPreCursivefk" panose="03000400000000000000" pitchFamily="66" charset="0"/>
              </a:rPr>
            </a:br>
            <a:endParaRPr lang="en-US" sz="4000" dirty="0">
              <a:latin typeface="NTFPreCursivefk" panose="03000400000000000000" pitchFamily="66" charset="0"/>
            </a:endParaRPr>
          </a:p>
          <a:p>
            <a:endParaRPr lang="en-US" sz="4000" dirty="0">
              <a:latin typeface="NTFPreCursivefk" panose="03000400000000000000" pitchFamily="66" charset="0"/>
            </a:endParaRPr>
          </a:p>
        </p:txBody>
      </p:sp>
      <p:pic>
        <p:nvPicPr>
          <p:cNvPr id="10" name="Picture 2" descr="Kids Showing Respect Clipart | Free Images at Clker.com - vector clip art  online, royalty free &amp;amp; public domain">
            <a:extLst>
              <a:ext uri="{FF2B5EF4-FFF2-40B4-BE49-F238E27FC236}">
                <a16:creationId xmlns:a16="http://schemas.microsoft.com/office/drawing/2014/main" id="{AA750292-4641-4198-A839-1B0099FCE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93">
            <a:off x="7139402" y="2167244"/>
            <a:ext cx="4552356" cy="22761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02939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4843F-A14C-4B92-ADFA-66352FE14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310" y="349895"/>
            <a:ext cx="6598228" cy="935566"/>
          </a:xfrm>
        </p:spPr>
        <p:txBody>
          <a:bodyPr anchor="b">
            <a:normAutofit/>
          </a:bodyPr>
          <a:lstStyle/>
          <a:p>
            <a:pPr algn="ctr"/>
            <a:r>
              <a:rPr lang="en-GB" sz="4000" u="sng" dirty="0">
                <a:latin typeface="NTFPreCursivefk" panose="03000400000000000000" pitchFamily="66" charset="0"/>
              </a:rPr>
              <a:t>Being Respectful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64E7C54-B198-4F75-8816-2E7F9278AE22}"/>
              </a:ext>
            </a:extLst>
          </p:cNvPr>
          <p:cNvSpPr txBox="1">
            <a:spLocks/>
          </p:cNvSpPr>
          <p:nvPr/>
        </p:nvSpPr>
        <p:spPr>
          <a:xfrm>
            <a:off x="351691" y="1417893"/>
            <a:ext cx="6852847" cy="42695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kern="1200" dirty="0">
                <a:solidFill>
                  <a:schemeClr val="tx1"/>
                </a:solidFill>
                <a:latin typeface="NTFPreCursivefk" panose="03000400000000000000" pitchFamily="66" charset="0"/>
              </a:rPr>
              <a:t>There are lots of different people in our school and it is important that we are kind and respectful to each other.</a:t>
            </a:r>
          </a:p>
          <a:p>
            <a:endParaRPr lang="en-US" sz="3600" dirty="0">
              <a:latin typeface="NTFPreCursivefk" panose="03000400000000000000" pitchFamily="66" charset="0"/>
            </a:endParaRPr>
          </a:p>
          <a:p>
            <a:r>
              <a:rPr lang="en-US" sz="3600" kern="1200" dirty="0">
                <a:solidFill>
                  <a:schemeClr val="tx1"/>
                </a:solidFill>
                <a:latin typeface="NTFPreCursivefk" panose="03000400000000000000" pitchFamily="66" charset="0"/>
              </a:rPr>
              <a:t>Being respectful means:</a:t>
            </a:r>
            <a:br>
              <a:rPr lang="en-US" sz="3600" kern="1200" dirty="0">
                <a:solidFill>
                  <a:schemeClr val="tx1"/>
                </a:solidFill>
                <a:latin typeface="NTFPreCursivefk" panose="03000400000000000000" pitchFamily="66" charset="0"/>
              </a:rPr>
            </a:br>
            <a:r>
              <a:rPr lang="en-US" sz="3600" kern="1200" dirty="0">
                <a:solidFill>
                  <a:schemeClr val="tx1"/>
                </a:solidFill>
                <a:latin typeface="NTFPreCursivefk" panose="03000400000000000000" pitchFamily="66" charset="0"/>
              </a:rPr>
              <a:t>- only using kind words</a:t>
            </a:r>
            <a:br>
              <a:rPr lang="en-US" sz="3600" kern="1200" dirty="0">
                <a:solidFill>
                  <a:schemeClr val="tx1"/>
                </a:solidFill>
                <a:latin typeface="NTFPreCursivefk" panose="03000400000000000000" pitchFamily="66" charset="0"/>
              </a:rPr>
            </a:br>
            <a:r>
              <a:rPr lang="en-US" sz="3600" kern="1200" dirty="0">
                <a:solidFill>
                  <a:schemeClr val="tx1"/>
                </a:solidFill>
                <a:latin typeface="NTFPreCursivefk" panose="03000400000000000000" pitchFamily="66" charset="0"/>
              </a:rPr>
              <a:t>- following the rules</a:t>
            </a:r>
            <a:br>
              <a:rPr lang="en-US" sz="3600" kern="1200" dirty="0">
                <a:solidFill>
                  <a:schemeClr val="tx1"/>
                </a:solidFill>
                <a:latin typeface="NTFPreCursivefk" panose="03000400000000000000" pitchFamily="66" charset="0"/>
              </a:rPr>
            </a:br>
            <a:r>
              <a:rPr lang="en-US" sz="3600" kern="1200" dirty="0">
                <a:solidFill>
                  <a:schemeClr val="tx1"/>
                </a:solidFill>
                <a:latin typeface="NTFPreCursivefk" panose="03000400000000000000" pitchFamily="66" charset="0"/>
              </a:rPr>
              <a:t>- following instructions from adults</a:t>
            </a:r>
            <a:br>
              <a:rPr lang="en-US" sz="3600" kern="1200" dirty="0">
                <a:solidFill>
                  <a:schemeClr val="tx1"/>
                </a:solidFill>
                <a:latin typeface="NTFPreCursivefk" panose="03000400000000000000" pitchFamily="66" charset="0"/>
              </a:rPr>
            </a:br>
            <a:r>
              <a:rPr lang="en-US" sz="3600" kern="1200" dirty="0">
                <a:solidFill>
                  <a:schemeClr val="tx1"/>
                </a:solidFill>
                <a:latin typeface="NTFPreCursivefk" panose="03000400000000000000" pitchFamily="66" charset="0"/>
              </a:rPr>
              <a:t>- being polite</a:t>
            </a:r>
            <a:br>
              <a:rPr lang="en-US" sz="3600" kern="1200" dirty="0">
                <a:solidFill>
                  <a:schemeClr val="tx1"/>
                </a:solidFill>
                <a:latin typeface="NTFPreCursivefk" panose="03000400000000000000" pitchFamily="66" charset="0"/>
              </a:rPr>
            </a:br>
            <a:r>
              <a:rPr lang="en-US" sz="3600" kern="1200" dirty="0">
                <a:solidFill>
                  <a:schemeClr val="tx1"/>
                </a:solidFill>
                <a:latin typeface="NTFPreCursivefk" panose="03000400000000000000" pitchFamily="66" charset="0"/>
              </a:rPr>
              <a:t>- speaking calmly</a:t>
            </a:r>
            <a:br>
              <a:rPr lang="en-US" sz="4000" dirty="0">
                <a:latin typeface="NTFPreCursivefk" panose="03000400000000000000" pitchFamily="66" charset="0"/>
              </a:rPr>
            </a:br>
            <a:endParaRPr lang="en-US" sz="4000" dirty="0">
              <a:latin typeface="NTFPreCursivefk" panose="03000400000000000000" pitchFamily="66" charset="0"/>
            </a:endParaRPr>
          </a:p>
        </p:txBody>
      </p:sp>
      <p:pic>
        <p:nvPicPr>
          <p:cNvPr id="12" name="Picture 2" descr="cultural diversity culture clipart - Clip Art Library">
            <a:extLst>
              <a:ext uri="{FF2B5EF4-FFF2-40B4-BE49-F238E27FC236}">
                <a16:creationId xmlns:a16="http://schemas.microsoft.com/office/drawing/2014/main" id="{B693A8AD-6FDF-4870-835A-83EF294AE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581" y="2001851"/>
            <a:ext cx="3458601" cy="3352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44235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4843F-A14C-4B92-ADFA-66352FE14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1" y="927653"/>
            <a:ext cx="6598228" cy="935566"/>
          </a:xfrm>
        </p:spPr>
        <p:txBody>
          <a:bodyPr anchor="b">
            <a:normAutofit/>
          </a:bodyPr>
          <a:lstStyle/>
          <a:p>
            <a:pPr algn="ctr"/>
            <a:r>
              <a:rPr lang="en-GB" sz="4800" u="sng" dirty="0">
                <a:latin typeface="NTFPreCursivefk" panose="03000400000000000000" pitchFamily="66" charset="0"/>
              </a:rPr>
              <a:t>Being Respectful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64E7C54-B198-4F75-8816-2E7F9278AE22}"/>
              </a:ext>
            </a:extLst>
          </p:cNvPr>
          <p:cNvSpPr txBox="1">
            <a:spLocks/>
          </p:cNvSpPr>
          <p:nvPr/>
        </p:nvSpPr>
        <p:spPr>
          <a:xfrm>
            <a:off x="351691" y="2173357"/>
            <a:ext cx="6852847" cy="35140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1200" dirty="0">
                <a:solidFill>
                  <a:schemeClr val="tx1"/>
                </a:solidFill>
                <a:latin typeface="NTFPreCursivefk" panose="03000400000000000000" pitchFamily="66" charset="0"/>
              </a:rPr>
              <a:t>Being unkind, saying mean things, using inappropriate language and passing notes are not respectful actions and will not be tolerated at Teagues Bridge.</a:t>
            </a:r>
            <a:br>
              <a:rPr lang="en-US" sz="4000" dirty="0">
                <a:latin typeface="NTFPreCursivefk" panose="03000400000000000000" pitchFamily="66" charset="0"/>
              </a:rPr>
            </a:br>
            <a:endParaRPr lang="en-US" sz="4000" dirty="0">
              <a:latin typeface="NTFPreCursivefk" panose="03000400000000000000" pitchFamily="66" charset="0"/>
            </a:endParaRPr>
          </a:p>
        </p:txBody>
      </p:sp>
      <p:pic>
        <p:nvPicPr>
          <p:cNvPr id="3074" name="Picture 2" descr="Thumbs Up And Thumbs Down Icons Stock Illustration - Download Image Now -  iStock">
            <a:extLst>
              <a:ext uri="{FF2B5EF4-FFF2-40B4-BE49-F238E27FC236}">
                <a16:creationId xmlns:a16="http://schemas.microsoft.com/office/drawing/2014/main" id="{897B1873-85F8-471F-8E8A-6B04E76022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674" r="1503" b="15193"/>
          <a:stretch/>
        </p:blipFill>
        <p:spPr bwMode="auto">
          <a:xfrm>
            <a:off x="7301610" y="1532922"/>
            <a:ext cx="3402023" cy="33765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38238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64E7C54-B198-4F75-8816-2E7F9278AE22}"/>
              </a:ext>
            </a:extLst>
          </p:cNvPr>
          <p:cNvSpPr txBox="1">
            <a:spLocks/>
          </p:cNvSpPr>
          <p:nvPr/>
        </p:nvSpPr>
        <p:spPr>
          <a:xfrm>
            <a:off x="224382" y="1809864"/>
            <a:ext cx="6852847" cy="28227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kern="1200" dirty="0">
                <a:solidFill>
                  <a:schemeClr val="tx1"/>
                </a:solidFill>
                <a:latin typeface="NTFPreCursivefk" panose="03000400000000000000" pitchFamily="66" charset="0"/>
              </a:rPr>
              <a:t>Why is saying unkind things, making inappropriate comments, hurting others and passing notes wrong?</a:t>
            </a:r>
            <a:br>
              <a:rPr lang="en-US" sz="4000" dirty="0">
                <a:latin typeface="NTFPreCursivefk" panose="03000400000000000000" pitchFamily="66" charset="0"/>
              </a:rPr>
            </a:br>
            <a:endParaRPr lang="en-US" sz="4000" dirty="0">
              <a:latin typeface="NTFPreCursivefk" panose="03000400000000000000" pitchFamily="66" charset="0"/>
            </a:endParaRPr>
          </a:p>
        </p:txBody>
      </p:sp>
      <p:pic>
        <p:nvPicPr>
          <p:cNvPr id="3074" name="Picture 2" descr="Thumbs Up And Thumbs Down Icons Stock Illustration - Download Image Now -  iStock">
            <a:extLst>
              <a:ext uri="{FF2B5EF4-FFF2-40B4-BE49-F238E27FC236}">
                <a16:creationId xmlns:a16="http://schemas.microsoft.com/office/drawing/2014/main" id="{897B1873-85F8-471F-8E8A-6B04E76022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674" r="1503" b="15193"/>
          <a:stretch/>
        </p:blipFill>
        <p:spPr bwMode="auto">
          <a:xfrm>
            <a:off x="7301610" y="1532922"/>
            <a:ext cx="3402023" cy="33765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5602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64E7C54-B198-4F75-8816-2E7F9278AE22}"/>
              </a:ext>
            </a:extLst>
          </p:cNvPr>
          <p:cNvSpPr txBox="1">
            <a:spLocks/>
          </p:cNvSpPr>
          <p:nvPr/>
        </p:nvSpPr>
        <p:spPr>
          <a:xfrm>
            <a:off x="224382" y="1809864"/>
            <a:ext cx="6852847" cy="28227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NTFPreCursivefk" panose="03000400000000000000" pitchFamily="66" charset="0"/>
              </a:rPr>
              <a:t>If you hear or see someone being unkind or saying something inappropriate, what should you do?</a:t>
            </a:r>
            <a:br>
              <a:rPr lang="en-US" sz="4000" dirty="0">
                <a:latin typeface="NTFPreCursivefk" panose="03000400000000000000" pitchFamily="66" charset="0"/>
              </a:rPr>
            </a:br>
            <a:endParaRPr lang="en-US" sz="4000" dirty="0">
              <a:latin typeface="NTFPreCursivefk" panose="03000400000000000000" pitchFamily="66" charset="0"/>
            </a:endParaRPr>
          </a:p>
        </p:txBody>
      </p:sp>
      <p:pic>
        <p:nvPicPr>
          <p:cNvPr id="5122" name="Picture 2" descr="Symbol Thumbs Up Clip Art Vector Free Clipart Clipartix - Clipart Green Thumbs  Up, HD Png Download - kindpng">
            <a:extLst>
              <a:ext uri="{FF2B5EF4-FFF2-40B4-BE49-F238E27FC236}">
                <a16:creationId xmlns:a16="http://schemas.microsoft.com/office/drawing/2014/main" id="{00C8F6B9-A29B-4030-A793-628950B44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611" y="1222503"/>
            <a:ext cx="3605668" cy="3756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6970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353</Words>
  <Application>Microsoft Office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NTFPreCursivefk</vt:lpstr>
      <vt:lpstr>Office Theme</vt:lpstr>
      <vt:lpstr>Creating a culture of</vt:lpstr>
      <vt:lpstr>Rules are everywhere</vt:lpstr>
      <vt:lpstr>Why do we have rules?</vt:lpstr>
      <vt:lpstr>The Whale Rules</vt:lpstr>
      <vt:lpstr>Our Values </vt:lpstr>
      <vt:lpstr>Being Respectful</vt:lpstr>
      <vt:lpstr>Being Respectful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Stamping out peer-on-peer abuse</dc:title>
  <dc:creator>Woods, Natalie</dc:creator>
  <cp:lastModifiedBy>Abdulla (nee Charles), Sarah</cp:lastModifiedBy>
  <cp:revision>10</cp:revision>
  <dcterms:created xsi:type="dcterms:W3CDTF">2022-02-02T10:14:46Z</dcterms:created>
  <dcterms:modified xsi:type="dcterms:W3CDTF">2022-03-11T14:40:29Z</dcterms:modified>
</cp:coreProperties>
</file>