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4" r:id="rId2"/>
    <p:sldId id="271" r:id="rId3"/>
    <p:sldId id="294" r:id="rId4"/>
    <p:sldId id="262" r:id="rId5"/>
    <p:sldId id="267" r:id="rId6"/>
    <p:sldId id="281" r:id="rId7"/>
    <p:sldId id="268" r:id="rId8"/>
    <p:sldId id="272" r:id="rId9"/>
    <p:sldId id="269" r:id="rId10"/>
    <p:sldId id="290" r:id="rId11"/>
    <p:sldId id="291" r:id="rId12"/>
    <p:sldId id="276" r:id="rId13"/>
    <p:sldId id="286" r:id="rId14"/>
    <p:sldId id="287" r:id="rId15"/>
    <p:sldId id="289" r:id="rId16"/>
    <p:sldId id="288" r:id="rId17"/>
    <p:sldId id="282" r:id="rId18"/>
    <p:sldId id="278" r:id="rId19"/>
    <p:sldId id="279" r:id="rId20"/>
    <p:sldId id="280" r:id="rId21"/>
    <p:sldId id="284" r:id="rId22"/>
    <p:sldId id="295" r:id="rId23"/>
    <p:sldId id="285" r:id="rId24"/>
    <p:sldId id="277" r:id="rId25"/>
    <p:sldId id="275" r:id="rId26"/>
    <p:sldId id="292" r:id="rId27"/>
    <p:sldId id="293" r:id="rId28"/>
    <p:sldId id="273" r:id="rId29"/>
    <p:sldId id="274" r:id="rId30"/>
    <p:sldId id="266" r:id="rId31"/>
    <p:sldId id="270" r:id="rId32"/>
    <p:sldId id="283"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EF9"/>
    <a:srgbClr val="D3E1F5"/>
    <a:srgbClr val="99B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700C211-17A4-4B56-A25F-F8C1DAFA4CF8}" type="datetimeFigureOut">
              <a:rPr lang="en-GB" smtClean="0"/>
              <a:t>28/11/2022</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BA7F9F7-CD3F-4239-BF2D-F31CF70FA9D7}" type="slidenum">
              <a:rPr lang="en-GB" smtClean="0"/>
              <a:t>‹#›</a:t>
            </a:fld>
            <a:endParaRPr lang="en-GB"/>
          </a:p>
        </p:txBody>
      </p:sp>
    </p:spTree>
    <p:extLst>
      <p:ext uri="{BB962C8B-B14F-4D97-AF65-F5344CB8AC3E}">
        <p14:creationId xmlns:p14="http://schemas.microsoft.com/office/powerpoint/2010/main" val="80199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37088A-8B38-42FC-81E2-31E1347527E4}" type="datetimeFigureOut">
              <a:rPr lang="en-GB" smtClean="0"/>
              <a:t>28/11/2022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1020211-8013-4E98-8C40-0B099F036395}" type="slidenum">
              <a:rPr lang="en-GB" smtClean="0"/>
              <a:t>‹#›</a:t>
            </a:fld>
            <a:endParaRPr lang="en-GB"/>
          </a:p>
        </p:txBody>
      </p:sp>
    </p:spTree>
    <p:extLst>
      <p:ext uri="{BB962C8B-B14F-4D97-AF65-F5344CB8AC3E}">
        <p14:creationId xmlns:p14="http://schemas.microsoft.com/office/powerpoint/2010/main" val="45276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403648" y="32129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657B7DA2-3939-42DB-A2C2-A47ACDDB126B}" type="datetimeFigureOut">
              <a:rPr lang="en-GB" smtClean="0"/>
              <a:t>28/11/2022</a:t>
            </a:fld>
            <a:endParaRPr lang="en-GB" dirty="0"/>
          </a:p>
        </p:txBody>
      </p:sp>
      <p:sp>
        <p:nvSpPr>
          <p:cNvPr id="5" name="Footer Placeholder 4"/>
          <p:cNvSpPr>
            <a:spLocks noGrp="1"/>
          </p:cNvSpPr>
          <p:nvPr>
            <p:ph type="ftr" sz="quarter" idx="11"/>
          </p:nvPr>
        </p:nvSpPr>
        <p:spPr/>
        <p:txBody>
          <a:bodyPr/>
          <a:lstStyle/>
          <a:p>
            <a:r>
              <a:rPr lang="en-GB" dirty="0"/>
              <a:t>Severn Teaching School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05308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1"/>
            <a:ext cx="8003232" cy="3917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427393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1705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72566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61347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350100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683568" y="17728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7B7DA2-3939-42DB-A2C2-A47ACDDB126B}"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145263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845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38450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7B7DA2-3939-42DB-A2C2-A47ACDDB126B}"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56158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7B7DA2-3939-42DB-A2C2-A47ACDDB126B}" type="datetimeFigureOut">
              <a:rPr lang="en-GB" smtClean="0"/>
              <a:t>28/11/2022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129252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7B7DA2-3939-42DB-A2C2-A47ACDDB126B}" type="datetimeFigureOut">
              <a:rPr lang="en-GB" smtClean="0"/>
              <a:t>28/11/2022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04054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B7DA2-3939-42DB-A2C2-A47ACDDB126B}" type="datetimeFigureOut">
              <a:rPr lang="en-GB" smtClean="0"/>
              <a:t>28/11/2022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05000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313"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7B7DA2-3939-42DB-A2C2-A47ACDDB126B}"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67944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800" y="4800600"/>
            <a:ext cx="4506888" cy="50060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771800" y="5367338"/>
            <a:ext cx="45068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7B7DA2-3939-42DB-A2C2-A47ACDDB126B}"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2271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AF0FA">
                <a:lumMod val="4000"/>
                <a:lumOff val="96000"/>
                <a:alpha val="84000"/>
              </a:srgbClr>
            </a:gs>
            <a:gs pos="0">
              <a:srgbClr val="E7EEF9"/>
            </a:gs>
            <a:gs pos="100000">
              <a:schemeClr val="accent1">
                <a:tint val="44500"/>
                <a:satMod val="160000"/>
                <a:lumMod val="0"/>
                <a:lumOff val="10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003232" cy="38450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B7DA2-3939-42DB-A2C2-A47ACDDB126B}" type="datetimeFigureOut">
              <a:rPr lang="en-GB" smtClean="0"/>
              <a:t>28/11/2022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Presenter: </a:t>
            </a:r>
          </a:p>
        </p:txBody>
      </p:sp>
      <p:pic>
        <p:nvPicPr>
          <p:cNvPr id="7" name="Picture 6"/>
          <p:cNvPicPr>
            <a:picLocks noChangeAspect="1"/>
          </p:cNvPicPr>
          <p:nvPr userDrawn="1"/>
        </p:nvPicPr>
        <p:blipFill>
          <a:blip r:embed="rId13"/>
          <a:stretch>
            <a:fillRect/>
          </a:stretch>
        </p:blipFill>
        <p:spPr>
          <a:xfrm>
            <a:off x="323528" y="5796180"/>
            <a:ext cx="1719201" cy="480839"/>
          </a:xfrm>
          <a:prstGeom prst="rect">
            <a:avLst/>
          </a:prstGeom>
        </p:spPr>
      </p:pic>
    </p:spTree>
    <p:extLst>
      <p:ext uri="{BB962C8B-B14F-4D97-AF65-F5344CB8AC3E}">
        <p14:creationId xmlns:p14="http://schemas.microsoft.com/office/powerpoint/2010/main" val="340061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an.deane1@taw.org.uk"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ews.sky.com/topic/online-safety-bill-9754" TargetMode="External"/><Relationship Id="rId2" Type="http://schemas.openxmlformats.org/officeDocument/2006/relationships/hyperlink" Target="https://news.sky.com/topic/molly-russell-10364"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fcom.org.uk/__data/assets/pdf_file/0024/234609/childrens-media-use-and-attitudes-report-2022.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ncolnshire.gov.uk/directory-record/64942/online-safety-resources-for-key-stage-3-and-4-ks3-and-ks4-ages-11-to-18-" TargetMode="External"/><Relationship Id="rId2" Type="http://schemas.openxmlformats.org/officeDocument/2006/relationships/hyperlink" Target="https://kentesafety.wordpress.com/2015/06/05/online-safety-storybooks/"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internetmatters.org/schools-esafet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help-for-early-years-providers.education.gov.uk/safeguarding-and-welfare/internet-safety" TargetMode="External"/><Relationship Id="rId3" Type="http://schemas.openxmlformats.org/officeDocument/2006/relationships/hyperlink" Target="https://www.gov.uk/government/publications/keeping-children-safe-in-education--2" TargetMode="External"/><Relationship Id="rId7" Type="http://schemas.openxmlformats.org/officeDocument/2006/relationships/hyperlink" Target="https://www.virginmedia.com/blog/online-safety/childrens-internet-safety-test/" TargetMode="External"/><Relationship Id="rId2" Type="http://schemas.openxmlformats.org/officeDocument/2006/relationships/hyperlink" Target="https://www.gov.uk/government/publications/safeguarding-children-and-protecting-professionals-in-early-years-settings-online-safety-considerations" TargetMode="External"/><Relationship Id="rId1" Type="http://schemas.openxmlformats.org/officeDocument/2006/relationships/slideLayout" Target="../slideLayouts/slideLayout2.xml"/><Relationship Id="rId6" Type="http://schemas.openxmlformats.org/officeDocument/2006/relationships/hyperlink" Target="https://foundationyears.org.uk/2022/10/foundation-years-vodcast-on-online-safety/" TargetMode="External"/><Relationship Id="rId5" Type="http://schemas.openxmlformats.org/officeDocument/2006/relationships/hyperlink" Target="http://www.socialworkerstoolbox.com/little-birds-internet-security-adventure-storybook-pre-schoolers-online-safety/" TargetMode="External"/><Relationship Id="rId4" Type="http://schemas.openxmlformats.org/officeDocument/2006/relationships/hyperlink" Target="https://www.childnet.com/resources/smartie-the-penguin/" TargetMode="Externa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www.childnet.com/resources/online-safety-activities-you-can-do-from-home/for-3-7-year-olds/" TargetMode="External"/><Relationship Id="rId7" Type="http://schemas.openxmlformats.org/officeDocument/2006/relationships/image" Target="../media/image18.png"/><Relationship Id="rId2" Type="http://schemas.openxmlformats.org/officeDocument/2006/relationships/hyperlink" Target="https://www.childnet.com/resources/digiduck-stories/digiducks-big-decision/" TargetMode="External"/><Relationship Id="rId1" Type="http://schemas.openxmlformats.org/officeDocument/2006/relationships/slideLayout" Target="../slideLayouts/slideLayout2.xml"/><Relationship Id="rId6" Type="http://schemas.openxmlformats.org/officeDocument/2006/relationships/hyperlink" Target="https://click.actionforchildren.org.uk/?gclid=Cj0KCQiAsoycBhC6ARIsAPPbeLtS5dLhJsFwxeRz_Rz3vR5TeZT2_pX9zqJIdI2jLhKbisNKCYSb3dsaAlikEALw_wcB" TargetMode="External"/><Relationship Id="rId5" Type="http://schemas.openxmlformats.org/officeDocument/2006/relationships/hyperlink" Target="https://www.thinkuknow.co.uk/4_7/" TargetMode="External"/><Relationship Id="rId4" Type="http://schemas.openxmlformats.org/officeDocument/2006/relationships/hyperlink" Target="https://www.thinkuknow.co.uk/professionals/resources/jessie-and-frien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iplayer/episode/p0d2brzr/molly-social-media-and-m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ildnet.com/resources/online-safety-activities-you-can-do-from-home/for-7-11-year-olds/" TargetMode="External"/><Relationship Id="rId2" Type="http://schemas.openxmlformats.org/officeDocument/2006/relationships/hyperlink" Target="https://www.childnet.com/resources/the-adventures-of-kara-winston-and-the-smart-crew/"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click.actionforchildren.org.uk/?gclid=Cj0KCQiAsoycBhC6ARIsAPPbeLtS5dLhJsFwxeRz_Rz3vR5TeZT2_pX9zqJIdI2jLhKbisNKCYSb3dsaAlikEALw_wcB"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incolnshire.gov.uk/directory-record/64942/online-safety-resources-for-key-stage-3-and-4-ks3-and-ks4-ages-11-to-18-" TargetMode="External"/><Relationship Id="rId2" Type="http://schemas.openxmlformats.org/officeDocument/2006/relationships/hyperlink" Target="https://click.actionforchildren.org.uk/?gclid=Cj0KCQiAsoycBhC6ARIsAPPbeLtS5dLhJsFwxeRz_Rz3vR5TeZT2_pX9zqJIdI2jLhKbisNKCYSb3dsaAlikEALw_wcB"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internetmatters.org/schools-esafety/secondary/" TargetMode="External"/><Relationship Id="rId4" Type="http://schemas.openxmlformats.org/officeDocument/2006/relationships/hyperlink" Target="https://www.kelsi.org.uk/child-protection-and-safeguarding/e-safety/e-safety-classroom-materia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kelsi.org.uk/__data/assets/pdf_file/0011/74576/Online-Safety-for-SEND.pdf" TargetMode="External"/><Relationship Id="rId2" Type="http://schemas.openxmlformats.org/officeDocument/2006/relationships/hyperlink" Target="https://www.nspcc.org.uk/keeping-children-safe/online-safety/online-safety-families-children-with-send/" TargetMode="External"/><Relationship Id="rId1" Type="http://schemas.openxmlformats.org/officeDocument/2006/relationships/slideLayout" Target="../slideLayouts/slideLayout2.xml"/><Relationship Id="rId6" Type="http://schemas.openxmlformats.org/officeDocument/2006/relationships/hyperlink" Target="https://www.childnet.com/resources/know-it-all-for-teachers-sen/" TargetMode="External"/><Relationship Id="rId5" Type="http://schemas.openxmlformats.org/officeDocument/2006/relationships/hyperlink" Target="https://saferinternet.org.uk/blog/looking-at-online-safety-with-young-people-with-send-new-resource-from-childnet" TargetMode="External"/><Relationship Id="rId4" Type="http://schemas.openxmlformats.org/officeDocument/2006/relationships/hyperlink" Target="https://www.internetmatters.org/inclusive-digital-safety/advice-for-parents-and-carers/supporting-children-with-sen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spcc.org.uk/keeping-children-safe/online-safety/talking-child-online-safety/" TargetMode="External"/><Relationship Id="rId2" Type="http://schemas.openxmlformats.org/officeDocument/2006/relationships/hyperlink" Target="https://www.childnet.com/resources/video-lessons/the-s-rule/"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youtube.com/watch?v=ef_eRL_z4X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nternetmatters.org/issues/inappropriate-conten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nnafreud.org/schools-and-colleges/resources/classroom-wellbeing-toolk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wgfl.org.uk/topics/digital-wellbeing/" TargetMode="External"/><Relationship Id="rId2" Type="http://schemas.openxmlformats.org/officeDocument/2006/relationships/hyperlink" Target="https://360safe.org.uk/"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saferinternet.org.uk/guide-and-resource/teachers-and-school-staff/teaching-resource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mollyrosefoundation.org/resources/"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ofcom.org.uk/news-centre/2022/a-third-of-children-have-false-social-media-age-of-18" TargetMode="External"/><Relationship Id="rId7" Type="http://schemas.openxmlformats.org/officeDocument/2006/relationships/hyperlink" Target="https://projectevolve.co.uk/toolkit/" TargetMode="External"/><Relationship Id="rId2" Type="http://schemas.openxmlformats.org/officeDocument/2006/relationships/hyperlink" Target="https://digitalyouthindex.uk/young-peoples-digital-lives/" TargetMode="External"/><Relationship Id="rId1" Type="http://schemas.openxmlformats.org/officeDocument/2006/relationships/slideLayout" Target="../slideLayouts/slideLayout2.xml"/><Relationship Id="rId6" Type="http://schemas.openxmlformats.org/officeDocument/2006/relationships/hyperlink" Target="https://www.twinkl.co.uk/resources/eyfs-resource-archive/early-years-ict/early-years-internet-safety" TargetMode="External"/><Relationship Id="rId5" Type="http://schemas.openxmlformats.org/officeDocument/2006/relationships/hyperlink" Target="https://www.internetmatters.org/inclusive-digital-safety/" TargetMode="External"/><Relationship Id="rId4" Type="http://schemas.openxmlformats.org/officeDocument/2006/relationships/hyperlink" Target="https://www.internetmatters.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spcc.org.uk/keeping-children-safe/online-safety/free-online-safety-group-worksho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judiciary.uk/wp-content/uploads/2022/10/Molly-Russell-Prevention-of-future-deaths-report-2022-0315_Published.pdf"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ollyrosefoundation.org/resources/secondary-school-resources/" TargetMode="External"/><Relationship Id="rId2" Type="http://schemas.openxmlformats.org/officeDocument/2006/relationships/hyperlink" Target="https://mollyrosefoundation.org/resources/primary-school-resources/"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fontScale="90000"/>
          </a:bodyPr>
          <a:lstStyle/>
          <a:p>
            <a:pPr>
              <a:lnSpc>
                <a:spcPct val="90000"/>
              </a:lnSpc>
            </a:pPr>
            <a:r>
              <a:rPr lang="en-GB" sz="2400" dirty="0">
                <a:effectLst/>
              </a:rPr>
              <a:t> </a:t>
            </a:r>
            <a:br>
              <a:rPr lang="en-GB" sz="2400" dirty="0">
                <a:effectLst/>
              </a:rPr>
            </a:br>
            <a:r>
              <a:rPr lang="en-GB" sz="3600" dirty="0">
                <a:effectLst/>
                <a:latin typeface="Calibri" panose="020F0502020204030204" pitchFamily="34" charset="0"/>
                <a:cs typeface="Calibri" panose="020F0502020204030204" pitchFamily="34" charset="0"/>
              </a:rPr>
              <a:t>Building a positive digital presence – your board as ambassadors</a:t>
            </a:r>
            <a:endParaRPr lang="en-GB" sz="3600" b="1" dirty="0">
              <a:latin typeface="Calibri" panose="020F0502020204030204" pitchFamily="34" charset="0"/>
              <a:cs typeface="Calibri" panose="020F0502020204030204" pitchFamily="34" charset="0"/>
            </a:endParaRPr>
          </a:p>
        </p:txBody>
      </p:sp>
      <p:pic>
        <p:nvPicPr>
          <p:cNvPr id="4" name="Picture 3" descr="Online Safety for Parents &amp; Carers - Nunney First School">
            <a:extLst>
              <a:ext uri="{FF2B5EF4-FFF2-40B4-BE49-F238E27FC236}">
                <a16:creationId xmlns:a16="http://schemas.microsoft.com/office/drawing/2014/main" id="{B1112169-B295-1199-2C3C-FD28C62BE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835696" y="1484784"/>
            <a:ext cx="4521969" cy="4521969"/>
          </a:xfrm>
          <a:prstGeom prst="rect">
            <a:avLst/>
          </a:prstGeom>
          <a:noFill/>
          <a:ln>
            <a:noFill/>
          </a:ln>
        </p:spPr>
      </p:pic>
      <p:sp>
        <p:nvSpPr>
          <p:cNvPr id="3" name="Subtitle 2"/>
          <p:cNvSpPr>
            <a:spLocks noGrp="1"/>
          </p:cNvSpPr>
          <p:nvPr>
            <p:ph sz="quarter" idx="4"/>
          </p:nvPr>
        </p:nvSpPr>
        <p:spPr>
          <a:xfrm>
            <a:off x="6516216" y="5301207"/>
            <a:ext cx="2448272" cy="705545"/>
          </a:xfrm>
        </p:spPr>
        <p:txBody>
          <a:bodyPr>
            <a:normAutofit fontScale="62500" lnSpcReduction="20000"/>
          </a:bodyPr>
          <a:lstStyle/>
          <a:p>
            <a:endParaRPr lang="en-GB" dirty="0"/>
          </a:p>
          <a:p>
            <a:pPr marL="0" indent="0">
              <a:buNone/>
            </a:pPr>
            <a:r>
              <a:rPr lang="en-GB" dirty="0">
                <a:hlinkClick r:id="rId3"/>
              </a:rPr>
              <a:t>sian.deane1@taw.org.uk</a:t>
            </a:r>
            <a:r>
              <a:rPr lang="en-GB" dirty="0"/>
              <a:t> </a:t>
            </a:r>
          </a:p>
        </p:txBody>
      </p:sp>
    </p:spTree>
    <p:extLst>
      <p:ext uri="{BB962C8B-B14F-4D97-AF65-F5344CB8AC3E}">
        <p14:creationId xmlns:p14="http://schemas.microsoft.com/office/powerpoint/2010/main" val="86145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2510-544D-2CE9-D7A2-55F8EFD89BE2}"/>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Online Safety Bill</a:t>
            </a:r>
          </a:p>
        </p:txBody>
      </p:sp>
      <p:sp>
        <p:nvSpPr>
          <p:cNvPr id="3" name="Content Placeholder 2">
            <a:extLst>
              <a:ext uri="{FF2B5EF4-FFF2-40B4-BE49-F238E27FC236}">
                <a16:creationId xmlns:a16="http://schemas.microsoft.com/office/drawing/2014/main" id="{E02925FD-5ED3-0D14-FE34-BBE9785EAFC4}"/>
              </a:ext>
            </a:extLst>
          </p:cNvPr>
          <p:cNvSpPr>
            <a:spLocks noGrp="1"/>
          </p:cNvSpPr>
          <p:nvPr>
            <p:ph idx="1"/>
          </p:nvPr>
        </p:nvSpPr>
        <p:spPr>
          <a:xfrm>
            <a:off x="457200" y="1196752"/>
            <a:ext cx="6707088" cy="4752527"/>
          </a:xfrm>
        </p:spPr>
        <p:txBody>
          <a:bodyPr>
            <a:normAutofit fontScale="25000" lnSpcReduction="20000"/>
          </a:bodyPr>
          <a:lstStyle/>
          <a:p>
            <a:pPr marL="0" indent="0" algn="l">
              <a:buNone/>
            </a:pPr>
            <a:r>
              <a:rPr lang="en-GB" sz="6600" b="0" i="0" dirty="0">
                <a:effectLst/>
                <a:highlight>
                  <a:srgbClr val="FFFF00"/>
                </a:highlight>
                <a:latin typeface="Calibri" panose="020F0502020204030204" pitchFamily="34" charset="0"/>
                <a:cs typeface="Calibri" panose="020F0502020204030204" pitchFamily="34" charset="0"/>
              </a:rPr>
              <a:t>The Bill introduces new rules for firms which host user-generated content, i.e. those which allow users to post their own content online or interact with each other, and for search engines, which will have tailored duties focussed on minimising the presentation of harmful search results to users.</a:t>
            </a:r>
          </a:p>
          <a:p>
            <a:pPr marL="0" indent="0" algn="l">
              <a:buNone/>
            </a:pPr>
            <a:r>
              <a:rPr lang="en-GB" sz="6600" b="0" i="0" dirty="0">
                <a:effectLst/>
                <a:latin typeface="Calibri" panose="020F0502020204030204" pitchFamily="34" charset="0"/>
                <a:cs typeface="Calibri" panose="020F0502020204030204" pitchFamily="34" charset="0"/>
              </a:rPr>
              <a:t>Those platforms which fail to protect people will need to answer to the regulator, and could face fines of up to ten per cent of their revenues or, in the most serious cases, being blocked.</a:t>
            </a:r>
          </a:p>
          <a:p>
            <a:pPr marL="0" indent="0" algn="l">
              <a:buNone/>
            </a:pPr>
            <a:r>
              <a:rPr lang="en-GB" sz="6600" b="0" i="0" dirty="0">
                <a:effectLst/>
                <a:latin typeface="Calibri" panose="020F0502020204030204" pitchFamily="34" charset="0"/>
                <a:cs typeface="Calibri" panose="020F0502020204030204" pitchFamily="34" charset="0"/>
              </a:rPr>
              <a:t>All platforms in scope will need to tackle and remove illegal material online, </a:t>
            </a:r>
            <a:r>
              <a:rPr lang="en-GB" sz="6600" b="0" i="0" dirty="0">
                <a:effectLst/>
                <a:highlight>
                  <a:srgbClr val="FFFF00"/>
                </a:highlight>
                <a:latin typeface="Calibri" panose="020F0502020204030204" pitchFamily="34" charset="0"/>
                <a:cs typeface="Calibri" panose="020F0502020204030204" pitchFamily="34" charset="0"/>
              </a:rPr>
              <a:t>particularly material relating to terrorism and child sexual exploitation and abuse.</a:t>
            </a:r>
          </a:p>
          <a:p>
            <a:pPr marL="0" indent="0" algn="l">
              <a:buNone/>
            </a:pPr>
            <a:r>
              <a:rPr lang="en-GB" sz="6600" b="0" i="0" dirty="0">
                <a:effectLst/>
                <a:highlight>
                  <a:srgbClr val="FFFF00"/>
                </a:highlight>
                <a:latin typeface="Calibri" panose="020F0502020204030204" pitchFamily="34" charset="0"/>
                <a:cs typeface="Calibri" panose="020F0502020204030204" pitchFamily="34" charset="0"/>
              </a:rPr>
              <a:t>Platforms likely to be accessed by children will also have a duty to protect young people using their services from legal but harmful material such as self-harm or eating disorder content. </a:t>
            </a:r>
            <a:r>
              <a:rPr lang="en-GB" sz="6600" b="0" i="0" dirty="0">
                <a:effectLst/>
                <a:latin typeface="Calibri" panose="020F0502020204030204" pitchFamily="34" charset="0"/>
                <a:cs typeface="Calibri" panose="020F0502020204030204" pitchFamily="34" charset="0"/>
              </a:rPr>
              <a:t>Additionally, </a:t>
            </a:r>
            <a:r>
              <a:rPr lang="en-GB" sz="6600" b="0" i="0" dirty="0">
                <a:solidFill>
                  <a:srgbClr val="FF0000"/>
                </a:solidFill>
                <a:effectLst/>
                <a:latin typeface="Calibri" panose="020F0502020204030204" pitchFamily="34" charset="0"/>
                <a:cs typeface="Calibri" panose="020F0502020204030204" pitchFamily="34" charset="0"/>
              </a:rPr>
              <a:t>providers who publish or place pornographic content on their services will be required to prevent children from accessing that content.</a:t>
            </a:r>
          </a:p>
          <a:p>
            <a:pPr marL="0" indent="0" algn="l">
              <a:buNone/>
            </a:pPr>
            <a:r>
              <a:rPr lang="en-GB" sz="6600" b="0" i="0" dirty="0">
                <a:solidFill>
                  <a:srgbClr val="7030A0"/>
                </a:solidFill>
                <a:effectLst/>
                <a:latin typeface="Calibri" panose="020F0502020204030204" pitchFamily="34" charset="0"/>
                <a:cs typeface="Calibri" panose="020F0502020204030204" pitchFamily="34" charset="0"/>
              </a:rPr>
              <a:t>The largest, highest-risk platforms will have to address named categories of legal but harmful material accessed by adults, likely to include issues such as abuse, harassment, or exposure to content encouraging self-harm or eating disorders. </a:t>
            </a:r>
            <a:r>
              <a:rPr lang="en-GB" sz="6600" b="0" i="0" dirty="0">
                <a:effectLst/>
                <a:latin typeface="Calibri" panose="020F0502020204030204" pitchFamily="34" charset="0"/>
                <a:cs typeface="Calibri" panose="020F0502020204030204" pitchFamily="34" charset="0"/>
              </a:rPr>
              <a:t>They will need to make clear in their terms and conditions what is and is not acceptable on their site, and enforce this.</a:t>
            </a: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BC047997-7D8D-1644-2C2A-40B946BF9E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941168"/>
            <a:ext cx="1800200" cy="1800200"/>
          </a:xfrm>
          <a:prstGeom prst="rect">
            <a:avLst/>
          </a:prstGeom>
          <a:noFill/>
          <a:ln>
            <a:noFill/>
          </a:ln>
        </p:spPr>
      </p:pic>
    </p:spTree>
    <p:extLst>
      <p:ext uri="{BB962C8B-B14F-4D97-AF65-F5344CB8AC3E}">
        <p14:creationId xmlns:p14="http://schemas.microsoft.com/office/powerpoint/2010/main" val="39561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EA9-EC32-A732-0F51-F5B3D34BE222}"/>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Online Safety Bill 27.11.22</a:t>
            </a:r>
          </a:p>
        </p:txBody>
      </p:sp>
      <p:sp>
        <p:nvSpPr>
          <p:cNvPr id="3" name="Content Placeholder 2">
            <a:extLst>
              <a:ext uri="{FF2B5EF4-FFF2-40B4-BE49-F238E27FC236}">
                <a16:creationId xmlns:a16="http://schemas.microsoft.com/office/drawing/2014/main" id="{D08EBE45-AF7F-9413-C28F-07205DD17054}"/>
              </a:ext>
            </a:extLst>
          </p:cNvPr>
          <p:cNvSpPr>
            <a:spLocks noGrp="1"/>
          </p:cNvSpPr>
          <p:nvPr>
            <p:ph idx="1"/>
          </p:nvPr>
        </p:nvSpPr>
        <p:spPr>
          <a:xfrm>
            <a:off x="457200" y="1196752"/>
            <a:ext cx="8435280" cy="4392488"/>
          </a:xfrm>
        </p:spPr>
        <p:txBody>
          <a:bodyPr>
            <a:normAutofit fontScale="47500" lnSpcReduction="20000"/>
          </a:bodyPr>
          <a:lstStyle/>
          <a:p>
            <a:pPr marL="0" indent="0" algn="l">
              <a:buNone/>
            </a:pPr>
            <a:r>
              <a:rPr lang="en-GB" sz="4100" b="1" i="0" dirty="0">
                <a:effectLst/>
                <a:latin typeface="Calibri" panose="020F0502020204030204" pitchFamily="34" charset="0"/>
                <a:cs typeface="Calibri" panose="020F0502020204030204" pitchFamily="34" charset="0"/>
              </a:rPr>
              <a:t>Plans to make encouraging self-harm online illegal have been backed by a charity set up in memory of a teenager who died after viewing content related to suicide, depression and anxiety.</a:t>
            </a:r>
          </a:p>
          <a:p>
            <a:pPr marL="0" indent="0" algn="l">
              <a:buNone/>
            </a:pPr>
            <a:r>
              <a:rPr lang="en-GB" sz="4100" b="0" i="0" dirty="0">
                <a:effectLst/>
                <a:latin typeface="Calibri" panose="020F0502020204030204" pitchFamily="34" charset="0"/>
                <a:cs typeface="Calibri" panose="020F0502020204030204" pitchFamily="34" charset="0"/>
              </a:rPr>
              <a:t>The Molly Rose Foundation - established after the death of </a:t>
            </a:r>
            <a:r>
              <a:rPr lang="en-GB" sz="4100" b="1"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Molly Russell</a:t>
            </a:r>
            <a:r>
              <a:rPr lang="en-GB" sz="4100" b="0" i="0" dirty="0">
                <a:effectLst/>
                <a:latin typeface="Calibri" panose="020F0502020204030204" pitchFamily="34" charset="0"/>
                <a:cs typeface="Calibri" panose="020F0502020204030204" pitchFamily="34" charset="0"/>
              </a:rPr>
              <a:t> - said the proposal to amend the </a:t>
            </a:r>
            <a:r>
              <a:rPr lang="en-GB" sz="4100" b="1" i="0" dirty="0">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Online Safety Bill</a:t>
            </a:r>
            <a:r>
              <a:rPr lang="en-GB" sz="4100" b="0" i="0" dirty="0">
                <a:effectLst/>
                <a:latin typeface="Calibri" panose="020F0502020204030204" pitchFamily="34" charset="0"/>
                <a:cs typeface="Calibri" panose="020F0502020204030204" pitchFamily="34" charset="0"/>
              </a:rPr>
              <a:t> appeared to be a "significant move".</a:t>
            </a:r>
          </a:p>
          <a:p>
            <a:pPr marL="0" indent="0" algn="l">
              <a:buNone/>
            </a:pPr>
            <a:r>
              <a:rPr lang="en-GB" sz="4100" b="0" i="0" dirty="0">
                <a:effectLst/>
                <a:latin typeface="Calibri" panose="020F0502020204030204" pitchFamily="34" charset="0"/>
                <a:cs typeface="Calibri" panose="020F0502020204030204" pitchFamily="34" charset="0"/>
              </a:rPr>
              <a:t>The update will outlaw communications that encourage people to physically harm themselves - in line with laws on communications that encourage suicide.</a:t>
            </a:r>
          </a:p>
          <a:p>
            <a:pPr marL="0" indent="0" algn="l">
              <a:buNone/>
            </a:pPr>
            <a:r>
              <a:rPr lang="en-GB" sz="4100" b="0" i="0" dirty="0">
                <a:effectLst/>
                <a:latin typeface="Calibri" panose="020F0502020204030204" pitchFamily="34" charset="0"/>
                <a:cs typeface="Calibri" panose="020F0502020204030204" pitchFamily="34" charset="0"/>
              </a:rPr>
              <a:t>The Department for Culture, Media and Sport (DCMS) said the update was influenced by the tragic death of schoolgirl Molly, 14 - who died following "an act of self-harm while suffering from depression and the negative effects of online content", an inquest heard.</a:t>
            </a:r>
          </a:p>
          <a:p>
            <a:pPr marL="0" indent="0" algn="l">
              <a:buNone/>
            </a:pPr>
            <a:r>
              <a:rPr lang="en-GB" sz="4100" b="0" i="0" dirty="0">
                <a:effectLst/>
                <a:latin typeface="Calibri" panose="020F0502020204030204" pitchFamily="34" charset="0"/>
                <a:cs typeface="Calibri" panose="020F0502020204030204" pitchFamily="34" charset="0"/>
              </a:rPr>
              <a:t>Culture Secretary Michelle </a:t>
            </a:r>
            <a:r>
              <a:rPr lang="en-GB" sz="4100" b="0" i="0" dirty="0" err="1">
                <a:effectLst/>
                <a:latin typeface="Calibri" panose="020F0502020204030204" pitchFamily="34" charset="0"/>
                <a:cs typeface="Calibri" panose="020F0502020204030204" pitchFamily="34" charset="0"/>
              </a:rPr>
              <a:t>Donelan</a:t>
            </a:r>
            <a:r>
              <a:rPr lang="en-GB" sz="4100" b="0" i="0" dirty="0">
                <a:effectLst/>
                <a:latin typeface="Calibri" panose="020F0502020204030204" pitchFamily="34" charset="0"/>
                <a:cs typeface="Calibri" panose="020F0502020204030204" pitchFamily="34" charset="0"/>
              </a:rPr>
              <a:t> has vowed to bring to justice "abhorrent trolls encouraging the young and vulnerable to self-harm".</a:t>
            </a:r>
          </a:p>
          <a:p>
            <a:pPr marL="0" indent="0" algn="l">
              <a:buNone/>
            </a:pPr>
            <a:r>
              <a:rPr lang="en-GB" sz="4100" b="0" i="0" dirty="0">
                <a:effectLst/>
                <a:latin typeface="Calibri" panose="020F0502020204030204" pitchFamily="34" charset="0"/>
                <a:cs typeface="Calibri" panose="020F0502020204030204" pitchFamily="34" charset="0"/>
              </a:rPr>
              <a:t>"I am strengthening our online safety laws to make sure these vile acts are stamped out and the perpetrators face jail time," she said.</a:t>
            </a:r>
          </a:p>
          <a:p>
            <a:pPr marL="0" indent="0" algn="l">
              <a:buNone/>
            </a:pPr>
            <a:r>
              <a:rPr lang="en-GB" sz="4100" b="0" i="0" dirty="0">
                <a:effectLst/>
                <a:latin typeface="Calibri" panose="020F0502020204030204" pitchFamily="34" charset="0"/>
                <a:cs typeface="Calibri" panose="020F0502020204030204" pitchFamily="34" charset="0"/>
              </a:rPr>
              <a:t>And she warned social media firms can "no longer remain silent bystanders".(Sky News)</a:t>
            </a: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B334F4D2-0AB0-DDB2-9B7C-B3BB7842BF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3474" y="5517231"/>
            <a:ext cx="1279267" cy="1279267"/>
          </a:xfrm>
          <a:prstGeom prst="rect">
            <a:avLst/>
          </a:prstGeom>
          <a:noFill/>
          <a:ln>
            <a:noFill/>
          </a:ln>
        </p:spPr>
      </p:pic>
    </p:spTree>
    <p:extLst>
      <p:ext uri="{BB962C8B-B14F-4D97-AF65-F5344CB8AC3E}">
        <p14:creationId xmlns:p14="http://schemas.microsoft.com/office/powerpoint/2010/main" val="362793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5BAE-6C96-F22C-AE76-8E62ECC1AC77}"/>
              </a:ext>
            </a:extLst>
          </p:cNvPr>
          <p:cNvSpPr>
            <a:spLocks noGrp="1"/>
          </p:cNvSpPr>
          <p:nvPr>
            <p:ph type="title"/>
          </p:nvPr>
        </p:nvSpPr>
        <p:spPr>
          <a:xfrm>
            <a:off x="457200" y="274638"/>
            <a:ext cx="8229600" cy="1143000"/>
          </a:xfrm>
        </p:spPr>
        <p:txBody>
          <a:bodyPr anchor="ctr">
            <a:normAutofit/>
          </a:bodyPr>
          <a:lstStyle/>
          <a:p>
            <a:r>
              <a:rPr lang="en-GB" sz="3600" dirty="0">
                <a:latin typeface="Calibri" panose="020F0502020204030204" pitchFamily="34" charset="0"/>
                <a:cs typeface="Calibri" panose="020F0502020204030204" pitchFamily="34" charset="0"/>
              </a:rPr>
              <a:t>Online safety and the under 5s</a:t>
            </a:r>
          </a:p>
        </p:txBody>
      </p:sp>
      <p:sp>
        <p:nvSpPr>
          <p:cNvPr id="3" name="Content Placeholder 2">
            <a:extLst>
              <a:ext uri="{FF2B5EF4-FFF2-40B4-BE49-F238E27FC236}">
                <a16:creationId xmlns:a16="http://schemas.microsoft.com/office/drawing/2014/main" id="{5103234E-5FF8-AE85-B323-C4EC3E64F31B}"/>
              </a:ext>
            </a:extLst>
          </p:cNvPr>
          <p:cNvSpPr>
            <a:spLocks noGrp="1"/>
          </p:cNvSpPr>
          <p:nvPr>
            <p:ph sz="half" idx="1"/>
          </p:nvPr>
        </p:nvSpPr>
        <p:spPr>
          <a:xfrm>
            <a:off x="457200" y="1196752"/>
            <a:ext cx="7211144" cy="4896544"/>
          </a:xfrm>
        </p:spPr>
        <p:txBody>
          <a:bodyPr>
            <a:normAutofit/>
          </a:bodyPr>
          <a:lstStyle/>
          <a:p>
            <a:pPr marL="0" indent="0" fontAlgn="base">
              <a:lnSpc>
                <a:spcPct val="90000"/>
              </a:lnSpc>
              <a:buNone/>
            </a:pPr>
            <a:r>
              <a:rPr lang="en-GB" sz="1800" b="0" i="0" dirty="0">
                <a:effectLst/>
                <a:latin typeface="Calibri" panose="020F0502020204030204" pitchFamily="34" charset="0"/>
                <a:cs typeface="Calibri" panose="020F0502020204030204" pitchFamily="34" charset="0"/>
              </a:rPr>
              <a:t>Most social media and gaming platforms require users to be 13-years-old or older. However, </a:t>
            </a:r>
            <a:r>
              <a:rPr lang="en-GB" sz="1800" b="0" i="0" u="none" strike="noStrike" dirty="0">
                <a:effectLst/>
                <a:latin typeface="Calibri" panose="020F0502020204030204" pitchFamily="34" charset="0"/>
                <a:cs typeface="Calibri" panose="020F0502020204030204" pitchFamily="34" charset="0"/>
                <a:hlinkClick r:id="rId2"/>
              </a:rPr>
              <a:t>Ofcom’s 2022 report</a:t>
            </a:r>
            <a:r>
              <a:rPr lang="en-GB" sz="1800" b="0" i="0" dirty="0">
                <a:effectLst/>
                <a:latin typeface="Calibri" panose="020F0502020204030204" pitchFamily="34" charset="0"/>
                <a:cs typeface="Calibri" panose="020F0502020204030204" pitchFamily="34" charset="0"/>
              </a:rPr>
              <a:t> found that </a:t>
            </a:r>
            <a:r>
              <a:rPr lang="en-GB" sz="1800" b="0" i="0" dirty="0">
                <a:effectLst/>
                <a:highlight>
                  <a:srgbClr val="FFFF00"/>
                </a:highlight>
                <a:latin typeface="Calibri" panose="020F0502020204030204" pitchFamily="34" charset="0"/>
                <a:cs typeface="Calibri" panose="020F0502020204030204" pitchFamily="34" charset="0"/>
              </a:rPr>
              <a:t>21% of 3-4-year-olds</a:t>
            </a:r>
            <a:r>
              <a:rPr lang="en-GB" sz="1800" b="0" i="0" dirty="0">
                <a:effectLst/>
                <a:latin typeface="Calibri" panose="020F0502020204030204" pitchFamily="34" charset="0"/>
                <a:cs typeface="Calibri" panose="020F0502020204030204" pitchFamily="34" charset="0"/>
              </a:rPr>
              <a:t> and </a:t>
            </a:r>
            <a:r>
              <a:rPr lang="en-GB" sz="1800" b="0" i="0" dirty="0">
                <a:effectLst/>
                <a:highlight>
                  <a:srgbClr val="FFFF00"/>
                </a:highlight>
                <a:latin typeface="Calibri" panose="020F0502020204030204" pitchFamily="34" charset="0"/>
                <a:cs typeface="Calibri" panose="020F0502020204030204" pitchFamily="34" charset="0"/>
              </a:rPr>
              <a:t>33% of 5-7-year-olds </a:t>
            </a:r>
            <a:r>
              <a:rPr lang="en-GB" sz="1800" b="0" i="0" dirty="0">
                <a:effectLst/>
                <a:latin typeface="Calibri" panose="020F0502020204030204" pitchFamily="34" charset="0"/>
                <a:cs typeface="Calibri" panose="020F0502020204030204" pitchFamily="34" charset="0"/>
              </a:rPr>
              <a:t>already had a social media profile. Only </a:t>
            </a:r>
            <a:r>
              <a:rPr lang="en-GB" sz="1800" b="0" i="0" dirty="0">
                <a:effectLst/>
                <a:highlight>
                  <a:srgbClr val="FFFF00"/>
                </a:highlight>
                <a:latin typeface="Calibri" panose="020F0502020204030204" pitchFamily="34" charset="0"/>
                <a:cs typeface="Calibri" panose="020F0502020204030204" pitchFamily="34" charset="0"/>
              </a:rPr>
              <a:t>42% of parents in the same report could identify the correct minimum age</a:t>
            </a:r>
            <a:r>
              <a:rPr lang="en-GB" sz="1800" b="0" i="0" dirty="0">
                <a:effectLst/>
                <a:latin typeface="Calibri" panose="020F0502020204030204" pitchFamily="34" charset="0"/>
                <a:cs typeface="Calibri" panose="020F0502020204030204" pitchFamily="34" charset="0"/>
              </a:rPr>
              <a:t> for having a social media account. Children at this age don’t understand the reasons behind age requirements. So, it’s important to teach them.</a:t>
            </a:r>
          </a:p>
          <a:p>
            <a:pPr marL="0" indent="0" fontAlgn="base">
              <a:lnSpc>
                <a:spcPct val="90000"/>
              </a:lnSpc>
              <a:buNone/>
            </a:pPr>
            <a:r>
              <a:rPr lang="en-GB" sz="1800" b="0" i="0" dirty="0">
                <a:effectLst/>
                <a:latin typeface="Calibri" panose="020F0502020204030204" pitchFamily="34" charset="0"/>
                <a:cs typeface="Calibri" panose="020F0502020204030204" pitchFamily="34" charset="0"/>
              </a:rPr>
              <a:t>Inappropriate content can include anything not suitable for a child’s age such as:</a:t>
            </a:r>
          </a:p>
          <a:p>
            <a:pPr fontAlgn="base">
              <a:lnSpc>
                <a:spcPct val="90000"/>
              </a:lnSpc>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pornographic videos or images</a:t>
            </a:r>
          </a:p>
          <a:p>
            <a:pPr fontAlgn="base">
              <a:lnSpc>
                <a:spcPct val="90000"/>
              </a:lnSpc>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nasty language</a:t>
            </a:r>
          </a:p>
          <a:p>
            <a:pPr fontAlgn="base">
              <a:lnSpc>
                <a:spcPct val="90000"/>
              </a:lnSpc>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hate speech</a:t>
            </a:r>
          </a:p>
          <a:p>
            <a:pPr fontAlgn="base">
              <a:lnSpc>
                <a:spcPct val="90000"/>
              </a:lnSpc>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content promoting eating disorders and self-harm</a:t>
            </a:r>
          </a:p>
          <a:p>
            <a:pPr fontAlgn="base">
              <a:lnSpc>
                <a:spcPct val="90000"/>
              </a:lnSpc>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images or videos showing violent or cruel acts</a:t>
            </a:r>
          </a:p>
          <a:p>
            <a:pPr fontAlgn="base">
              <a:lnSpc>
                <a:spcPct val="90000"/>
              </a:lnSpc>
              <a:buFont typeface="Arial" panose="020B0604020202020204" pitchFamily="34" charset="0"/>
              <a:buChar char="•"/>
            </a:pPr>
            <a:r>
              <a:rPr lang="en-GB" sz="1800" b="0" i="0" dirty="0">
                <a:effectLst/>
                <a:latin typeface="Calibri" panose="020F0502020204030204" pitchFamily="34" charset="0"/>
                <a:cs typeface="Calibri" panose="020F0502020204030204" pitchFamily="34" charset="0"/>
              </a:rPr>
              <a:t>sexism or misogynistic content</a:t>
            </a:r>
          </a:p>
          <a:p>
            <a:pPr marL="0" indent="0">
              <a:lnSpc>
                <a:spcPct val="90000"/>
              </a:lnSpc>
              <a:buNone/>
            </a:pPr>
            <a:endParaRPr lang="en-GB" sz="1300" dirty="0"/>
          </a:p>
        </p:txBody>
      </p:sp>
      <p:pic>
        <p:nvPicPr>
          <p:cNvPr id="4" name="Picture 3" descr="Online Safety for Parents &amp; Carers - Nunney First School">
            <a:extLst>
              <a:ext uri="{FF2B5EF4-FFF2-40B4-BE49-F238E27FC236}">
                <a16:creationId xmlns:a16="http://schemas.microsoft.com/office/drawing/2014/main" id="{02099496-208E-0BA8-D916-41C0E658D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740352" y="5445223"/>
            <a:ext cx="1296145" cy="1296145"/>
          </a:xfrm>
          <a:prstGeom prst="rect">
            <a:avLst/>
          </a:prstGeom>
          <a:noFill/>
          <a:ln>
            <a:noFill/>
          </a:ln>
        </p:spPr>
      </p:pic>
    </p:spTree>
    <p:extLst>
      <p:ext uri="{BB962C8B-B14F-4D97-AF65-F5344CB8AC3E}">
        <p14:creationId xmlns:p14="http://schemas.microsoft.com/office/powerpoint/2010/main" val="277571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ECD2-9702-6816-3528-A130D0C359BC}"/>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Books for 3-7</a:t>
            </a:r>
          </a:p>
        </p:txBody>
      </p:sp>
      <p:pic>
        <p:nvPicPr>
          <p:cNvPr id="6" name="Content Placeholder 5">
            <a:extLst>
              <a:ext uri="{FF2B5EF4-FFF2-40B4-BE49-F238E27FC236}">
                <a16:creationId xmlns:a16="http://schemas.microsoft.com/office/drawing/2014/main" id="{B51C6FDD-BFEC-2C4C-A9E6-1A969F8529D7}"/>
              </a:ext>
            </a:extLst>
          </p:cNvPr>
          <p:cNvPicPr>
            <a:picLocks noGrp="1" noChangeAspect="1"/>
          </p:cNvPicPr>
          <p:nvPr>
            <p:ph idx="1"/>
          </p:nvPr>
        </p:nvPicPr>
        <p:blipFill rotWithShape="1">
          <a:blip r:embed="rId2"/>
          <a:srcRect l="27431" t="23217" r="35698" b="5616"/>
          <a:stretch/>
        </p:blipFill>
        <p:spPr>
          <a:xfrm>
            <a:off x="2267744" y="1196752"/>
            <a:ext cx="4824536" cy="5238070"/>
          </a:xfrm>
        </p:spPr>
      </p:pic>
    </p:spTree>
    <p:extLst>
      <p:ext uri="{BB962C8B-B14F-4D97-AF65-F5344CB8AC3E}">
        <p14:creationId xmlns:p14="http://schemas.microsoft.com/office/powerpoint/2010/main" val="323808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8778-17B2-9333-8C92-CEE3558E03E2}"/>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Books for KS2</a:t>
            </a:r>
          </a:p>
        </p:txBody>
      </p:sp>
      <p:pic>
        <p:nvPicPr>
          <p:cNvPr id="6" name="Content Placeholder 5">
            <a:extLst>
              <a:ext uri="{FF2B5EF4-FFF2-40B4-BE49-F238E27FC236}">
                <a16:creationId xmlns:a16="http://schemas.microsoft.com/office/drawing/2014/main" id="{05C6BF28-06C5-3293-BBBA-14929D504C57}"/>
              </a:ext>
            </a:extLst>
          </p:cNvPr>
          <p:cNvPicPr>
            <a:picLocks noGrp="1" noChangeAspect="1"/>
          </p:cNvPicPr>
          <p:nvPr>
            <p:ph idx="1"/>
          </p:nvPr>
        </p:nvPicPr>
        <p:blipFill rotWithShape="1">
          <a:blip r:embed="rId2"/>
          <a:srcRect l="26378" t="19472" r="29377" b="5616"/>
          <a:stretch/>
        </p:blipFill>
        <p:spPr bwMode="auto">
          <a:xfrm>
            <a:off x="2123728" y="1268760"/>
            <a:ext cx="5328592" cy="507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1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3B8D-4081-3BA1-1BC6-87AA7E0FFE25}"/>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Books for KS3</a:t>
            </a:r>
          </a:p>
        </p:txBody>
      </p:sp>
      <p:pic>
        <p:nvPicPr>
          <p:cNvPr id="5" name="Content Placeholder 4">
            <a:extLst>
              <a:ext uri="{FF2B5EF4-FFF2-40B4-BE49-F238E27FC236}">
                <a16:creationId xmlns:a16="http://schemas.microsoft.com/office/drawing/2014/main" id="{1E05F8EA-9F30-4981-265C-BBD9D0BCC1AD}"/>
              </a:ext>
            </a:extLst>
          </p:cNvPr>
          <p:cNvPicPr>
            <a:picLocks noGrp="1" noChangeAspect="1"/>
          </p:cNvPicPr>
          <p:nvPr>
            <p:ph idx="1"/>
          </p:nvPr>
        </p:nvPicPr>
        <p:blipFill rotWithShape="1">
          <a:blip r:embed="rId2"/>
          <a:srcRect l="23217" t="15727" r="28325" b="7488"/>
          <a:stretch/>
        </p:blipFill>
        <p:spPr>
          <a:xfrm>
            <a:off x="2123728" y="1412904"/>
            <a:ext cx="5616624" cy="5006124"/>
          </a:xfrm>
        </p:spPr>
      </p:pic>
    </p:spTree>
    <p:extLst>
      <p:ext uri="{BB962C8B-B14F-4D97-AF65-F5344CB8AC3E}">
        <p14:creationId xmlns:p14="http://schemas.microsoft.com/office/powerpoint/2010/main" val="30733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FB0D-8B58-7E66-69E6-1CA4A3A830DB}"/>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More resources and lesson plans</a:t>
            </a:r>
          </a:p>
        </p:txBody>
      </p:sp>
      <p:sp>
        <p:nvSpPr>
          <p:cNvPr id="3" name="Content Placeholder 2">
            <a:extLst>
              <a:ext uri="{FF2B5EF4-FFF2-40B4-BE49-F238E27FC236}">
                <a16:creationId xmlns:a16="http://schemas.microsoft.com/office/drawing/2014/main" id="{17EEE31F-E041-5FEE-CA5E-199B22A4342D}"/>
              </a:ext>
            </a:extLst>
          </p:cNvPr>
          <p:cNvSpPr>
            <a:spLocks noGrp="1"/>
          </p:cNvSpPr>
          <p:nvPr>
            <p:ph idx="1"/>
          </p:nvPr>
        </p:nvSpPr>
        <p:spPr/>
        <p:txBody>
          <a:bodyPr>
            <a:normAutofit/>
          </a:bodyPr>
          <a:lstStyle/>
          <a:p>
            <a:pPr marL="0" indent="0">
              <a:buNone/>
            </a:pPr>
            <a:r>
              <a:rPr lang="en-GB" sz="2400" dirty="0">
                <a:latin typeface="Calibri" panose="020F0502020204030204" pitchFamily="34" charset="0"/>
                <a:cs typeface="Calibri" panose="020F0502020204030204" pitchFamily="34" charset="0"/>
                <a:hlinkClick r:id="rId2"/>
              </a:rPr>
              <a:t>https://kentesafety.wordpress.com/2015/06/05/online-safety-storybooks/</a:t>
            </a:r>
            <a:r>
              <a:rPr lang="en-GB" sz="2400"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 further book titles</a:t>
            </a:r>
          </a:p>
          <a:p>
            <a:pPr marL="0" indent="0">
              <a:buNone/>
            </a:pPr>
            <a:endParaRPr lang="en-GB" sz="2400" dirty="0">
              <a:latin typeface="Calibri" panose="020F0502020204030204" pitchFamily="34" charset="0"/>
              <a:cs typeface="Calibri" panose="020F0502020204030204" pitchFamily="34" charset="0"/>
              <a:hlinkClick r:id="rId3"/>
            </a:endParaRPr>
          </a:p>
          <a:p>
            <a:pPr marL="0" indent="0">
              <a:buNone/>
            </a:pPr>
            <a:r>
              <a:rPr lang="en-GB" sz="2400" dirty="0">
                <a:latin typeface="Calibri" panose="020F0502020204030204" pitchFamily="34" charset="0"/>
                <a:cs typeface="Calibri" panose="020F0502020204030204" pitchFamily="34" charset="0"/>
                <a:hlinkClick r:id="rId3"/>
              </a:rPr>
              <a:t>https://www.lincolnshire.gov.uk/directory-record/64942/online-safety-resources-for-key-stage-3-and-4-ks3-and-ks4-ages-11-to-18-</a:t>
            </a:r>
            <a:r>
              <a:rPr lang="en-GB" sz="2400" dirty="0">
                <a:latin typeface="Calibri" panose="020F0502020204030204" pitchFamily="34" charset="0"/>
                <a:cs typeface="Calibri" panose="020F0502020204030204" pitchFamily="34" charset="0"/>
              </a:rPr>
              <a:t> - </a:t>
            </a:r>
            <a:r>
              <a:rPr lang="en-GB" sz="1200" dirty="0">
                <a:latin typeface="Calibri" panose="020F0502020204030204" pitchFamily="34" charset="0"/>
                <a:cs typeface="Calibri" panose="020F0502020204030204" pitchFamily="34" charset="0"/>
              </a:rPr>
              <a:t>includes online bullying, sexting, online relationships, pressures of a digital world, privacy, digital footprint, self-esteem, consequences to our behaviour and where support can be accessed should they come across an issue online</a:t>
            </a:r>
          </a:p>
          <a:p>
            <a:pPr marL="0" indent="0">
              <a:buNone/>
            </a:pPr>
            <a:r>
              <a:rPr lang="en-GB" sz="2400" dirty="0">
                <a:latin typeface="Calibri" panose="020F0502020204030204" pitchFamily="34" charset="0"/>
                <a:cs typeface="Calibri" panose="020F0502020204030204" pitchFamily="34" charset="0"/>
                <a:hlinkClick r:id="rId4"/>
              </a:rPr>
              <a:t>https://www.internetmatters.org/schools-esafety/</a:t>
            </a:r>
            <a:r>
              <a:rPr lang="en-GB" sz="2400" dirty="0">
                <a:latin typeface="Calibri" panose="020F0502020204030204" pitchFamily="34" charset="0"/>
                <a:cs typeface="Calibri" panose="020F0502020204030204" pitchFamily="34" charset="0"/>
              </a:rPr>
              <a:t> - </a:t>
            </a:r>
            <a:r>
              <a:rPr lang="en-GB" sz="1200" dirty="0">
                <a:latin typeface="Calibri" panose="020F0502020204030204" pitchFamily="34" charset="0"/>
                <a:cs typeface="Calibri" panose="020F0502020204030204" pitchFamily="34" charset="0"/>
              </a:rPr>
              <a:t>support for parents, teachers and pupils</a:t>
            </a: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7157F814-1C8F-61A7-63A0-CCB734F5A2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7198" y="4749908"/>
            <a:ext cx="1755757" cy="1755757"/>
          </a:xfrm>
          <a:prstGeom prst="rect">
            <a:avLst/>
          </a:prstGeom>
          <a:noFill/>
          <a:ln>
            <a:noFill/>
          </a:ln>
        </p:spPr>
      </p:pic>
    </p:spTree>
    <p:extLst>
      <p:ext uri="{BB962C8B-B14F-4D97-AF65-F5344CB8AC3E}">
        <p14:creationId xmlns:p14="http://schemas.microsoft.com/office/powerpoint/2010/main" val="421906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63C0-024A-79DA-FD92-D311C19EACAD}"/>
              </a:ext>
            </a:extLst>
          </p:cNvPr>
          <p:cNvSpPr>
            <a:spLocks noGrp="1"/>
          </p:cNvSpPr>
          <p:nvPr>
            <p:ph type="title"/>
          </p:nvPr>
        </p:nvSpPr>
        <p:spPr>
          <a:xfrm>
            <a:off x="457200" y="274638"/>
            <a:ext cx="8229600" cy="1143000"/>
          </a:xfrm>
        </p:spPr>
        <p:txBody>
          <a:bodyPr anchor="ctr">
            <a:normAutofit/>
          </a:bodyPr>
          <a:lstStyle/>
          <a:p>
            <a:r>
              <a:rPr lang="en-GB"/>
              <a:t>Online safety and the under 5s</a:t>
            </a:r>
          </a:p>
        </p:txBody>
      </p:sp>
      <p:pic>
        <p:nvPicPr>
          <p:cNvPr id="4" name="Picture 3" descr="Online Safety for Parents &amp; Carers - Nunney First School">
            <a:extLst>
              <a:ext uri="{FF2B5EF4-FFF2-40B4-BE49-F238E27FC236}">
                <a16:creationId xmlns:a16="http://schemas.microsoft.com/office/drawing/2014/main" id="{C381DCB5-CDFD-0A56-54A2-8E8AA882C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23528" y="2298577"/>
            <a:ext cx="2448271" cy="2448271"/>
          </a:xfrm>
          <a:prstGeom prst="rect">
            <a:avLst/>
          </a:prstGeom>
          <a:noFill/>
          <a:ln>
            <a:noFill/>
          </a:ln>
        </p:spPr>
      </p:pic>
      <p:sp>
        <p:nvSpPr>
          <p:cNvPr id="3" name="Content Placeholder 2">
            <a:extLst>
              <a:ext uri="{FF2B5EF4-FFF2-40B4-BE49-F238E27FC236}">
                <a16:creationId xmlns:a16="http://schemas.microsoft.com/office/drawing/2014/main" id="{B83719B7-E3DB-59D2-657C-30928D9CC006}"/>
              </a:ext>
            </a:extLst>
          </p:cNvPr>
          <p:cNvSpPr>
            <a:spLocks noGrp="1"/>
          </p:cNvSpPr>
          <p:nvPr>
            <p:ph sz="half" idx="2"/>
          </p:nvPr>
        </p:nvSpPr>
        <p:spPr>
          <a:xfrm>
            <a:off x="2771799" y="1600200"/>
            <a:ext cx="5915001" cy="4133055"/>
          </a:xfrm>
        </p:spPr>
        <p:txBody>
          <a:bodyPr>
            <a:normAutofit lnSpcReduction="10000"/>
          </a:bodyPr>
          <a:lstStyle/>
          <a:p>
            <a:pPr marL="0" indent="0">
              <a:lnSpc>
                <a:spcPct val="90000"/>
              </a:lnSpc>
              <a:buNone/>
            </a:pPr>
            <a:r>
              <a:rPr lang="en-GB" sz="2700" b="0" i="0" dirty="0">
                <a:effectLst/>
                <a:latin typeface="Calibri" panose="020F0502020204030204" pitchFamily="34" charset="0"/>
                <a:cs typeface="Calibri" panose="020F0502020204030204" pitchFamily="34" charset="0"/>
              </a:rPr>
              <a:t>Children in Early Years are unlikely to search for this content online. However, while parental controls and restrictions will usually filter out inappropriate content, some may slip through. It’s important to teach parents how to monitor their child’s online use at this age to ensure they are not harmed by content that is not appropriate for their age.</a:t>
            </a:r>
          </a:p>
          <a:p>
            <a:pPr marL="0" indent="0">
              <a:lnSpc>
                <a:spcPct val="90000"/>
              </a:lnSpc>
              <a:buNone/>
            </a:pPr>
            <a:r>
              <a:rPr lang="en-GB" sz="2700" dirty="0">
                <a:highlight>
                  <a:srgbClr val="FFFF00"/>
                </a:highlight>
                <a:latin typeface="Calibri" panose="020F0502020204030204" pitchFamily="34" charset="0"/>
                <a:cs typeface="Calibri" panose="020F0502020204030204" pitchFamily="34" charset="0"/>
              </a:rPr>
              <a:t>How can your board support this?</a:t>
            </a:r>
            <a:endParaRPr lang="en-GB" sz="2700" b="0" i="0" dirty="0">
              <a:effectLst/>
              <a:highlight>
                <a:srgbClr val="FFFF00"/>
              </a:highlight>
              <a:latin typeface="Calibri" panose="020F0502020204030204" pitchFamily="34" charset="0"/>
              <a:cs typeface="Calibri" panose="020F0502020204030204" pitchFamily="34" charset="0"/>
            </a:endParaRPr>
          </a:p>
          <a:p>
            <a:pPr marL="0" indent="0">
              <a:lnSpc>
                <a:spcPct val="90000"/>
              </a:lnSpc>
              <a:buNone/>
            </a:pPr>
            <a:endParaRPr lang="en-GB" sz="2200" dirty="0"/>
          </a:p>
        </p:txBody>
      </p:sp>
    </p:spTree>
    <p:extLst>
      <p:ext uri="{BB962C8B-B14F-4D97-AF65-F5344CB8AC3E}">
        <p14:creationId xmlns:p14="http://schemas.microsoft.com/office/powerpoint/2010/main" val="82065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227E-1C16-39F2-3FDF-19C27A3486BA}"/>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CCF23277-3DDA-F12E-A5F2-E8B33CEECD0F}"/>
              </a:ext>
            </a:extLst>
          </p:cNvPr>
          <p:cNvSpPr>
            <a:spLocks noGrp="1"/>
          </p:cNvSpPr>
          <p:nvPr>
            <p:ph idx="1"/>
          </p:nvPr>
        </p:nvSpPr>
        <p:spPr/>
        <p:txBody>
          <a:bodyPr>
            <a:normAutofit fontScale="55000" lnSpcReduction="20000"/>
          </a:bodyPr>
          <a:lstStyle/>
          <a:p>
            <a:pPr algn="l">
              <a:buFont typeface="Arial" panose="020B0604020202020204" pitchFamily="34" charset="0"/>
              <a:buChar char="•"/>
            </a:pPr>
            <a:r>
              <a:rPr lang="en-GB" sz="3800" i="0" u="none" strike="noStrike" dirty="0">
                <a:solidFill>
                  <a:srgbClr val="002870"/>
                </a:solidFill>
                <a:effectLst/>
                <a:latin typeface="Calibri" panose="020F0502020204030204" pitchFamily="34" charset="0"/>
                <a:cs typeface="Calibri" panose="020F0502020204030204" pitchFamily="34" charset="0"/>
                <a:hlinkClick r:id="rId2"/>
              </a:rPr>
              <a:t>Safeguarding children and protecting professionals in early years settings: online safety considerations (for managers and practitioners)</a:t>
            </a:r>
            <a:r>
              <a:rPr lang="en-GB" sz="3800" i="0" u="sng" dirty="0">
                <a:solidFill>
                  <a:srgbClr val="002870"/>
                </a:solidFill>
                <a:effectLst/>
                <a:latin typeface="Calibri" panose="020F0502020204030204" pitchFamily="34" charset="0"/>
                <a:cs typeface="Calibri" panose="020F0502020204030204" pitchFamily="34" charset="0"/>
              </a:rPr>
              <a:t> </a:t>
            </a:r>
            <a:endParaRPr lang="en-GB" sz="3800" i="0"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3800" i="0" u="none" strike="noStrike" dirty="0">
                <a:solidFill>
                  <a:srgbClr val="002870"/>
                </a:solidFill>
                <a:effectLst/>
                <a:latin typeface="Calibri" panose="020F0502020204030204" pitchFamily="34" charset="0"/>
                <a:cs typeface="Calibri" panose="020F0502020204030204" pitchFamily="34" charset="0"/>
                <a:hlinkClick r:id="rId3"/>
              </a:rPr>
              <a:t>Keeping children safe in education 2022</a:t>
            </a:r>
            <a:endParaRPr lang="en-GB" sz="3800" i="0"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3800" i="0" u="none" strike="noStrike" dirty="0">
                <a:solidFill>
                  <a:srgbClr val="002870"/>
                </a:solidFill>
                <a:effectLst/>
                <a:latin typeface="Calibri" panose="020F0502020204030204" pitchFamily="34" charset="0"/>
                <a:cs typeface="Calibri" panose="020F0502020204030204" pitchFamily="34" charset="0"/>
                <a:hlinkClick r:id="rId4"/>
              </a:rPr>
              <a:t>Smartie the Penguin</a:t>
            </a:r>
            <a:r>
              <a:rPr lang="en-GB" sz="3800" i="0" u="sng" dirty="0">
                <a:solidFill>
                  <a:srgbClr val="002870"/>
                </a:solidFill>
                <a:effectLst/>
                <a:latin typeface="Calibri" panose="020F0502020204030204" pitchFamily="34" charset="0"/>
                <a:cs typeface="Calibri" panose="020F0502020204030204" pitchFamily="34" charset="0"/>
              </a:rPr>
              <a:t> </a:t>
            </a:r>
            <a:endParaRPr lang="en-GB" sz="3800" i="0"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3800" i="0" u="none" strike="noStrike" dirty="0">
                <a:solidFill>
                  <a:srgbClr val="002870"/>
                </a:solidFill>
                <a:effectLst/>
                <a:latin typeface="Calibri" panose="020F0502020204030204" pitchFamily="34" charset="0"/>
                <a:cs typeface="Calibri" panose="020F0502020204030204" pitchFamily="34" charset="0"/>
                <a:hlinkClick r:id="rId5"/>
              </a:rPr>
              <a:t>Little Bird’s Internet Security Adventure</a:t>
            </a:r>
            <a:endParaRPr lang="en-GB" sz="3800" i="0" u="none" strike="noStrike"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3800" i="0" dirty="0">
                <a:solidFill>
                  <a:srgbClr val="002870"/>
                </a:solidFill>
                <a:effectLst/>
                <a:latin typeface="Calibri" panose="020F0502020204030204" pitchFamily="34" charset="0"/>
                <a:cs typeface="Calibri" panose="020F0502020204030204" pitchFamily="34" charset="0"/>
                <a:hlinkClick r:id="rId6"/>
              </a:rPr>
              <a:t>https://foundationyears.org.uk/2022/10/foundation-years-vodcast-on-online-safety/</a:t>
            </a:r>
            <a:endParaRPr lang="en-GB" sz="3800" i="0"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3800" i="0" dirty="0">
                <a:solidFill>
                  <a:srgbClr val="002870"/>
                </a:solidFill>
                <a:effectLst/>
                <a:latin typeface="Calibri" panose="020F0502020204030204" pitchFamily="34" charset="0"/>
                <a:cs typeface="Calibri" panose="020F0502020204030204" pitchFamily="34" charset="0"/>
                <a:hlinkClick r:id="rId7"/>
              </a:rPr>
              <a:t>https://www.virginmedia.com/blog/online-safety/childrens-internet-safety-test/</a:t>
            </a:r>
            <a:endParaRPr lang="en-GB" sz="3800" i="0"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3800" i="0" dirty="0">
                <a:solidFill>
                  <a:srgbClr val="002870"/>
                </a:solidFill>
                <a:effectLst/>
                <a:latin typeface="Calibri" panose="020F0502020204030204" pitchFamily="34" charset="0"/>
                <a:cs typeface="Calibri" panose="020F0502020204030204" pitchFamily="34" charset="0"/>
                <a:hlinkClick r:id="rId8"/>
              </a:rPr>
              <a:t>https://help-for-early-years-providers.education.gov.uk/safeguarding-and-welfare/internet-safety</a:t>
            </a:r>
            <a:endParaRPr lang="en-GB" sz="3800" i="0"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GB" sz="3800" i="0"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GB" i="0" dirty="0">
              <a:solidFill>
                <a:srgbClr val="00287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GB" i="0" dirty="0">
              <a:solidFill>
                <a:srgbClr val="002870"/>
              </a:solidFill>
              <a:effectLst/>
              <a:latin typeface="Calibri" panose="020F0502020204030204" pitchFamily="34" charset="0"/>
              <a:cs typeface="Calibri" panose="020F0502020204030204" pitchFamily="34" charset="0"/>
            </a:endParaRP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0B0700D5-E4E5-E033-909A-43A87C8264A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336" y="5257799"/>
            <a:ext cx="1351275" cy="1351275"/>
          </a:xfrm>
          <a:prstGeom prst="rect">
            <a:avLst/>
          </a:prstGeom>
          <a:noFill/>
          <a:ln>
            <a:noFill/>
          </a:ln>
        </p:spPr>
      </p:pic>
    </p:spTree>
    <p:extLst>
      <p:ext uri="{BB962C8B-B14F-4D97-AF65-F5344CB8AC3E}">
        <p14:creationId xmlns:p14="http://schemas.microsoft.com/office/powerpoint/2010/main" val="59346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59EE-ED4A-720A-52F9-4F7BF1C13310}"/>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Resources for 3-7 year olds</a:t>
            </a:r>
          </a:p>
        </p:txBody>
      </p:sp>
      <p:sp>
        <p:nvSpPr>
          <p:cNvPr id="3" name="Content Placeholder 2">
            <a:extLst>
              <a:ext uri="{FF2B5EF4-FFF2-40B4-BE49-F238E27FC236}">
                <a16:creationId xmlns:a16="http://schemas.microsoft.com/office/drawing/2014/main" id="{4A0AC90E-415D-FE49-34E9-8F26A67DFD17}"/>
              </a:ext>
            </a:extLst>
          </p:cNvPr>
          <p:cNvSpPr>
            <a:spLocks noGrp="1"/>
          </p:cNvSpPr>
          <p:nvPr>
            <p:ph idx="1"/>
          </p:nvPr>
        </p:nvSpPr>
        <p:spPr/>
        <p:txBody>
          <a:bodyPr>
            <a:normAutofit fontScale="85000" lnSpcReduction="20000"/>
          </a:bodyPr>
          <a:lstStyle/>
          <a:p>
            <a:r>
              <a:rPr lang="en-GB" dirty="0">
                <a:latin typeface="Calibri" panose="020F0502020204030204" pitchFamily="34" charset="0"/>
                <a:cs typeface="Calibri" panose="020F0502020204030204" pitchFamily="34" charset="0"/>
                <a:hlinkClick r:id="rId2"/>
              </a:rPr>
              <a:t>https://www.childnet.com/resources/digiduck-stories/digiducks-big-decision/</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3"/>
              </a:rPr>
              <a:t>https://www.childnet.com/resources/online-safety-activities-you-can-do-from-home/for-3-7-year-olds/</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4"/>
              </a:rPr>
              <a:t>https://www.thinkuknow.co.uk/professionals/resources/jessie-and-friends/</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5"/>
              </a:rPr>
              <a:t>https://www.thinkuknow.co.uk/4_7/</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6"/>
              </a:rPr>
              <a:t>https://click.actionforchildren.org.uk/?gclid=Cj0KCQiAsoycBhC6ARIsAPPbeLtS5dLhJsFwxeRz_Rz3vR5TeZT2_pX9zqJIdI2jLhKbisNKCYSb3dsaAlikEALw_wcB</a:t>
            </a:r>
            <a:endParaRPr lang="en-GB" dirty="0">
              <a:latin typeface="Calibri" panose="020F0502020204030204" pitchFamily="34" charset="0"/>
              <a:cs typeface="Calibri" panose="020F0502020204030204" pitchFamily="34" charset="0"/>
            </a:endParaRPr>
          </a:p>
          <a:p>
            <a:endParaRPr lang="en-GB" dirty="0"/>
          </a:p>
          <a:p>
            <a:endParaRPr lang="en-GB" dirty="0"/>
          </a:p>
          <a:p>
            <a:endParaRPr lang="en-GB" dirty="0"/>
          </a:p>
          <a:p>
            <a:endParaRPr lang="en-GB" dirty="0"/>
          </a:p>
          <a:p>
            <a:endParaRPr lang="en-GB" dirty="0"/>
          </a:p>
        </p:txBody>
      </p:sp>
      <p:pic>
        <p:nvPicPr>
          <p:cNvPr id="4" name="Picture 3" descr="Online Safety for Parents &amp; Carers - Nunney First School">
            <a:extLst>
              <a:ext uri="{FF2B5EF4-FFF2-40B4-BE49-F238E27FC236}">
                <a16:creationId xmlns:a16="http://schemas.microsoft.com/office/drawing/2014/main" id="{5EC005D9-4401-3891-0E0F-0437879B441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20" y="5257799"/>
            <a:ext cx="1495291" cy="1495291"/>
          </a:xfrm>
          <a:prstGeom prst="rect">
            <a:avLst/>
          </a:prstGeom>
          <a:noFill/>
          <a:ln>
            <a:noFill/>
          </a:ln>
        </p:spPr>
      </p:pic>
    </p:spTree>
    <p:extLst>
      <p:ext uri="{BB962C8B-B14F-4D97-AF65-F5344CB8AC3E}">
        <p14:creationId xmlns:p14="http://schemas.microsoft.com/office/powerpoint/2010/main" val="315703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44C8-3B0A-8F62-7844-84FE61D90418}"/>
              </a:ext>
            </a:extLst>
          </p:cNvPr>
          <p:cNvSpPr>
            <a:spLocks noGrp="1"/>
          </p:cNvSpPr>
          <p:nvPr>
            <p:ph type="title"/>
          </p:nvPr>
        </p:nvSpPr>
        <p:spPr>
          <a:xfrm>
            <a:off x="457200" y="274638"/>
            <a:ext cx="8229600" cy="1143000"/>
          </a:xfrm>
        </p:spPr>
        <p:txBody>
          <a:bodyPr anchor="ctr">
            <a:normAutofit/>
          </a:bodyPr>
          <a:lstStyle/>
          <a:p>
            <a:r>
              <a:rPr lang="en-GB"/>
              <a:t>Why online safety?</a:t>
            </a:r>
          </a:p>
        </p:txBody>
      </p:sp>
      <p:sp>
        <p:nvSpPr>
          <p:cNvPr id="3" name="Content Placeholder 2">
            <a:extLst>
              <a:ext uri="{FF2B5EF4-FFF2-40B4-BE49-F238E27FC236}">
                <a16:creationId xmlns:a16="http://schemas.microsoft.com/office/drawing/2014/main" id="{B4479D73-2BBA-580C-780C-16AA81B0B68A}"/>
              </a:ext>
            </a:extLst>
          </p:cNvPr>
          <p:cNvSpPr>
            <a:spLocks noGrp="1"/>
          </p:cNvSpPr>
          <p:nvPr>
            <p:ph sz="half" idx="1"/>
          </p:nvPr>
        </p:nvSpPr>
        <p:spPr>
          <a:xfrm>
            <a:off x="457200" y="1600200"/>
            <a:ext cx="5122912" cy="4133056"/>
          </a:xfrm>
        </p:spPr>
        <p:txBody>
          <a:bodyPr>
            <a:normAutofit/>
          </a:bodyPr>
          <a:lstStyle/>
          <a:p>
            <a:pPr marL="0" indent="0">
              <a:lnSpc>
                <a:spcPct val="90000"/>
              </a:lnSpc>
              <a:buNone/>
            </a:pPr>
            <a:r>
              <a:rPr lang="en-GB" sz="2400" b="0" i="0" dirty="0">
                <a:effectLst/>
              </a:rPr>
              <a:t>Each year in the UK around 200 school-age children end their own lives, many of whom will have been adversely affected by what they have encountered online. Molly Russell’s inquest has shown us how the algorithmic amplification of online harms can too easily lead to tragedy. </a:t>
            </a:r>
            <a:r>
              <a:rPr lang="en-GB" sz="2400" dirty="0">
                <a:hlinkClick r:id="rId2"/>
              </a:rPr>
              <a:t>https://www.bbc.co.uk/iplayer/episode/p0d2brzr/molly-social-media-and-me</a:t>
            </a:r>
            <a:endParaRPr lang="en-GB" sz="2400" dirty="0"/>
          </a:p>
          <a:p>
            <a:pPr marL="0" indent="0">
              <a:lnSpc>
                <a:spcPct val="90000"/>
              </a:lnSpc>
              <a:buNone/>
            </a:pPr>
            <a:endParaRPr lang="en-GB" sz="1800" dirty="0"/>
          </a:p>
        </p:txBody>
      </p:sp>
      <p:pic>
        <p:nvPicPr>
          <p:cNvPr id="4" name="Picture 3" descr="Online Safety for Parents &amp; Carers - Nunney First School">
            <a:extLst>
              <a:ext uri="{FF2B5EF4-FFF2-40B4-BE49-F238E27FC236}">
                <a16:creationId xmlns:a16="http://schemas.microsoft.com/office/drawing/2014/main" id="{BD6E8BB7-572A-50FE-6C21-EDD9F7E4E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96136" y="1600200"/>
            <a:ext cx="2808313" cy="2808313"/>
          </a:xfrm>
          <a:prstGeom prst="rect">
            <a:avLst/>
          </a:prstGeom>
          <a:noFill/>
          <a:ln>
            <a:noFill/>
          </a:ln>
        </p:spPr>
      </p:pic>
    </p:spTree>
    <p:extLst>
      <p:ext uri="{BB962C8B-B14F-4D97-AF65-F5344CB8AC3E}">
        <p14:creationId xmlns:p14="http://schemas.microsoft.com/office/powerpoint/2010/main" val="301074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DC31-C87E-4E47-E380-855AD7EFE08D}"/>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Resources for 7-11 year olds</a:t>
            </a:r>
          </a:p>
        </p:txBody>
      </p:sp>
      <p:sp>
        <p:nvSpPr>
          <p:cNvPr id="3" name="Content Placeholder 2">
            <a:extLst>
              <a:ext uri="{FF2B5EF4-FFF2-40B4-BE49-F238E27FC236}">
                <a16:creationId xmlns:a16="http://schemas.microsoft.com/office/drawing/2014/main" id="{ABE7D82C-879C-1F93-A84C-4E500DAA3435}"/>
              </a:ext>
            </a:extLst>
          </p:cNvPr>
          <p:cNvSpPr>
            <a:spLocks noGrp="1"/>
          </p:cNvSpPr>
          <p:nvPr>
            <p:ph idx="1"/>
          </p:nvPr>
        </p:nvSpPr>
        <p:spPr/>
        <p:txBody>
          <a:bodyPr>
            <a:normAutofit fontScale="85000" lnSpcReduction="10000"/>
          </a:bodyPr>
          <a:lstStyle/>
          <a:p>
            <a:r>
              <a:rPr lang="en-GB" dirty="0">
                <a:latin typeface="Calibri" panose="020F0502020204030204" pitchFamily="34" charset="0"/>
                <a:cs typeface="Calibri" panose="020F0502020204030204" pitchFamily="34" charset="0"/>
                <a:hlinkClick r:id="rId2"/>
              </a:rPr>
              <a:t>https://www.childnet.com/resources/the-adventures-of-kara-winston-and-the-smart-crew/</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3"/>
              </a:rPr>
              <a:t>https://www.childnet.com/resources/online-safety-activities-you-can-do-from-home/for-7-11-year-olds/</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4"/>
              </a:rPr>
              <a:t>https://click.actionforchildren.org.uk/?gclid=Cj0KCQiAsoycBhC6ARIsAPPbeLtS5dLhJsFwxeRz_Rz3vR5TeZT2_pX9zqJIdI2jLhKbisNKCYSb3dsaAlikEALw_wcB</a:t>
            </a:r>
            <a:endParaRPr lang="en-GB" dirty="0">
              <a:latin typeface="Calibri" panose="020F0502020204030204" pitchFamily="34" charset="0"/>
              <a:cs typeface="Calibri" panose="020F0502020204030204" pitchFamily="34" charset="0"/>
            </a:endParaRPr>
          </a:p>
          <a:p>
            <a:endParaRPr lang="en-GB" dirty="0"/>
          </a:p>
          <a:p>
            <a:endParaRPr lang="en-GB" dirty="0"/>
          </a:p>
          <a:p>
            <a:endParaRPr lang="en-GB" dirty="0"/>
          </a:p>
          <a:p>
            <a:endParaRPr lang="en-GB" dirty="0"/>
          </a:p>
        </p:txBody>
      </p:sp>
      <p:pic>
        <p:nvPicPr>
          <p:cNvPr id="4" name="Picture 3" descr="Online Safety for Parents &amp; Carers - Nunney First School">
            <a:extLst>
              <a:ext uri="{FF2B5EF4-FFF2-40B4-BE49-F238E27FC236}">
                <a16:creationId xmlns:a16="http://schemas.microsoft.com/office/drawing/2014/main" id="{EA66781A-FEFF-34FA-CA4A-79F3F8BBAE1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4453989"/>
            <a:ext cx="1982470" cy="1982470"/>
          </a:xfrm>
          <a:prstGeom prst="rect">
            <a:avLst/>
          </a:prstGeom>
          <a:noFill/>
          <a:ln>
            <a:noFill/>
          </a:ln>
        </p:spPr>
      </p:pic>
    </p:spTree>
    <p:extLst>
      <p:ext uri="{BB962C8B-B14F-4D97-AF65-F5344CB8AC3E}">
        <p14:creationId xmlns:p14="http://schemas.microsoft.com/office/powerpoint/2010/main" val="353812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C215-48FC-3959-C035-65E2BCFF8B05}"/>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Online safety resources KS3/4</a:t>
            </a:r>
          </a:p>
        </p:txBody>
      </p:sp>
      <p:sp>
        <p:nvSpPr>
          <p:cNvPr id="3" name="Content Placeholder 2">
            <a:extLst>
              <a:ext uri="{FF2B5EF4-FFF2-40B4-BE49-F238E27FC236}">
                <a16:creationId xmlns:a16="http://schemas.microsoft.com/office/drawing/2014/main" id="{63B07F77-73D0-A74E-4816-07748062EDDD}"/>
              </a:ext>
            </a:extLst>
          </p:cNvPr>
          <p:cNvSpPr>
            <a:spLocks noGrp="1"/>
          </p:cNvSpPr>
          <p:nvPr>
            <p:ph idx="1"/>
          </p:nvPr>
        </p:nvSpPr>
        <p:spPr/>
        <p:txBody>
          <a:bodyPr>
            <a:normAutofit fontScale="92500" lnSpcReduction="20000"/>
          </a:bodyPr>
          <a:lstStyle/>
          <a:p>
            <a:pPr marL="0" indent="0">
              <a:buNone/>
            </a:pPr>
            <a:r>
              <a:rPr lang="en-GB" sz="3000" dirty="0">
                <a:latin typeface="Calibri" panose="020F0502020204030204" pitchFamily="34" charset="0"/>
                <a:cs typeface="Calibri" panose="020F0502020204030204" pitchFamily="34" charset="0"/>
                <a:hlinkClick r:id="rId2"/>
              </a:rPr>
              <a:t>https://click.actionforchildren.org.uk/?gclid=Cj0KCQiAsoycBhC6ARIsAPPbeLtS5dLhJsFwxeRz_Rz3vR5TeZT2_pX9zqJIdI2jLhKbisNKCYSb3dsaAlikEALw_wcB</a:t>
            </a:r>
            <a:endParaRPr lang="en-GB" sz="3000" dirty="0">
              <a:latin typeface="Calibri" panose="020F0502020204030204" pitchFamily="34" charset="0"/>
              <a:cs typeface="Calibri" panose="020F0502020204030204" pitchFamily="34" charset="0"/>
            </a:endParaRPr>
          </a:p>
          <a:p>
            <a:pPr marL="0" indent="0">
              <a:buNone/>
            </a:pPr>
            <a:r>
              <a:rPr lang="en-GB" sz="3000" dirty="0">
                <a:latin typeface="Calibri" panose="020F0502020204030204" pitchFamily="34" charset="0"/>
                <a:cs typeface="Calibri" panose="020F0502020204030204" pitchFamily="34" charset="0"/>
                <a:hlinkClick r:id="rId3"/>
              </a:rPr>
              <a:t>https://www.lincolnshire.gov.uk/directory-record/64942/online-safety-resources-for-key-stage-3-and-4-ks3-and-ks4-ages-11-to-18-</a:t>
            </a:r>
            <a:endParaRPr lang="en-GB" sz="3000" dirty="0">
              <a:latin typeface="Calibri" panose="020F0502020204030204" pitchFamily="34" charset="0"/>
              <a:cs typeface="Calibri" panose="020F0502020204030204" pitchFamily="34" charset="0"/>
            </a:endParaRPr>
          </a:p>
          <a:p>
            <a:pPr marL="0" indent="0">
              <a:buNone/>
            </a:pPr>
            <a:r>
              <a:rPr lang="en-GB" sz="3000" dirty="0">
                <a:latin typeface="Calibri" panose="020F0502020204030204" pitchFamily="34" charset="0"/>
                <a:cs typeface="Calibri" panose="020F0502020204030204" pitchFamily="34" charset="0"/>
                <a:hlinkClick r:id="rId4"/>
              </a:rPr>
              <a:t>https://www.kelsi.org.uk/child-protection-and-safeguarding/e-safety/e-safety-classroom-materials</a:t>
            </a:r>
            <a:endParaRPr lang="en-GB" sz="3000" dirty="0">
              <a:latin typeface="Calibri" panose="020F0502020204030204" pitchFamily="34" charset="0"/>
              <a:cs typeface="Calibri" panose="020F0502020204030204" pitchFamily="34" charset="0"/>
            </a:endParaRPr>
          </a:p>
          <a:p>
            <a:pPr marL="0" indent="0">
              <a:buNone/>
            </a:pPr>
            <a:r>
              <a:rPr lang="en-GB" sz="3000" dirty="0">
                <a:latin typeface="Calibri" panose="020F0502020204030204" pitchFamily="34" charset="0"/>
                <a:cs typeface="Calibri" panose="020F0502020204030204" pitchFamily="34" charset="0"/>
                <a:hlinkClick r:id="rId5"/>
              </a:rPr>
              <a:t>https://www.internetmatters.org/schools-esafety/secondary/</a:t>
            </a:r>
            <a:endParaRPr lang="en-GB" sz="3000" dirty="0">
              <a:latin typeface="Calibri" panose="020F0502020204030204" pitchFamily="34" charset="0"/>
              <a:cs typeface="Calibri" panose="020F0502020204030204" pitchFamily="34" charset="0"/>
            </a:endParaRPr>
          </a:p>
          <a:p>
            <a:pPr marL="0" indent="0">
              <a:buNone/>
            </a:pPr>
            <a:endParaRPr lang="en-GB" sz="3000" dirty="0">
              <a:latin typeface="Calibri" panose="020F0502020204030204" pitchFamily="34" charset="0"/>
              <a:cs typeface="Calibri" panose="020F0502020204030204" pitchFamily="34" charset="0"/>
            </a:endParaRPr>
          </a:p>
          <a:p>
            <a:endParaRPr lang="en-GB" dirty="0"/>
          </a:p>
          <a:p>
            <a:endParaRPr lang="en-GB" dirty="0"/>
          </a:p>
        </p:txBody>
      </p:sp>
      <p:pic>
        <p:nvPicPr>
          <p:cNvPr id="4" name="Picture 3" descr="Online Safety for Parents &amp; Carers - Nunney First School">
            <a:extLst>
              <a:ext uri="{FF2B5EF4-FFF2-40B4-BE49-F238E27FC236}">
                <a16:creationId xmlns:a16="http://schemas.microsoft.com/office/drawing/2014/main" id="{64F52F30-F62F-BD9E-7C4D-5D1C2E1CA12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60" y="5661248"/>
            <a:ext cx="1118374" cy="1118374"/>
          </a:xfrm>
          <a:prstGeom prst="rect">
            <a:avLst/>
          </a:prstGeom>
          <a:noFill/>
          <a:ln>
            <a:noFill/>
          </a:ln>
        </p:spPr>
      </p:pic>
    </p:spTree>
    <p:extLst>
      <p:ext uri="{BB962C8B-B14F-4D97-AF65-F5344CB8AC3E}">
        <p14:creationId xmlns:p14="http://schemas.microsoft.com/office/powerpoint/2010/main" val="165392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D4D6-E142-FCFC-DF8A-986D29335381}"/>
              </a:ext>
            </a:extLst>
          </p:cNvPr>
          <p:cNvSpPr>
            <a:spLocks noGrp="1"/>
          </p:cNvSpPr>
          <p:nvPr>
            <p:ph type="title"/>
          </p:nvPr>
        </p:nvSpPr>
        <p:spPr/>
        <p:txBody>
          <a:bodyPr/>
          <a:lstStyle/>
          <a:p>
            <a:r>
              <a:rPr lang="en-GB" dirty="0"/>
              <a:t>Pupils with SEND</a:t>
            </a:r>
          </a:p>
        </p:txBody>
      </p:sp>
      <p:sp>
        <p:nvSpPr>
          <p:cNvPr id="3" name="Content Placeholder 2">
            <a:extLst>
              <a:ext uri="{FF2B5EF4-FFF2-40B4-BE49-F238E27FC236}">
                <a16:creationId xmlns:a16="http://schemas.microsoft.com/office/drawing/2014/main" id="{6B2B2F67-4A8E-D039-4DEE-93C14E0A50C5}"/>
              </a:ext>
            </a:extLst>
          </p:cNvPr>
          <p:cNvSpPr>
            <a:spLocks noGrp="1"/>
          </p:cNvSpPr>
          <p:nvPr>
            <p:ph idx="1"/>
          </p:nvPr>
        </p:nvSpPr>
        <p:spPr/>
        <p:txBody>
          <a:bodyPr>
            <a:normAutofit fontScale="70000" lnSpcReduction="20000"/>
          </a:bodyPr>
          <a:lstStyle/>
          <a:p>
            <a:r>
              <a:rPr lang="en-GB" dirty="0">
                <a:hlinkClick r:id="rId2"/>
              </a:rPr>
              <a:t>https://www.nspcc.org.uk/keeping-children-safe/online-safety/online-safety-families-children-with-send/</a:t>
            </a:r>
            <a:endParaRPr lang="en-GB" dirty="0"/>
          </a:p>
          <a:p>
            <a:r>
              <a:rPr lang="en-GB" dirty="0">
                <a:hlinkClick r:id="rId3"/>
              </a:rPr>
              <a:t>https://www.kelsi.org.uk/__data/assets/pdf_file/0011/74576/Online-Safety-for-SEND.pdf</a:t>
            </a:r>
            <a:endParaRPr lang="en-GB" dirty="0"/>
          </a:p>
          <a:p>
            <a:r>
              <a:rPr lang="en-GB" dirty="0">
                <a:hlinkClick r:id="rId4"/>
              </a:rPr>
              <a:t>https://www.internetmatters.org/inclusive-digital-safety/advice-for-parents-and-carers/supporting-children-with-send/</a:t>
            </a:r>
            <a:endParaRPr lang="en-GB" dirty="0"/>
          </a:p>
          <a:p>
            <a:r>
              <a:rPr lang="en-GB" dirty="0">
                <a:hlinkClick r:id="rId5"/>
              </a:rPr>
              <a:t>https://saferinternet.org.uk/blog/looking-at-online-safety-with-young-people-with-send-new-resource-from-childnet</a:t>
            </a:r>
            <a:endParaRPr lang="en-GB" dirty="0"/>
          </a:p>
          <a:p>
            <a:r>
              <a:rPr lang="en-GB" dirty="0">
                <a:hlinkClick r:id="rId6"/>
              </a:rPr>
              <a:t>https://www.childnet.com/resources/know-it-all-for-teachers-sen/</a:t>
            </a:r>
            <a:endParaRPr lang="en-GB" dirty="0"/>
          </a:p>
          <a:p>
            <a:endParaRPr lang="en-GB" dirty="0"/>
          </a:p>
        </p:txBody>
      </p:sp>
    </p:spTree>
    <p:extLst>
      <p:ext uri="{BB962C8B-B14F-4D97-AF65-F5344CB8AC3E}">
        <p14:creationId xmlns:p14="http://schemas.microsoft.com/office/powerpoint/2010/main" val="3355037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D16E-FE1A-5B13-6FBF-CF2018EA4AA2}"/>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Support for parents</a:t>
            </a:r>
          </a:p>
        </p:txBody>
      </p:sp>
      <p:sp>
        <p:nvSpPr>
          <p:cNvPr id="3" name="Content Placeholder 2">
            <a:extLst>
              <a:ext uri="{FF2B5EF4-FFF2-40B4-BE49-F238E27FC236}">
                <a16:creationId xmlns:a16="http://schemas.microsoft.com/office/drawing/2014/main" id="{314A83D3-FD8C-6F4E-A30E-9198F0E01BB7}"/>
              </a:ext>
            </a:extLst>
          </p:cNvPr>
          <p:cNvSpPr>
            <a:spLocks noGrp="1"/>
          </p:cNvSpPr>
          <p:nvPr>
            <p:ph idx="1"/>
          </p:nvPr>
        </p:nvSpPr>
        <p:spPr/>
        <p:txBody>
          <a:bodyPr/>
          <a:lstStyle/>
          <a:p>
            <a:r>
              <a:rPr lang="en-GB" sz="3000" dirty="0">
                <a:latin typeface="Calibri" panose="020F0502020204030204" pitchFamily="34" charset="0"/>
                <a:cs typeface="Calibri" panose="020F0502020204030204" pitchFamily="34" charset="0"/>
                <a:hlinkClick r:id="rId2"/>
              </a:rPr>
              <a:t>https://www.childnet.com/resources/video-lessons/the-s-rule/</a:t>
            </a:r>
            <a:endParaRPr lang="en-GB" sz="3000" dirty="0">
              <a:latin typeface="Calibri" panose="020F0502020204030204" pitchFamily="34" charset="0"/>
              <a:cs typeface="Calibri" panose="020F0502020204030204" pitchFamily="34" charset="0"/>
            </a:endParaRPr>
          </a:p>
          <a:p>
            <a:r>
              <a:rPr lang="en-GB" sz="3000" dirty="0">
                <a:latin typeface="Calibri" panose="020F0502020204030204" pitchFamily="34" charset="0"/>
                <a:cs typeface="Calibri" panose="020F0502020204030204" pitchFamily="34" charset="0"/>
                <a:hlinkClick r:id="rId3"/>
              </a:rPr>
              <a:t>https://www.nspcc.org.uk/keeping-children-safe/online-safety/talking-child-online-safety/</a:t>
            </a:r>
            <a:endParaRPr lang="en-GB" sz="3000" dirty="0">
              <a:latin typeface="Calibri" panose="020F0502020204030204" pitchFamily="34" charset="0"/>
              <a:cs typeface="Calibri" panose="020F0502020204030204" pitchFamily="34" charset="0"/>
            </a:endParaRPr>
          </a:p>
          <a:p>
            <a:r>
              <a:rPr lang="en-GB" sz="3000" dirty="0">
                <a:latin typeface="Calibri" panose="020F0502020204030204" pitchFamily="34" charset="0"/>
                <a:cs typeface="Calibri" panose="020F0502020204030204" pitchFamily="34" charset="0"/>
                <a:hlinkClick r:id="rId4"/>
              </a:rPr>
              <a:t>https://www.youtube.com/watch?v=ef_eRL_z4XQ</a:t>
            </a:r>
            <a:endParaRPr lang="en-GB" sz="3000" dirty="0">
              <a:latin typeface="Calibri" panose="020F0502020204030204" pitchFamily="34" charset="0"/>
              <a:cs typeface="Calibri" panose="020F0502020204030204" pitchFamily="34" charset="0"/>
            </a:endParaRPr>
          </a:p>
          <a:p>
            <a:endParaRPr lang="en-GB" dirty="0"/>
          </a:p>
          <a:p>
            <a:endParaRPr lang="en-GB" dirty="0"/>
          </a:p>
          <a:p>
            <a:endParaRPr lang="en-GB" dirty="0"/>
          </a:p>
          <a:p>
            <a:endParaRPr lang="en-GB" dirty="0"/>
          </a:p>
        </p:txBody>
      </p:sp>
      <p:pic>
        <p:nvPicPr>
          <p:cNvPr id="4" name="Picture 3" descr="Online Safety for Parents &amp; Carers - Nunney First School">
            <a:extLst>
              <a:ext uri="{FF2B5EF4-FFF2-40B4-BE49-F238E27FC236}">
                <a16:creationId xmlns:a16="http://schemas.microsoft.com/office/drawing/2014/main" id="{919CA3AD-7277-2AE0-AA90-FB05FEF5C8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581" y="4453989"/>
            <a:ext cx="1982470" cy="1982470"/>
          </a:xfrm>
          <a:prstGeom prst="rect">
            <a:avLst/>
          </a:prstGeom>
          <a:noFill/>
          <a:ln>
            <a:noFill/>
          </a:ln>
        </p:spPr>
      </p:pic>
    </p:spTree>
    <p:extLst>
      <p:ext uri="{BB962C8B-B14F-4D97-AF65-F5344CB8AC3E}">
        <p14:creationId xmlns:p14="http://schemas.microsoft.com/office/powerpoint/2010/main" val="222281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D0EC-A93A-E414-D900-B6EE346BAEF8}"/>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What to do if something upsets you online</a:t>
            </a:r>
          </a:p>
        </p:txBody>
      </p:sp>
      <p:sp>
        <p:nvSpPr>
          <p:cNvPr id="3" name="Content Placeholder 2">
            <a:extLst>
              <a:ext uri="{FF2B5EF4-FFF2-40B4-BE49-F238E27FC236}">
                <a16:creationId xmlns:a16="http://schemas.microsoft.com/office/drawing/2014/main" id="{6D589F20-80F3-B588-BB93-AB0F131C25AB}"/>
              </a:ext>
            </a:extLst>
          </p:cNvPr>
          <p:cNvSpPr>
            <a:spLocks noGrp="1"/>
          </p:cNvSpPr>
          <p:nvPr>
            <p:ph idx="1"/>
          </p:nvPr>
        </p:nvSpPr>
        <p:spPr/>
        <p:txBody>
          <a:bodyPr>
            <a:normAutofit/>
          </a:bodyPr>
          <a:lstStyle/>
          <a:p>
            <a:pPr marL="0" indent="0">
              <a:buNone/>
            </a:pPr>
            <a:r>
              <a:rPr lang="en-GB" sz="2400" dirty="0">
                <a:latin typeface="Calibri" panose="020F0502020204030204" pitchFamily="34" charset="0"/>
                <a:cs typeface="Calibri" panose="020F0502020204030204" pitchFamily="34" charset="0"/>
                <a:hlinkClick r:id="rId2"/>
              </a:rPr>
              <a:t>https://www.internetmatters.org/issues/inappropriate-content/</a:t>
            </a:r>
            <a:endParaRPr lang="en-GB" sz="2400" dirty="0">
              <a:latin typeface="Calibri" panose="020F0502020204030204" pitchFamily="34" charset="0"/>
              <a:cs typeface="Calibri" panose="020F0502020204030204" pitchFamily="34" charset="0"/>
            </a:endParaRP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B4DC3B2A-BBAE-3D67-8AAA-3CE9E94F66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765" y="3275329"/>
            <a:ext cx="1982470" cy="1982470"/>
          </a:xfrm>
          <a:prstGeom prst="rect">
            <a:avLst/>
          </a:prstGeom>
          <a:noFill/>
          <a:ln>
            <a:noFill/>
          </a:ln>
        </p:spPr>
      </p:pic>
    </p:spTree>
    <p:extLst>
      <p:ext uri="{BB962C8B-B14F-4D97-AF65-F5344CB8AC3E}">
        <p14:creationId xmlns:p14="http://schemas.microsoft.com/office/powerpoint/2010/main" val="406173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198C-CC6E-716D-D792-03A26DF48633}"/>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Anna Freud – Classroom Wellbeing Toolkit</a:t>
            </a:r>
          </a:p>
        </p:txBody>
      </p:sp>
      <p:sp>
        <p:nvSpPr>
          <p:cNvPr id="3" name="Content Placeholder 2">
            <a:extLst>
              <a:ext uri="{FF2B5EF4-FFF2-40B4-BE49-F238E27FC236}">
                <a16:creationId xmlns:a16="http://schemas.microsoft.com/office/drawing/2014/main" id="{3925B9E5-7EC5-3EF9-45F6-C50E375F7E22}"/>
              </a:ext>
            </a:extLst>
          </p:cNvPr>
          <p:cNvSpPr>
            <a:spLocks noGrp="1"/>
          </p:cNvSpPr>
          <p:nvPr>
            <p:ph idx="1"/>
          </p:nvPr>
        </p:nvSpPr>
        <p:spPr>
          <a:xfrm>
            <a:off x="457200" y="1340769"/>
            <a:ext cx="8003232" cy="4104456"/>
          </a:xfrm>
        </p:spPr>
        <p:txBody>
          <a:bodyPr>
            <a:normAutofit fontScale="62500" lnSpcReduction="20000"/>
          </a:bodyPr>
          <a:lstStyle/>
          <a:p>
            <a:pPr marL="0" indent="0" algn="l">
              <a:buNone/>
            </a:pPr>
            <a:r>
              <a:rPr lang="en-GB" b="0" i="0" dirty="0">
                <a:effectLst/>
                <a:latin typeface="Calibri" panose="020F0502020204030204" pitchFamily="34" charset="0"/>
                <a:cs typeface="Calibri" panose="020F0502020204030204" pitchFamily="34" charset="0"/>
              </a:rPr>
              <a:t>This evidence-based toolkit, created in partnership with the Early Intervention Foundation (EIF), will help secondary school staff take steps to improve students’ mental health and wellbeing through everyday practices.</a:t>
            </a:r>
          </a:p>
          <a:p>
            <a:pPr marL="0" indent="0" algn="l">
              <a:buNone/>
            </a:pPr>
            <a:r>
              <a:rPr lang="en-GB" b="0" i="0" dirty="0">
                <a:effectLst/>
                <a:latin typeface="Calibri" panose="020F0502020204030204" pitchFamily="34" charset="0"/>
                <a:cs typeface="Calibri" panose="020F0502020204030204" pitchFamily="34" charset="0"/>
              </a:rPr>
              <a:t>This new resource will help build teachers' confidence to address the needs of their students, covering five strategy areas on:</a:t>
            </a:r>
          </a:p>
          <a:p>
            <a:pPr algn="l">
              <a:buFont typeface="Arial" panose="020B0604020202020204" pitchFamily="34" charset="0"/>
              <a:buChar char="•"/>
            </a:pPr>
            <a:r>
              <a:rPr lang="en-GB" b="0" i="0" dirty="0">
                <a:effectLst/>
                <a:latin typeface="Calibri" panose="020F0502020204030204" pitchFamily="34" charset="0"/>
                <a:cs typeface="Calibri" panose="020F0502020204030204" pitchFamily="34" charset="0"/>
              </a:rPr>
              <a:t>building supportive relationships</a:t>
            </a:r>
          </a:p>
          <a:p>
            <a:pPr algn="l">
              <a:buFont typeface="Arial" panose="020B0604020202020204" pitchFamily="34" charset="0"/>
              <a:buChar char="•"/>
            </a:pPr>
            <a:r>
              <a:rPr lang="en-GB" b="0" i="0" dirty="0">
                <a:effectLst/>
                <a:latin typeface="Calibri" panose="020F0502020204030204" pitchFamily="34" charset="0"/>
                <a:cs typeface="Calibri" panose="020F0502020204030204" pitchFamily="34" charset="0"/>
              </a:rPr>
              <a:t>creating a classroom environment where all students feel they belong</a:t>
            </a:r>
          </a:p>
          <a:p>
            <a:pPr algn="l">
              <a:buFont typeface="Arial" panose="020B0604020202020204" pitchFamily="34" charset="0"/>
              <a:buChar char="•"/>
            </a:pPr>
            <a:r>
              <a:rPr lang="en-GB" b="0" i="0" dirty="0">
                <a:effectLst/>
                <a:latin typeface="Calibri" panose="020F0502020204030204" pitchFamily="34" charset="0"/>
                <a:cs typeface="Calibri" panose="020F0502020204030204" pitchFamily="34" charset="0"/>
              </a:rPr>
              <a:t>promoting good mental health</a:t>
            </a:r>
          </a:p>
          <a:p>
            <a:pPr algn="l">
              <a:buFont typeface="Arial" panose="020B0604020202020204" pitchFamily="34" charset="0"/>
              <a:buChar char="•"/>
            </a:pPr>
            <a:r>
              <a:rPr lang="en-GB" b="0" i="0" dirty="0">
                <a:effectLst/>
                <a:latin typeface="Calibri" panose="020F0502020204030204" pitchFamily="34" charset="0"/>
                <a:cs typeface="Calibri" panose="020F0502020204030204" pitchFamily="34" charset="0"/>
              </a:rPr>
              <a:t>responding to stress, low mood and anxiety</a:t>
            </a:r>
          </a:p>
          <a:p>
            <a:pPr algn="l">
              <a:buFont typeface="Arial" panose="020B0604020202020204" pitchFamily="34" charset="0"/>
              <a:buChar char="•"/>
            </a:pPr>
            <a:r>
              <a:rPr lang="en-GB" b="0" i="0" dirty="0">
                <a:effectLst/>
                <a:latin typeface="Calibri" panose="020F0502020204030204" pitchFamily="34" charset="0"/>
                <a:cs typeface="Calibri" panose="020F0502020204030204" pitchFamily="34" charset="0"/>
              </a:rPr>
              <a:t>preventing bullying, cyberbullying and sexual harassment.</a:t>
            </a:r>
          </a:p>
          <a:p>
            <a:pPr algn="l">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0" indent="0" algn="l">
              <a:buNone/>
            </a:pPr>
            <a:r>
              <a:rPr lang="en-GB" b="0" i="0" dirty="0">
                <a:effectLst/>
                <a:latin typeface="Calibri" panose="020F0502020204030204" pitchFamily="34" charset="0"/>
                <a:cs typeface="Calibri" panose="020F0502020204030204" pitchFamily="34" charset="0"/>
                <a:hlinkClick r:id="rId2"/>
              </a:rPr>
              <a:t>https://www.annafreud.org/schools-and-colleges/resources/classroom-wellbeing-toolkit/</a:t>
            </a:r>
            <a:endParaRPr lang="en-GB" b="0" i="0" dirty="0">
              <a:effectLst/>
              <a:latin typeface="Calibri" panose="020F0502020204030204" pitchFamily="34" charset="0"/>
              <a:cs typeface="Calibri" panose="020F0502020204030204" pitchFamily="34" charset="0"/>
            </a:endParaRPr>
          </a:p>
          <a:p>
            <a:pPr marL="0" indent="0" algn="l">
              <a:buNone/>
            </a:pPr>
            <a:endParaRPr lang="en-GB" b="0" i="0" dirty="0">
              <a:effectLst/>
              <a:latin typeface="Verdana" panose="020B0604030504040204" pitchFamily="34" charset="0"/>
            </a:endParaRP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675ACEE6-D788-201C-C2FA-6575EE3F9E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1096" y="5373216"/>
            <a:ext cx="1245806" cy="1245806"/>
          </a:xfrm>
          <a:prstGeom prst="rect">
            <a:avLst/>
          </a:prstGeom>
          <a:noFill/>
          <a:ln>
            <a:noFill/>
          </a:ln>
        </p:spPr>
      </p:pic>
    </p:spTree>
    <p:extLst>
      <p:ext uri="{BB962C8B-B14F-4D97-AF65-F5344CB8AC3E}">
        <p14:creationId xmlns:p14="http://schemas.microsoft.com/office/powerpoint/2010/main" val="3569552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DEF2-F60C-9F33-DD7D-1E5FE782268E}"/>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Co-production with pupils and parents</a:t>
            </a:r>
          </a:p>
        </p:txBody>
      </p:sp>
      <p:sp>
        <p:nvSpPr>
          <p:cNvPr id="3" name="Content Placeholder 2">
            <a:extLst>
              <a:ext uri="{FF2B5EF4-FFF2-40B4-BE49-F238E27FC236}">
                <a16:creationId xmlns:a16="http://schemas.microsoft.com/office/drawing/2014/main" id="{C4D8E7C8-1B33-072C-737F-E1E79E421B7D}"/>
              </a:ext>
            </a:extLst>
          </p:cNvPr>
          <p:cNvSpPr>
            <a:spLocks noGrp="1"/>
          </p:cNvSpPr>
          <p:nvPr>
            <p:ph idx="1"/>
          </p:nvPr>
        </p:nvSpPr>
        <p:spPr/>
        <p:txBody>
          <a:bodyPr/>
          <a:lstStyle/>
          <a:p>
            <a:pPr marL="0" indent="0">
              <a:buNone/>
            </a:pPr>
            <a:r>
              <a:rPr lang="en-GB" dirty="0">
                <a:hlinkClick r:id="rId2"/>
              </a:rPr>
              <a:t>https://360safe.org.uk/</a:t>
            </a:r>
            <a:endParaRPr lang="en-GB" dirty="0"/>
          </a:p>
          <a:p>
            <a:pPr marL="0" indent="0">
              <a:buNone/>
            </a:pPr>
            <a:r>
              <a:rPr lang="en-GB" dirty="0">
                <a:hlinkClick r:id="rId3"/>
              </a:rPr>
              <a:t>https://swgfl.org.uk/topics/digital-wellbeing/</a:t>
            </a:r>
            <a:endParaRPr lang="en-GB" dirty="0"/>
          </a:p>
          <a:p>
            <a:pPr marL="0" indent="0">
              <a:buNone/>
            </a:pPr>
            <a:r>
              <a:rPr lang="en-GB" dirty="0">
                <a:hlinkClick r:id="rId4"/>
              </a:rPr>
              <a:t>https://saferinternet.org.uk/guide-and-resource/teachers-and-school-staff/teaching-resources</a:t>
            </a:r>
            <a:r>
              <a:rPr lang="en-GB" dirty="0"/>
              <a:t> </a:t>
            </a: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78A61A6F-F1EB-950A-70F6-0194F90B02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4453989"/>
            <a:ext cx="1982470" cy="1982470"/>
          </a:xfrm>
          <a:prstGeom prst="rect">
            <a:avLst/>
          </a:prstGeom>
          <a:noFill/>
          <a:ln>
            <a:noFill/>
          </a:ln>
        </p:spPr>
      </p:pic>
    </p:spTree>
    <p:extLst>
      <p:ext uri="{BB962C8B-B14F-4D97-AF65-F5344CB8AC3E}">
        <p14:creationId xmlns:p14="http://schemas.microsoft.com/office/powerpoint/2010/main" val="233817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7077-6377-C735-8685-E5CD3726E8A0}"/>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Co-production with pupils</a:t>
            </a:r>
          </a:p>
        </p:txBody>
      </p:sp>
      <p:sp>
        <p:nvSpPr>
          <p:cNvPr id="3" name="Content Placeholder 2">
            <a:extLst>
              <a:ext uri="{FF2B5EF4-FFF2-40B4-BE49-F238E27FC236}">
                <a16:creationId xmlns:a16="http://schemas.microsoft.com/office/drawing/2014/main" id="{FE63FE05-FB85-265F-604F-CE817DC06653}"/>
              </a:ext>
            </a:extLst>
          </p:cNvPr>
          <p:cNvSpPr>
            <a:spLocks noGrp="1"/>
          </p:cNvSpPr>
          <p:nvPr>
            <p:ph idx="1"/>
          </p:nvPr>
        </p:nvSpPr>
        <p:spPr>
          <a:xfrm>
            <a:off x="457200" y="1268760"/>
            <a:ext cx="8003232" cy="4536503"/>
          </a:xfrm>
        </p:spPr>
        <p:txBody>
          <a:bodyPr>
            <a:normAutofit fontScale="92500" lnSpcReduction="20000"/>
          </a:bodyPr>
          <a:lstStyle/>
          <a:p>
            <a:r>
              <a:rPr lang="en-GB" sz="2400" dirty="0">
                <a:latin typeface="Calibri" panose="020F0502020204030204" pitchFamily="34" charset="0"/>
                <a:cs typeface="Calibri" panose="020F0502020204030204" pitchFamily="34" charset="0"/>
              </a:rPr>
              <a:t>Writing age appropriate policies </a:t>
            </a:r>
          </a:p>
          <a:p>
            <a:r>
              <a:rPr lang="en-GB" sz="2400" dirty="0">
                <a:latin typeface="Calibri" panose="020F0502020204030204" pitchFamily="34" charset="0"/>
                <a:cs typeface="Calibri" panose="020F0502020204030204" pitchFamily="34" charset="0"/>
              </a:rPr>
              <a:t>Co-producing pupil/student workshops, assemblies and workshops/leaflets etc for parents</a:t>
            </a:r>
          </a:p>
          <a:p>
            <a:r>
              <a:rPr lang="en-GB" sz="2400" dirty="0">
                <a:latin typeface="Calibri" panose="020F0502020204030204" pitchFamily="34" charset="0"/>
                <a:cs typeface="Calibri" panose="020F0502020204030204" pitchFamily="34" charset="0"/>
              </a:rPr>
              <a:t>Pupils/Students working with staff to unpick the content of films and videos to deliver clear messages about online abuse</a:t>
            </a:r>
          </a:p>
          <a:p>
            <a:r>
              <a:rPr lang="en-GB" sz="2400" dirty="0">
                <a:latin typeface="Calibri" panose="020F0502020204030204" pitchFamily="34" charset="0"/>
                <a:cs typeface="Calibri" panose="020F0502020204030204" pitchFamily="34" charset="0"/>
              </a:rPr>
              <a:t>Pupils driving campaigns for pupils to come forward where they are experiencing harmful content online</a:t>
            </a:r>
          </a:p>
          <a:p>
            <a:r>
              <a:rPr lang="en-GB" sz="2400" dirty="0">
                <a:latin typeface="Calibri" panose="020F0502020204030204" pitchFamily="34" charset="0"/>
                <a:cs typeface="Calibri" panose="020F0502020204030204" pitchFamily="34" charset="0"/>
              </a:rPr>
              <a:t>Pupils working with staff to improve the safeguarding culture in the setting(modelling how to come forward with concerns)</a:t>
            </a:r>
          </a:p>
          <a:p>
            <a:r>
              <a:rPr lang="en-GB" sz="2400" dirty="0">
                <a:latin typeface="Calibri" panose="020F0502020204030204" pitchFamily="34" charset="0"/>
                <a:cs typeface="Calibri" panose="020F0502020204030204" pitchFamily="34" charset="0"/>
              </a:rPr>
              <a:t>Promoting the Active Bystander culture</a:t>
            </a:r>
          </a:p>
          <a:p>
            <a:r>
              <a:rPr lang="en-GB" sz="2400" dirty="0">
                <a:latin typeface="Calibri" panose="020F0502020204030204" pitchFamily="34" charset="0"/>
                <a:cs typeface="Calibri" panose="020F0502020204030204" pitchFamily="34" charset="0"/>
              </a:rPr>
              <a:t>Support for those using/accessing/sending harmful content</a:t>
            </a:r>
          </a:p>
          <a:p>
            <a:r>
              <a:rPr lang="en-GB" sz="2400" dirty="0">
                <a:latin typeface="Calibri" panose="020F0502020204030204" pitchFamily="34" charset="0"/>
                <a:cs typeface="Calibri" panose="020F0502020204030204" pitchFamily="34" charset="0"/>
              </a:rPr>
              <a:t>Making their own online film for the website</a:t>
            </a:r>
          </a:p>
          <a:p>
            <a:r>
              <a:rPr lang="en-GB" sz="2400" dirty="0">
                <a:latin typeface="Calibri" panose="020F0502020204030204" pitchFamily="34" charset="0"/>
                <a:cs typeface="Calibri" panose="020F0502020204030204" pitchFamily="34" charset="0"/>
              </a:rPr>
              <a:t>How to set parental control videos for </a:t>
            </a:r>
            <a:r>
              <a:rPr lang="en-GB" sz="2400">
                <a:latin typeface="Calibri" panose="020F0502020204030204" pitchFamily="34" charset="0"/>
                <a:cs typeface="Calibri" panose="020F0502020204030204" pitchFamily="34" charset="0"/>
              </a:rPr>
              <a:t>parents </a:t>
            </a: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4" name="Picture 3" descr="Online Safety for Parents &amp; Carers - Nunney First School">
            <a:extLst>
              <a:ext uri="{FF2B5EF4-FFF2-40B4-BE49-F238E27FC236}">
                <a16:creationId xmlns:a16="http://schemas.microsoft.com/office/drawing/2014/main" id="{667721F1-2D51-4613-0433-B116868149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437557"/>
            <a:ext cx="1406406" cy="1406406"/>
          </a:xfrm>
          <a:prstGeom prst="rect">
            <a:avLst/>
          </a:prstGeom>
          <a:noFill/>
          <a:ln>
            <a:noFill/>
          </a:ln>
        </p:spPr>
      </p:pic>
    </p:spTree>
    <p:extLst>
      <p:ext uri="{BB962C8B-B14F-4D97-AF65-F5344CB8AC3E}">
        <p14:creationId xmlns:p14="http://schemas.microsoft.com/office/powerpoint/2010/main" val="2782892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A98C-735C-B4C3-FBEE-250FE165ED92}"/>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Ask for help</a:t>
            </a:r>
          </a:p>
        </p:txBody>
      </p:sp>
      <p:pic>
        <p:nvPicPr>
          <p:cNvPr id="6" name="Content Placeholder 5" descr="Graphical user interface, text, website&#10;&#10;Description automatically generated">
            <a:extLst>
              <a:ext uri="{FF2B5EF4-FFF2-40B4-BE49-F238E27FC236}">
                <a16:creationId xmlns:a16="http://schemas.microsoft.com/office/drawing/2014/main" id="{4E219A08-CF1F-8099-3389-7EF1BC427BCA}"/>
              </a:ext>
            </a:extLst>
          </p:cNvPr>
          <p:cNvPicPr>
            <a:picLocks noGrp="1" noChangeAspect="1"/>
          </p:cNvPicPr>
          <p:nvPr>
            <p:ph idx="1"/>
          </p:nvPr>
        </p:nvPicPr>
        <p:blipFill rotWithShape="1">
          <a:blip r:embed="rId2"/>
          <a:srcRect l="13162" t="21509" r="12653" b="39728"/>
          <a:stretch/>
        </p:blipFill>
        <p:spPr bwMode="auto">
          <a:xfrm>
            <a:off x="457200" y="2346617"/>
            <a:ext cx="8002588" cy="23520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843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963C-A33D-24E2-0C78-EE6FF3340A66}"/>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Ask for help</a:t>
            </a:r>
          </a:p>
        </p:txBody>
      </p:sp>
      <p:pic>
        <p:nvPicPr>
          <p:cNvPr id="4" name="Content Placeholder 3" descr="Graphical user interface, text, email&#10;&#10;Description automatically generated">
            <a:extLst>
              <a:ext uri="{FF2B5EF4-FFF2-40B4-BE49-F238E27FC236}">
                <a16:creationId xmlns:a16="http://schemas.microsoft.com/office/drawing/2014/main" id="{79797699-7EBE-5BFD-0606-F510F703979C}"/>
              </a:ext>
            </a:extLst>
          </p:cNvPr>
          <p:cNvPicPr>
            <a:picLocks noGrp="1" noChangeAspect="1"/>
          </p:cNvPicPr>
          <p:nvPr>
            <p:ph idx="1"/>
          </p:nvPr>
        </p:nvPicPr>
        <p:blipFill rotWithShape="1">
          <a:blip r:embed="rId2"/>
          <a:srcRect l="12497" t="21856" r="13051" b="32804"/>
          <a:stretch/>
        </p:blipFill>
        <p:spPr bwMode="auto">
          <a:xfrm>
            <a:off x="457200" y="2152008"/>
            <a:ext cx="8002588" cy="2741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125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D45B-3DD1-3222-1CBF-C3B253783ACC}"/>
              </a:ext>
            </a:extLst>
          </p:cNvPr>
          <p:cNvSpPr>
            <a:spLocks noGrp="1"/>
          </p:cNvSpPr>
          <p:nvPr>
            <p:ph type="title"/>
          </p:nvPr>
        </p:nvSpPr>
        <p:spPr/>
        <p:txBody>
          <a:bodyPr/>
          <a:lstStyle/>
          <a:p>
            <a:r>
              <a:rPr lang="en-GB" dirty="0"/>
              <a:t>Amanda Spielman July 2022</a:t>
            </a:r>
          </a:p>
        </p:txBody>
      </p:sp>
      <p:sp>
        <p:nvSpPr>
          <p:cNvPr id="3" name="Content Placeholder 2">
            <a:extLst>
              <a:ext uri="{FF2B5EF4-FFF2-40B4-BE49-F238E27FC236}">
                <a16:creationId xmlns:a16="http://schemas.microsoft.com/office/drawing/2014/main" id="{DAD59E0A-E630-8847-41C7-4C6DFDF992BE}"/>
              </a:ext>
            </a:extLst>
          </p:cNvPr>
          <p:cNvSpPr>
            <a:spLocks noGrp="1"/>
          </p:cNvSpPr>
          <p:nvPr>
            <p:ph idx="1"/>
          </p:nvPr>
        </p:nvSpPr>
        <p:spPr/>
        <p:txBody>
          <a:bodyPr>
            <a:normAutofit fontScale="77500" lnSpcReduction="20000"/>
          </a:bodyPr>
          <a:lstStyle/>
          <a:p>
            <a:pPr marL="0" indent="0" algn="l">
              <a:buNone/>
            </a:pPr>
            <a:r>
              <a:rPr lang="en-GB" sz="3100" b="0" i="0" dirty="0">
                <a:solidFill>
                  <a:srgbClr val="0B0C0C"/>
                </a:solidFill>
                <a:effectLst/>
                <a:latin typeface="Calibri" panose="020F0502020204030204" pitchFamily="34" charset="0"/>
                <a:cs typeface="Calibri" panose="020F0502020204030204" pitchFamily="34" charset="0"/>
              </a:rPr>
              <a:t>Because for many young people social media is their news stand, radio and television in one, information is credible when “everyone is sharing it,” not when it’s properly sourced and evidenced. So inevitably misinformation becomes endemic and is then reinforced by the popular and influential kids.</a:t>
            </a:r>
          </a:p>
          <a:p>
            <a:pPr marL="0" indent="0" algn="l">
              <a:buNone/>
            </a:pPr>
            <a:r>
              <a:rPr lang="en-GB" sz="3100" b="0" i="0" dirty="0">
                <a:solidFill>
                  <a:srgbClr val="0B0C0C"/>
                </a:solidFill>
                <a:effectLst/>
                <a:latin typeface="Calibri" panose="020F0502020204030204" pitchFamily="34" charset="0"/>
                <a:cs typeface="Calibri" panose="020F0502020204030204" pitchFamily="34" charset="0"/>
              </a:rPr>
              <a:t>That is a challenge for teachers – but it’s also a great opportunity to tackle misinformation head-on and make children more savvy about the content they come across. And the more knowledge children possess, the easier it is for them to spot what’s real and what’s fake and to question sources of information.</a:t>
            </a: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1EB3CF36-ACE1-3CCD-DC9B-449886B7E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280" y="4741986"/>
            <a:ext cx="1771601" cy="1771601"/>
          </a:xfrm>
          <a:prstGeom prst="rect">
            <a:avLst/>
          </a:prstGeom>
          <a:noFill/>
          <a:ln>
            <a:noFill/>
          </a:ln>
        </p:spPr>
      </p:pic>
    </p:spTree>
    <p:extLst>
      <p:ext uri="{BB962C8B-B14F-4D97-AF65-F5344CB8AC3E}">
        <p14:creationId xmlns:p14="http://schemas.microsoft.com/office/powerpoint/2010/main" val="1848469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41EE-FC9C-FCF6-F2DE-A19D0E405B06}"/>
              </a:ext>
            </a:extLst>
          </p:cNvPr>
          <p:cNvSpPr>
            <a:spLocks noGrp="1"/>
          </p:cNvSpPr>
          <p:nvPr>
            <p:ph type="title"/>
          </p:nvPr>
        </p:nvSpPr>
        <p:spPr>
          <a:xfrm>
            <a:off x="179512" y="461606"/>
            <a:ext cx="4752528" cy="992579"/>
          </a:xfrm>
        </p:spPr>
        <p:txBody>
          <a:bodyPr anchor="t">
            <a:noAutofit/>
          </a:bodyPr>
          <a:lstStyle/>
          <a:p>
            <a:r>
              <a:rPr lang="en-GB" sz="3600" dirty="0">
                <a:latin typeface="Calibri" panose="020F0502020204030204" pitchFamily="34" charset="0"/>
                <a:cs typeface="Calibri" panose="020F0502020204030204" pitchFamily="34" charset="0"/>
              </a:rPr>
              <a:t>Molly Rose Foundation</a:t>
            </a:r>
          </a:p>
        </p:txBody>
      </p:sp>
      <p:sp>
        <p:nvSpPr>
          <p:cNvPr id="3" name="Content Placeholder 2">
            <a:extLst>
              <a:ext uri="{FF2B5EF4-FFF2-40B4-BE49-F238E27FC236}">
                <a16:creationId xmlns:a16="http://schemas.microsoft.com/office/drawing/2014/main" id="{040497FE-9428-53BB-FB22-0916C5EEC7D1}"/>
              </a:ext>
            </a:extLst>
          </p:cNvPr>
          <p:cNvSpPr>
            <a:spLocks noGrp="1"/>
          </p:cNvSpPr>
          <p:nvPr>
            <p:ph idx="1"/>
          </p:nvPr>
        </p:nvSpPr>
        <p:spPr>
          <a:xfrm>
            <a:off x="628650" y="1700808"/>
            <a:ext cx="6103590" cy="3904289"/>
          </a:xfrm>
        </p:spPr>
        <p:txBody>
          <a:bodyPr>
            <a:normAutofit fontScale="92500" lnSpcReduction="20000"/>
          </a:bodyPr>
          <a:lstStyle/>
          <a:p>
            <a:pPr>
              <a:spcAft>
                <a:spcPts val="1350"/>
              </a:spcAft>
            </a:pPr>
            <a:r>
              <a:rPr lang="en-GB" sz="2400" dirty="0">
                <a:solidFill>
                  <a:schemeClr val="tx1">
                    <a:alpha val="80000"/>
                  </a:schemeClr>
                </a:solidFill>
                <a:latin typeface="Calibri" panose="020F0502020204030204" pitchFamily="34" charset="0"/>
                <a:ea typeface="Calibri" panose="020F0502020204030204" pitchFamily="34" charset="0"/>
              </a:rPr>
              <a:t>Following the tragic loss of Molly in 2017, the Russell family and their friends set-up a charitable foundation in Molly’s memory</a:t>
            </a:r>
          </a:p>
          <a:p>
            <a:pPr>
              <a:spcAft>
                <a:spcPts val="1350"/>
              </a:spcAft>
            </a:pPr>
            <a:r>
              <a:rPr lang="en-GB" sz="2400" dirty="0">
                <a:solidFill>
                  <a:schemeClr val="tx1">
                    <a:alpha val="80000"/>
                  </a:schemeClr>
                </a:solidFill>
                <a:latin typeface="Calibri" panose="020F0502020204030204" pitchFamily="34" charset="0"/>
                <a:ea typeface="Calibri" panose="020F0502020204030204" pitchFamily="34" charset="0"/>
              </a:rPr>
              <a:t>The aim of the Molly Rose Foundation is suicide prevention, targeted towards young people under the age of 25.</a:t>
            </a:r>
          </a:p>
          <a:p>
            <a:pPr>
              <a:spcAft>
                <a:spcPts val="1350"/>
              </a:spcAft>
            </a:pPr>
            <a:r>
              <a:rPr lang="en-GB" sz="2400" dirty="0">
                <a:solidFill>
                  <a:schemeClr val="tx1">
                    <a:alpha val="80000"/>
                  </a:schemeClr>
                </a:solidFill>
                <a:latin typeface="Calibri" panose="020F0502020204030204" pitchFamily="34" charset="0"/>
                <a:ea typeface="Calibri" panose="020F0502020204030204" pitchFamily="34" charset="0"/>
              </a:rPr>
              <a:t>MRF wants to help reach those at risk of suicide and connect them to the help, support, and practical advice they need</a:t>
            </a:r>
          </a:p>
          <a:p>
            <a:r>
              <a:rPr lang="en-GB" sz="1350" u="sng" dirty="0">
                <a:solidFill>
                  <a:schemeClr val="bg1">
                    <a:alpha val="80000"/>
                  </a:schemeClr>
                </a:solidFill>
                <a:latin typeface="Calibri" panose="020F0502020204030204" pitchFamily="34" charset="0"/>
                <a:ea typeface="Calibri" panose="020F0502020204030204" pitchFamily="34" charset="0"/>
                <a:hlinkClick r:id="rId2"/>
              </a:rPr>
              <a:t>https://mollyrosefoundation.org/resources/</a:t>
            </a:r>
            <a:endParaRPr lang="en-GB" sz="1350" u="sng" dirty="0">
              <a:solidFill>
                <a:schemeClr val="bg1">
                  <a:alpha val="80000"/>
                </a:schemeClr>
              </a:solidFill>
              <a:latin typeface="Calibri" panose="020F0502020204030204" pitchFamily="34" charset="0"/>
              <a:ea typeface="Calibri" panose="020F0502020204030204" pitchFamily="34" charset="0"/>
            </a:endParaRPr>
          </a:p>
          <a:p>
            <a:endParaRPr lang="en-GB" sz="1350" u="sng" dirty="0">
              <a:solidFill>
                <a:schemeClr val="bg1">
                  <a:alpha val="80000"/>
                </a:schemeClr>
              </a:solidFill>
              <a:latin typeface="Calibri" panose="020F0502020204030204" pitchFamily="34" charset="0"/>
              <a:ea typeface="Calibri" panose="020F0502020204030204" pitchFamily="34" charset="0"/>
            </a:endParaRPr>
          </a:p>
          <a:p>
            <a:pPr marL="0" indent="0">
              <a:buNone/>
            </a:pPr>
            <a:r>
              <a:rPr lang="en-GB" sz="1400" b="1" i="0" dirty="0">
                <a:solidFill>
                  <a:srgbClr val="FF0000"/>
                </a:solidFill>
                <a:effectLst/>
                <a:latin typeface="Mulish"/>
              </a:rPr>
              <a:t>If you’re struggling just text MRF to 85258 so you can speak to a trained volunteer from Shout, the UK’s Crisis Text Line service</a:t>
            </a:r>
            <a:endParaRPr lang="en-GB" sz="1400" dirty="0"/>
          </a:p>
          <a:p>
            <a:endParaRPr lang="en-GB" sz="1350" dirty="0">
              <a:solidFill>
                <a:schemeClr val="bg1">
                  <a:alpha val="80000"/>
                </a:schemeClr>
              </a:solidFill>
              <a:latin typeface="Calibri" panose="020F0502020204030204" pitchFamily="34" charset="0"/>
              <a:ea typeface="Calibri" panose="020F0502020204030204" pitchFamily="34" charset="0"/>
            </a:endParaRPr>
          </a:p>
          <a:p>
            <a:pPr marL="0" indent="0">
              <a:buNone/>
            </a:pPr>
            <a:endParaRPr lang="en-GB" sz="825" dirty="0">
              <a:solidFill>
                <a:schemeClr val="bg1">
                  <a:alpha val="80000"/>
                </a:schemeClr>
              </a:solidFill>
            </a:endParaRPr>
          </a:p>
        </p:txBody>
      </p:sp>
      <p:pic>
        <p:nvPicPr>
          <p:cNvPr id="4" name="Picture 3" descr="Home - Molly Rose Foundation">
            <a:extLst>
              <a:ext uri="{FF2B5EF4-FFF2-40B4-BE49-F238E27FC236}">
                <a16:creationId xmlns:a16="http://schemas.microsoft.com/office/drawing/2014/main" id="{69B74E35-E1EA-8335-D85C-C77780A65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64088" y="5472144"/>
            <a:ext cx="3276834" cy="1374156"/>
          </a:xfrm>
          <a:prstGeom prst="rect">
            <a:avLst/>
          </a:prstGeom>
          <a:noFill/>
        </p:spPr>
      </p:pic>
      <p:pic>
        <p:nvPicPr>
          <p:cNvPr id="5" name="Picture 4" descr="A person in a school uniform&#10;&#10;Description automatically generated with low confidence">
            <a:extLst>
              <a:ext uri="{FF2B5EF4-FFF2-40B4-BE49-F238E27FC236}">
                <a16:creationId xmlns:a16="http://schemas.microsoft.com/office/drawing/2014/main" id="{7F5632EA-162F-D310-79C7-BCCA02668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4691" y="1640999"/>
            <a:ext cx="1339210" cy="1788001"/>
          </a:xfrm>
          <a:prstGeom prst="rect">
            <a:avLst/>
          </a:prstGeom>
          <a:noFill/>
          <a:ln>
            <a:noFill/>
          </a:ln>
        </p:spPr>
      </p:pic>
    </p:spTree>
    <p:extLst>
      <p:ext uri="{BB962C8B-B14F-4D97-AF65-F5344CB8AC3E}">
        <p14:creationId xmlns:p14="http://schemas.microsoft.com/office/powerpoint/2010/main" val="580488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4B95-DA69-A643-7420-11CD181CBF07}"/>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E882B5F4-D83B-89B5-1C6A-A8A5692351ED}"/>
              </a:ext>
            </a:extLst>
          </p:cNvPr>
          <p:cNvSpPr>
            <a:spLocks noGrp="1"/>
          </p:cNvSpPr>
          <p:nvPr>
            <p:ph idx="1"/>
          </p:nvPr>
        </p:nvSpPr>
        <p:spPr>
          <a:xfrm>
            <a:off x="457200" y="1600201"/>
            <a:ext cx="6491064" cy="4277071"/>
          </a:xfrm>
        </p:spPr>
        <p:txBody>
          <a:bodyPr>
            <a:normAutofit fontScale="77500" lnSpcReduction="20000"/>
          </a:bodyPr>
          <a:lstStyle/>
          <a:p>
            <a:pPr marL="0" indent="0">
              <a:buNone/>
            </a:pPr>
            <a:r>
              <a:rPr lang="en-GB" dirty="0">
                <a:latin typeface="Calibri" panose="020F0502020204030204" pitchFamily="34" charset="0"/>
                <a:cs typeface="Calibri" panose="020F0502020204030204" pitchFamily="34" charset="0"/>
                <a:hlinkClick r:id="rId2"/>
              </a:rPr>
              <a:t>https://digitalyouthindex.uk/young-peoples-digital-lives/</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3"/>
              </a:rPr>
              <a:t>https://www.ofcom.org.uk/news-centre/2022/a-third-of-children-have-false-social-media-age-of-18</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4"/>
              </a:rPr>
              <a:t>https://www.internetmatters.org/</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5"/>
              </a:rPr>
              <a:t>https://www.internetmatters.org/inclusive-digital-safety/</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6"/>
              </a:rPr>
              <a:t>https://www.twinkl.co.uk/resources/eyfs-resource-archive/early-years-ict/early-years-internet-safety</a:t>
            </a: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7"/>
              </a:rPr>
              <a:t>https://projectevolve.co.uk/toolkit/</a:t>
            </a:r>
            <a:endParaRPr lang="en-GB" dirty="0">
              <a:latin typeface="Calibri" panose="020F0502020204030204" pitchFamily="34" charset="0"/>
              <a:cs typeface="Calibri" panose="020F050202020403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977689EA-86B4-3B64-172D-930B0C14222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4" y="2636912"/>
            <a:ext cx="1982470" cy="1982470"/>
          </a:xfrm>
          <a:prstGeom prst="rect">
            <a:avLst/>
          </a:prstGeom>
          <a:noFill/>
          <a:ln>
            <a:noFill/>
          </a:ln>
        </p:spPr>
      </p:pic>
    </p:spTree>
    <p:extLst>
      <p:ext uri="{BB962C8B-B14F-4D97-AF65-F5344CB8AC3E}">
        <p14:creationId xmlns:p14="http://schemas.microsoft.com/office/powerpoint/2010/main" val="180478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C41A-1D16-7036-31DB-97D15ABE5DD0}"/>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NSPCC FREE ONLINE Workshops</a:t>
            </a:r>
          </a:p>
        </p:txBody>
      </p:sp>
      <p:sp>
        <p:nvSpPr>
          <p:cNvPr id="3" name="Content Placeholder 2">
            <a:extLst>
              <a:ext uri="{FF2B5EF4-FFF2-40B4-BE49-F238E27FC236}">
                <a16:creationId xmlns:a16="http://schemas.microsoft.com/office/drawing/2014/main" id="{80EE723B-3FE3-2AEE-6950-895D6245A4C0}"/>
              </a:ext>
            </a:extLst>
          </p:cNvPr>
          <p:cNvSpPr>
            <a:spLocks noGrp="1"/>
          </p:cNvSpPr>
          <p:nvPr>
            <p:ph idx="1"/>
          </p:nvPr>
        </p:nvSpPr>
        <p:spPr/>
        <p:txBody>
          <a:bodyPr/>
          <a:lstStyle/>
          <a:p>
            <a:pPr marL="0" indent="0">
              <a:buNone/>
            </a:pPr>
            <a:r>
              <a:rPr lang="en-GB" sz="3000" dirty="0">
                <a:latin typeface="Calibri" panose="020F0502020204030204" pitchFamily="34" charset="0"/>
                <a:cs typeface="Calibri" panose="020F0502020204030204" pitchFamily="34" charset="0"/>
                <a:hlinkClick r:id="rId2"/>
              </a:rPr>
              <a:t>https://www.nspcc.org.uk/keeping-children-safe/online-safety/free-online-safety-group-workshops/</a:t>
            </a:r>
            <a:endParaRPr lang="en-GB" sz="3000" dirty="0">
              <a:latin typeface="Calibri" panose="020F0502020204030204" pitchFamily="34" charset="0"/>
              <a:cs typeface="Calibri" panose="020F0502020204030204" pitchFamily="34" charset="0"/>
            </a:endParaRPr>
          </a:p>
          <a:p>
            <a:pPr marL="0" indent="0">
              <a:buNone/>
            </a:pPr>
            <a:endParaRPr lang="en-GB" dirty="0"/>
          </a:p>
        </p:txBody>
      </p:sp>
      <p:pic>
        <p:nvPicPr>
          <p:cNvPr id="4" name="Picture 3" descr="Online Safety for Parents &amp; Carers - Nunney First School">
            <a:extLst>
              <a:ext uri="{FF2B5EF4-FFF2-40B4-BE49-F238E27FC236}">
                <a16:creationId xmlns:a16="http://schemas.microsoft.com/office/drawing/2014/main" id="{DC6520C9-3373-D4DD-343C-E4B46DD89C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005064"/>
            <a:ext cx="1982470" cy="1982470"/>
          </a:xfrm>
          <a:prstGeom prst="rect">
            <a:avLst/>
          </a:prstGeom>
          <a:noFill/>
          <a:ln>
            <a:noFill/>
          </a:ln>
        </p:spPr>
      </p:pic>
    </p:spTree>
    <p:extLst>
      <p:ext uri="{BB962C8B-B14F-4D97-AF65-F5344CB8AC3E}">
        <p14:creationId xmlns:p14="http://schemas.microsoft.com/office/powerpoint/2010/main" val="147428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fontScale="90000"/>
          </a:bodyPr>
          <a:lstStyle/>
          <a:p>
            <a:r>
              <a:rPr lang="en-GB" dirty="0"/>
              <a:t>The Coroner’s Report – Molly Russell </a:t>
            </a:r>
          </a:p>
        </p:txBody>
      </p:sp>
      <p:pic>
        <p:nvPicPr>
          <p:cNvPr id="4" name="Picture 3" descr="Online Safety for Parents &amp; Carers - Nunney First School">
            <a:extLst>
              <a:ext uri="{FF2B5EF4-FFF2-40B4-BE49-F238E27FC236}">
                <a16:creationId xmlns:a16="http://schemas.microsoft.com/office/drawing/2014/main" id="{11EA4901-42FF-CD26-5EE9-B07AD323F3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1417638"/>
            <a:ext cx="2980928" cy="2980928"/>
          </a:xfrm>
          <a:prstGeom prst="rect">
            <a:avLst/>
          </a:prstGeom>
          <a:noFill/>
          <a:ln>
            <a:noFill/>
          </a:ln>
        </p:spPr>
      </p:pic>
      <p:sp>
        <p:nvSpPr>
          <p:cNvPr id="3" name="Content Placeholder 2"/>
          <p:cNvSpPr>
            <a:spLocks noGrp="1"/>
          </p:cNvSpPr>
          <p:nvPr>
            <p:ph sz="half" idx="2"/>
          </p:nvPr>
        </p:nvSpPr>
        <p:spPr>
          <a:xfrm>
            <a:off x="3438128" y="1600200"/>
            <a:ext cx="5248672" cy="4061047"/>
          </a:xfrm>
        </p:spPr>
        <p:txBody>
          <a:bodyPr>
            <a:normAutofit/>
          </a:bodyPr>
          <a:lstStyle/>
          <a:p>
            <a:pPr marL="0" indent="0">
              <a:lnSpc>
                <a:spcPct val="90000"/>
              </a:lnSpc>
              <a:buNone/>
            </a:pPr>
            <a:r>
              <a:rPr lang="en-GB" sz="2700" dirty="0">
                <a:latin typeface="Calibri" panose="020F0502020204030204" pitchFamily="34" charset="0"/>
                <a:cs typeface="Calibri" panose="020F0502020204030204" pitchFamily="34" charset="0"/>
              </a:rPr>
              <a:t>The conclusion of the inquest was “Molly Rose Russell died from an act of self-harm whilst suffering from depression and the negative effects of on-line content”. The medical cause of death was 1a Suspension</a:t>
            </a:r>
          </a:p>
          <a:p>
            <a:pPr marL="0" indent="0">
              <a:lnSpc>
                <a:spcPct val="90000"/>
              </a:lnSpc>
              <a:buNone/>
            </a:pPr>
            <a:endParaRPr lang="en-GB" sz="1800" dirty="0"/>
          </a:p>
          <a:p>
            <a:pPr marL="0" indent="0">
              <a:lnSpc>
                <a:spcPct val="90000"/>
              </a:lnSpc>
              <a:buNone/>
            </a:pPr>
            <a:r>
              <a:rPr lang="en-GB" sz="1800" dirty="0">
                <a:hlinkClick r:id="rId3"/>
              </a:rPr>
              <a:t>https://www.judiciary.uk/wp-content/uploads/2022/10/Molly-Russell-Prevention-of-future-deaths-report-2022-0315_Published.pdf</a:t>
            </a:r>
            <a:endParaRPr lang="en-GB" sz="1800" dirty="0"/>
          </a:p>
          <a:p>
            <a:pPr marL="0" indent="0">
              <a:lnSpc>
                <a:spcPct val="90000"/>
              </a:lnSpc>
              <a:buNone/>
            </a:pPr>
            <a:endParaRPr lang="en-GB" sz="1500" dirty="0"/>
          </a:p>
        </p:txBody>
      </p:sp>
    </p:spTree>
    <p:extLst>
      <p:ext uri="{BB962C8B-B14F-4D97-AF65-F5344CB8AC3E}">
        <p14:creationId xmlns:p14="http://schemas.microsoft.com/office/powerpoint/2010/main" val="81715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CDF6-EC2B-28CA-C1B8-D40718E82ADD}"/>
              </a:ext>
            </a:extLst>
          </p:cNvPr>
          <p:cNvSpPr>
            <a:spLocks noGrp="1"/>
          </p:cNvSpPr>
          <p:nvPr>
            <p:ph type="title"/>
          </p:nvPr>
        </p:nvSpPr>
        <p:spPr>
          <a:xfrm>
            <a:off x="457200" y="274638"/>
            <a:ext cx="8229600" cy="1143000"/>
          </a:xfrm>
        </p:spPr>
        <p:txBody>
          <a:bodyPr anchor="ctr">
            <a:normAutofit/>
          </a:bodyPr>
          <a:lstStyle/>
          <a:p>
            <a:r>
              <a:rPr lang="en-GB" dirty="0"/>
              <a:t>Verdict</a:t>
            </a:r>
          </a:p>
        </p:txBody>
      </p:sp>
      <p:sp>
        <p:nvSpPr>
          <p:cNvPr id="3" name="Content Placeholder 2">
            <a:extLst>
              <a:ext uri="{FF2B5EF4-FFF2-40B4-BE49-F238E27FC236}">
                <a16:creationId xmlns:a16="http://schemas.microsoft.com/office/drawing/2014/main" id="{08103A87-85F7-7FC7-FD5F-188902B6232D}"/>
              </a:ext>
            </a:extLst>
          </p:cNvPr>
          <p:cNvSpPr>
            <a:spLocks noGrp="1"/>
          </p:cNvSpPr>
          <p:nvPr>
            <p:ph sz="half" idx="1"/>
          </p:nvPr>
        </p:nvSpPr>
        <p:spPr>
          <a:xfrm>
            <a:off x="457198" y="1124744"/>
            <a:ext cx="6419057" cy="4752528"/>
          </a:xfrm>
        </p:spPr>
        <p:txBody>
          <a:bodyPr>
            <a:noAutofit/>
          </a:bodyPr>
          <a:lstStyle/>
          <a:p>
            <a:pPr marL="0" indent="0">
              <a:lnSpc>
                <a:spcPct val="90000"/>
              </a:lnSpc>
              <a:buNone/>
            </a:pPr>
            <a:r>
              <a:rPr lang="en-GB" sz="1950" dirty="0">
                <a:latin typeface="Calibri" panose="020F0502020204030204" pitchFamily="34" charset="0"/>
                <a:cs typeface="Calibri" panose="020F0502020204030204" pitchFamily="34" charset="0"/>
              </a:rPr>
              <a:t>Molly appeared a normal healthy girl who was flourishing at school, having settled well into secondary school life and displayed an enthusiastic interest in the Performing Arts. However, Molly had become depressed, a common condition affecting children of this age. This then worsened into a depressive illness. Molly subscribed to a number of online sites. At the time that these sites were viewed by Molly some of these sites were not safe as they allowed access to adult content that should not have been available for a 14-year-old child to see. The way that the platforms operated meant that Molly had access to images, video clips and text concerning or concerned with self-harm, suicide or that were otherwise negative or depressing in nature. The platform operated in such a way using algorithms as to result, in some circumstances, of binge periods of images, video clips and text some of which were selected and provided without Molly requesting them. </a:t>
            </a:r>
          </a:p>
        </p:txBody>
      </p:sp>
      <p:pic>
        <p:nvPicPr>
          <p:cNvPr id="4" name="Picture 3" descr="Online Safety for Parents &amp; Carers - Nunney First School">
            <a:extLst>
              <a:ext uri="{FF2B5EF4-FFF2-40B4-BE49-F238E27FC236}">
                <a16:creationId xmlns:a16="http://schemas.microsoft.com/office/drawing/2014/main" id="{FB18F061-3A6B-F6BE-668D-593FB62701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76256" y="1124744"/>
            <a:ext cx="1949079" cy="1949079"/>
          </a:xfrm>
          <a:prstGeom prst="rect">
            <a:avLst/>
          </a:prstGeom>
          <a:noFill/>
          <a:ln>
            <a:noFill/>
          </a:ln>
        </p:spPr>
      </p:pic>
    </p:spTree>
    <p:extLst>
      <p:ext uri="{BB962C8B-B14F-4D97-AF65-F5344CB8AC3E}">
        <p14:creationId xmlns:p14="http://schemas.microsoft.com/office/powerpoint/2010/main" val="329254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1E57-ABB9-CE59-C746-BE37239A2857}"/>
              </a:ext>
            </a:extLst>
          </p:cNvPr>
          <p:cNvSpPr>
            <a:spLocks noGrp="1"/>
          </p:cNvSpPr>
          <p:nvPr>
            <p:ph type="title"/>
          </p:nvPr>
        </p:nvSpPr>
        <p:spPr>
          <a:xfrm>
            <a:off x="457200" y="274638"/>
            <a:ext cx="8229600" cy="1143000"/>
          </a:xfrm>
        </p:spPr>
        <p:txBody>
          <a:bodyPr anchor="ctr">
            <a:normAutofit/>
          </a:bodyPr>
          <a:lstStyle/>
          <a:p>
            <a:r>
              <a:rPr lang="en-GB"/>
              <a:t>Verdict</a:t>
            </a:r>
          </a:p>
        </p:txBody>
      </p:sp>
      <p:sp>
        <p:nvSpPr>
          <p:cNvPr id="3" name="Content Placeholder 2">
            <a:extLst>
              <a:ext uri="{FF2B5EF4-FFF2-40B4-BE49-F238E27FC236}">
                <a16:creationId xmlns:a16="http://schemas.microsoft.com/office/drawing/2014/main" id="{FC360099-FDA4-9E28-1204-7EF77DAF9795}"/>
              </a:ext>
            </a:extLst>
          </p:cNvPr>
          <p:cNvSpPr>
            <a:spLocks noGrp="1"/>
          </p:cNvSpPr>
          <p:nvPr>
            <p:ph sz="half" idx="1"/>
          </p:nvPr>
        </p:nvSpPr>
        <p:spPr>
          <a:xfrm>
            <a:off x="457200" y="1600200"/>
            <a:ext cx="6779096" cy="4205064"/>
          </a:xfrm>
        </p:spPr>
        <p:txBody>
          <a:bodyPr>
            <a:normAutofit fontScale="92500" lnSpcReduction="20000"/>
          </a:bodyPr>
          <a:lstStyle/>
          <a:p>
            <a:pPr marL="0" indent="0">
              <a:lnSpc>
                <a:spcPct val="90000"/>
              </a:lnSpc>
              <a:buNone/>
            </a:pPr>
            <a:r>
              <a:rPr lang="en-GB" sz="2400" dirty="0">
                <a:latin typeface="Calibri" panose="020F0502020204030204" pitchFamily="34" charset="0"/>
                <a:cs typeface="Calibri" panose="020F0502020204030204" pitchFamily="34" charset="0"/>
              </a:rPr>
              <a:t>These binge periods, if involving this content are likely to have had a negative effect on Molly. Some of this content romanticised acts of self- harm by young people on themselves. Other content sought to isolate and discourage discussion with those who may have been able to help. Molly turned to celebrities for help not realising there was little prospect of a reply. In some cases, the content was particularly graphic, tending to portray self harm and suicide as an inevitable consequence of a condition that could not be recovered from. The sites normalised her condition focusing on a limited and irrational view without any counterbalance of normality. It is likely that the above material viewed by Molly, already suffering with a depressive illness and vulnerable due to her age, affected her mental health in a negative way and contributed to her death in a more than minimal way.</a:t>
            </a:r>
          </a:p>
          <a:p>
            <a:pPr marL="0" indent="0">
              <a:lnSpc>
                <a:spcPct val="90000"/>
              </a:lnSpc>
              <a:buNone/>
            </a:pPr>
            <a:endParaRPr lang="en-GB" sz="1300" dirty="0"/>
          </a:p>
        </p:txBody>
      </p:sp>
      <p:pic>
        <p:nvPicPr>
          <p:cNvPr id="4" name="Picture 3" descr="Online Safety for Parents &amp; Carers - Nunney First School">
            <a:extLst>
              <a:ext uri="{FF2B5EF4-FFF2-40B4-BE49-F238E27FC236}">
                <a16:creationId xmlns:a16="http://schemas.microsoft.com/office/drawing/2014/main" id="{3E850B2A-7F61-E21D-CF69-8526CCE194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308304" y="2276872"/>
            <a:ext cx="1614170" cy="1614170"/>
          </a:xfrm>
          <a:prstGeom prst="rect">
            <a:avLst/>
          </a:prstGeom>
          <a:noFill/>
          <a:ln>
            <a:noFill/>
          </a:ln>
        </p:spPr>
      </p:pic>
    </p:spTree>
    <p:extLst>
      <p:ext uri="{BB962C8B-B14F-4D97-AF65-F5344CB8AC3E}">
        <p14:creationId xmlns:p14="http://schemas.microsoft.com/office/powerpoint/2010/main" val="216439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2E36-521B-1A90-5656-3B2693616C22}"/>
              </a:ext>
            </a:extLst>
          </p:cNvPr>
          <p:cNvSpPr>
            <a:spLocks noGrp="1"/>
          </p:cNvSpPr>
          <p:nvPr>
            <p:ph type="title"/>
          </p:nvPr>
        </p:nvSpPr>
        <p:spPr>
          <a:xfrm>
            <a:off x="457200" y="274638"/>
            <a:ext cx="8229600" cy="1143000"/>
          </a:xfrm>
        </p:spPr>
        <p:txBody>
          <a:bodyPr anchor="ctr">
            <a:normAutofit/>
          </a:bodyPr>
          <a:lstStyle/>
          <a:p>
            <a:r>
              <a:rPr lang="en-GB" sz="3600" dirty="0">
                <a:latin typeface="Calibri" panose="020F0502020204030204" pitchFamily="34" charset="0"/>
                <a:cs typeface="Calibri" panose="020F0502020204030204" pitchFamily="34" charset="0"/>
              </a:rPr>
              <a:t>Coroner’s Concerns</a:t>
            </a:r>
          </a:p>
        </p:txBody>
      </p:sp>
      <p:sp>
        <p:nvSpPr>
          <p:cNvPr id="3" name="Content Placeholder 2">
            <a:extLst>
              <a:ext uri="{FF2B5EF4-FFF2-40B4-BE49-F238E27FC236}">
                <a16:creationId xmlns:a16="http://schemas.microsoft.com/office/drawing/2014/main" id="{9CFC7DA9-7825-A4C9-E928-4B8D60FEF695}"/>
              </a:ext>
            </a:extLst>
          </p:cNvPr>
          <p:cNvSpPr>
            <a:spLocks noGrp="1"/>
          </p:cNvSpPr>
          <p:nvPr>
            <p:ph sz="half" idx="1"/>
          </p:nvPr>
        </p:nvSpPr>
        <p:spPr>
          <a:xfrm>
            <a:off x="457200" y="1196752"/>
            <a:ext cx="6419056" cy="4536504"/>
          </a:xfrm>
        </p:spPr>
        <p:txBody>
          <a:bodyPr>
            <a:noAutofit/>
          </a:bodyPr>
          <a:lstStyle/>
          <a:p>
            <a:pPr marL="514350" indent="-514350">
              <a:lnSpc>
                <a:spcPct val="90000"/>
              </a:lnSpc>
              <a:buAutoNum type="arabicPeriod"/>
            </a:pPr>
            <a:r>
              <a:rPr lang="en-GB" sz="2100" dirty="0">
                <a:latin typeface="Calibri" panose="020F0502020204030204" pitchFamily="34" charset="0"/>
                <a:cs typeface="Calibri" panose="020F0502020204030204" pitchFamily="34" charset="0"/>
              </a:rPr>
              <a:t>There was no separation between adult and child parts of the platforms or separate platforms for children and adults. </a:t>
            </a:r>
          </a:p>
          <a:p>
            <a:pPr marL="514350" indent="-514350">
              <a:lnSpc>
                <a:spcPct val="90000"/>
              </a:lnSpc>
              <a:buAutoNum type="arabicPeriod"/>
            </a:pPr>
            <a:r>
              <a:rPr lang="en-GB" sz="2100" dirty="0">
                <a:latin typeface="Calibri" panose="020F0502020204030204" pitchFamily="34" charset="0"/>
                <a:cs typeface="Calibri" panose="020F0502020204030204" pitchFamily="34" charset="0"/>
              </a:rPr>
              <a:t>There was no age verification when signing up to the on-line platform. </a:t>
            </a:r>
          </a:p>
          <a:p>
            <a:pPr marL="514350" indent="-514350">
              <a:lnSpc>
                <a:spcPct val="90000"/>
              </a:lnSpc>
              <a:buAutoNum type="arabicPeriod"/>
            </a:pPr>
            <a:r>
              <a:rPr lang="en-GB" sz="2100" dirty="0">
                <a:latin typeface="Calibri" panose="020F0502020204030204" pitchFamily="34" charset="0"/>
                <a:cs typeface="Calibri" panose="020F0502020204030204" pitchFamily="34" charset="0"/>
              </a:rPr>
              <a:t>That the content was not controlled so as to be age specific. </a:t>
            </a:r>
          </a:p>
          <a:p>
            <a:pPr marL="514350" indent="-514350">
              <a:lnSpc>
                <a:spcPct val="90000"/>
              </a:lnSpc>
              <a:buAutoNum type="arabicPeriod"/>
            </a:pPr>
            <a:r>
              <a:rPr lang="en-GB" sz="2100" dirty="0">
                <a:latin typeface="Calibri" panose="020F0502020204030204" pitchFamily="34" charset="0"/>
                <a:cs typeface="Calibri" panose="020F0502020204030204" pitchFamily="34" charset="0"/>
              </a:rPr>
              <a:t>That algorithms were used to provide content together with adverts. </a:t>
            </a:r>
          </a:p>
          <a:p>
            <a:pPr marL="514350" indent="-514350">
              <a:lnSpc>
                <a:spcPct val="90000"/>
              </a:lnSpc>
              <a:buAutoNum type="arabicPeriod"/>
            </a:pPr>
            <a:r>
              <a:rPr lang="en-GB" sz="2100" dirty="0">
                <a:latin typeface="Calibri" panose="020F0502020204030204" pitchFamily="34" charset="0"/>
                <a:cs typeface="Calibri" panose="020F0502020204030204" pitchFamily="34" charset="0"/>
              </a:rPr>
              <a:t>That the parent, guardian or carer did not have access, to the material being viewed or any control over that material. </a:t>
            </a:r>
          </a:p>
          <a:p>
            <a:pPr marL="514350" indent="-514350">
              <a:lnSpc>
                <a:spcPct val="90000"/>
              </a:lnSpc>
              <a:buAutoNum type="arabicPeriod"/>
            </a:pPr>
            <a:r>
              <a:rPr lang="en-GB" sz="2100" dirty="0">
                <a:latin typeface="Calibri" panose="020F0502020204030204" pitchFamily="34" charset="0"/>
                <a:cs typeface="Calibri" panose="020F0502020204030204" pitchFamily="34" charset="0"/>
              </a:rPr>
              <a:t>That the child's account was not capable of being separately linked to the parent, guardian or carer's account for monitoring</a:t>
            </a:r>
            <a:r>
              <a:rPr lang="en-GB" sz="2100" dirty="0"/>
              <a:t>. </a:t>
            </a:r>
          </a:p>
        </p:txBody>
      </p:sp>
      <p:pic>
        <p:nvPicPr>
          <p:cNvPr id="4" name="Picture 3" descr="Online Safety for Parents &amp; Carers - Nunney First School">
            <a:extLst>
              <a:ext uri="{FF2B5EF4-FFF2-40B4-BE49-F238E27FC236}">
                <a16:creationId xmlns:a16="http://schemas.microsoft.com/office/drawing/2014/main" id="{A95A1BB5-0A1D-74D5-843C-6B1444194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20272" y="2636912"/>
            <a:ext cx="1768406" cy="1768406"/>
          </a:xfrm>
          <a:prstGeom prst="rect">
            <a:avLst/>
          </a:prstGeom>
          <a:noFill/>
          <a:ln>
            <a:noFill/>
          </a:ln>
        </p:spPr>
      </p:pic>
    </p:spTree>
    <p:extLst>
      <p:ext uri="{BB962C8B-B14F-4D97-AF65-F5344CB8AC3E}">
        <p14:creationId xmlns:p14="http://schemas.microsoft.com/office/powerpoint/2010/main" val="182115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E5B1-BF64-2E90-CB90-E92FD9BF5237}"/>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Coroner’s recommendations</a:t>
            </a:r>
          </a:p>
        </p:txBody>
      </p:sp>
      <p:sp>
        <p:nvSpPr>
          <p:cNvPr id="3" name="Content Placeholder 2">
            <a:extLst>
              <a:ext uri="{FF2B5EF4-FFF2-40B4-BE49-F238E27FC236}">
                <a16:creationId xmlns:a16="http://schemas.microsoft.com/office/drawing/2014/main" id="{CB7F0C8F-E280-2C30-4DEB-E7000C1532A1}"/>
              </a:ext>
            </a:extLst>
          </p:cNvPr>
          <p:cNvSpPr>
            <a:spLocks noGrp="1"/>
          </p:cNvSpPr>
          <p:nvPr>
            <p:ph idx="1"/>
          </p:nvPr>
        </p:nvSpPr>
        <p:spPr>
          <a:xfrm>
            <a:off x="457199" y="1196753"/>
            <a:ext cx="8418403" cy="4608512"/>
          </a:xfrm>
        </p:spPr>
        <p:txBody>
          <a:bodyPr>
            <a:normAutofit fontScale="47500" lnSpcReduction="20000"/>
          </a:bodyPr>
          <a:lstStyle/>
          <a:p>
            <a:pPr marL="0" indent="0" algn="l">
              <a:buNone/>
            </a:pPr>
            <a:r>
              <a:rPr lang="en-GB" sz="3800" b="0" i="1" dirty="0">
                <a:solidFill>
                  <a:srgbClr val="1B2D2A"/>
                </a:solidFill>
                <a:effectLst/>
                <a:latin typeface="Calibri" panose="020F0502020204030204" pitchFamily="34" charset="0"/>
                <a:cs typeface="Calibri" panose="020F0502020204030204" pitchFamily="34" charset="0"/>
              </a:rPr>
              <a:t>I recommend that consideration is given by the Government to reviewing the provision of internet platforms to children, with reference to harmful on-line content, separate platforms for adults and children, verification of age before joining the platform, provision of age specific content, the use of algorithms to provide content, the use of advertising and parental guardian or carer control including access to material viewed by a child, and retention of material viewed by a child.</a:t>
            </a:r>
            <a:endParaRPr lang="en-GB" sz="3800" b="0" i="0" dirty="0">
              <a:solidFill>
                <a:srgbClr val="1B2D2A"/>
              </a:solidFill>
              <a:effectLst/>
              <a:latin typeface="Calibri" panose="020F0502020204030204" pitchFamily="34" charset="0"/>
              <a:cs typeface="Calibri" panose="020F0502020204030204" pitchFamily="34" charset="0"/>
            </a:endParaRPr>
          </a:p>
          <a:p>
            <a:pPr marL="0" indent="0" algn="l">
              <a:buNone/>
            </a:pPr>
            <a:endParaRPr lang="en-GB" sz="3800" b="0" i="1" dirty="0">
              <a:solidFill>
                <a:srgbClr val="1B2D2A"/>
              </a:solidFill>
              <a:effectLst/>
              <a:latin typeface="Calibri" panose="020F0502020204030204" pitchFamily="34" charset="0"/>
              <a:cs typeface="Calibri" panose="020F0502020204030204" pitchFamily="34" charset="0"/>
            </a:endParaRPr>
          </a:p>
          <a:p>
            <a:pPr marL="0" indent="0" algn="l">
              <a:buNone/>
            </a:pPr>
            <a:r>
              <a:rPr lang="en-GB" sz="3800" b="0" i="1" dirty="0">
                <a:solidFill>
                  <a:srgbClr val="1B2D2A"/>
                </a:solidFill>
                <a:effectLst/>
                <a:latin typeface="Calibri" panose="020F0502020204030204" pitchFamily="34" charset="0"/>
                <a:cs typeface="Calibri" panose="020F0502020204030204" pitchFamily="34" charset="0"/>
              </a:rPr>
              <a:t>I recommend that consideration is given to the setting up of an independent regulatory body to monitor on-line platform content with particular regard to the above.</a:t>
            </a:r>
            <a:endParaRPr lang="en-GB" sz="3800" b="0" i="0" dirty="0">
              <a:solidFill>
                <a:srgbClr val="1B2D2A"/>
              </a:solidFill>
              <a:effectLst/>
              <a:latin typeface="Calibri" panose="020F0502020204030204" pitchFamily="34" charset="0"/>
              <a:cs typeface="Calibri" panose="020F0502020204030204" pitchFamily="34" charset="0"/>
            </a:endParaRPr>
          </a:p>
          <a:p>
            <a:pPr marL="0" indent="0" algn="l">
              <a:buNone/>
            </a:pPr>
            <a:endParaRPr lang="en-GB" sz="3800" b="0" i="1" dirty="0">
              <a:solidFill>
                <a:srgbClr val="1B2D2A"/>
              </a:solidFill>
              <a:effectLst/>
              <a:latin typeface="Calibri" panose="020F0502020204030204" pitchFamily="34" charset="0"/>
              <a:cs typeface="Calibri" panose="020F0502020204030204" pitchFamily="34" charset="0"/>
            </a:endParaRPr>
          </a:p>
          <a:p>
            <a:pPr marL="0" indent="0" algn="l">
              <a:buNone/>
            </a:pPr>
            <a:r>
              <a:rPr lang="en-GB" sz="3800" b="0" i="1" dirty="0">
                <a:solidFill>
                  <a:srgbClr val="1B2D2A"/>
                </a:solidFill>
                <a:effectLst/>
                <a:latin typeface="Calibri" panose="020F0502020204030204" pitchFamily="34" charset="0"/>
                <a:cs typeface="Calibri" panose="020F0502020204030204" pitchFamily="34" charset="0"/>
              </a:rPr>
              <a:t>I recommend that consideration is given to enacting such legislation as may be necessary to ensure the protection of children from the effects of harmful on-line content and the effective regulation of harmful on-line content.</a:t>
            </a:r>
            <a:endParaRPr lang="en-GB" sz="3800" b="0" i="0" dirty="0">
              <a:solidFill>
                <a:srgbClr val="1B2D2A"/>
              </a:solidFill>
              <a:effectLst/>
              <a:latin typeface="Calibri" panose="020F0502020204030204" pitchFamily="34" charset="0"/>
              <a:cs typeface="Calibri" panose="020F0502020204030204" pitchFamily="34" charset="0"/>
            </a:endParaRPr>
          </a:p>
          <a:p>
            <a:pPr algn="l"/>
            <a:endParaRPr lang="en-GB" sz="3800" b="0" i="1" dirty="0">
              <a:solidFill>
                <a:srgbClr val="1B2D2A"/>
              </a:solidFill>
              <a:effectLst/>
              <a:latin typeface="Calibri" panose="020F0502020204030204" pitchFamily="34" charset="0"/>
              <a:cs typeface="Calibri" panose="020F0502020204030204" pitchFamily="34" charset="0"/>
            </a:endParaRPr>
          </a:p>
          <a:p>
            <a:pPr marL="0" indent="0" algn="l">
              <a:buNone/>
            </a:pPr>
            <a:r>
              <a:rPr lang="en-GB" sz="3800" b="0" i="1" dirty="0">
                <a:solidFill>
                  <a:srgbClr val="1B2D2A"/>
                </a:solidFill>
                <a:effectLst/>
                <a:latin typeface="Calibri" panose="020F0502020204030204" pitchFamily="34" charset="0"/>
                <a:cs typeface="Calibri" panose="020F0502020204030204" pitchFamily="34" charset="0"/>
              </a:rPr>
              <a:t>Although regulation would be a matter for Government I can see no reason why the platforms themselves would not wish to give consideration to self-regulation taking into account the matters raised above.</a:t>
            </a:r>
            <a:endParaRPr lang="en-GB" sz="3800" b="0" i="0" dirty="0">
              <a:solidFill>
                <a:srgbClr val="1B2D2A"/>
              </a:solidFill>
              <a:effectLst/>
              <a:latin typeface="Calibri" panose="020F0502020204030204" pitchFamily="34" charset="0"/>
              <a:cs typeface="Calibri" panose="020F0502020204030204" pitchFamily="34" charset="0"/>
            </a:endParaRPr>
          </a:p>
          <a:p>
            <a:endParaRPr lang="en-GB" dirty="0"/>
          </a:p>
        </p:txBody>
      </p:sp>
      <p:pic>
        <p:nvPicPr>
          <p:cNvPr id="4" name="Picture 3" descr="Online Safety for Parents &amp; Carers - Nunney First School">
            <a:extLst>
              <a:ext uri="{FF2B5EF4-FFF2-40B4-BE49-F238E27FC236}">
                <a16:creationId xmlns:a16="http://schemas.microsoft.com/office/drawing/2014/main" id="{01CF0A23-48A9-B1DC-8BBB-88AF5E9498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36752"/>
            <a:ext cx="1351274" cy="1351274"/>
          </a:xfrm>
          <a:prstGeom prst="rect">
            <a:avLst/>
          </a:prstGeom>
          <a:noFill/>
          <a:ln>
            <a:noFill/>
          </a:ln>
        </p:spPr>
      </p:pic>
    </p:spTree>
    <p:extLst>
      <p:ext uri="{BB962C8B-B14F-4D97-AF65-F5344CB8AC3E}">
        <p14:creationId xmlns:p14="http://schemas.microsoft.com/office/powerpoint/2010/main" val="118081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1C08-DC14-2DCA-E849-BBE889ACB662}"/>
              </a:ext>
            </a:extLst>
          </p:cNvPr>
          <p:cNvSpPr>
            <a:spLocks noGrp="1"/>
          </p:cNvSpPr>
          <p:nvPr>
            <p:ph type="title"/>
          </p:nvPr>
        </p:nvSpPr>
        <p:spPr>
          <a:xfrm>
            <a:off x="457200" y="274638"/>
            <a:ext cx="8229600" cy="1143000"/>
          </a:xfrm>
        </p:spPr>
        <p:txBody>
          <a:bodyPr anchor="ctr">
            <a:noAutofit/>
          </a:bodyPr>
          <a:lstStyle/>
          <a:p>
            <a:r>
              <a:rPr lang="en-GB" sz="3600" dirty="0">
                <a:latin typeface="Calibri" panose="020F0502020204030204" pitchFamily="34" charset="0"/>
                <a:cs typeface="Calibri" panose="020F0502020204030204" pitchFamily="34" charset="0"/>
              </a:rPr>
              <a:t>Following the inquest – The Molly Rose Foundation</a:t>
            </a:r>
          </a:p>
        </p:txBody>
      </p:sp>
      <p:sp>
        <p:nvSpPr>
          <p:cNvPr id="3" name="Content Placeholder 2">
            <a:extLst>
              <a:ext uri="{FF2B5EF4-FFF2-40B4-BE49-F238E27FC236}">
                <a16:creationId xmlns:a16="http://schemas.microsoft.com/office/drawing/2014/main" id="{B574A41F-489B-B1D6-C0D8-D9F68BF840D9}"/>
              </a:ext>
            </a:extLst>
          </p:cNvPr>
          <p:cNvSpPr>
            <a:spLocks noGrp="1"/>
          </p:cNvSpPr>
          <p:nvPr>
            <p:ph sz="half" idx="1"/>
          </p:nvPr>
        </p:nvSpPr>
        <p:spPr>
          <a:xfrm>
            <a:off x="575556" y="1556792"/>
            <a:ext cx="7992888" cy="4070873"/>
          </a:xfrm>
        </p:spPr>
        <p:txBody>
          <a:bodyPr>
            <a:normAutofit/>
          </a:bodyPr>
          <a:lstStyle/>
          <a:p>
            <a:pPr marL="0" indent="0">
              <a:lnSpc>
                <a:spcPct val="90000"/>
              </a:lnSpc>
              <a:buNone/>
            </a:pPr>
            <a:r>
              <a:rPr lang="en-GB" sz="2700" dirty="0">
                <a:latin typeface="Calibri" panose="020F0502020204030204" pitchFamily="34" charset="0"/>
                <a:cs typeface="Calibri" panose="020F0502020204030204" pitchFamily="34" charset="0"/>
              </a:rPr>
              <a:t>A range of resources were provided for individuals, parents and staff to talk about the a</a:t>
            </a:r>
            <a:r>
              <a:rPr lang="en-GB" sz="2700" b="0" i="0" dirty="0">
                <a:effectLst/>
                <a:latin typeface="Calibri" panose="020F0502020204030204" pitchFamily="34" charset="0"/>
                <a:cs typeface="Calibri" panose="020F0502020204030204" pitchFamily="34" charset="0"/>
              </a:rPr>
              <a:t>bout online use and things that you can do to stay safe as well as highlighting the support options that are available. </a:t>
            </a:r>
          </a:p>
          <a:p>
            <a:pPr marL="0" indent="0">
              <a:lnSpc>
                <a:spcPct val="90000"/>
              </a:lnSpc>
              <a:buNone/>
            </a:pPr>
            <a:r>
              <a:rPr lang="en-GB" sz="2700" dirty="0">
                <a:latin typeface="Calibri" panose="020F0502020204030204" pitchFamily="34" charset="0"/>
                <a:cs typeface="Calibri" panose="020F0502020204030204" pitchFamily="34" charset="0"/>
              </a:rPr>
              <a:t>Specific resources for primary and secondary</a:t>
            </a:r>
          </a:p>
          <a:p>
            <a:pPr marL="0" indent="0">
              <a:lnSpc>
                <a:spcPct val="90000"/>
              </a:lnSpc>
              <a:buNone/>
            </a:pPr>
            <a:r>
              <a:rPr lang="en-GB" sz="2400" dirty="0">
                <a:latin typeface="Calibri" panose="020F0502020204030204" pitchFamily="34" charset="0"/>
                <a:cs typeface="Calibri" panose="020F0502020204030204" pitchFamily="34" charset="0"/>
                <a:hlinkClick r:id="rId2"/>
              </a:rPr>
              <a:t>https://mollyrosefoundation.org/resources/primary-school-resources/</a:t>
            </a:r>
            <a:endParaRPr lang="en-GB" sz="2400" dirty="0">
              <a:latin typeface="Calibri" panose="020F0502020204030204" pitchFamily="34" charset="0"/>
              <a:cs typeface="Calibri" panose="020F0502020204030204" pitchFamily="34" charset="0"/>
            </a:endParaRPr>
          </a:p>
          <a:p>
            <a:pPr marL="0" indent="0">
              <a:lnSpc>
                <a:spcPct val="90000"/>
              </a:lnSpc>
              <a:buNone/>
            </a:pPr>
            <a:r>
              <a:rPr lang="en-GB" sz="2400" dirty="0">
                <a:latin typeface="Calibri" panose="020F0502020204030204" pitchFamily="34" charset="0"/>
                <a:cs typeface="Calibri" panose="020F0502020204030204" pitchFamily="34" charset="0"/>
                <a:hlinkClick r:id="rId3"/>
              </a:rPr>
              <a:t>https://mollyrosefoundation.org/resources/secondary-school-resources/</a:t>
            </a:r>
            <a:endParaRPr lang="en-GB" sz="2400" dirty="0">
              <a:latin typeface="Calibri" panose="020F0502020204030204" pitchFamily="34" charset="0"/>
              <a:cs typeface="Calibri" panose="020F0502020204030204" pitchFamily="34" charset="0"/>
            </a:endParaRPr>
          </a:p>
          <a:p>
            <a:pPr marL="0" indent="0">
              <a:lnSpc>
                <a:spcPct val="90000"/>
              </a:lnSpc>
              <a:buNone/>
            </a:pPr>
            <a:endParaRPr lang="en-GB" sz="1800" dirty="0"/>
          </a:p>
        </p:txBody>
      </p:sp>
      <p:pic>
        <p:nvPicPr>
          <p:cNvPr id="4" name="Picture 3" descr="Online Safety for Parents &amp; Carers - Nunney First School">
            <a:extLst>
              <a:ext uri="{FF2B5EF4-FFF2-40B4-BE49-F238E27FC236}">
                <a16:creationId xmlns:a16="http://schemas.microsoft.com/office/drawing/2014/main" id="{D8AC0E31-1E80-93E2-6AB5-46E28A172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236296" y="5085184"/>
            <a:ext cx="1589039" cy="1589039"/>
          </a:xfrm>
          <a:prstGeom prst="rect">
            <a:avLst/>
          </a:prstGeom>
          <a:noFill/>
          <a:ln>
            <a:noFill/>
          </a:ln>
        </p:spPr>
      </p:pic>
    </p:spTree>
    <p:extLst>
      <p:ext uri="{BB962C8B-B14F-4D97-AF65-F5344CB8AC3E}">
        <p14:creationId xmlns:p14="http://schemas.microsoft.com/office/powerpoint/2010/main" val="80874170"/>
      </p:ext>
    </p:extLst>
  </p:cSld>
  <p:clrMapOvr>
    <a:masterClrMapping/>
  </p:clrMapOvr>
</p:sld>
</file>

<file path=ppt/theme/theme1.xml><?xml version="1.0" encoding="utf-8"?>
<a:theme xmlns:a="http://schemas.openxmlformats.org/drawingml/2006/main" name="STSA Powerpoint Template">
  <a:themeElements>
    <a:clrScheme name="Severn Teaching School">
      <a:dk1>
        <a:sysClr val="windowText" lastClr="000000"/>
      </a:dk1>
      <a:lt1>
        <a:srgbClr val="FFFFFF"/>
      </a:lt1>
      <a:dk2>
        <a:srgbClr val="838F57"/>
      </a:dk2>
      <a:lt2>
        <a:srgbClr val="DCC391"/>
      </a:lt2>
      <a:accent1>
        <a:srgbClr val="838F57"/>
      </a:accent1>
      <a:accent2>
        <a:srgbClr val="99BAE9"/>
      </a:accent2>
      <a:accent3>
        <a:srgbClr val="838F57"/>
      </a:accent3>
      <a:accent4>
        <a:srgbClr val="C00000"/>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2582</Words>
  <Application>Microsoft Office PowerPoint</Application>
  <PresentationFormat>On-screen Show (4:3)</PresentationFormat>
  <Paragraphs>163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Mulish</vt:lpstr>
      <vt:lpstr>Verdana</vt:lpstr>
      <vt:lpstr>STSA Powerpoint Template</vt:lpstr>
      <vt:lpstr>  Building a positive digital presence – your board as ambassadors</vt:lpstr>
      <vt:lpstr>Why online safety?</vt:lpstr>
      <vt:lpstr>Amanda Spielman July 2022</vt:lpstr>
      <vt:lpstr>The Coroner’s Report – Molly Russell </vt:lpstr>
      <vt:lpstr>Verdict</vt:lpstr>
      <vt:lpstr>Verdict</vt:lpstr>
      <vt:lpstr>Coroner’s Concerns</vt:lpstr>
      <vt:lpstr>Coroner’s recommendations</vt:lpstr>
      <vt:lpstr>Following the inquest – The Molly Rose Foundation</vt:lpstr>
      <vt:lpstr>Online Safety Bill</vt:lpstr>
      <vt:lpstr>Online Safety Bill 27.11.22</vt:lpstr>
      <vt:lpstr>Online safety and the under 5s</vt:lpstr>
      <vt:lpstr>Books for 3-7</vt:lpstr>
      <vt:lpstr>Books for KS2</vt:lpstr>
      <vt:lpstr>Books for KS3</vt:lpstr>
      <vt:lpstr>More resources and lesson plans</vt:lpstr>
      <vt:lpstr>Online safety and the under 5s</vt:lpstr>
      <vt:lpstr>Resources</vt:lpstr>
      <vt:lpstr>Resources for 3-7 year olds</vt:lpstr>
      <vt:lpstr>Resources for 7-11 year olds</vt:lpstr>
      <vt:lpstr>Online safety resources KS3/4</vt:lpstr>
      <vt:lpstr>Pupils with SEND</vt:lpstr>
      <vt:lpstr>Support for parents</vt:lpstr>
      <vt:lpstr>What to do if something upsets you online</vt:lpstr>
      <vt:lpstr>Anna Freud – Classroom Wellbeing Toolkit</vt:lpstr>
      <vt:lpstr>Co-production with pupils and parents</vt:lpstr>
      <vt:lpstr>Co-production with pupils</vt:lpstr>
      <vt:lpstr>Ask for help</vt:lpstr>
      <vt:lpstr>Ask for help</vt:lpstr>
      <vt:lpstr>Molly Rose Foundation</vt:lpstr>
      <vt:lpstr>Resources</vt:lpstr>
      <vt:lpstr>NSPCC FREE ONLINE Workshops</vt:lpstr>
    </vt:vector>
  </TitlesOfParts>
  <Company>T&amp;W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Doult, Will</dc:creator>
  <cp:lastModifiedBy>Deane, Sian</cp:lastModifiedBy>
  <cp:revision>28</cp:revision>
  <cp:lastPrinted>2013-06-26T15:50:20Z</cp:lastPrinted>
  <dcterms:created xsi:type="dcterms:W3CDTF">2013-05-08T10:14:27Z</dcterms:created>
  <dcterms:modified xsi:type="dcterms:W3CDTF">2022-11-28T18:13:58Z</dcterms:modified>
</cp:coreProperties>
</file>