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sldIdLst>
    <p:sldId id="256" r:id="rId2"/>
    <p:sldId id="257" r:id="rId3"/>
    <p:sldId id="258" r:id="rId4"/>
    <p:sldId id="259" r:id="rId5"/>
    <p:sldId id="289" r:id="rId6"/>
    <p:sldId id="290" r:id="rId7"/>
    <p:sldId id="291"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 id="285" r:id="rId34"/>
    <p:sldId id="286" r:id="rId3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29" autoAdjust="0"/>
    <p:restoredTop sz="94660"/>
  </p:normalViewPr>
  <p:slideViewPr>
    <p:cSldViewPr snapToGrid="0">
      <p:cViewPr varScale="1">
        <p:scale>
          <a:sx n="73" d="100"/>
          <a:sy n="73" d="100"/>
        </p:scale>
        <p:origin x="57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06B4A55-4CC1-4AC7-8C92-7452212DE3A7}" type="datetimeFigureOut">
              <a:rPr lang="en-GB" smtClean="0"/>
              <a:t>24/02/2021</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0803B89-0F30-4847-A3CE-A7E7171126AA}" type="slidenum">
              <a:rPr lang="en-GB" smtClean="0"/>
              <a:t>‹#›</a:t>
            </a:fld>
            <a:endParaRPr lang="en-GB"/>
          </a:p>
        </p:txBody>
      </p:sp>
    </p:spTree>
    <p:extLst>
      <p:ext uri="{BB962C8B-B14F-4D97-AF65-F5344CB8AC3E}">
        <p14:creationId xmlns:p14="http://schemas.microsoft.com/office/powerpoint/2010/main" val="121463401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26"/>
        <p:cNvGrpSpPr/>
        <p:nvPr/>
      </p:nvGrpSpPr>
      <p:grpSpPr>
        <a:xfrm>
          <a:off x="0" y="0"/>
          <a:ext cx="0" cy="0"/>
          <a:chOff x="0" y="0"/>
          <a:chExt cx="0" cy="0"/>
        </a:xfrm>
      </p:grpSpPr>
      <p:sp>
        <p:nvSpPr>
          <p:cNvPr id="427" name="Google Shape;427;p3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28" name="Google Shape;428;p3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65969083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7"/>
        <p:cNvGrpSpPr/>
        <p:nvPr/>
      </p:nvGrpSpPr>
      <p:grpSpPr>
        <a:xfrm>
          <a:off x="0" y="0"/>
          <a:ext cx="0" cy="0"/>
          <a:chOff x="0" y="0"/>
          <a:chExt cx="0" cy="0"/>
        </a:xfrm>
      </p:grpSpPr>
      <p:sp>
        <p:nvSpPr>
          <p:cNvPr id="508" name="Google Shape;508;p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9" name="Google Shape;509;p4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17561162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16"/>
        <p:cNvGrpSpPr/>
        <p:nvPr/>
      </p:nvGrpSpPr>
      <p:grpSpPr>
        <a:xfrm>
          <a:off x="0" y="0"/>
          <a:ext cx="0" cy="0"/>
          <a:chOff x="0" y="0"/>
          <a:chExt cx="0" cy="0"/>
        </a:xfrm>
      </p:grpSpPr>
      <p:sp>
        <p:nvSpPr>
          <p:cNvPr id="517" name="Google Shape;517;p4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18" name="Google Shape;518;p4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65401849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25"/>
        <p:cNvGrpSpPr/>
        <p:nvPr/>
      </p:nvGrpSpPr>
      <p:grpSpPr>
        <a:xfrm>
          <a:off x="0" y="0"/>
          <a:ext cx="0" cy="0"/>
          <a:chOff x="0" y="0"/>
          <a:chExt cx="0" cy="0"/>
        </a:xfrm>
      </p:grpSpPr>
      <p:sp>
        <p:nvSpPr>
          <p:cNvPr id="526" name="Google Shape;526;p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27" name="Google Shape;527;p4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27033507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34"/>
        <p:cNvGrpSpPr/>
        <p:nvPr/>
      </p:nvGrpSpPr>
      <p:grpSpPr>
        <a:xfrm>
          <a:off x="0" y="0"/>
          <a:ext cx="0" cy="0"/>
          <a:chOff x="0" y="0"/>
          <a:chExt cx="0" cy="0"/>
        </a:xfrm>
      </p:grpSpPr>
      <p:sp>
        <p:nvSpPr>
          <p:cNvPr id="535" name="Google Shape;535;p4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36" name="Google Shape;536;p4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40308709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43"/>
        <p:cNvGrpSpPr/>
        <p:nvPr/>
      </p:nvGrpSpPr>
      <p:grpSpPr>
        <a:xfrm>
          <a:off x="0" y="0"/>
          <a:ext cx="0" cy="0"/>
          <a:chOff x="0" y="0"/>
          <a:chExt cx="0" cy="0"/>
        </a:xfrm>
      </p:grpSpPr>
      <p:sp>
        <p:nvSpPr>
          <p:cNvPr id="544" name="Google Shape;544;p4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45" name="Google Shape;545;p4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933030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52"/>
        <p:cNvGrpSpPr/>
        <p:nvPr/>
      </p:nvGrpSpPr>
      <p:grpSpPr>
        <a:xfrm>
          <a:off x="0" y="0"/>
          <a:ext cx="0" cy="0"/>
          <a:chOff x="0" y="0"/>
          <a:chExt cx="0" cy="0"/>
        </a:xfrm>
      </p:grpSpPr>
      <p:sp>
        <p:nvSpPr>
          <p:cNvPr id="553" name="Google Shape;553;p5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54" name="Google Shape;554;p5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1076862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1"/>
        <p:cNvGrpSpPr/>
        <p:nvPr/>
      </p:nvGrpSpPr>
      <p:grpSpPr>
        <a:xfrm>
          <a:off x="0" y="0"/>
          <a:ext cx="0" cy="0"/>
          <a:chOff x="0" y="0"/>
          <a:chExt cx="0" cy="0"/>
        </a:xfrm>
      </p:grpSpPr>
      <p:sp>
        <p:nvSpPr>
          <p:cNvPr id="562" name="Google Shape;562;p5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63" name="Google Shape;563;p5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86407293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0"/>
        <p:cNvGrpSpPr/>
        <p:nvPr/>
      </p:nvGrpSpPr>
      <p:grpSpPr>
        <a:xfrm>
          <a:off x="0" y="0"/>
          <a:ext cx="0" cy="0"/>
          <a:chOff x="0" y="0"/>
          <a:chExt cx="0" cy="0"/>
        </a:xfrm>
      </p:grpSpPr>
      <p:sp>
        <p:nvSpPr>
          <p:cNvPr id="571" name="Google Shape;571;p5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72" name="Google Shape;572;p5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70410050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79"/>
        <p:cNvGrpSpPr/>
        <p:nvPr/>
      </p:nvGrpSpPr>
      <p:grpSpPr>
        <a:xfrm>
          <a:off x="0" y="0"/>
          <a:ext cx="0" cy="0"/>
          <a:chOff x="0" y="0"/>
          <a:chExt cx="0" cy="0"/>
        </a:xfrm>
      </p:grpSpPr>
      <p:sp>
        <p:nvSpPr>
          <p:cNvPr id="580" name="Google Shape;580;p5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81" name="Google Shape;581;p5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16771082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88"/>
        <p:cNvGrpSpPr/>
        <p:nvPr/>
      </p:nvGrpSpPr>
      <p:grpSpPr>
        <a:xfrm>
          <a:off x="0" y="0"/>
          <a:ext cx="0" cy="0"/>
          <a:chOff x="0" y="0"/>
          <a:chExt cx="0" cy="0"/>
        </a:xfrm>
      </p:grpSpPr>
      <p:sp>
        <p:nvSpPr>
          <p:cNvPr id="589" name="Google Shape;589;p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0" name="Google Shape;590;p5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345826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5"/>
        <p:cNvGrpSpPr/>
        <p:nvPr/>
      </p:nvGrpSpPr>
      <p:grpSpPr>
        <a:xfrm>
          <a:off x="0" y="0"/>
          <a:ext cx="0" cy="0"/>
          <a:chOff x="0" y="0"/>
          <a:chExt cx="0" cy="0"/>
        </a:xfrm>
      </p:grpSpPr>
      <p:sp>
        <p:nvSpPr>
          <p:cNvPr id="436" name="Google Shape;436;p3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37" name="Google Shape;437;p3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84202637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97"/>
        <p:cNvGrpSpPr/>
        <p:nvPr/>
      </p:nvGrpSpPr>
      <p:grpSpPr>
        <a:xfrm>
          <a:off x="0" y="0"/>
          <a:ext cx="0" cy="0"/>
          <a:chOff x="0" y="0"/>
          <a:chExt cx="0" cy="0"/>
        </a:xfrm>
      </p:grpSpPr>
      <p:sp>
        <p:nvSpPr>
          <p:cNvPr id="598" name="Google Shape;598;p5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99" name="Google Shape;599;p55: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8671024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06"/>
        <p:cNvGrpSpPr/>
        <p:nvPr/>
      </p:nvGrpSpPr>
      <p:grpSpPr>
        <a:xfrm>
          <a:off x="0" y="0"/>
          <a:ext cx="0" cy="0"/>
          <a:chOff x="0" y="0"/>
          <a:chExt cx="0" cy="0"/>
        </a:xfrm>
      </p:grpSpPr>
      <p:sp>
        <p:nvSpPr>
          <p:cNvPr id="607" name="Google Shape;607;p5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08" name="Google Shape;608;p56: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04953372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15"/>
        <p:cNvGrpSpPr/>
        <p:nvPr/>
      </p:nvGrpSpPr>
      <p:grpSpPr>
        <a:xfrm>
          <a:off x="0" y="0"/>
          <a:ext cx="0" cy="0"/>
          <a:chOff x="0" y="0"/>
          <a:chExt cx="0" cy="0"/>
        </a:xfrm>
      </p:grpSpPr>
      <p:sp>
        <p:nvSpPr>
          <p:cNvPr id="616" name="Google Shape;616;p5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17" name="Google Shape;617;p57: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66600620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4"/>
        <p:cNvGrpSpPr/>
        <p:nvPr/>
      </p:nvGrpSpPr>
      <p:grpSpPr>
        <a:xfrm>
          <a:off x="0" y="0"/>
          <a:ext cx="0" cy="0"/>
          <a:chOff x="0" y="0"/>
          <a:chExt cx="0" cy="0"/>
        </a:xfrm>
      </p:grpSpPr>
      <p:sp>
        <p:nvSpPr>
          <p:cNvPr id="625" name="Google Shape;625;p5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26" name="Google Shape;626;p58: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925882147"/>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33"/>
        <p:cNvGrpSpPr/>
        <p:nvPr/>
      </p:nvGrpSpPr>
      <p:grpSpPr>
        <a:xfrm>
          <a:off x="0" y="0"/>
          <a:ext cx="0" cy="0"/>
          <a:chOff x="0" y="0"/>
          <a:chExt cx="0" cy="0"/>
        </a:xfrm>
      </p:grpSpPr>
      <p:sp>
        <p:nvSpPr>
          <p:cNvPr id="634" name="Google Shape;634;p5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35" name="Google Shape;635;p5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64238223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42"/>
        <p:cNvGrpSpPr/>
        <p:nvPr/>
      </p:nvGrpSpPr>
      <p:grpSpPr>
        <a:xfrm>
          <a:off x="0" y="0"/>
          <a:ext cx="0" cy="0"/>
          <a:chOff x="0" y="0"/>
          <a:chExt cx="0" cy="0"/>
        </a:xfrm>
      </p:grpSpPr>
      <p:sp>
        <p:nvSpPr>
          <p:cNvPr id="643" name="Google Shape;643;p6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44" name="Google Shape;644;p6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197472179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51"/>
        <p:cNvGrpSpPr/>
        <p:nvPr/>
      </p:nvGrpSpPr>
      <p:grpSpPr>
        <a:xfrm>
          <a:off x="0" y="0"/>
          <a:ext cx="0" cy="0"/>
          <a:chOff x="0" y="0"/>
          <a:chExt cx="0" cy="0"/>
        </a:xfrm>
      </p:grpSpPr>
      <p:sp>
        <p:nvSpPr>
          <p:cNvPr id="652" name="Google Shape;652;p6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53" name="Google Shape;653;p6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653567685"/>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0"/>
        <p:cNvGrpSpPr/>
        <p:nvPr/>
      </p:nvGrpSpPr>
      <p:grpSpPr>
        <a:xfrm>
          <a:off x="0" y="0"/>
          <a:ext cx="0" cy="0"/>
          <a:chOff x="0" y="0"/>
          <a:chExt cx="0" cy="0"/>
        </a:xfrm>
      </p:grpSpPr>
      <p:sp>
        <p:nvSpPr>
          <p:cNvPr id="661" name="Google Shape;661;p6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662" name="Google Shape;662;p6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2660122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44"/>
        <p:cNvGrpSpPr/>
        <p:nvPr/>
      </p:nvGrpSpPr>
      <p:grpSpPr>
        <a:xfrm>
          <a:off x="0" y="0"/>
          <a:ext cx="0" cy="0"/>
          <a:chOff x="0" y="0"/>
          <a:chExt cx="0" cy="0"/>
        </a:xfrm>
      </p:grpSpPr>
      <p:sp>
        <p:nvSpPr>
          <p:cNvPr id="445" name="Google Shape;445;g8c7d9655da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46" name="Google Shape;446;g8c7d9655da_0_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996148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53"/>
        <p:cNvGrpSpPr/>
        <p:nvPr/>
      </p:nvGrpSpPr>
      <p:grpSpPr>
        <a:xfrm>
          <a:off x="0" y="0"/>
          <a:ext cx="0" cy="0"/>
          <a:chOff x="0" y="0"/>
          <a:chExt cx="0" cy="0"/>
        </a:xfrm>
      </p:grpSpPr>
      <p:sp>
        <p:nvSpPr>
          <p:cNvPr id="454" name="Google Shape;454;p3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55" name="Google Shape;455;p39: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76008070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62"/>
        <p:cNvGrpSpPr/>
        <p:nvPr/>
      </p:nvGrpSpPr>
      <p:grpSpPr>
        <a:xfrm>
          <a:off x="0" y="0"/>
          <a:ext cx="0" cy="0"/>
          <a:chOff x="0" y="0"/>
          <a:chExt cx="0" cy="0"/>
        </a:xfrm>
      </p:grpSpPr>
      <p:sp>
        <p:nvSpPr>
          <p:cNvPr id="463" name="Google Shape;463;p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64" name="Google Shape;464;p40: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575916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71"/>
        <p:cNvGrpSpPr/>
        <p:nvPr/>
      </p:nvGrpSpPr>
      <p:grpSpPr>
        <a:xfrm>
          <a:off x="0" y="0"/>
          <a:ext cx="0" cy="0"/>
          <a:chOff x="0" y="0"/>
          <a:chExt cx="0" cy="0"/>
        </a:xfrm>
      </p:grpSpPr>
      <p:sp>
        <p:nvSpPr>
          <p:cNvPr id="472" name="Google Shape;472;p4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73" name="Google Shape;473;p41: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12024998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0"/>
        <p:cNvGrpSpPr/>
        <p:nvPr/>
      </p:nvGrpSpPr>
      <p:grpSpPr>
        <a:xfrm>
          <a:off x="0" y="0"/>
          <a:ext cx="0" cy="0"/>
          <a:chOff x="0" y="0"/>
          <a:chExt cx="0" cy="0"/>
        </a:xfrm>
      </p:grpSpPr>
      <p:sp>
        <p:nvSpPr>
          <p:cNvPr id="481" name="Google Shape;481;p4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82" name="Google Shape;482;p4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61343595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89"/>
        <p:cNvGrpSpPr/>
        <p:nvPr/>
      </p:nvGrpSpPr>
      <p:grpSpPr>
        <a:xfrm>
          <a:off x="0" y="0"/>
          <a:ext cx="0" cy="0"/>
          <a:chOff x="0" y="0"/>
          <a:chExt cx="0" cy="0"/>
        </a:xfrm>
      </p:grpSpPr>
      <p:sp>
        <p:nvSpPr>
          <p:cNvPr id="490" name="Google Shape;490;p4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91" name="Google Shape;491;p43: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31572570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98"/>
        <p:cNvGrpSpPr/>
        <p:nvPr/>
      </p:nvGrpSpPr>
      <p:grpSpPr>
        <a:xfrm>
          <a:off x="0" y="0"/>
          <a:ext cx="0" cy="0"/>
          <a:chOff x="0" y="0"/>
          <a:chExt cx="0" cy="0"/>
        </a:xfrm>
      </p:grpSpPr>
      <p:sp>
        <p:nvSpPr>
          <p:cNvPr id="499" name="Google Shape;499;p4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500" name="Google Shape;500;p44: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lnSpc>
                <a:spcPct val="100000"/>
              </a:lnSpc>
              <a:spcBef>
                <a:spcPts val="0"/>
              </a:spcBef>
              <a:spcAft>
                <a:spcPts val="0"/>
              </a:spcAft>
              <a:buSzPts val="1100"/>
              <a:buNone/>
            </a:pPr>
            <a:endParaRPr dirty="0"/>
          </a:p>
        </p:txBody>
      </p:sp>
    </p:spTree>
    <p:extLst>
      <p:ext uri="{BB962C8B-B14F-4D97-AF65-F5344CB8AC3E}">
        <p14:creationId xmlns:p14="http://schemas.microsoft.com/office/powerpoint/2010/main" val="21740420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283C48C-38C4-463A-830A-8D0BC71F2D74}"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16303693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83C48C-38C4-463A-830A-8D0BC71F2D74}"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21059952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83C48C-38C4-463A-830A-8D0BC71F2D74}"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181359577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two columns" type="twoColTx">
  <p:cSld name="Title and two columns">
    <p:spTree>
      <p:nvGrpSpPr>
        <p:cNvPr id="1" name="Shape 57"/>
        <p:cNvGrpSpPr/>
        <p:nvPr/>
      </p:nvGrpSpPr>
      <p:grpSpPr>
        <a:xfrm>
          <a:off x="0" y="0"/>
          <a:ext cx="0" cy="0"/>
          <a:chOff x="0" y="0"/>
          <a:chExt cx="0" cy="0"/>
        </a:xfrm>
      </p:grpSpPr>
      <p:sp>
        <p:nvSpPr>
          <p:cNvPr id="58" name="Google Shape;58;p15"/>
          <p:cNvSpPr txBox="1">
            <a:spLocks noGrp="1"/>
          </p:cNvSpPr>
          <p:nvPr>
            <p:ph type="title"/>
          </p:nvPr>
        </p:nvSpPr>
        <p:spPr>
          <a:xfrm>
            <a:off x="415600" y="593367"/>
            <a:ext cx="11360800" cy="763600"/>
          </a:xfrm>
          <a:prstGeom prst="rect">
            <a:avLst/>
          </a:prstGeom>
          <a:noFill/>
          <a:ln>
            <a:noFill/>
          </a:ln>
        </p:spPr>
        <p:txBody>
          <a:bodyPr spcFirstLastPara="1" wrap="square" lIns="91425" tIns="91425" rIns="91425" bIns="91425" anchor="t" anchorCtr="0">
            <a:noAutofit/>
          </a:bodyPr>
          <a:lstStyle>
            <a:lvl1pPr lvl="0" algn="l">
              <a:lnSpc>
                <a:spcPct val="100000"/>
              </a:lnSpc>
              <a:spcBef>
                <a:spcPts val="0"/>
              </a:spcBef>
              <a:spcAft>
                <a:spcPts val="0"/>
              </a:spcAft>
              <a:buSzPts val="2800"/>
              <a:buNone/>
              <a:defRPr>
                <a:solidFill>
                  <a:schemeClr val="accent1"/>
                </a:solidFill>
              </a:defRPr>
            </a:lvl1pPr>
            <a:lvl2pPr lvl="1" algn="l">
              <a:lnSpc>
                <a:spcPct val="100000"/>
              </a:lnSpc>
              <a:spcBef>
                <a:spcPts val="0"/>
              </a:spcBef>
              <a:spcAft>
                <a:spcPts val="0"/>
              </a:spcAft>
              <a:buSzPts val="2800"/>
              <a:buNone/>
              <a:defRPr/>
            </a:lvl2pPr>
            <a:lvl3pPr lvl="2" algn="l">
              <a:lnSpc>
                <a:spcPct val="100000"/>
              </a:lnSpc>
              <a:spcBef>
                <a:spcPts val="0"/>
              </a:spcBef>
              <a:spcAft>
                <a:spcPts val="0"/>
              </a:spcAft>
              <a:buSzPts val="2800"/>
              <a:buNone/>
              <a:defRPr/>
            </a:lvl3pPr>
            <a:lvl4pPr lvl="3" algn="l">
              <a:lnSpc>
                <a:spcPct val="100000"/>
              </a:lnSpc>
              <a:spcBef>
                <a:spcPts val="0"/>
              </a:spcBef>
              <a:spcAft>
                <a:spcPts val="0"/>
              </a:spcAft>
              <a:buSzPts val="2800"/>
              <a:buNone/>
              <a:defRPr/>
            </a:lvl4pPr>
            <a:lvl5pPr lvl="4" algn="l">
              <a:lnSpc>
                <a:spcPct val="100000"/>
              </a:lnSpc>
              <a:spcBef>
                <a:spcPts val="0"/>
              </a:spcBef>
              <a:spcAft>
                <a:spcPts val="0"/>
              </a:spcAft>
              <a:buSzPts val="2800"/>
              <a:buNone/>
              <a:defRPr/>
            </a:lvl5pPr>
            <a:lvl6pPr lvl="5" algn="l">
              <a:lnSpc>
                <a:spcPct val="100000"/>
              </a:lnSpc>
              <a:spcBef>
                <a:spcPts val="0"/>
              </a:spcBef>
              <a:spcAft>
                <a:spcPts val="0"/>
              </a:spcAft>
              <a:buSzPts val="2800"/>
              <a:buNone/>
              <a:defRPr/>
            </a:lvl6pPr>
            <a:lvl7pPr lvl="6" algn="l">
              <a:lnSpc>
                <a:spcPct val="100000"/>
              </a:lnSpc>
              <a:spcBef>
                <a:spcPts val="0"/>
              </a:spcBef>
              <a:spcAft>
                <a:spcPts val="0"/>
              </a:spcAft>
              <a:buSzPts val="2800"/>
              <a:buNone/>
              <a:defRPr/>
            </a:lvl7pPr>
            <a:lvl8pPr lvl="7" algn="l">
              <a:lnSpc>
                <a:spcPct val="100000"/>
              </a:lnSpc>
              <a:spcBef>
                <a:spcPts val="0"/>
              </a:spcBef>
              <a:spcAft>
                <a:spcPts val="0"/>
              </a:spcAft>
              <a:buSzPts val="2800"/>
              <a:buNone/>
              <a:defRPr/>
            </a:lvl8pPr>
            <a:lvl9pPr lvl="8" algn="l">
              <a:lnSpc>
                <a:spcPct val="100000"/>
              </a:lnSpc>
              <a:spcBef>
                <a:spcPts val="0"/>
              </a:spcBef>
              <a:spcAft>
                <a:spcPts val="0"/>
              </a:spcAft>
              <a:buSzPts val="2800"/>
              <a:buNone/>
              <a:defRPr/>
            </a:lvl9pPr>
          </a:lstStyle>
          <a:p>
            <a:endParaRPr dirty="0"/>
          </a:p>
        </p:txBody>
      </p:sp>
      <p:sp>
        <p:nvSpPr>
          <p:cNvPr id="59" name="Google Shape;59;p15"/>
          <p:cNvSpPr txBox="1">
            <a:spLocks noGrp="1"/>
          </p:cNvSpPr>
          <p:nvPr>
            <p:ph type="body" idx="1"/>
          </p:nvPr>
        </p:nvSpPr>
        <p:spPr>
          <a:xfrm>
            <a:off x="415600" y="1536633"/>
            <a:ext cx="8040800" cy="50284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60" name="Google Shape;60;p15"/>
          <p:cNvSpPr txBox="1">
            <a:spLocks noGrp="1"/>
          </p:cNvSpPr>
          <p:nvPr>
            <p:ph type="body" idx="2"/>
          </p:nvPr>
        </p:nvSpPr>
        <p:spPr>
          <a:xfrm>
            <a:off x="6443200" y="1536633"/>
            <a:ext cx="5333200" cy="4555200"/>
          </a:xfrm>
          <a:prstGeom prst="rect">
            <a:avLst/>
          </a:prstGeom>
          <a:noFill/>
          <a:ln>
            <a:noFill/>
          </a:ln>
        </p:spPr>
        <p:txBody>
          <a:bodyPr spcFirstLastPara="1" wrap="square" lIns="91425" tIns="91425" rIns="91425" bIns="91425" anchor="t" anchorCtr="0">
            <a:noAutofit/>
          </a:bodyPr>
          <a:lstStyle>
            <a:lvl1pPr marL="457200" lvl="0" indent="-317500" algn="l">
              <a:lnSpc>
                <a:spcPct val="115000"/>
              </a:lnSpc>
              <a:spcBef>
                <a:spcPts val="0"/>
              </a:spcBef>
              <a:spcAft>
                <a:spcPts val="0"/>
              </a:spcAft>
              <a:buSzPts val="1400"/>
              <a:buChar char="●"/>
              <a:defRPr sz="1400">
                <a:solidFill>
                  <a:schemeClr val="tx1"/>
                </a:solidFill>
              </a:defRPr>
            </a:lvl1pPr>
            <a:lvl2pPr marL="914400" lvl="1" indent="-304800" algn="l">
              <a:lnSpc>
                <a:spcPct val="115000"/>
              </a:lnSpc>
              <a:spcBef>
                <a:spcPts val="1600"/>
              </a:spcBef>
              <a:spcAft>
                <a:spcPts val="0"/>
              </a:spcAft>
              <a:buSzPts val="1200"/>
              <a:buChar char="○"/>
              <a:defRPr sz="1200"/>
            </a:lvl2pPr>
            <a:lvl3pPr marL="1371600" lvl="2" indent="-304800" algn="l">
              <a:lnSpc>
                <a:spcPct val="115000"/>
              </a:lnSpc>
              <a:spcBef>
                <a:spcPts val="1600"/>
              </a:spcBef>
              <a:spcAft>
                <a:spcPts val="0"/>
              </a:spcAft>
              <a:buSzPts val="1200"/>
              <a:buChar char="■"/>
              <a:defRPr sz="1200"/>
            </a:lvl3pPr>
            <a:lvl4pPr marL="1828800" lvl="3" indent="-304800" algn="l">
              <a:lnSpc>
                <a:spcPct val="115000"/>
              </a:lnSpc>
              <a:spcBef>
                <a:spcPts val="1600"/>
              </a:spcBef>
              <a:spcAft>
                <a:spcPts val="0"/>
              </a:spcAft>
              <a:buSzPts val="1200"/>
              <a:buChar char="●"/>
              <a:defRPr sz="1200"/>
            </a:lvl4pPr>
            <a:lvl5pPr marL="2286000" lvl="4" indent="-304800" algn="l">
              <a:lnSpc>
                <a:spcPct val="115000"/>
              </a:lnSpc>
              <a:spcBef>
                <a:spcPts val="1600"/>
              </a:spcBef>
              <a:spcAft>
                <a:spcPts val="0"/>
              </a:spcAft>
              <a:buSzPts val="1200"/>
              <a:buChar char="○"/>
              <a:defRPr sz="1200"/>
            </a:lvl5pPr>
            <a:lvl6pPr marL="2743200" lvl="5" indent="-304800" algn="l">
              <a:lnSpc>
                <a:spcPct val="115000"/>
              </a:lnSpc>
              <a:spcBef>
                <a:spcPts val="1600"/>
              </a:spcBef>
              <a:spcAft>
                <a:spcPts val="0"/>
              </a:spcAft>
              <a:buSzPts val="1200"/>
              <a:buChar char="■"/>
              <a:defRPr sz="1200"/>
            </a:lvl6pPr>
            <a:lvl7pPr marL="3200400" lvl="6" indent="-304800" algn="l">
              <a:lnSpc>
                <a:spcPct val="115000"/>
              </a:lnSpc>
              <a:spcBef>
                <a:spcPts val="1600"/>
              </a:spcBef>
              <a:spcAft>
                <a:spcPts val="0"/>
              </a:spcAft>
              <a:buSzPts val="1200"/>
              <a:buChar char="●"/>
              <a:defRPr sz="1200"/>
            </a:lvl7pPr>
            <a:lvl8pPr marL="3657600" lvl="7" indent="-304800" algn="l">
              <a:lnSpc>
                <a:spcPct val="115000"/>
              </a:lnSpc>
              <a:spcBef>
                <a:spcPts val="1600"/>
              </a:spcBef>
              <a:spcAft>
                <a:spcPts val="0"/>
              </a:spcAft>
              <a:buSzPts val="1200"/>
              <a:buChar char="○"/>
              <a:defRPr sz="1200"/>
            </a:lvl8pPr>
            <a:lvl9pPr marL="4114800" lvl="8" indent="-304800" algn="l">
              <a:lnSpc>
                <a:spcPct val="115000"/>
              </a:lnSpc>
              <a:spcBef>
                <a:spcPts val="1600"/>
              </a:spcBef>
              <a:spcAft>
                <a:spcPts val="1600"/>
              </a:spcAft>
              <a:buSzPts val="1200"/>
              <a:buChar char="■"/>
              <a:defRPr sz="1200"/>
            </a:lvl9pPr>
          </a:lstStyle>
          <a:p>
            <a:endParaRPr dirty="0"/>
          </a:p>
        </p:txBody>
      </p:sp>
      <p:sp>
        <p:nvSpPr>
          <p:cNvPr id="61" name="Google Shape;61;p15"/>
          <p:cNvSpPr txBox="1">
            <a:spLocks noGrp="1"/>
          </p:cNvSpPr>
          <p:nvPr>
            <p:ph type="sldNum" idx="12"/>
          </p:nvPr>
        </p:nvSpPr>
        <p:spPr>
          <a:xfrm>
            <a:off x="11695614" y="6500640"/>
            <a:ext cx="496388" cy="357360"/>
          </a:xfrm>
          <a:prstGeom prst="rect">
            <a:avLst/>
          </a:prstGeom>
          <a:noFill/>
          <a:ln>
            <a:noFill/>
          </a:ln>
        </p:spPr>
        <p:txBody>
          <a:bodyPr spcFirstLastPara="1" wrap="square" lIns="91425" tIns="91425" rIns="91425" bIns="91425" anchor="ctr" anchorCtr="0">
            <a:noAutofit/>
          </a:bodyPr>
          <a:lstStyle>
            <a:lvl1pPr marL="0" marR="0" lvl="0" indent="0" algn="r">
              <a:lnSpc>
                <a:spcPct val="100000"/>
              </a:lnSpc>
              <a:spcBef>
                <a:spcPts val="0"/>
              </a:spcBef>
              <a:spcAft>
                <a:spcPts val="0"/>
              </a:spcAft>
              <a:buClr>
                <a:srgbClr val="000000"/>
              </a:buClr>
              <a:buSzPts val="1000"/>
              <a:buFont typeface="Arial"/>
              <a:buNone/>
              <a:defRPr sz="1000" b="0" i="0" u="none" strike="noStrike" cap="none">
                <a:solidFill>
                  <a:schemeClr val="tx1"/>
                </a:solidFill>
                <a:latin typeface="Arial"/>
                <a:ea typeface="Arial"/>
                <a:cs typeface="Arial"/>
                <a:sym typeface="Arial"/>
              </a:defRPr>
            </a:lvl1pPr>
            <a:lvl2pPr marL="0" marR="0" lvl="1"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2pPr>
            <a:lvl3pPr marL="0" marR="0" lvl="2"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3pPr>
            <a:lvl4pPr marL="0" marR="0" lvl="3"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4pPr>
            <a:lvl5pPr marL="0" marR="0" lvl="4"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5pPr>
            <a:lvl6pPr marL="0" marR="0" lvl="5"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6pPr>
            <a:lvl7pPr marL="0" marR="0" lvl="6"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7pPr>
            <a:lvl8pPr marL="0" marR="0" lvl="7"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8pPr>
            <a:lvl9pPr marL="0" marR="0" lvl="8" indent="0" algn="r">
              <a:lnSpc>
                <a:spcPct val="100000"/>
              </a:lnSpc>
              <a:spcBef>
                <a:spcPts val="0"/>
              </a:spcBef>
              <a:spcAft>
                <a:spcPts val="0"/>
              </a:spcAft>
              <a:buClr>
                <a:srgbClr val="000000"/>
              </a:buClr>
              <a:buSzPts val="1000"/>
              <a:buFont typeface="Arial"/>
              <a:buNone/>
              <a:defRPr sz="1000" b="0" i="0" u="none" strike="noStrike" cap="none">
                <a:solidFill>
                  <a:schemeClr val="dk2"/>
                </a:solidFill>
                <a:latin typeface="Arial"/>
                <a:ea typeface="Arial"/>
                <a:cs typeface="Arial"/>
                <a:sym typeface="Arial"/>
              </a:defRPr>
            </a:lvl9pPr>
          </a:lstStyle>
          <a:p>
            <a:fld id="{00000000-1234-1234-1234-123412341234}" type="slidenum">
              <a:rPr lang="en-GB" smtClean="0"/>
              <a:pPr/>
              <a:t>‹#›</a:t>
            </a:fld>
            <a:endParaRPr lang="en-GB" dirty="0"/>
          </a:p>
        </p:txBody>
      </p:sp>
    </p:spTree>
    <p:extLst>
      <p:ext uri="{BB962C8B-B14F-4D97-AF65-F5344CB8AC3E}">
        <p14:creationId xmlns:p14="http://schemas.microsoft.com/office/powerpoint/2010/main" val="10224611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283C48C-38C4-463A-830A-8D0BC71F2D74}"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62115212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83C48C-38C4-463A-830A-8D0BC71F2D74}" type="datetimeFigureOut">
              <a:rPr lang="en-GB" smtClean="0"/>
              <a:t>24/02/2021</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23639969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283C48C-38C4-463A-830A-8D0BC71F2D74}"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42044393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283C48C-38C4-463A-830A-8D0BC71F2D74}" type="datetimeFigureOut">
              <a:rPr lang="en-GB" smtClean="0"/>
              <a:t>24/02/2021</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9243599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283C48C-38C4-463A-830A-8D0BC71F2D74}" type="datetimeFigureOut">
              <a:rPr lang="en-GB" smtClean="0"/>
              <a:t>24/02/2021</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15263077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83C48C-38C4-463A-830A-8D0BC71F2D74}" type="datetimeFigureOut">
              <a:rPr lang="en-GB" smtClean="0"/>
              <a:t>24/02/2021</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4081769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83C48C-38C4-463A-830A-8D0BC71F2D74}"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2890965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83C48C-38C4-463A-830A-8D0BC71F2D74}" type="datetimeFigureOut">
              <a:rPr lang="en-GB" smtClean="0"/>
              <a:t>24/02/2021</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E720D8FC-CAE0-4D38-A9A7-CE3781BC262D}" type="slidenum">
              <a:rPr lang="en-GB" smtClean="0"/>
              <a:t>‹#›</a:t>
            </a:fld>
            <a:endParaRPr lang="en-GB"/>
          </a:p>
        </p:txBody>
      </p:sp>
    </p:spTree>
    <p:extLst>
      <p:ext uri="{BB962C8B-B14F-4D97-AF65-F5344CB8AC3E}">
        <p14:creationId xmlns:p14="http://schemas.microsoft.com/office/powerpoint/2010/main" val="40712214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srcRect/>
          <a:tile tx="0" ty="0" sx="100000" sy="100000" flip="none" algn="tl"/>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83C48C-38C4-463A-830A-8D0BC71F2D74}" type="datetimeFigureOut">
              <a:rPr lang="en-GB" smtClean="0"/>
              <a:t>24/02/2021</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720D8FC-CAE0-4D38-A9A7-CE3781BC262D}" type="slidenum">
              <a:rPr lang="en-GB" smtClean="0"/>
              <a:t>‹#›</a:t>
            </a:fld>
            <a:endParaRPr lang="en-GB"/>
          </a:p>
        </p:txBody>
      </p:sp>
    </p:spTree>
    <p:extLst>
      <p:ext uri="{BB962C8B-B14F-4D97-AF65-F5344CB8AC3E}">
        <p14:creationId xmlns:p14="http://schemas.microsoft.com/office/powerpoint/2010/main" val="13255881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3" Type="http://schemas.openxmlformats.org/officeDocument/2006/relationships/hyperlink" Target="https://www.childline.org.uk/" TargetMode="External"/><Relationship Id="rId2" Type="http://schemas.openxmlformats.org/officeDocument/2006/relationships/notesSlide" Target="../notesSlides/notesSlide17.xml"/><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3" Type="http://schemas.openxmlformats.org/officeDocument/2006/relationships/hyperlink" Target="http://www.childline.org.uk/" TargetMode="External"/><Relationship Id="rId2" Type="http://schemas.openxmlformats.org/officeDocument/2006/relationships/notesSlide" Target="../notesSlides/notesSlide20.xml"/><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3" Type="http://schemas.openxmlformats.org/officeDocument/2006/relationships/hyperlink" Target="https://www.equalityhumanrights.com/" TargetMode="External"/><Relationship Id="rId2" Type="http://schemas.openxmlformats.org/officeDocument/2006/relationships/notesSlide" Target="../notesSlides/notesSlide27.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onlinereadfreenovel.com/david-almond/57093-skellig.htm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GB" dirty="0" smtClean="0"/>
              <a:t>The importance of friendship</a:t>
            </a:r>
            <a:endParaRPr lang="en-GB" dirty="0"/>
          </a:p>
        </p:txBody>
      </p:sp>
      <p:sp>
        <p:nvSpPr>
          <p:cNvPr id="3" name="Subtitle 2"/>
          <p:cNvSpPr>
            <a:spLocks noGrp="1"/>
          </p:cNvSpPr>
          <p:nvPr>
            <p:ph type="subTitle" idx="1"/>
          </p:nvPr>
        </p:nvSpPr>
        <p:spPr/>
        <p:txBody>
          <a:bodyPr/>
          <a:lstStyle/>
          <a:p>
            <a:r>
              <a:rPr lang="en-GB" dirty="0" smtClean="0"/>
              <a:t>Trust, honesty and reliability</a:t>
            </a:r>
            <a:endParaRPr lang="en-GB" dirty="0"/>
          </a:p>
        </p:txBody>
      </p:sp>
      <p:pic>
        <p:nvPicPr>
          <p:cNvPr id="4" name="Picture 3"/>
          <p:cNvPicPr/>
          <p:nvPr/>
        </p:nvPicPr>
        <p:blipFill rotWithShape="1">
          <a:blip r:embed="rId2"/>
          <a:srcRect l="6481" t="12710" r="67095" b="26403"/>
          <a:stretch/>
        </p:blipFill>
        <p:spPr bwMode="auto">
          <a:xfrm>
            <a:off x="5029200" y="4041548"/>
            <a:ext cx="1949359" cy="2616654"/>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1396933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447"/>
        <p:cNvGrpSpPr/>
        <p:nvPr/>
      </p:nvGrpSpPr>
      <p:grpSpPr>
        <a:xfrm>
          <a:off x="0" y="0"/>
          <a:ext cx="0" cy="0"/>
          <a:chOff x="0" y="0"/>
          <a:chExt cx="0" cy="0"/>
        </a:xfrm>
      </p:grpSpPr>
      <p:sp>
        <p:nvSpPr>
          <p:cNvPr id="448" name="Google Shape;448;p68"/>
          <p:cNvSpPr txBox="1">
            <a:spLocks noGrp="1"/>
          </p:cNvSpPr>
          <p:nvPr>
            <p:ph type="title"/>
          </p:nvPr>
        </p:nvSpPr>
        <p:spPr>
          <a:xfrm>
            <a:off x="1703512" y="332656"/>
            <a:ext cx="58656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Respect</a:t>
            </a:r>
            <a:endParaRPr sz="2400" dirty="0">
              <a:solidFill>
                <a:schemeClr val="tx1"/>
              </a:solidFill>
              <a:latin typeface="Calibri" panose="020F0502020204030204" pitchFamily="34" charset="0"/>
              <a:cs typeface="Calibri" panose="020F0502020204030204" pitchFamily="34" charset="0"/>
            </a:endParaRPr>
          </a:p>
        </p:txBody>
      </p:sp>
      <p:sp>
        <p:nvSpPr>
          <p:cNvPr id="449" name="Google Shape;449;p68"/>
          <p:cNvSpPr txBox="1">
            <a:spLocks noGrp="1"/>
          </p:cNvSpPr>
          <p:nvPr>
            <p:ph type="body" idx="1"/>
          </p:nvPr>
        </p:nvSpPr>
        <p:spPr>
          <a:xfrm>
            <a:off x="1682699" y="1058402"/>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Explain that in a respectful relationship they should be able to: </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1600"/>
              </a:spcBef>
              <a:buClr>
                <a:schemeClr val="accent1"/>
              </a:buClr>
              <a:buFont typeface="Arial"/>
              <a:buChar char="●"/>
            </a:pPr>
            <a:r>
              <a:rPr lang="en-GB" sz="1800" b="1" dirty="0">
                <a:solidFill>
                  <a:srgbClr val="000000"/>
                </a:solidFill>
                <a:latin typeface="Calibri" panose="020F0502020204030204" pitchFamily="34" charset="0"/>
                <a:cs typeface="Calibri" panose="020F0502020204030204" pitchFamily="34" charset="0"/>
              </a:rPr>
              <a:t>express their feelings and opinions</a:t>
            </a:r>
            <a:r>
              <a:rPr lang="en-GB" sz="1800" dirty="0">
                <a:solidFill>
                  <a:srgbClr val="000000"/>
                </a:solidFill>
                <a:latin typeface="Calibri" panose="020F0502020204030204" pitchFamily="34" charset="0"/>
                <a:cs typeface="Calibri" panose="020F0502020204030204" pitchFamily="34" charset="0"/>
              </a:rPr>
              <a:t> without being made to feel stupid, scared, or embarrassed</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1600"/>
              </a:spcBef>
              <a:buClr>
                <a:schemeClr val="accent1"/>
              </a:buClr>
              <a:buFont typeface="Arial"/>
              <a:buChar char="●"/>
            </a:pPr>
            <a:r>
              <a:rPr lang="en-GB" sz="1800" b="1" dirty="0">
                <a:solidFill>
                  <a:srgbClr val="000000"/>
                </a:solidFill>
                <a:latin typeface="Calibri" panose="020F0502020204030204" pitchFamily="34" charset="0"/>
                <a:cs typeface="Calibri" panose="020F0502020204030204" pitchFamily="34" charset="0"/>
              </a:rPr>
              <a:t>listen to and genuinely value</a:t>
            </a:r>
            <a:r>
              <a:rPr lang="en-GB" sz="1800" dirty="0">
                <a:solidFill>
                  <a:srgbClr val="000000"/>
                </a:solidFill>
                <a:latin typeface="Calibri" panose="020F0502020204030204" pitchFamily="34" charset="0"/>
                <a:cs typeface="Calibri" panose="020F0502020204030204" pitchFamily="34" charset="0"/>
              </a:rPr>
              <a:t> the other person’s feelings and opinions</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1600"/>
              </a:spcBef>
              <a:buClr>
                <a:schemeClr val="accent1"/>
              </a:buClr>
              <a:buFont typeface="Arial"/>
              <a:buChar char="●"/>
            </a:pPr>
            <a:r>
              <a:rPr lang="en-GB" sz="1800" b="1" dirty="0">
                <a:solidFill>
                  <a:srgbClr val="000000"/>
                </a:solidFill>
                <a:latin typeface="Calibri" panose="020F0502020204030204" pitchFamily="34" charset="0"/>
                <a:cs typeface="Calibri" panose="020F0502020204030204" pitchFamily="34" charset="0"/>
              </a:rPr>
              <a:t>be able to disagree </a:t>
            </a:r>
            <a:r>
              <a:rPr lang="en-GB" sz="1800" dirty="0">
                <a:solidFill>
                  <a:srgbClr val="000000"/>
                </a:solidFill>
                <a:latin typeface="Calibri" panose="020F0502020204030204" pitchFamily="34" charset="0"/>
                <a:cs typeface="Calibri" panose="020F0502020204030204" pitchFamily="34" charset="0"/>
              </a:rPr>
              <a:t>without causing a fight or someone saying hurtful things</a:t>
            </a:r>
            <a:endParaRPr sz="1800" dirty="0">
              <a:solidFill>
                <a:srgbClr val="000000"/>
              </a:solidFill>
              <a:latin typeface="Calibri" panose="020F0502020204030204" pitchFamily="34" charset="0"/>
              <a:cs typeface="Calibri" panose="020F0502020204030204" pitchFamily="34" charset="0"/>
            </a:endParaRPr>
          </a:p>
          <a:p>
            <a:pPr marL="139700" indent="0">
              <a:buNone/>
            </a:pPr>
            <a:endParaRPr sz="1800" dirty="0">
              <a:latin typeface="Calibri" panose="020F0502020204030204" pitchFamily="34" charset="0"/>
              <a:cs typeface="Calibri" panose="020F0502020204030204" pitchFamily="34" charset="0"/>
            </a:endParaRPr>
          </a:p>
        </p:txBody>
      </p:sp>
      <p:sp>
        <p:nvSpPr>
          <p:cNvPr id="450" name="Google Shape;450;p68"/>
          <p:cNvSpPr txBox="1">
            <a:spLocks noGrp="1"/>
          </p:cNvSpPr>
          <p:nvPr>
            <p:ph type="body" idx="2"/>
          </p:nvPr>
        </p:nvSpPr>
        <p:spPr>
          <a:xfrm>
            <a:off x="7702800" y="1073675"/>
            <a:ext cx="2695200" cy="40218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52" name="Google Shape;452;p68"/>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51" name="Google Shape;451;p68"/>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10</a:t>
            </a:fld>
            <a:endParaRPr dirty="0">
              <a:solidFill>
                <a:srgbClr val="260859"/>
              </a:solidFill>
            </a:endParaRPr>
          </a:p>
        </p:txBody>
      </p:sp>
    </p:spTree>
    <p:extLst>
      <p:ext uri="{BB962C8B-B14F-4D97-AF65-F5344CB8AC3E}">
        <p14:creationId xmlns:p14="http://schemas.microsoft.com/office/powerpoint/2010/main" val="32896460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456"/>
        <p:cNvGrpSpPr/>
        <p:nvPr/>
      </p:nvGrpSpPr>
      <p:grpSpPr>
        <a:xfrm>
          <a:off x="0" y="0"/>
          <a:ext cx="0" cy="0"/>
          <a:chOff x="0" y="0"/>
          <a:chExt cx="0" cy="0"/>
        </a:xfrm>
      </p:grpSpPr>
      <p:sp>
        <p:nvSpPr>
          <p:cNvPr id="457" name="Google Shape;457;p69"/>
          <p:cNvSpPr txBox="1">
            <a:spLocks noGrp="1"/>
          </p:cNvSpPr>
          <p:nvPr>
            <p:ph type="title"/>
          </p:nvPr>
        </p:nvSpPr>
        <p:spPr>
          <a:xfrm>
            <a:off x="1794000" y="260648"/>
            <a:ext cx="86040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Respecting difference (1)</a:t>
            </a:r>
            <a:endParaRPr sz="2400" dirty="0">
              <a:solidFill>
                <a:schemeClr val="tx1"/>
              </a:solidFill>
              <a:latin typeface="Calibri" panose="020F0502020204030204" pitchFamily="34" charset="0"/>
              <a:cs typeface="Calibri" panose="020F0502020204030204" pitchFamily="34" charset="0"/>
            </a:endParaRPr>
          </a:p>
        </p:txBody>
      </p:sp>
      <p:sp>
        <p:nvSpPr>
          <p:cNvPr id="458" name="Google Shape;458;p69"/>
          <p:cNvSpPr txBox="1">
            <a:spLocks noGrp="1"/>
          </p:cNvSpPr>
          <p:nvPr>
            <p:ph type="body" idx="1"/>
          </p:nvPr>
        </p:nvSpPr>
        <p:spPr>
          <a:xfrm>
            <a:off x="1813898" y="833348"/>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Building on the primary curriculum, reinforce that everyone needs to show the same respect to others </a:t>
            </a:r>
            <a:r>
              <a:rPr lang="en-GB" sz="1800" b="1" dirty="0">
                <a:solidFill>
                  <a:srgbClr val="000000"/>
                </a:solidFill>
                <a:latin typeface="Calibri" panose="020F0502020204030204" pitchFamily="34" charset="0"/>
                <a:cs typeface="Calibri" panose="020F0502020204030204" pitchFamily="34" charset="0"/>
              </a:rPr>
              <a:t>regardless of how different</a:t>
            </a:r>
            <a:r>
              <a:rPr lang="en-GB" sz="1800" dirty="0">
                <a:solidFill>
                  <a:srgbClr val="000000"/>
                </a:solidFill>
                <a:latin typeface="Calibri" panose="020F0502020204030204" pitchFamily="34" charset="0"/>
                <a:cs typeface="Calibri" panose="020F0502020204030204" pitchFamily="34" charset="0"/>
              </a:rPr>
              <a:t> they are to them. </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the harm caused by ‘cancel culture’ and the importance of freedom of speech and freedom of association to a tolerant and free society. </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Teach that censorship and ‘no platforming’ are harmful and damaging.</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that seeking to get people ‘cancelled’ (e.g. having them removed from their position of authority or job) simply because you disagree with them, is a form of bullying and is not acceptable.</a:t>
            </a:r>
            <a:endParaRPr sz="1800" dirty="0">
              <a:solidFill>
                <a:srgbClr val="000000"/>
              </a:solidFill>
              <a:latin typeface="Calibri" panose="020F0502020204030204" pitchFamily="34" charset="0"/>
              <a:cs typeface="Calibri" panose="020F0502020204030204" pitchFamily="34" charset="0"/>
            </a:endParaRPr>
          </a:p>
          <a:p>
            <a:pPr marL="139700" indent="0">
              <a:spcBef>
                <a:spcPts val="1000"/>
              </a:spcBef>
              <a:buNone/>
            </a:pPr>
            <a:endParaRPr sz="1800" dirty="0">
              <a:latin typeface="Calibri" panose="020F0502020204030204" pitchFamily="34" charset="0"/>
              <a:cs typeface="Calibri" panose="020F0502020204030204" pitchFamily="34" charset="0"/>
            </a:endParaRPr>
          </a:p>
        </p:txBody>
      </p:sp>
      <p:sp>
        <p:nvSpPr>
          <p:cNvPr id="459" name="Google Shape;459;p69"/>
          <p:cNvSpPr txBox="1">
            <a:spLocks noGrp="1"/>
          </p:cNvSpPr>
          <p:nvPr>
            <p:ph type="body" idx="2"/>
          </p:nvPr>
        </p:nvSpPr>
        <p:spPr>
          <a:xfrm>
            <a:off x="7702800" y="1073675"/>
            <a:ext cx="2695200" cy="2913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importance of respecting others, even when they are very different from them (for example physically, in character, personality or background), or make different choices or have different preferences or beliefs.</a:t>
            </a:r>
            <a:endParaRPr sz="1600" dirty="0">
              <a:solidFill>
                <a:srgbClr val="000000"/>
              </a:solidFill>
            </a:endParaRPr>
          </a:p>
        </p:txBody>
      </p:sp>
      <p:sp>
        <p:nvSpPr>
          <p:cNvPr id="461" name="Google Shape;461;p69"/>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60" name="Google Shape;460;p69"/>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11</a:t>
            </a:fld>
            <a:endParaRPr dirty="0">
              <a:solidFill>
                <a:srgbClr val="260859"/>
              </a:solidFill>
            </a:endParaRPr>
          </a:p>
        </p:txBody>
      </p:sp>
    </p:spTree>
    <p:extLst>
      <p:ext uri="{BB962C8B-B14F-4D97-AF65-F5344CB8AC3E}">
        <p14:creationId xmlns:p14="http://schemas.microsoft.com/office/powerpoint/2010/main" val="32431694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465"/>
        <p:cNvGrpSpPr/>
        <p:nvPr/>
      </p:nvGrpSpPr>
      <p:grpSpPr>
        <a:xfrm>
          <a:off x="0" y="0"/>
          <a:ext cx="0" cy="0"/>
          <a:chOff x="0" y="0"/>
          <a:chExt cx="0" cy="0"/>
        </a:xfrm>
      </p:grpSpPr>
      <p:sp>
        <p:nvSpPr>
          <p:cNvPr id="466" name="Google Shape;466;p70"/>
          <p:cNvSpPr txBox="1">
            <a:spLocks noGrp="1"/>
          </p:cNvSpPr>
          <p:nvPr>
            <p:ph type="title"/>
          </p:nvPr>
        </p:nvSpPr>
        <p:spPr>
          <a:xfrm>
            <a:off x="1703512" y="332656"/>
            <a:ext cx="8608088"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Boundaries, privacy, consent</a:t>
            </a:r>
            <a:endParaRPr sz="2400" dirty="0">
              <a:solidFill>
                <a:schemeClr val="tx1"/>
              </a:solidFill>
              <a:latin typeface="Calibri" panose="020F0502020204030204" pitchFamily="34" charset="0"/>
              <a:cs typeface="Calibri" panose="020F0502020204030204" pitchFamily="34" charset="0"/>
            </a:endParaRPr>
          </a:p>
        </p:txBody>
      </p:sp>
      <p:sp>
        <p:nvSpPr>
          <p:cNvPr id="467" name="Google Shape;467;p70"/>
          <p:cNvSpPr txBox="1">
            <a:spLocks noGrp="1"/>
          </p:cNvSpPr>
          <p:nvPr>
            <p:ph type="body" idx="1"/>
          </p:nvPr>
        </p:nvSpPr>
        <p:spPr>
          <a:xfrm>
            <a:off x="1837200" y="980728"/>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600"/>
              </a:spcBef>
              <a:buNone/>
            </a:pPr>
            <a:r>
              <a:rPr lang="en-GB" sz="1800" dirty="0">
                <a:solidFill>
                  <a:srgbClr val="000000"/>
                </a:solidFill>
                <a:latin typeface="Calibri" panose="020F0502020204030204" pitchFamily="34" charset="0"/>
                <a:cs typeface="Calibri" panose="020F0502020204030204" pitchFamily="34" charset="0"/>
              </a:rPr>
              <a:t>Teach that even within the closest friendships, people appreciate and expect to:</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have their </a:t>
            </a:r>
            <a:r>
              <a:rPr lang="en-GB" sz="1800" b="1" dirty="0">
                <a:solidFill>
                  <a:srgbClr val="000000"/>
                </a:solidFill>
                <a:latin typeface="Calibri" panose="020F0502020204030204" pitchFamily="34" charset="0"/>
                <a:cs typeface="Calibri" panose="020F0502020204030204" pitchFamily="34" charset="0"/>
              </a:rPr>
              <a:t>privacy respected</a:t>
            </a:r>
            <a:r>
              <a:rPr lang="en-GB" sz="1800" dirty="0">
                <a:solidFill>
                  <a:srgbClr val="000000"/>
                </a:solidFill>
                <a:latin typeface="Calibri" panose="020F0502020204030204" pitchFamily="34" charset="0"/>
                <a:cs typeface="Calibri" panose="020F0502020204030204" pitchFamily="34" charset="0"/>
              </a:rPr>
              <a:t>, e.g. trust that their friends will not access their phone without permission</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have their </a:t>
            </a:r>
            <a:r>
              <a:rPr lang="en-GB" sz="1800" b="1" dirty="0">
                <a:solidFill>
                  <a:srgbClr val="000000"/>
                </a:solidFill>
                <a:latin typeface="Calibri" panose="020F0502020204030204" pitchFamily="34" charset="0"/>
                <a:cs typeface="Calibri" panose="020F0502020204030204" pitchFamily="34" charset="0"/>
              </a:rPr>
              <a:t>boundaries respected</a:t>
            </a:r>
            <a:r>
              <a:rPr lang="en-GB" sz="1800" dirty="0">
                <a:solidFill>
                  <a:srgbClr val="000000"/>
                </a:solidFill>
                <a:latin typeface="Calibri" panose="020F0502020204030204" pitchFamily="34" charset="0"/>
                <a:cs typeface="Calibri" panose="020F0502020204030204" pitchFamily="34" charset="0"/>
              </a:rPr>
              <a:t>, e.g. how closely they interact with people, physically or otherwise </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be </a:t>
            </a:r>
            <a:r>
              <a:rPr lang="en-GB" sz="1800" b="1" dirty="0">
                <a:solidFill>
                  <a:srgbClr val="000000"/>
                </a:solidFill>
                <a:latin typeface="Calibri" panose="020F0502020204030204" pitchFamily="34" charset="0"/>
                <a:cs typeface="Calibri" panose="020F0502020204030204" pitchFamily="34" charset="0"/>
              </a:rPr>
              <a:t>able to choose when to give and withdraw consent</a:t>
            </a:r>
            <a:r>
              <a:rPr lang="en-GB" sz="1800" dirty="0">
                <a:solidFill>
                  <a:srgbClr val="000000"/>
                </a:solidFill>
                <a:latin typeface="Calibri" panose="020F0502020204030204" pitchFamily="34" charset="0"/>
                <a:cs typeface="Calibri" panose="020F0502020204030204" pitchFamily="34" charset="0"/>
              </a:rPr>
              <a:t>, e.g. change their mind</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Explain that this applies to all relationships, e.g. family, friends or other’s they regularly interact with.</a:t>
            </a:r>
            <a:endParaRPr sz="1800" dirty="0">
              <a:solidFill>
                <a:srgbClr val="000000"/>
              </a:solidFill>
              <a:latin typeface="Calibri" panose="020F0502020204030204" pitchFamily="34" charset="0"/>
              <a:cs typeface="Calibri" panose="020F0502020204030204" pitchFamily="34" charset="0"/>
            </a:endParaRPr>
          </a:p>
        </p:txBody>
      </p:sp>
      <p:sp>
        <p:nvSpPr>
          <p:cNvPr id="468" name="Google Shape;468;p70"/>
          <p:cNvSpPr txBox="1">
            <a:spLocks noGrp="1"/>
          </p:cNvSpPr>
          <p:nvPr>
            <p:ph type="body" idx="2"/>
          </p:nvPr>
        </p:nvSpPr>
        <p:spPr>
          <a:xfrm>
            <a:off x="7702800" y="1073676"/>
            <a:ext cx="2695200" cy="40217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70" name="Google Shape;470;p70"/>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69" name="Google Shape;469;p70"/>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12</a:t>
            </a:fld>
            <a:endParaRPr dirty="0">
              <a:solidFill>
                <a:srgbClr val="260859"/>
              </a:solidFill>
            </a:endParaRPr>
          </a:p>
        </p:txBody>
      </p:sp>
    </p:spTree>
    <p:extLst>
      <p:ext uri="{BB962C8B-B14F-4D97-AF65-F5344CB8AC3E}">
        <p14:creationId xmlns:p14="http://schemas.microsoft.com/office/powerpoint/2010/main" val="202703782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474"/>
        <p:cNvGrpSpPr/>
        <p:nvPr/>
      </p:nvGrpSpPr>
      <p:grpSpPr>
        <a:xfrm>
          <a:off x="0" y="0"/>
          <a:ext cx="0" cy="0"/>
          <a:chOff x="0" y="0"/>
          <a:chExt cx="0" cy="0"/>
        </a:xfrm>
      </p:grpSpPr>
      <p:sp>
        <p:nvSpPr>
          <p:cNvPr id="475" name="Google Shape;475;p71"/>
          <p:cNvSpPr txBox="1">
            <a:spLocks noGrp="1"/>
          </p:cNvSpPr>
          <p:nvPr>
            <p:ph type="title"/>
          </p:nvPr>
        </p:nvSpPr>
        <p:spPr>
          <a:xfrm>
            <a:off x="1794000" y="188640"/>
            <a:ext cx="8517600"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Conflict and reconciliation</a:t>
            </a:r>
            <a:endParaRPr sz="2400" dirty="0">
              <a:solidFill>
                <a:schemeClr val="tx1"/>
              </a:solidFill>
              <a:latin typeface="Calibri" panose="020F0502020204030204" pitchFamily="34" charset="0"/>
              <a:cs typeface="Calibri" panose="020F0502020204030204" pitchFamily="34" charset="0"/>
            </a:endParaRPr>
          </a:p>
          <a:p>
            <a:pPr>
              <a:buClr>
                <a:srgbClr val="000000"/>
              </a:buClr>
            </a:pPr>
            <a:endParaRPr dirty="0">
              <a:solidFill>
                <a:srgbClr val="073763"/>
              </a:solidFill>
            </a:endParaRPr>
          </a:p>
        </p:txBody>
      </p:sp>
      <p:sp>
        <p:nvSpPr>
          <p:cNvPr id="476" name="Google Shape;476;p71"/>
          <p:cNvSpPr txBox="1">
            <a:spLocks noGrp="1"/>
          </p:cNvSpPr>
          <p:nvPr>
            <p:ph type="body" idx="1"/>
          </p:nvPr>
        </p:nvSpPr>
        <p:spPr>
          <a:xfrm>
            <a:off x="1794000" y="836712"/>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Teach that when there is conflict in relationships it can help to:</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apologise</a:t>
            </a:r>
            <a:r>
              <a:rPr lang="en-GB" sz="1800" dirty="0">
                <a:solidFill>
                  <a:srgbClr val="000000"/>
                </a:solidFill>
                <a:latin typeface="Calibri" panose="020F0502020204030204" pitchFamily="34" charset="0"/>
                <a:cs typeface="Calibri" panose="020F0502020204030204" pitchFamily="34" charset="0"/>
              </a:rPr>
              <a:t> if they are in the wrong</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discuss</a:t>
            </a:r>
            <a:r>
              <a:rPr lang="en-GB" sz="1800" dirty="0">
                <a:solidFill>
                  <a:srgbClr val="000000"/>
                </a:solidFill>
                <a:latin typeface="Calibri" panose="020F0502020204030204" pitchFamily="34" charset="0"/>
                <a:cs typeface="Calibri" panose="020F0502020204030204" pitchFamily="34" charset="0"/>
              </a:rPr>
              <a:t> ways to de-escalate conflict</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listen and acknowledge </a:t>
            </a:r>
            <a:r>
              <a:rPr lang="en-GB" sz="1800" dirty="0">
                <a:solidFill>
                  <a:srgbClr val="000000"/>
                </a:solidFill>
                <a:latin typeface="Calibri" panose="020F0502020204030204" pitchFamily="34" charset="0"/>
                <a:cs typeface="Calibri" panose="020F0502020204030204" pitchFamily="34" charset="0"/>
              </a:rPr>
              <a:t>each other’s viewpoints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clarify views and opinions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accept the consequences </a:t>
            </a:r>
            <a:r>
              <a:rPr lang="en-GB" sz="1800" dirty="0">
                <a:solidFill>
                  <a:srgbClr val="000000"/>
                </a:solidFill>
                <a:latin typeface="Calibri" panose="020F0502020204030204" pitchFamily="34" charset="0"/>
                <a:cs typeface="Calibri" panose="020F0502020204030204" pitchFamily="34" charset="0"/>
              </a:rPr>
              <a:t>of their actions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Explain that a </a:t>
            </a:r>
            <a:r>
              <a:rPr lang="en-GB" sz="1800" b="1" dirty="0">
                <a:solidFill>
                  <a:srgbClr val="000000"/>
                </a:solidFill>
                <a:latin typeface="Calibri" panose="020F0502020204030204" pitchFamily="34" charset="0"/>
                <a:cs typeface="Calibri" panose="020F0502020204030204" pitchFamily="34" charset="0"/>
              </a:rPr>
              <a:t>successfully resolved</a:t>
            </a:r>
            <a:r>
              <a:rPr lang="en-GB" sz="1800" dirty="0">
                <a:solidFill>
                  <a:srgbClr val="000000"/>
                </a:solidFill>
                <a:latin typeface="Calibri" panose="020F0502020204030204" pitchFamily="34" charset="0"/>
                <a:cs typeface="Calibri" panose="020F0502020204030204" pitchFamily="34" charset="0"/>
              </a:rPr>
              <a:t> conflict can </a:t>
            </a:r>
            <a:r>
              <a:rPr lang="en-GB" sz="1800" b="1" dirty="0">
                <a:solidFill>
                  <a:srgbClr val="000000"/>
                </a:solidFill>
                <a:latin typeface="Calibri" panose="020F0502020204030204" pitchFamily="34" charset="0"/>
                <a:cs typeface="Calibri" panose="020F0502020204030204" pitchFamily="34" charset="0"/>
              </a:rPr>
              <a:t>strengthen</a:t>
            </a:r>
            <a:r>
              <a:rPr lang="en-GB" sz="1800" dirty="0">
                <a:solidFill>
                  <a:srgbClr val="000000"/>
                </a:solidFill>
                <a:latin typeface="Calibri" panose="020F0502020204030204" pitchFamily="34" charset="0"/>
                <a:cs typeface="Calibri" panose="020F0502020204030204" pitchFamily="34" charset="0"/>
              </a:rPr>
              <a:t> a relationship as the parties understand more about the other person and themselves as a result.</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endParaRPr sz="1800" dirty="0">
              <a:latin typeface="Calibri" panose="020F0502020204030204" pitchFamily="34" charset="0"/>
              <a:cs typeface="Calibri" panose="020F0502020204030204" pitchFamily="34" charset="0"/>
            </a:endParaRPr>
          </a:p>
          <a:p>
            <a:pPr marL="0" indent="0">
              <a:spcBef>
                <a:spcPts val="1000"/>
              </a:spcBef>
              <a:buClr>
                <a:schemeClr val="dk1"/>
              </a:buClr>
              <a:buNone/>
            </a:pPr>
            <a:endParaRPr sz="1800" dirty="0">
              <a:latin typeface="Calibri" panose="020F0502020204030204" pitchFamily="34" charset="0"/>
              <a:cs typeface="Calibri" panose="020F0502020204030204" pitchFamily="34" charset="0"/>
            </a:endParaRPr>
          </a:p>
        </p:txBody>
      </p:sp>
      <p:sp>
        <p:nvSpPr>
          <p:cNvPr id="477" name="Google Shape;477;p71"/>
          <p:cNvSpPr txBox="1">
            <a:spLocks noGrp="1"/>
          </p:cNvSpPr>
          <p:nvPr>
            <p:ph type="body" idx="2"/>
          </p:nvPr>
        </p:nvSpPr>
        <p:spPr>
          <a:xfrm>
            <a:off x="7702800" y="1073676"/>
            <a:ext cx="2695200" cy="1834049"/>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practical steps they can take in a range of different contexts to improve or support respectful relationships.</a:t>
            </a:r>
            <a:endParaRPr sz="1600" b="1" dirty="0">
              <a:solidFill>
                <a:srgbClr val="000000"/>
              </a:solidFill>
            </a:endParaRPr>
          </a:p>
        </p:txBody>
      </p:sp>
      <p:sp>
        <p:nvSpPr>
          <p:cNvPr id="479" name="Google Shape;479;p71"/>
          <p:cNvSpPr txBox="1"/>
          <p:nvPr/>
        </p:nvSpPr>
        <p:spPr>
          <a:xfrm>
            <a:off x="9050100" y="5311950"/>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78" name="Google Shape;478;p71"/>
          <p:cNvSpPr txBox="1">
            <a:spLocks noGrp="1"/>
          </p:cNvSpPr>
          <p:nvPr>
            <p:ph type="sldNum" idx="12"/>
          </p:nvPr>
        </p:nvSpPr>
        <p:spPr>
          <a:xfrm>
            <a:off x="10311600" y="5664275"/>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13</a:t>
            </a:fld>
            <a:endParaRPr dirty="0">
              <a:solidFill>
                <a:srgbClr val="260859"/>
              </a:solidFill>
            </a:endParaRPr>
          </a:p>
        </p:txBody>
      </p:sp>
    </p:spTree>
    <p:extLst>
      <p:ext uri="{BB962C8B-B14F-4D97-AF65-F5344CB8AC3E}">
        <p14:creationId xmlns:p14="http://schemas.microsoft.com/office/powerpoint/2010/main" val="2499401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483"/>
        <p:cNvGrpSpPr/>
        <p:nvPr/>
      </p:nvGrpSpPr>
      <p:grpSpPr>
        <a:xfrm>
          <a:off x="0" y="0"/>
          <a:ext cx="0" cy="0"/>
          <a:chOff x="0" y="0"/>
          <a:chExt cx="0" cy="0"/>
        </a:xfrm>
      </p:grpSpPr>
      <p:sp>
        <p:nvSpPr>
          <p:cNvPr id="484" name="Google Shape;484;p72"/>
          <p:cNvSpPr txBox="1">
            <a:spLocks noGrp="1"/>
          </p:cNvSpPr>
          <p:nvPr>
            <p:ph type="title"/>
          </p:nvPr>
        </p:nvSpPr>
        <p:spPr>
          <a:xfrm>
            <a:off x="1837200" y="116632"/>
            <a:ext cx="8075224" cy="572700"/>
          </a:xfrm>
          <a:prstGeom prst="rect">
            <a:avLst/>
          </a:prstGeom>
          <a:noFill/>
          <a:ln>
            <a:noFill/>
          </a:ln>
        </p:spPr>
        <p:txBody>
          <a:bodyPr spcFirstLastPara="1" vert="horz" wrap="square" lIns="91425" tIns="91425" rIns="91425" bIns="91425" rtlCol="0" anchor="t" anchorCtr="0">
            <a:noAutofit/>
          </a:bodyPr>
          <a:lstStyle/>
          <a:p>
            <a:pPr>
              <a:buClr>
                <a:srgbClr val="000000"/>
              </a:buClr>
            </a:pPr>
            <a:r>
              <a:rPr lang="en-GB" sz="2400" dirty="0">
                <a:solidFill>
                  <a:schemeClr val="tx1"/>
                </a:solidFill>
                <a:latin typeface="Calibri" panose="020F0502020204030204" pitchFamily="34" charset="0"/>
                <a:cs typeface="Calibri" panose="020F0502020204030204" pitchFamily="34" charset="0"/>
              </a:rPr>
              <a:t>RE-RSE-HE Statutory Guidance Ending relationships</a:t>
            </a:r>
            <a:endParaRPr sz="2400" dirty="0">
              <a:solidFill>
                <a:schemeClr val="tx1"/>
              </a:solidFill>
              <a:latin typeface="Calibri" panose="020F0502020204030204" pitchFamily="34" charset="0"/>
              <a:cs typeface="Calibri" panose="020F0502020204030204" pitchFamily="34" charset="0"/>
            </a:endParaRPr>
          </a:p>
        </p:txBody>
      </p:sp>
      <p:sp>
        <p:nvSpPr>
          <p:cNvPr id="486" name="Google Shape;486;p72"/>
          <p:cNvSpPr txBox="1">
            <a:spLocks noGrp="1"/>
          </p:cNvSpPr>
          <p:nvPr>
            <p:ph type="body" idx="2"/>
          </p:nvPr>
        </p:nvSpPr>
        <p:spPr>
          <a:xfrm>
            <a:off x="7702800" y="1073676"/>
            <a:ext cx="2695200" cy="40217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85" name="Google Shape;485;p72"/>
          <p:cNvSpPr txBox="1">
            <a:spLocks noGrp="1"/>
          </p:cNvSpPr>
          <p:nvPr>
            <p:ph type="body" idx="1"/>
          </p:nvPr>
        </p:nvSpPr>
        <p:spPr>
          <a:xfrm>
            <a:off x="1837200" y="764704"/>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400"/>
              </a:spcBef>
              <a:buNone/>
            </a:pPr>
            <a:r>
              <a:rPr lang="en-GB" sz="1800" dirty="0">
                <a:solidFill>
                  <a:srgbClr val="000000"/>
                </a:solidFill>
                <a:latin typeface="Calibri" panose="020F0502020204030204" pitchFamily="34" charset="0"/>
                <a:cs typeface="Calibri" panose="020F0502020204030204" pitchFamily="34" charset="0"/>
              </a:rPr>
              <a:t>Teach that friendships can end for different reasons:</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400"/>
              </a:spcBef>
              <a:buClr>
                <a:schemeClr val="accent1"/>
              </a:buClr>
            </a:pPr>
            <a:r>
              <a:rPr lang="en-GB" sz="1800" dirty="0">
                <a:solidFill>
                  <a:srgbClr val="000000"/>
                </a:solidFill>
                <a:latin typeface="Calibri" panose="020F0502020204030204" pitchFamily="34" charset="0"/>
                <a:cs typeface="Calibri" panose="020F0502020204030204" pitchFamily="34" charset="0"/>
              </a:rPr>
              <a:t>they can </a:t>
            </a:r>
            <a:r>
              <a:rPr lang="en-GB" sz="1800" b="1" dirty="0">
                <a:solidFill>
                  <a:srgbClr val="000000"/>
                </a:solidFill>
                <a:latin typeface="Calibri" panose="020F0502020204030204" pitchFamily="34" charset="0"/>
                <a:cs typeface="Calibri" panose="020F0502020204030204" pitchFamily="34" charset="0"/>
              </a:rPr>
              <a:t>end suddenly</a:t>
            </a:r>
            <a:r>
              <a:rPr lang="en-GB" sz="1800" dirty="0">
                <a:solidFill>
                  <a:srgbClr val="000000"/>
                </a:solidFill>
                <a:latin typeface="Calibri" panose="020F0502020204030204" pitchFamily="34" charset="0"/>
                <a:cs typeface="Calibri" panose="020F0502020204030204" pitchFamily="34" charset="0"/>
              </a:rPr>
              <a:t>, e.g. with a disagreement</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400"/>
              </a:spcBef>
              <a:buClr>
                <a:schemeClr val="accent1"/>
              </a:buClr>
            </a:pPr>
            <a:r>
              <a:rPr lang="en-GB" sz="1800" dirty="0">
                <a:solidFill>
                  <a:srgbClr val="000000"/>
                </a:solidFill>
                <a:latin typeface="Calibri" panose="020F0502020204030204" pitchFamily="34" charset="0"/>
                <a:cs typeface="Calibri" panose="020F0502020204030204" pitchFamily="34" charset="0"/>
              </a:rPr>
              <a:t>people can </a:t>
            </a:r>
            <a:r>
              <a:rPr lang="en-GB" sz="1800" b="1" dirty="0">
                <a:solidFill>
                  <a:srgbClr val="000000"/>
                </a:solidFill>
                <a:latin typeface="Calibri" panose="020F0502020204030204" pitchFamily="34" charset="0"/>
                <a:cs typeface="Calibri" panose="020F0502020204030204" pitchFamily="34" charset="0"/>
              </a:rPr>
              <a:t>grow apart gradually</a:t>
            </a:r>
            <a:r>
              <a:rPr lang="en-GB" sz="1800" dirty="0">
                <a:solidFill>
                  <a:srgbClr val="000000"/>
                </a:solidFill>
                <a:latin typeface="Calibri" panose="020F0502020204030204" pitchFamily="34" charset="0"/>
                <a:cs typeface="Calibri" panose="020F0502020204030204" pitchFamily="34" charset="0"/>
              </a:rPr>
              <a:t> as they develop different interests or priorities</a:t>
            </a:r>
          </a:p>
          <a:p>
            <a:pPr marL="0" indent="0">
              <a:spcBef>
                <a:spcPts val="400"/>
              </a:spcBef>
              <a:buClr>
                <a:schemeClr val="accent1"/>
              </a:buClr>
              <a:buNone/>
            </a:pPr>
            <a:endParaRPr sz="1800" dirty="0">
              <a:solidFill>
                <a:srgbClr val="000000"/>
              </a:solidFill>
              <a:latin typeface="Calibri" panose="020F0502020204030204" pitchFamily="34" charset="0"/>
              <a:cs typeface="Calibri" panose="020F0502020204030204" pitchFamily="34" charset="0"/>
            </a:endParaRPr>
          </a:p>
          <a:p>
            <a:pPr marL="0" indent="0">
              <a:spcBef>
                <a:spcPts val="400"/>
              </a:spcBef>
              <a:buNone/>
            </a:pPr>
            <a:r>
              <a:rPr lang="en-GB" sz="1800" dirty="0">
                <a:solidFill>
                  <a:srgbClr val="000000"/>
                </a:solidFill>
                <a:latin typeface="Calibri" panose="020F0502020204030204" pitchFamily="34" charset="0"/>
                <a:cs typeface="Calibri" panose="020F0502020204030204" pitchFamily="34" charset="0"/>
              </a:rPr>
              <a:t>Explain that all people make and end relationships throughout their lives. After a relationship ends:</a:t>
            </a:r>
            <a:endParaRPr sz="1800" dirty="0">
              <a:solidFill>
                <a:srgbClr val="000000"/>
              </a:solidFill>
              <a:latin typeface="Calibri" panose="020F0502020204030204" pitchFamily="34" charset="0"/>
              <a:cs typeface="Calibri" panose="020F0502020204030204" pitchFamily="34" charset="0"/>
            </a:endParaRPr>
          </a:p>
          <a:p>
            <a:pPr>
              <a:spcBef>
                <a:spcPts val="400"/>
              </a:spcBef>
              <a:buClr>
                <a:schemeClr val="accent1"/>
              </a:buClr>
            </a:pPr>
            <a:r>
              <a:rPr lang="en-GB" sz="1800" dirty="0">
                <a:solidFill>
                  <a:srgbClr val="000000"/>
                </a:solidFill>
                <a:latin typeface="Calibri" panose="020F0502020204030204" pitchFamily="34" charset="0"/>
                <a:cs typeface="Calibri" panose="020F0502020204030204" pitchFamily="34" charset="0"/>
              </a:rPr>
              <a:t>learning to move on without ill-feeling is part of a </a:t>
            </a:r>
            <a:r>
              <a:rPr lang="en-GB" sz="1800" b="1" dirty="0">
                <a:solidFill>
                  <a:srgbClr val="000000"/>
                </a:solidFill>
                <a:latin typeface="Calibri" panose="020F0502020204030204" pitchFamily="34" charset="0"/>
                <a:cs typeface="Calibri" panose="020F0502020204030204" pitchFamily="34" charset="0"/>
              </a:rPr>
              <a:t>mature response</a:t>
            </a:r>
            <a:r>
              <a:rPr lang="en-GB" sz="1800" dirty="0">
                <a:solidFill>
                  <a:srgbClr val="000000"/>
                </a:solidFill>
                <a:latin typeface="Calibri" panose="020F0502020204030204" pitchFamily="34" charset="0"/>
                <a:cs typeface="Calibri" panose="020F0502020204030204" pitchFamily="34" charset="0"/>
              </a:rPr>
              <a:t> to these normal life events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trying to maintain a relationship with someone who does not want to can be </a:t>
            </a:r>
            <a:r>
              <a:rPr lang="en-GB" sz="1800" b="1" dirty="0">
                <a:solidFill>
                  <a:srgbClr val="000000"/>
                </a:solidFill>
                <a:latin typeface="Calibri" panose="020F0502020204030204" pitchFamily="34" charset="0"/>
                <a:cs typeface="Calibri" panose="020F0502020204030204" pitchFamily="34" charset="0"/>
              </a:rPr>
              <a:t>damaging for both people</a:t>
            </a:r>
            <a:endParaRPr sz="1800" b="1" dirty="0">
              <a:solidFill>
                <a:srgbClr val="000000"/>
              </a:solidFill>
              <a:latin typeface="Calibri" panose="020F0502020204030204" pitchFamily="34" charset="0"/>
              <a:cs typeface="Calibri" panose="020F0502020204030204" pitchFamily="34" charset="0"/>
            </a:endParaRPr>
          </a:p>
        </p:txBody>
      </p:sp>
      <p:sp>
        <p:nvSpPr>
          <p:cNvPr id="488" name="Google Shape;488;p72"/>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87" name="Google Shape;487;p72"/>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14</a:t>
            </a:fld>
            <a:endParaRPr dirty="0">
              <a:solidFill>
                <a:srgbClr val="260859"/>
              </a:solidFill>
            </a:endParaRPr>
          </a:p>
        </p:txBody>
      </p:sp>
    </p:spTree>
    <p:extLst>
      <p:ext uri="{BB962C8B-B14F-4D97-AF65-F5344CB8AC3E}">
        <p14:creationId xmlns:p14="http://schemas.microsoft.com/office/powerpoint/2010/main" val="239923771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92"/>
        <p:cNvGrpSpPr/>
        <p:nvPr/>
      </p:nvGrpSpPr>
      <p:grpSpPr>
        <a:xfrm>
          <a:off x="0" y="0"/>
          <a:ext cx="0" cy="0"/>
          <a:chOff x="0" y="0"/>
          <a:chExt cx="0" cy="0"/>
        </a:xfrm>
      </p:grpSpPr>
      <p:sp>
        <p:nvSpPr>
          <p:cNvPr id="493" name="Google Shape;493;p73"/>
          <p:cNvSpPr txBox="1">
            <a:spLocks noGrp="1"/>
          </p:cNvSpPr>
          <p:nvPr>
            <p:ph type="body" idx="1"/>
          </p:nvPr>
        </p:nvSpPr>
        <p:spPr>
          <a:xfrm>
            <a:off x="1786646" y="980728"/>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Building on what is taught in primary school, teach that stereotypes</a:t>
            </a:r>
            <a:r>
              <a:rPr lang="en-GB" sz="1800" b="1" dirty="0">
                <a:solidFill>
                  <a:srgbClr val="000000"/>
                </a:solidFill>
                <a:latin typeface="Calibri" panose="020F0502020204030204" pitchFamily="34" charset="0"/>
                <a:cs typeface="Calibri" panose="020F0502020204030204" pitchFamily="34" charset="0"/>
              </a:rPr>
              <a:t> </a:t>
            </a:r>
            <a:r>
              <a:rPr lang="en-GB" sz="1800" dirty="0">
                <a:solidFill>
                  <a:srgbClr val="000000"/>
                </a:solidFill>
                <a:latin typeface="Calibri" panose="020F0502020204030204" pitchFamily="34" charset="0"/>
                <a:cs typeface="Calibri" panose="020F0502020204030204" pitchFamily="34" charset="0"/>
              </a:rPr>
              <a:t>are unfair, and can be </a:t>
            </a:r>
            <a:r>
              <a:rPr lang="en-GB" sz="1800" b="1" dirty="0">
                <a:solidFill>
                  <a:srgbClr val="000000"/>
                </a:solidFill>
                <a:latin typeface="Calibri" panose="020F0502020204030204" pitchFamily="34" charset="0"/>
                <a:cs typeface="Calibri" panose="020F0502020204030204" pitchFamily="34" charset="0"/>
              </a:rPr>
              <a:t>limiting for the individual </a:t>
            </a:r>
            <a:r>
              <a:rPr lang="en-GB" sz="1800" dirty="0">
                <a:solidFill>
                  <a:srgbClr val="000000"/>
                </a:solidFill>
                <a:latin typeface="Calibri" panose="020F0502020204030204" pitchFamily="34" charset="0"/>
                <a:cs typeface="Calibri" panose="020F0502020204030204" pitchFamily="34" charset="0"/>
              </a:rPr>
              <a:t>and for </a:t>
            </a:r>
            <a:r>
              <a:rPr lang="en-GB" sz="1800" b="1" dirty="0">
                <a:solidFill>
                  <a:srgbClr val="000000"/>
                </a:solidFill>
                <a:latin typeface="Calibri" panose="020F0502020204030204" pitchFamily="34" charset="0"/>
                <a:cs typeface="Calibri" panose="020F0502020204030204" pitchFamily="34" charset="0"/>
              </a:rPr>
              <a:t>our society</a:t>
            </a:r>
            <a:r>
              <a:rPr lang="en-GB" sz="1800" dirty="0">
                <a:solidFill>
                  <a:srgbClr val="000000"/>
                </a:solidFill>
                <a:latin typeface="Calibri" panose="020F0502020204030204" pitchFamily="34" charset="0"/>
                <a:cs typeface="Calibri" panose="020F0502020204030204" pitchFamily="34" charset="0"/>
              </a:rPr>
              <a:t>.</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These include stereotypes based on:</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dirty="0">
                <a:solidFill>
                  <a:srgbClr val="000000"/>
                </a:solidFill>
                <a:latin typeface="Calibri" panose="020F0502020204030204" pitchFamily="34" charset="0"/>
                <a:cs typeface="Calibri" panose="020F0502020204030204" pitchFamily="34" charset="0"/>
              </a:rPr>
              <a:t>sex</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gender</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race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religion</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sexual orientation</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gender reassignment</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background </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endParaRPr sz="1800" dirty="0">
              <a:latin typeface="Calibri" panose="020F0502020204030204" pitchFamily="34" charset="0"/>
              <a:cs typeface="Calibri" panose="020F0502020204030204" pitchFamily="34" charset="0"/>
            </a:endParaRPr>
          </a:p>
        </p:txBody>
      </p:sp>
      <p:sp>
        <p:nvSpPr>
          <p:cNvPr id="494" name="Google Shape;494;p73"/>
          <p:cNvSpPr txBox="1">
            <a:spLocks noGrp="1"/>
          </p:cNvSpPr>
          <p:nvPr>
            <p:ph type="title"/>
          </p:nvPr>
        </p:nvSpPr>
        <p:spPr>
          <a:xfrm>
            <a:off x="1786646" y="332656"/>
            <a:ext cx="8611354"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Stereotypes damage individuals</a:t>
            </a:r>
            <a:endParaRPr sz="2400" dirty="0">
              <a:solidFill>
                <a:schemeClr val="tx1"/>
              </a:solidFill>
              <a:latin typeface="Calibri" panose="020F0502020204030204" pitchFamily="34" charset="0"/>
              <a:cs typeface="Calibri" panose="020F0502020204030204" pitchFamily="34" charset="0"/>
            </a:endParaRPr>
          </a:p>
        </p:txBody>
      </p:sp>
      <p:sp>
        <p:nvSpPr>
          <p:cNvPr id="495" name="Google Shape;495;p73"/>
          <p:cNvSpPr txBox="1">
            <a:spLocks noGrp="1"/>
          </p:cNvSpPr>
          <p:nvPr>
            <p:ph type="body" idx="2"/>
          </p:nvPr>
        </p:nvSpPr>
        <p:spPr>
          <a:xfrm>
            <a:off x="7702800" y="1073676"/>
            <a:ext cx="2695200" cy="296111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stereotypes, in particular stereotypes based on sex, gender, race, religion, sexual orientation or disability, can cause damage (e.g. how they might normalise non-consensual behaviour or encourage prejudice).</a:t>
            </a:r>
            <a:endParaRPr sz="1600" dirty="0">
              <a:solidFill>
                <a:srgbClr val="000000"/>
              </a:solidFill>
            </a:endParaRPr>
          </a:p>
        </p:txBody>
      </p:sp>
      <p:sp>
        <p:nvSpPr>
          <p:cNvPr id="497" name="Google Shape;497;p73"/>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96" name="Google Shape;496;p73"/>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15</a:t>
            </a:fld>
            <a:endParaRPr dirty="0">
              <a:solidFill>
                <a:srgbClr val="260859"/>
              </a:solidFill>
            </a:endParaRPr>
          </a:p>
        </p:txBody>
      </p:sp>
    </p:spTree>
    <p:extLst>
      <p:ext uri="{BB962C8B-B14F-4D97-AF65-F5344CB8AC3E}">
        <p14:creationId xmlns:p14="http://schemas.microsoft.com/office/powerpoint/2010/main" val="6353811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501"/>
        <p:cNvGrpSpPr/>
        <p:nvPr/>
      </p:nvGrpSpPr>
      <p:grpSpPr>
        <a:xfrm>
          <a:off x="0" y="0"/>
          <a:ext cx="0" cy="0"/>
          <a:chOff x="0" y="0"/>
          <a:chExt cx="0" cy="0"/>
        </a:xfrm>
      </p:grpSpPr>
      <p:sp>
        <p:nvSpPr>
          <p:cNvPr id="502" name="Google Shape;502;p74"/>
          <p:cNvSpPr txBox="1">
            <a:spLocks noGrp="1"/>
          </p:cNvSpPr>
          <p:nvPr>
            <p:ph type="body" idx="1"/>
          </p:nvPr>
        </p:nvSpPr>
        <p:spPr>
          <a:xfrm>
            <a:off x="1803563" y="908720"/>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Teach that stereotypes are unfair because people do not always fit into the idea that others may have of them. Explain that a lot of </a:t>
            </a:r>
            <a:r>
              <a:rPr lang="en-GB" sz="1800" b="1" dirty="0">
                <a:solidFill>
                  <a:srgbClr val="000000"/>
                </a:solidFill>
                <a:latin typeface="Calibri" panose="020F0502020204030204" pitchFamily="34" charset="0"/>
                <a:cs typeface="Calibri" panose="020F0502020204030204" pitchFamily="34" charset="0"/>
              </a:rPr>
              <a:t>potential is wasted</a:t>
            </a:r>
            <a:r>
              <a:rPr lang="en-GB" sz="1800" dirty="0">
                <a:solidFill>
                  <a:srgbClr val="000000"/>
                </a:solidFill>
                <a:latin typeface="Calibri" panose="020F0502020204030204" pitchFamily="34" charset="0"/>
                <a:cs typeface="Calibri" panose="020F0502020204030204" pitchFamily="34" charset="0"/>
              </a:rPr>
              <a:t> if people base their decisions on stereotypes rather than on an individual's strengths.</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Explain that it shows greater integrity to </a:t>
            </a:r>
            <a:r>
              <a:rPr lang="en-GB" sz="1800" b="1" dirty="0">
                <a:solidFill>
                  <a:srgbClr val="000000"/>
                </a:solidFill>
                <a:latin typeface="Calibri" panose="020F0502020204030204" pitchFamily="34" charset="0"/>
                <a:cs typeface="Calibri" panose="020F0502020204030204" pitchFamily="34" charset="0"/>
              </a:rPr>
              <a:t>respect people’s individuality </a:t>
            </a:r>
            <a:r>
              <a:rPr lang="en-GB" sz="1800" dirty="0">
                <a:solidFill>
                  <a:srgbClr val="000000"/>
                </a:solidFill>
                <a:latin typeface="Calibri" panose="020F0502020204030204" pitchFamily="34" charset="0"/>
                <a:cs typeface="Calibri" panose="020F0502020204030204" pitchFamily="34" charset="0"/>
              </a:rPr>
              <a:t>rather than having preconceptions about them.</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Teach that stereotypes are damaging and unfair whether they are applied to a group that is in the majority or the minority</a:t>
            </a:r>
            <a:r>
              <a:rPr lang="en-GB" sz="1800" dirty="0">
                <a:latin typeface="Calibri" panose="020F0502020204030204" pitchFamily="34" charset="0"/>
                <a:cs typeface="Calibri" panose="020F0502020204030204" pitchFamily="34" charset="0"/>
              </a:rPr>
              <a:t>. </a:t>
            </a:r>
            <a:endParaRPr sz="1800" dirty="0">
              <a:latin typeface="Calibri" panose="020F0502020204030204" pitchFamily="34" charset="0"/>
              <a:cs typeface="Calibri" panose="020F0502020204030204" pitchFamily="34" charset="0"/>
            </a:endParaRPr>
          </a:p>
          <a:p>
            <a:pPr marL="0" indent="0">
              <a:spcBef>
                <a:spcPts val="1000"/>
              </a:spcBef>
              <a:buClr>
                <a:schemeClr val="dk1"/>
              </a:buClr>
              <a:buNone/>
            </a:pPr>
            <a:endParaRPr sz="1800" dirty="0">
              <a:latin typeface="Calibri" panose="020F0502020204030204" pitchFamily="34" charset="0"/>
              <a:cs typeface="Calibri" panose="020F0502020204030204" pitchFamily="34" charset="0"/>
            </a:endParaRPr>
          </a:p>
        </p:txBody>
      </p:sp>
      <p:sp>
        <p:nvSpPr>
          <p:cNvPr id="503" name="Google Shape;503;p74"/>
          <p:cNvSpPr txBox="1">
            <a:spLocks noGrp="1"/>
          </p:cNvSpPr>
          <p:nvPr>
            <p:ph type="title"/>
          </p:nvPr>
        </p:nvSpPr>
        <p:spPr>
          <a:xfrm>
            <a:off x="1758124" y="260648"/>
            <a:ext cx="8553476"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Stereotypes damage individuals (2)</a:t>
            </a:r>
            <a:endParaRPr sz="2400" dirty="0">
              <a:solidFill>
                <a:schemeClr val="tx1"/>
              </a:solidFill>
              <a:latin typeface="Calibri" panose="020F0502020204030204" pitchFamily="34" charset="0"/>
              <a:cs typeface="Calibri" panose="020F0502020204030204" pitchFamily="34" charset="0"/>
            </a:endParaRPr>
          </a:p>
        </p:txBody>
      </p:sp>
      <p:sp>
        <p:nvSpPr>
          <p:cNvPr id="504" name="Google Shape;504;p74"/>
          <p:cNvSpPr txBox="1">
            <a:spLocks noGrp="1"/>
          </p:cNvSpPr>
          <p:nvPr>
            <p:ph type="body" idx="2"/>
          </p:nvPr>
        </p:nvSpPr>
        <p:spPr>
          <a:xfrm>
            <a:off x="7702800" y="1073674"/>
            <a:ext cx="2695200" cy="2961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stereotypes, in particular stereotypes based on sex, gender, race, religion, sexual orientation or disability, can cause damage (e.g. how they might normalise non-consensual behaviour or encourage prejudice).</a:t>
            </a:r>
            <a:endParaRPr sz="1600" dirty="0">
              <a:solidFill>
                <a:srgbClr val="000000"/>
              </a:solidFill>
            </a:endParaRPr>
          </a:p>
        </p:txBody>
      </p:sp>
      <p:sp>
        <p:nvSpPr>
          <p:cNvPr id="506" name="Google Shape;506;p74"/>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05" name="Google Shape;505;p74"/>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16</a:t>
            </a:fld>
            <a:endParaRPr dirty="0">
              <a:solidFill>
                <a:srgbClr val="260859"/>
              </a:solidFill>
            </a:endParaRPr>
          </a:p>
        </p:txBody>
      </p:sp>
    </p:spTree>
    <p:extLst>
      <p:ext uri="{BB962C8B-B14F-4D97-AF65-F5344CB8AC3E}">
        <p14:creationId xmlns:p14="http://schemas.microsoft.com/office/powerpoint/2010/main" val="409390205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510"/>
        <p:cNvGrpSpPr/>
        <p:nvPr/>
      </p:nvGrpSpPr>
      <p:grpSpPr>
        <a:xfrm>
          <a:off x="0" y="0"/>
          <a:ext cx="0" cy="0"/>
          <a:chOff x="0" y="0"/>
          <a:chExt cx="0" cy="0"/>
        </a:xfrm>
      </p:grpSpPr>
      <p:sp>
        <p:nvSpPr>
          <p:cNvPr id="511" name="Google Shape;511;p75"/>
          <p:cNvSpPr txBox="1">
            <a:spLocks noGrp="1"/>
          </p:cNvSpPr>
          <p:nvPr>
            <p:ph type="body" idx="1"/>
          </p:nvPr>
        </p:nvSpPr>
        <p:spPr>
          <a:xfrm>
            <a:off x="1706464" y="980728"/>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Teach that stereotypes </a:t>
            </a:r>
            <a:r>
              <a:rPr lang="en-GB" sz="1800" b="1" dirty="0">
                <a:solidFill>
                  <a:srgbClr val="000000"/>
                </a:solidFill>
                <a:latin typeface="Calibri" panose="020F0502020204030204" pitchFamily="34" charset="0"/>
                <a:cs typeface="Calibri" panose="020F0502020204030204" pitchFamily="34" charset="0"/>
              </a:rPr>
              <a:t>encourage prejudice</a:t>
            </a:r>
            <a:r>
              <a:rPr lang="en-GB" sz="1800" dirty="0">
                <a:solidFill>
                  <a:srgbClr val="000000"/>
                </a:solidFill>
                <a:latin typeface="Calibri" panose="020F0502020204030204" pitchFamily="34" charset="0"/>
                <a:cs typeface="Calibri" panose="020F0502020204030204" pitchFamily="34" charset="0"/>
              </a:rPr>
              <a:t> and can </a:t>
            </a:r>
            <a:r>
              <a:rPr lang="en-GB" sz="1800" b="1" dirty="0">
                <a:solidFill>
                  <a:srgbClr val="000000"/>
                </a:solidFill>
                <a:latin typeface="Calibri" panose="020F0502020204030204" pitchFamily="34" charset="0"/>
                <a:cs typeface="Calibri" panose="020F0502020204030204" pitchFamily="34" charset="0"/>
              </a:rPr>
              <a:t>normalise non-consensual behaviour</a:t>
            </a:r>
            <a:r>
              <a:rPr lang="en-GB" sz="1800" dirty="0">
                <a:solidFill>
                  <a:srgbClr val="000000"/>
                </a:solidFill>
                <a:latin typeface="Calibri" panose="020F0502020204030204" pitchFamily="34" charset="0"/>
                <a:cs typeface="Calibri" panose="020F0502020204030204" pitchFamily="34" charset="0"/>
              </a:rPr>
              <a:t>.</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For example, the stereotypes of femininity and masculinity may:</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1000"/>
              </a:spcBef>
              <a:buClr>
                <a:schemeClr val="accent1"/>
              </a:buClr>
            </a:pPr>
            <a:r>
              <a:rPr lang="en-GB" sz="1800" dirty="0">
                <a:solidFill>
                  <a:srgbClr val="000000"/>
                </a:solidFill>
                <a:latin typeface="Calibri" panose="020F0502020204030204" pitchFamily="34" charset="0"/>
                <a:cs typeface="Calibri" panose="020F0502020204030204" pitchFamily="34" charset="0"/>
              </a:rPr>
              <a:t>make people think certain careers are for men and others are for women, limiting the types of jobs people think they can do</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1000"/>
              </a:spcBef>
              <a:buClr>
                <a:schemeClr val="accent1"/>
              </a:buClr>
            </a:pPr>
            <a:r>
              <a:rPr lang="en-GB" sz="1800" dirty="0">
                <a:solidFill>
                  <a:srgbClr val="000000"/>
                </a:solidFill>
                <a:latin typeface="Calibri" panose="020F0502020204030204" pitchFamily="34" charset="0"/>
                <a:cs typeface="Calibri" panose="020F0502020204030204" pitchFamily="34" charset="0"/>
              </a:rPr>
              <a:t>contribute to the idea that one party has fewer rights in a relationship than the other</a:t>
            </a:r>
            <a:endParaRPr sz="1800" dirty="0">
              <a:solidFill>
                <a:srgbClr val="000000"/>
              </a:solidFill>
              <a:latin typeface="Calibri" panose="020F0502020204030204" pitchFamily="34" charset="0"/>
              <a:cs typeface="Calibri" panose="020F0502020204030204" pitchFamily="34" charset="0"/>
            </a:endParaRPr>
          </a:p>
        </p:txBody>
      </p:sp>
      <p:sp>
        <p:nvSpPr>
          <p:cNvPr id="512" name="Google Shape;512;p75"/>
          <p:cNvSpPr txBox="1">
            <a:spLocks noGrp="1"/>
          </p:cNvSpPr>
          <p:nvPr>
            <p:ph type="title"/>
          </p:nvPr>
        </p:nvSpPr>
        <p:spPr>
          <a:xfrm>
            <a:off x="1703512" y="260648"/>
            <a:ext cx="8694488"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Stereotypes encourage prejudice </a:t>
            </a:r>
            <a:endParaRPr sz="2400" dirty="0">
              <a:solidFill>
                <a:schemeClr val="tx1"/>
              </a:solidFill>
              <a:latin typeface="Calibri" panose="020F0502020204030204" pitchFamily="34" charset="0"/>
              <a:cs typeface="Calibri" panose="020F0502020204030204" pitchFamily="34" charset="0"/>
            </a:endParaRPr>
          </a:p>
        </p:txBody>
      </p:sp>
      <p:sp>
        <p:nvSpPr>
          <p:cNvPr id="513" name="Google Shape;513;p75"/>
          <p:cNvSpPr txBox="1">
            <a:spLocks noGrp="1"/>
          </p:cNvSpPr>
          <p:nvPr>
            <p:ph type="body" idx="2"/>
          </p:nvPr>
        </p:nvSpPr>
        <p:spPr>
          <a:xfrm>
            <a:off x="7702800" y="1073676"/>
            <a:ext cx="2695200" cy="291539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how stereotypes, in particular stereotypes based on sex, gender, race, religion, sexual orientation or disability, can cause damage (e.g. how they might normalise non-consensual behaviour or encourage prejudice).</a:t>
            </a:r>
            <a:endParaRPr sz="1600" dirty="0">
              <a:solidFill>
                <a:srgbClr val="000000"/>
              </a:solidFill>
            </a:endParaRPr>
          </a:p>
        </p:txBody>
      </p:sp>
      <p:sp>
        <p:nvSpPr>
          <p:cNvPr id="515" name="Google Shape;515;p75"/>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14" name="Google Shape;514;p75"/>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17</a:t>
            </a:fld>
            <a:endParaRPr dirty="0">
              <a:solidFill>
                <a:srgbClr val="260859"/>
              </a:solidFill>
            </a:endParaRPr>
          </a:p>
        </p:txBody>
      </p:sp>
    </p:spTree>
    <p:extLst>
      <p:ext uri="{BB962C8B-B14F-4D97-AF65-F5344CB8AC3E}">
        <p14:creationId xmlns:p14="http://schemas.microsoft.com/office/powerpoint/2010/main" val="17384675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Shape 519"/>
        <p:cNvGrpSpPr/>
        <p:nvPr/>
      </p:nvGrpSpPr>
      <p:grpSpPr>
        <a:xfrm>
          <a:off x="0" y="0"/>
          <a:ext cx="0" cy="0"/>
          <a:chOff x="0" y="0"/>
          <a:chExt cx="0" cy="0"/>
        </a:xfrm>
      </p:grpSpPr>
      <p:sp>
        <p:nvSpPr>
          <p:cNvPr id="520" name="Google Shape;520;p76"/>
          <p:cNvSpPr txBox="1">
            <a:spLocks noGrp="1"/>
          </p:cNvSpPr>
          <p:nvPr>
            <p:ph type="title"/>
          </p:nvPr>
        </p:nvSpPr>
        <p:spPr>
          <a:xfrm>
            <a:off x="1731050" y="260648"/>
            <a:ext cx="8580550"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Respect and tolerance</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a:p>
            <a:endParaRPr dirty="0">
              <a:solidFill>
                <a:srgbClr val="073763"/>
              </a:solidFill>
            </a:endParaRPr>
          </a:p>
        </p:txBody>
      </p:sp>
      <p:sp>
        <p:nvSpPr>
          <p:cNvPr id="521" name="Google Shape;521;p76"/>
          <p:cNvSpPr txBox="1">
            <a:spLocks noGrp="1"/>
          </p:cNvSpPr>
          <p:nvPr>
            <p:ph type="body" idx="1"/>
          </p:nvPr>
        </p:nvSpPr>
        <p:spPr>
          <a:xfrm>
            <a:off x="1731050" y="908720"/>
            <a:ext cx="5712600" cy="3962100"/>
          </a:xfrm>
          <a:prstGeom prst="rect">
            <a:avLst/>
          </a:prstGeom>
          <a:noFill/>
          <a:ln>
            <a:noFill/>
          </a:ln>
        </p:spPr>
        <p:txBody>
          <a:bodyPr spcFirstLastPara="1" vert="horz" wrap="square" lIns="91425" tIns="91425" rIns="91425" bIns="91425" rtlCol="0" anchor="t" anchorCtr="0">
            <a:noAutofit/>
          </a:bodyPr>
          <a:lstStyle/>
          <a:p>
            <a:pPr marL="0" indent="0">
              <a:lnSpc>
                <a:spcPct val="100000"/>
              </a:lnSpc>
              <a:buClr>
                <a:schemeClr val="dk1"/>
              </a:buClr>
              <a:buSzPts val="1100"/>
              <a:buNone/>
            </a:pPr>
            <a:r>
              <a:rPr lang="en-GB" sz="1800" dirty="0">
                <a:solidFill>
                  <a:srgbClr val="000000"/>
                </a:solidFill>
                <a:latin typeface="Calibri" panose="020F0502020204030204" pitchFamily="34" charset="0"/>
                <a:cs typeface="Calibri" panose="020F0502020204030204" pitchFamily="34" charset="0"/>
              </a:rPr>
              <a:t>Teach that </a:t>
            </a:r>
            <a:r>
              <a:rPr lang="en-GB" sz="1800" b="1" dirty="0">
                <a:solidFill>
                  <a:srgbClr val="000000"/>
                </a:solidFill>
                <a:latin typeface="Calibri" panose="020F0502020204030204" pitchFamily="34" charset="0"/>
                <a:cs typeface="Calibri" panose="020F0502020204030204" pitchFamily="34" charset="0"/>
              </a:rPr>
              <a:t>everyone is entitled </a:t>
            </a:r>
            <a:r>
              <a:rPr lang="en-GB" sz="1800" dirty="0">
                <a:solidFill>
                  <a:srgbClr val="000000"/>
                </a:solidFill>
                <a:latin typeface="Calibri" panose="020F0502020204030204" pitchFamily="34" charset="0"/>
                <a:cs typeface="Calibri" panose="020F0502020204030204" pitchFamily="34" charset="0"/>
              </a:rPr>
              <a:t>to be respected. Explain that as we live in a society, we are all obliged  for </a:t>
            </a:r>
            <a:r>
              <a:rPr lang="en-GB" sz="1800" b="1" dirty="0">
                <a:solidFill>
                  <a:srgbClr val="000000"/>
                </a:solidFill>
                <a:latin typeface="Calibri" panose="020F0502020204030204" pitchFamily="34" charset="0"/>
                <a:cs typeface="Calibri" panose="020F0502020204030204" pitchFamily="34" charset="0"/>
              </a:rPr>
              <a:t>everyone's benefit </a:t>
            </a:r>
            <a:r>
              <a:rPr lang="en-GB" sz="1800" dirty="0">
                <a:solidFill>
                  <a:srgbClr val="000000"/>
                </a:solidFill>
                <a:latin typeface="Calibri" panose="020F0502020204030204" pitchFamily="34" charset="0"/>
                <a:cs typeface="Calibri" panose="020F0502020204030204" pitchFamily="34" charset="0"/>
              </a:rPr>
              <a:t>to show respect and tolerance.</a:t>
            </a:r>
            <a:endParaRPr sz="1800" dirty="0">
              <a:solidFill>
                <a:srgbClr val="000000"/>
              </a:solidFill>
              <a:latin typeface="Calibri" panose="020F0502020204030204" pitchFamily="34" charset="0"/>
              <a:cs typeface="Calibri" panose="020F0502020204030204" pitchFamily="34" charset="0"/>
            </a:endParaRPr>
          </a:p>
          <a:p>
            <a:pPr marL="0" indent="0">
              <a:lnSpc>
                <a:spcPct val="100000"/>
              </a:lnSpc>
              <a:buClr>
                <a:schemeClr val="dk1"/>
              </a:buClr>
              <a:buSzPts val="1100"/>
              <a:buNone/>
            </a:pPr>
            <a:endParaRPr sz="1800" dirty="0">
              <a:solidFill>
                <a:srgbClr val="000000"/>
              </a:solidFill>
              <a:latin typeface="Calibri" panose="020F0502020204030204" pitchFamily="34" charset="0"/>
              <a:cs typeface="Calibri" panose="020F0502020204030204" pitchFamily="34" charset="0"/>
            </a:endParaRPr>
          </a:p>
          <a:p>
            <a:pPr marL="0" indent="0">
              <a:lnSpc>
                <a:spcPct val="100000"/>
              </a:lnSpc>
              <a:buClr>
                <a:schemeClr val="dk1"/>
              </a:buClr>
              <a:buSzPts val="1100"/>
              <a:buNone/>
            </a:pPr>
            <a:r>
              <a:rPr lang="en-GB" sz="1800" dirty="0">
                <a:solidFill>
                  <a:srgbClr val="000000"/>
                </a:solidFill>
                <a:latin typeface="Calibri" panose="020F0502020204030204" pitchFamily="34" charset="0"/>
                <a:cs typeface="Calibri" panose="020F0502020204030204" pitchFamily="34" charset="0"/>
              </a:rPr>
              <a:t>Identify </a:t>
            </a:r>
            <a:r>
              <a:rPr lang="en-GB" sz="1800" b="1" dirty="0">
                <a:solidFill>
                  <a:srgbClr val="000000"/>
                </a:solidFill>
                <a:latin typeface="Calibri" panose="020F0502020204030204" pitchFamily="34" charset="0"/>
                <a:cs typeface="Calibri" panose="020F0502020204030204" pitchFamily="34" charset="0"/>
              </a:rPr>
              <a:t>key roles in society </a:t>
            </a:r>
            <a:r>
              <a:rPr lang="en-GB" sz="1800" dirty="0">
                <a:solidFill>
                  <a:srgbClr val="000000"/>
                </a:solidFill>
                <a:latin typeface="Calibri" panose="020F0502020204030204" pitchFamily="34" charset="0"/>
                <a:cs typeface="Calibri" panose="020F0502020204030204" pitchFamily="34" charset="0"/>
              </a:rPr>
              <a:t>that are needed to ensure society works and is fair and just, e.g. the police, judges, government. </a:t>
            </a:r>
            <a:r>
              <a:rPr lang="en-GB" sz="1800" b="1" dirty="0">
                <a:solidFill>
                  <a:srgbClr val="000000"/>
                </a:solidFill>
                <a:latin typeface="Calibri" panose="020F0502020204030204" pitchFamily="34" charset="0"/>
                <a:cs typeface="Calibri" panose="020F0502020204030204" pitchFamily="34" charset="0"/>
              </a:rPr>
              <a:t>Discuss the consequences</a:t>
            </a:r>
            <a:r>
              <a:rPr lang="en-GB" sz="1800" dirty="0">
                <a:solidFill>
                  <a:srgbClr val="000000"/>
                </a:solidFill>
                <a:latin typeface="Calibri" panose="020F0502020204030204" pitchFamily="34" charset="0"/>
                <a:cs typeface="Calibri" panose="020F0502020204030204" pitchFamily="34" charset="0"/>
              </a:rPr>
              <a:t> of undermining these roles through disrespect.</a:t>
            </a:r>
            <a:endParaRPr sz="1800" dirty="0">
              <a:solidFill>
                <a:srgbClr val="000000"/>
              </a:solidFill>
              <a:latin typeface="Calibri" panose="020F0502020204030204" pitchFamily="34" charset="0"/>
              <a:cs typeface="Calibri" panose="020F0502020204030204" pitchFamily="34" charset="0"/>
            </a:endParaRPr>
          </a:p>
          <a:p>
            <a:pPr marL="0" indent="0">
              <a:lnSpc>
                <a:spcPct val="100000"/>
              </a:lnSpc>
              <a:buClr>
                <a:schemeClr val="dk1"/>
              </a:buClr>
              <a:buSzPts val="1100"/>
              <a:buNone/>
            </a:pPr>
            <a:endParaRPr sz="1800" dirty="0">
              <a:solidFill>
                <a:srgbClr val="000000"/>
              </a:solidFill>
              <a:latin typeface="Calibri" panose="020F0502020204030204" pitchFamily="34" charset="0"/>
              <a:cs typeface="Calibri" panose="020F0502020204030204" pitchFamily="34" charset="0"/>
            </a:endParaRPr>
          </a:p>
          <a:p>
            <a:pPr marL="0" indent="0">
              <a:lnSpc>
                <a:spcPct val="100000"/>
              </a:lnSpc>
              <a:buClr>
                <a:schemeClr val="dk1"/>
              </a:buClr>
              <a:buSzPts val="1100"/>
              <a:buNone/>
            </a:pPr>
            <a:r>
              <a:rPr lang="en-GB" sz="1800" dirty="0">
                <a:solidFill>
                  <a:srgbClr val="000000"/>
                </a:solidFill>
                <a:latin typeface="Calibri" panose="020F0502020204030204" pitchFamily="34" charset="0"/>
                <a:cs typeface="Calibri" panose="020F0502020204030204" pitchFamily="34" charset="0"/>
              </a:rPr>
              <a:t>Discuss the difference between </a:t>
            </a:r>
            <a:r>
              <a:rPr lang="en-GB" sz="1800" b="1" dirty="0">
                <a:solidFill>
                  <a:srgbClr val="000000"/>
                </a:solidFill>
                <a:latin typeface="Calibri" panose="020F0502020204030204" pitchFamily="34" charset="0"/>
                <a:cs typeface="Calibri" panose="020F0502020204030204" pitchFamily="34" charset="0"/>
              </a:rPr>
              <a:t>fair and evidence-based challenge to authority </a:t>
            </a:r>
            <a:r>
              <a:rPr lang="en-GB" sz="1800" dirty="0">
                <a:solidFill>
                  <a:srgbClr val="000000"/>
                </a:solidFill>
                <a:latin typeface="Calibri" panose="020F0502020204030204" pitchFamily="34" charset="0"/>
                <a:cs typeface="Calibri" panose="020F0502020204030204" pitchFamily="34" charset="0"/>
              </a:rPr>
              <a:t>(e.g. whistleblowing) versus abusive, personal attacks, slander and libel.</a:t>
            </a:r>
            <a:endParaRPr sz="1800" dirty="0">
              <a:solidFill>
                <a:srgbClr val="000000"/>
              </a:solidFill>
              <a:latin typeface="Calibri" panose="020F0502020204030204" pitchFamily="34" charset="0"/>
              <a:cs typeface="Calibri" panose="020F0502020204030204" pitchFamily="34" charset="0"/>
            </a:endParaRPr>
          </a:p>
        </p:txBody>
      </p:sp>
      <p:sp>
        <p:nvSpPr>
          <p:cNvPr id="522" name="Google Shape;522;p76"/>
          <p:cNvSpPr txBox="1">
            <a:spLocks noGrp="1"/>
          </p:cNvSpPr>
          <p:nvPr>
            <p:ph type="body" idx="2"/>
          </p:nvPr>
        </p:nvSpPr>
        <p:spPr>
          <a:xfrm>
            <a:off x="7702800" y="1073674"/>
            <a:ext cx="2695200" cy="3224006"/>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in school and in wider society they can expect to be treated with respect by others, and that in turn they should show due respect to others, including people in positions of authority and due tolerance of other people’s beliefs.</a:t>
            </a:r>
            <a:endParaRPr sz="1600" dirty="0">
              <a:solidFill>
                <a:srgbClr val="000000"/>
              </a:solidFill>
            </a:endParaRPr>
          </a:p>
          <a:p>
            <a:pPr marL="0" indent="0">
              <a:buClr>
                <a:schemeClr val="dk1"/>
              </a:buClr>
              <a:buSzPts val="1100"/>
              <a:buNone/>
            </a:pPr>
            <a:endParaRPr dirty="0"/>
          </a:p>
        </p:txBody>
      </p:sp>
      <p:sp>
        <p:nvSpPr>
          <p:cNvPr id="524" name="Google Shape;524;p76"/>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23" name="Google Shape;523;p76"/>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18</a:t>
            </a:fld>
            <a:endParaRPr dirty="0">
              <a:solidFill>
                <a:srgbClr val="260859"/>
              </a:solidFill>
            </a:endParaRPr>
          </a:p>
        </p:txBody>
      </p:sp>
    </p:spTree>
    <p:extLst>
      <p:ext uri="{BB962C8B-B14F-4D97-AF65-F5344CB8AC3E}">
        <p14:creationId xmlns:p14="http://schemas.microsoft.com/office/powerpoint/2010/main" val="26024949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528"/>
        <p:cNvGrpSpPr/>
        <p:nvPr/>
      </p:nvGrpSpPr>
      <p:grpSpPr>
        <a:xfrm>
          <a:off x="0" y="0"/>
          <a:ext cx="0" cy="0"/>
          <a:chOff x="0" y="0"/>
          <a:chExt cx="0" cy="0"/>
        </a:xfrm>
      </p:grpSpPr>
      <p:sp>
        <p:nvSpPr>
          <p:cNvPr id="529" name="Google Shape;529;p77"/>
          <p:cNvSpPr txBox="1">
            <a:spLocks noGrp="1"/>
          </p:cNvSpPr>
          <p:nvPr>
            <p:ph type="title"/>
          </p:nvPr>
        </p:nvSpPr>
        <p:spPr>
          <a:xfrm>
            <a:off x="1806545" y="188640"/>
            <a:ext cx="8505055"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Types of bullying (1)</a:t>
            </a:r>
            <a:endParaRPr sz="2400" dirty="0">
              <a:solidFill>
                <a:schemeClr val="tx1"/>
              </a:solidFill>
              <a:latin typeface="Calibri" panose="020F0502020204030204" pitchFamily="34" charset="0"/>
              <a:cs typeface="Calibri" panose="020F0502020204030204" pitchFamily="34" charset="0"/>
            </a:endParaRPr>
          </a:p>
        </p:txBody>
      </p:sp>
      <p:sp>
        <p:nvSpPr>
          <p:cNvPr id="530" name="Google Shape;530;p77"/>
          <p:cNvSpPr txBox="1">
            <a:spLocks noGrp="1"/>
          </p:cNvSpPr>
          <p:nvPr>
            <p:ph type="body" idx="1"/>
          </p:nvPr>
        </p:nvSpPr>
        <p:spPr>
          <a:xfrm>
            <a:off x="1837200" y="836712"/>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Building on what is taught in primary, discuss with pupils the types of bullying they may encounter, e.g.:</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physical</a:t>
            </a:r>
            <a:r>
              <a:rPr lang="en-GB" sz="1800" dirty="0">
                <a:solidFill>
                  <a:srgbClr val="000000"/>
                </a:solidFill>
                <a:latin typeface="Calibri" panose="020F0502020204030204" pitchFamily="34" charset="0"/>
                <a:cs typeface="Calibri" panose="020F0502020204030204" pitchFamily="34" charset="0"/>
              </a:rPr>
              <a:t>, e.g. punching or kicking someone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verbal</a:t>
            </a:r>
            <a:r>
              <a:rPr lang="en-GB" sz="1800" dirty="0">
                <a:solidFill>
                  <a:srgbClr val="000000"/>
                </a:solidFill>
                <a:latin typeface="Calibri" panose="020F0502020204030204" pitchFamily="34" charset="0"/>
                <a:cs typeface="Calibri" panose="020F0502020204030204" pitchFamily="34" charset="0"/>
              </a:rPr>
              <a:t>, e.g. spreading rumours, using racial, sexist, or homophobic slurs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non-verbal</a:t>
            </a:r>
            <a:r>
              <a:rPr lang="en-GB" sz="1800" dirty="0">
                <a:solidFill>
                  <a:srgbClr val="000000"/>
                </a:solidFill>
                <a:latin typeface="Calibri" panose="020F0502020204030204" pitchFamily="34" charset="0"/>
                <a:cs typeface="Calibri" panose="020F0502020204030204" pitchFamily="34" charset="0"/>
              </a:rPr>
              <a:t>, e.g. intimidating someone by staring at them, blocking someone’s path</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psychological</a:t>
            </a:r>
            <a:r>
              <a:rPr lang="en-GB" sz="1800" dirty="0">
                <a:solidFill>
                  <a:srgbClr val="000000"/>
                </a:solidFill>
                <a:latin typeface="Calibri" panose="020F0502020204030204" pitchFamily="34" charset="0"/>
                <a:cs typeface="Calibri" panose="020F0502020204030204" pitchFamily="34" charset="0"/>
              </a:rPr>
              <a:t>, e.g. ‘gaslighting’, putting someone down, humiliating them, or excluding them</a:t>
            </a:r>
            <a:endParaRPr sz="1800" dirty="0">
              <a:solidFill>
                <a:srgbClr val="000000"/>
              </a:solidFill>
              <a:latin typeface="Calibri" panose="020F0502020204030204" pitchFamily="34" charset="0"/>
              <a:cs typeface="Calibri" panose="020F0502020204030204" pitchFamily="34" charset="0"/>
            </a:endParaRPr>
          </a:p>
          <a:p>
            <a:pPr marL="0" indent="0">
              <a:spcBef>
                <a:spcPts val="3200"/>
              </a:spcBef>
              <a:spcAft>
                <a:spcPts val="1600"/>
              </a:spcAft>
              <a:buNone/>
            </a:pPr>
            <a:endParaRPr sz="1800" dirty="0">
              <a:latin typeface="Calibri" panose="020F0502020204030204" pitchFamily="34" charset="0"/>
              <a:cs typeface="Calibri" panose="020F0502020204030204" pitchFamily="34" charset="0"/>
            </a:endParaRPr>
          </a:p>
        </p:txBody>
      </p:sp>
      <p:sp>
        <p:nvSpPr>
          <p:cNvPr id="531" name="Google Shape;531;p77"/>
          <p:cNvSpPr txBox="1">
            <a:spLocks noGrp="1"/>
          </p:cNvSpPr>
          <p:nvPr>
            <p:ph type="body" idx="2"/>
          </p:nvPr>
        </p:nvSpPr>
        <p:spPr>
          <a:xfrm>
            <a:off x="7702800" y="1073676"/>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indent="0">
              <a:buClr>
                <a:schemeClr val="dk1"/>
              </a:buClr>
              <a:buSzPts val="1100"/>
              <a:buNone/>
            </a:pPr>
            <a:endParaRPr dirty="0"/>
          </a:p>
        </p:txBody>
      </p:sp>
      <p:sp>
        <p:nvSpPr>
          <p:cNvPr id="533" name="Google Shape;533;p77"/>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32" name="Google Shape;532;p77"/>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19</a:t>
            </a:fld>
            <a:endParaRPr dirty="0">
              <a:solidFill>
                <a:srgbClr val="260859"/>
              </a:solidFill>
            </a:endParaRPr>
          </a:p>
        </p:txBody>
      </p:sp>
    </p:spTree>
    <p:extLst>
      <p:ext uri="{BB962C8B-B14F-4D97-AF65-F5344CB8AC3E}">
        <p14:creationId xmlns:p14="http://schemas.microsoft.com/office/powerpoint/2010/main" val="20085321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Skellig</a:t>
            </a:r>
            <a:r>
              <a:rPr lang="en-GB" dirty="0" smtClean="0"/>
              <a:t> by David Almond</a:t>
            </a:r>
            <a:endParaRPr lang="en-GB" dirty="0"/>
          </a:p>
        </p:txBody>
      </p:sp>
      <p:sp>
        <p:nvSpPr>
          <p:cNvPr id="3" name="Content Placeholder 2"/>
          <p:cNvSpPr>
            <a:spLocks noGrp="1"/>
          </p:cNvSpPr>
          <p:nvPr>
            <p:ph idx="1"/>
          </p:nvPr>
        </p:nvSpPr>
        <p:spPr/>
        <p:txBody>
          <a:bodyPr/>
          <a:lstStyle/>
          <a:p>
            <a:endParaRPr lang="en-GB"/>
          </a:p>
        </p:txBody>
      </p:sp>
      <p:pic>
        <p:nvPicPr>
          <p:cNvPr id="4" name="Picture 3"/>
          <p:cNvPicPr/>
          <p:nvPr/>
        </p:nvPicPr>
        <p:blipFill rotWithShape="1">
          <a:blip r:embed="rId2"/>
          <a:srcRect l="6481" t="12710" r="67095" b="26403"/>
          <a:stretch/>
        </p:blipFill>
        <p:spPr bwMode="auto">
          <a:xfrm>
            <a:off x="4400551" y="2233612"/>
            <a:ext cx="2695574" cy="345281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40859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537"/>
        <p:cNvGrpSpPr/>
        <p:nvPr/>
      </p:nvGrpSpPr>
      <p:grpSpPr>
        <a:xfrm>
          <a:off x="0" y="0"/>
          <a:ext cx="0" cy="0"/>
          <a:chOff x="0" y="0"/>
          <a:chExt cx="0" cy="0"/>
        </a:xfrm>
      </p:grpSpPr>
      <p:sp>
        <p:nvSpPr>
          <p:cNvPr id="538" name="Google Shape;538;p78"/>
          <p:cNvSpPr txBox="1">
            <a:spLocks noGrp="1"/>
          </p:cNvSpPr>
          <p:nvPr>
            <p:ph type="title"/>
          </p:nvPr>
        </p:nvSpPr>
        <p:spPr>
          <a:xfrm>
            <a:off x="1795247" y="260648"/>
            <a:ext cx="7254853"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Cyberbullying (1)</a:t>
            </a:r>
            <a:endParaRPr sz="2400" dirty="0">
              <a:solidFill>
                <a:schemeClr val="tx1"/>
              </a:solidFill>
              <a:latin typeface="Calibri" panose="020F0502020204030204" pitchFamily="34" charset="0"/>
              <a:cs typeface="Calibri" panose="020F0502020204030204" pitchFamily="34" charset="0"/>
            </a:endParaRPr>
          </a:p>
        </p:txBody>
      </p:sp>
      <p:sp>
        <p:nvSpPr>
          <p:cNvPr id="539" name="Google Shape;539;p78"/>
          <p:cNvSpPr txBox="1">
            <a:spLocks noGrp="1"/>
          </p:cNvSpPr>
          <p:nvPr>
            <p:ph type="body" idx="1"/>
          </p:nvPr>
        </p:nvSpPr>
        <p:spPr>
          <a:xfrm>
            <a:off x="1837200" y="980728"/>
            <a:ext cx="5865600" cy="3852300"/>
          </a:xfrm>
          <a:prstGeom prst="rect">
            <a:avLst/>
          </a:prstGeom>
          <a:noFill/>
          <a:ln>
            <a:noFill/>
          </a:ln>
        </p:spPr>
        <p:txBody>
          <a:bodyPr spcFirstLastPara="1" vert="horz" wrap="square" lIns="91425" tIns="91425" rIns="91425" bIns="91425" rtlCol="0" anchor="t" anchorCtr="0">
            <a:noAutofit/>
          </a:bodyPr>
          <a:lstStyle/>
          <a:p>
            <a:pPr marL="0" indent="0">
              <a:buClr>
                <a:schemeClr val="dk1"/>
              </a:buClr>
              <a:buNone/>
            </a:pPr>
            <a:r>
              <a:rPr lang="en-GB" sz="1800" dirty="0">
                <a:solidFill>
                  <a:srgbClr val="000000"/>
                </a:solidFill>
                <a:latin typeface="Calibri" panose="020F0502020204030204" pitchFamily="34" charset="0"/>
                <a:cs typeface="Calibri" panose="020F0502020204030204" pitchFamily="34" charset="0"/>
              </a:rPr>
              <a:t>Building on what is taught in primary, explain that all the following behaviours constitute cyberbullying:</a:t>
            </a:r>
            <a:endParaRPr sz="1800" dirty="0">
              <a:solidFill>
                <a:srgbClr val="000000"/>
              </a:solidFill>
              <a:latin typeface="Calibri" panose="020F0502020204030204" pitchFamily="34" charset="0"/>
              <a:cs typeface="Calibri" panose="020F0502020204030204" pitchFamily="34" charset="0"/>
            </a:endParaRPr>
          </a:p>
          <a:p>
            <a:pPr marL="0" indent="0">
              <a:buClr>
                <a:schemeClr val="dk1"/>
              </a:buClr>
              <a:buNone/>
            </a:pP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publishing someone’s personal information</a:t>
            </a:r>
            <a:r>
              <a:rPr lang="en-GB" sz="1800" dirty="0">
                <a:solidFill>
                  <a:srgbClr val="000000"/>
                </a:solidFill>
                <a:latin typeface="Calibri" panose="020F0502020204030204" pitchFamily="34" charset="0"/>
                <a:cs typeface="Calibri" panose="020F0502020204030204" pitchFamily="34" charset="0"/>
              </a:rPr>
              <a:t> </a:t>
            </a:r>
            <a:r>
              <a:rPr lang="en-GB" sz="1800" b="1" dirty="0">
                <a:solidFill>
                  <a:srgbClr val="000000"/>
                </a:solidFill>
                <a:latin typeface="Calibri" panose="020F0502020204030204" pitchFamily="34" charset="0"/>
                <a:cs typeface="Calibri" panose="020F0502020204030204" pitchFamily="34" charset="0"/>
              </a:rPr>
              <a:t>or images</a:t>
            </a:r>
            <a:r>
              <a:rPr lang="en-GB" sz="1800" dirty="0">
                <a:solidFill>
                  <a:srgbClr val="000000"/>
                </a:solidFill>
                <a:latin typeface="Calibri" panose="020F0502020204030204" pitchFamily="34" charset="0"/>
                <a:cs typeface="Calibri" panose="020F0502020204030204" pitchFamily="34" charset="0"/>
              </a:rPr>
              <a:t> without their consent, e.g. deliberately trying to humiliate them by sharing their private messages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intimidating or threatening someone</a:t>
            </a:r>
            <a:r>
              <a:rPr lang="en-GB" sz="1800" dirty="0">
                <a:solidFill>
                  <a:srgbClr val="000000"/>
                </a:solidFill>
                <a:latin typeface="Calibri" panose="020F0502020204030204" pitchFamily="34" charset="0"/>
                <a:cs typeface="Calibri" panose="020F0502020204030204" pitchFamily="34" charset="0"/>
              </a:rPr>
              <a:t>, e.g. with threats of violence, or revealing private information</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harassing or stalking someone</a:t>
            </a:r>
            <a:r>
              <a:rPr lang="en-GB" sz="1800" dirty="0">
                <a:solidFill>
                  <a:srgbClr val="000000"/>
                </a:solidFill>
                <a:latin typeface="Calibri" panose="020F0502020204030204" pitchFamily="34" charset="0"/>
                <a:cs typeface="Calibri" panose="020F0502020204030204" pitchFamily="34" charset="0"/>
              </a:rPr>
              <a:t>, e.g. repeatedly sending unwanted messages, either privately or publicly</a:t>
            </a:r>
            <a:endParaRPr sz="1800" dirty="0">
              <a:solidFill>
                <a:srgbClr val="000000"/>
              </a:solidFill>
              <a:latin typeface="Calibri" panose="020F0502020204030204" pitchFamily="34" charset="0"/>
              <a:cs typeface="Calibri" panose="020F0502020204030204" pitchFamily="34" charset="0"/>
            </a:endParaRPr>
          </a:p>
        </p:txBody>
      </p:sp>
      <p:sp>
        <p:nvSpPr>
          <p:cNvPr id="540" name="Google Shape;540;p78"/>
          <p:cNvSpPr txBox="1">
            <a:spLocks noGrp="1"/>
          </p:cNvSpPr>
          <p:nvPr>
            <p:ph type="body" idx="2"/>
          </p:nvPr>
        </p:nvSpPr>
        <p:spPr>
          <a:xfrm>
            <a:off x="7702800" y="1073674"/>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indent="0">
              <a:buClr>
                <a:schemeClr val="dk1"/>
              </a:buClr>
              <a:buSzPts val="1100"/>
              <a:buNone/>
            </a:pPr>
            <a:endParaRPr dirty="0"/>
          </a:p>
        </p:txBody>
      </p:sp>
      <p:sp>
        <p:nvSpPr>
          <p:cNvPr id="542" name="Google Shape;542;p78"/>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41" name="Google Shape;541;p78"/>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20</a:t>
            </a:fld>
            <a:endParaRPr dirty="0">
              <a:solidFill>
                <a:srgbClr val="260859"/>
              </a:solidFill>
            </a:endParaRPr>
          </a:p>
        </p:txBody>
      </p:sp>
    </p:spTree>
    <p:extLst>
      <p:ext uri="{BB962C8B-B14F-4D97-AF65-F5344CB8AC3E}">
        <p14:creationId xmlns:p14="http://schemas.microsoft.com/office/powerpoint/2010/main" val="6542405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Shape 546"/>
        <p:cNvGrpSpPr/>
        <p:nvPr/>
      </p:nvGrpSpPr>
      <p:grpSpPr>
        <a:xfrm>
          <a:off x="0" y="0"/>
          <a:ext cx="0" cy="0"/>
          <a:chOff x="0" y="0"/>
          <a:chExt cx="0" cy="0"/>
        </a:xfrm>
      </p:grpSpPr>
      <p:sp>
        <p:nvSpPr>
          <p:cNvPr id="547" name="Google Shape;547;p79"/>
          <p:cNvSpPr txBox="1">
            <a:spLocks noGrp="1"/>
          </p:cNvSpPr>
          <p:nvPr>
            <p:ph type="title"/>
          </p:nvPr>
        </p:nvSpPr>
        <p:spPr>
          <a:xfrm>
            <a:off x="1828855" y="188640"/>
            <a:ext cx="8155577"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Cyberbullying (2)</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p:txBody>
      </p:sp>
      <p:sp>
        <p:nvSpPr>
          <p:cNvPr id="548" name="Google Shape;548;p79"/>
          <p:cNvSpPr txBox="1">
            <a:spLocks noGrp="1"/>
          </p:cNvSpPr>
          <p:nvPr>
            <p:ph type="body" idx="1"/>
          </p:nvPr>
        </p:nvSpPr>
        <p:spPr>
          <a:xfrm>
            <a:off x="1703512" y="836712"/>
            <a:ext cx="5865600" cy="3665700"/>
          </a:xfrm>
          <a:prstGeom prst="rect">
            <a:avLst/>
          </a:prstGeom>
          <a:noFill/>
          <a:ln>
            <a:noFill/>
          </a:ln>
        </p:spPr>
        <p:txBody>
          <a:bodyPr spcFirstLastPara="1" vert="horz" wrap="square" lIns="91425" tIns="91425" rIns="91425" bIns="91425" rtlCol="0" anchor="t" anchorCtr="0">
            <a:noAutofit/>
          </a:bodyPr>
          <a:lstStyle/>
          <a:p>
            <a:pPr>
              <a:lnSpc>
                <a:spcPct val="100000"/>
              </a:lnSpc>
              <a:buClr>
                <a:schemeClr val="accent1"/>
              </a:buClr>
            </a:pPr>
            <a:r>
              <a:rPr lang="en-GB" sz="1800" b="1" dirty="0">
                <a:solidFill>
                  <a:srgbClr val="000000"/>
                </a:solidFill>
                <a:latin typeface="Calibri" panose="020F0502020204030204" pitchFamily="34" charset="0"/>
                <a:cs typeface="Calibri" panose="020F0502020204030204" pitchFamily="34" charset="0"/>
              </a:rPr>
              <a:t>vilifying or defaming someone</a:t>
            </a:r>
            <a:r>
              <a:rPr lang="en-GB" sz="1800" dirty="0">
                <a:solidFill>
                  <a:srgbClr val="000000"/>
                </a:solidFill>
                <a:latin typeface="Calibri" panose="020F0502020204030204" pitchFamily="34" charset="0"/>
                <a:cs typeface="Calibri" panose="020F0502020204030204" pitchFamily="34" charset="0"/>
              </a:rPr>
              <a:t>, e.g. posting upsetting or defamatory remarks about them online</a:t>
            </a:r>
            <a:endParaRPr sz="1800" dirty="0">
              <a:solidFill>
                <a:srgbClr val="000000"/>
              </a:solidFill>
              <a:latin typeface="Calibri" panose="020F0502020204030204" pitchFamily="34" charset="0"/>
              <a:cs typeface="Calibri" panose="020F0502020204030204" pitchFamily="34" charset="0"/>
            </a:endParaRPr>
          </a:p>
          <a:p>
            <a:pPr>
              <a:lnSpc>
                <a:spcPct val="100000"/>
              </a:lnSpc>
              <a:buClr>
                <a:schemeClr val="accent1"/>
              </a:buClr>
            </a:pPr>
            <a:r>
              <a:rPr lang="en-GB" sz="1800" b="1" dirty="0">
                <a:solidFill>
                  <a:srgbClr val="000000"/>
                </a:solidFill>
                <a:latin typeface="Calibri" panose="020F0502020204030204" pitchFamily="34" charset="0"/>
                <a:cs typeface="Calibri" panose="020F0502020204030204" pitchFamily="34" charset="0"/>
              </a:rPr>
              <a:t>excluding someone</a:t>
            </a:r>
            <a:r>
              <a:rPr lang="en-GB" sz="1800" dirty="0">
                <a:solidFill>
                  <a:srgbClr val="000000"/>
                </a:solidFill>
                <a:latin typeface="Calibri" panose="020F0502020204030204" pitchFamily="34" charset="0"/>
                <a:cs typeface="Calibri" panose="020F0502020204030204" pitchFamily="34" charset="0"/>
              </a:rPr>
              <a:t>, e.g. setting up closed groups or ‘blocking’ them</a:t>
            </a:r>
            <a:endParaRPr sz="1800" dirty="0">
              <a:solidFill>
                <a:srgbClr val="000000"/>
              </a:solidFill>
              <a:latin typeface="Calibri" panose="020F0502020204030204" pitchFamily="34" charset="0"/>
              <a:cs typeface="Calibri" panose="020F0502020204030204" pitchFamily="34" charset="0"/>
            </a:endParaRPr>
          </a:p>
          <a:p>
            <a:pPr>
              <a:lnSpc>
                <a:spcPct val="100000"/>
              </a:lnSpc>
              <a:buClr>
                <a:schemeClr val="accent1"/>
              </a:buClr>
            </a:pPr>
            <a:r>
              <a:rPr lang="en-GB" sz="1800" b="1" dirty="0">
                <a:solidFill>
                  <a:srgbClr val="000000"/>
                </a:solidFill>
                <a:latin typeface="Calibri" panose="020F0502020204030204" pitchFamily="34" charset="0"/>
                <a:cs typeface="Calibri" panose="020F0502020204030204" pitchFamily="34" charset="0"/>
              </a:rPr>
              <a:t>impersonating someone</a:t>
            </a:r>
            <a:r>
              <a:rPr lang="en-GB" sz="1800" dirty="0">
                <a:solidFill>
                  <a:srgbClr val="000000"/>
                </a:solidFill>
                <a:latin typeface="Calibri" panose="020F0502020204030204" pitchFamily="34" charset="0"/>
                <a:cs typeface="Calibri" panose="020F0502020204030204" pitchFamily="34" charset="0"/>
              </a:rPr>
              <a:t>, e.g. identity theft, carrying out acts online or posting messages while pretending to be that person</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Teach that cyberbullying can be </a:t>
            </a:r>
            <a:r>
              <a:rPr lang="en-GB" sz="1800" b="1" dirty="0">
                <a:solidFill>
                  <a:srgbClr val="000000"/>
                </a:solidFill>
                <a:latin typeface="Calibri" panose="020F0502020204030204" pitchFamily="34" charset="0"/>
                <a:cs typeface="Calibri" panose="020F0502020204030204" pitchFamily="34" charset="0"/>
              </a:rPr>
              <a:t>extremely</a:t>
            </a:r>
            <a:r>
              <a:rPr lang="en-GB" sz="1800" dirty="0">
                <a:solidFill>
                  <a:srgbClr val="000000"/>
                </a:solidFill>
                <a:latin typeface="Calibri" panose="020F0502020204030204" pitchFamily="34" charset="0"/>
                <a:cs typeface="Calibri" panose="020F0502020204030204" pitchFamily="34" charset="0"/>
              </a:rPr>
              <a:t> </a:t>
            </a:r>
            <a:r>
              <a:rPr lang="en-GB" sz="1800" b="1" dirty="0">
                <a:solidFill>
                  <a:srgbClr val="000000"/>
                </a:solidFill>
                <a:latin typeface="Calibri" panose="020F0502020204030204" pitchFamily="34" charset="0"/>
                <a:cs typeface="Calibri" panose="020F0502020204030204" pitchFamily="34" charset="0"/>
              </a:rPr>
              <a:t>hurtful and damaging</a:t>
            </a:r>
            <a:r>
              <a:rPr lang="en-GB" sz="1800" dirty="0">
                <a:solidFill>
                  <a:srgbClr val="000000"/>
                </a:solidFill>
                <a:latin typeface="Calibri" panose="020F0502020204030204" pitchFamily="34" charset="0"/>
                <a:cs typeface="Calibri" panose="020F0502020204030204" pitchFamily="34" charset="0"/>
              </a:rPr>
              <a:t>.</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SzPts val="1100"/>
              <a:buNone/>
            </a:pPr>
            <a:r>
              <a:rPr lang="en-GB" sz="1800" dirty="0">
                <a:solidFill>
                  <a:srgbClr val="000000"/>
                </a:solidFill>
                <a:latin typeface="Calibri" panose="020F0502020204030204" pitchFamily="34" charset="0"/>
                <a:cs typeface="Calibri" panose="020F0502020204030204" pitchFamily="34" charset="0"/>
              </a:rPr>
              <a:t>Explain that cyberbullying can be hard to escape and particularly hurtful because of the ‘large audience’ online.</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Clr>
                <a:schemeClr val="dk1"/>
              </a:buClr>
              <a:buSzPts val="1100"/>
              <a:buNone/>
            </a:pPr>
            <a:endParaRPr sz="1800" dirty="0">
              <a:latin typeface="Calibri" panose="020F0502020204030204" pitchFamily="34" charset="0"/>
              <a:cs typeface="Calibri" panose="020F0502020204030204" pitchFamily="34" charset="0"/>
            </a:endParaRPr>
          </a:p>
          <a:p>
            <a:pPr marL="0" indent="0">
              <a:lnSpc>
                <a:spcPct val="100000"/>
              </a:lnSpc>
              <a:buClr>
                <a:schemeClr val="dk1"/>
              </a:buClr>
              <a:buSzPts val="1100"/>
              <a:buNone/>
            </a:pPr>
            <a:endParaRPr sz="1800" dirty="0">
              <a:latin typeface="Calibri" panose="020F0502020204030204" pitchFamily="34" charset="0"/>
              <a:cs typeface="Calibri" panose="020F0502020204030204" pitchFamily="34" charset="0"/>
            </a:endParaRPr>
          </a:p>
        </p:txBody>
      </p:sp>
      <p:sp>
        <p:nvSpPr>
          <p:cNvPr id="549" name="Google Shape;549;p79"/>
          <p:cNvSpPr txBox="1">
            <a:spLocks noGrp="1"/>
          </p:cNvSpPr>
          <p:nvPr>
            <p:ph type="body" idx="2"/>
          </p:nvPr>
        </p:nvSpPr>
        <p:spPr>
          <a:xfrm>
            <a:off x="7702800" y="1073674"/>
            <a:ext cx="2695200" cy="23553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indent="0">
              <a:buClr>
                <a:schemeClr val="dk1"/>
              </a:buClr>
              <a:buSzPts val="1100"/>
              <a:buNone/>
            </a:pPr>
            <a:endParaRPr dirty="0"/>
          </a:p>
        </p:txBody>
      </p:sp>
      <p:sp>
        <p:nvSpPr>
          <p:cNvPr id="551" name="Google Shape;551;p79"/>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50" name="Google Shape;550;p79"/>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21</a:t>
            </a:fld>
            <a:endParaRPr dirty="0">
              <a:solidFill>
                <a:srgbClr val="260859"/>
              </a:solidFill>
            </a:endParaRPr>
          </a:p>
        </p:txBody>
      </p:sp>
    </p:spTree>
    <p:extLst>
      <p:ext uri="{BB962C8B-B14F-4D97-AF65-F5344CB8AC3E}">
        <p14:creationId xmlns:p14="http://schemas.microsoft.com/office/powerpoint/2010/main" val="28567208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Shape 555"/>
        <p:cNvGrpSpPr/>
        <p:nvPr/>
      </p:nvGrpSpPr>
      <p:grpSpPr>
        <a:xfrm>
          <a:off x="0" y="0"/>
          <a:ext cx="0" cy="0"/>
          <a:chOff x="0" y="0"/>
          <a:chExt cx="0" cy="0"/>
        </a:xfrm>
      </p:grpSpPr>
      <p:sp>
        <p:nvSpPr>
          <p:cNvPr id="556" name="Google Shape;556;p80"/>
          <p:cNvSpPr txBox="1">
            <a:spLocks noGrp="1"/>
          </p:cNvSpPr>
          <p:nvPr>
            <p:ph type="title"/>
          </p:nvPr>
        </p:nvSpPr>
        <p:spPr>
          <a:xfrm>
            <a:off x="1919536" y="332656"/>
            <a:ext cx="8280920"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 RE-RSE-HE Statutory Guidance Impact of bullying</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p:txBody>
      </p:sp>
      <p:sp>
        <p:nvSpPr>
          <p:cNvPr id="557" name="Google Shape;557;p80"/>
          <p:cNvSpPr txBox="1">
            <a:spLocks noGrp="1"/>
          </p:cNvSpPr>
          <p:nvPr>
            <p:ph type="body" idx="1"/>
          </p:nvPr>
        </p:nvSpPr>
        <p:spPr>
          <a:xfrm>
            <a:off x="1816743" y="1073675"/>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Teach that all forms of bullying, including cyberbullying, are harmful. Bullying can:</a:t>
            </a:r>
            <a:endParaRPr sz="1800" dirty="0">
              <a:solidFill>
                <a:srgbClr val="000000"/>
              </a:solidFill>
              <a:latin typeface="Calibri" panose="020F0502020204030204" pitchFamily="34" charset="0"/>
              <a:cs typeface="Calibri" panose="020F0502020204030204" pitchFamily="34" charset="0"/>
            </a:endParaRPr>
          </a:p>
          <a:p>
            <a:pPr>
              <a:buClr>
                <a:srgbClr val="000000"/>
              </a:buClr>
            </a:pPr>
            <a:r>
              <a:rPr lang="en-GB" sz="1800" dirty="0">
                <a:solidFill>
                  <a:srgbClr val="000000"/>
                </a:solidFill>
                <a:latin typeface="Calibri" panose="020F0502020204030204" pitchFamily="34" charset="0"/>
                <a:cs typeface="Calibri" panose="020F0502020204030204" pitchFamily="34" charset="0"/>
              </a:rPr>
              <a:t>make someone want to </a:t>
            </a:r>
            <a:r>
              <a:rPr lang="en-GB" sz="1800" b="1" dirty="0">
                <a:solidFill>
                  <a:srgbClr val="000000"/>
                </a:solidFill>
                <a:latin typeface="Calibri" panose="020F0502020204030204" pitchFamily="34" charset="0"/>
                <a:cs typeface="Calibri" panose="020F0502020204030204" pitchFamily="34" charset="0"/>
              </a:rPr>
              <a:t>hurt themselves</a:t>
            </a:r>
            <a:endParaRPr sz="1800" dirty="0">
              <a:solidFill>
                <a:srgbClr val="000000"/>
              </a:solidFill>
              <a:latin typeface="Calibri" panose="020F0502020204030204" pitchFamily="34" charset="0"/>
              <a:cs typeface="Calibri" panose="020F0502020204030204" pitchFamily="34" charset="0"/>
            </a:endParaRPr>
          </a:p>
          <a:p>
            <a:pPr>
              <a:buClr>
                <a:srgbClr val="000000"/>
              </a:buClr>
            </a:pPr>
            <a:r>
              <a:rPr lang="en-GB" sz="1800" dirty="0">
                <a:solidFill>
                  <a:srgbClr val="000000"/>
                </a:solidFill>
                <a:latin typeface="Calibri" panose="020F0502020204030204" pitchFamily="34" charset="0"/>
                <a:cs typeface="Calibri" panose="020F0502020204030204" pitchFamily="34" charset="0"/>
              </a:rPr>
              <a:t>make someone want to </a:t>
            </a:r>
            <a:r>
              <a:rPr lang="en-GB" sz="1800" b="1" dirty="0">
                <a:solidFill>
                  <a:srgbClr val="000000"/>
                </a:solidFill>
                <a:latin typeface="Calibri" panose="020F0502020204030204" pitchFamily="34" charset="0"/>
                <a:cs typeface="Calibri" panose="020F0502020204030204" pitchFamily="34" charset="0"/>
              </a:rPr>
              <a:t>hurt other people</a:t>
            </a:r>
            <a:endParaRPr sz="1800" b="1" dirty="0">
              <a:solidFill>
                <a:srgbClr val="000000"/>
              </a:solidFill>
              <a:latin typeface="Calibri" panose="020F0502020204030204" pitchFamily="34" charset="0"/>
              <a:cs typeface="Calibri" panose="020F0502020204030204" pitchFamily="34" charset="0"/>
            </a:endParaRPr>
          </a:p>
          <a:p>
            <a:pPr>
              <a:buClr>
                <a:srgbClr val="000000"/>
              </a:buClr>
            </a:pPr>
            <a:r>
              <a:rPr lang="en-GB" sz="1800" dirty="0">
                <a:solidFill>
                  <a:srgbClr val="000000"/>
                </a:solidFill>
                <a:latin typeface="Calibri" panose="020F0502020204030204" pitchFamily="34" charset="0"/>
                <a:cs typeface="Calibri" panose="020F0502020204030204" pitchFamily="34" charset="0"/>
              </a:rPr>
              <a:t>have a negative impact on </a:t>
            </a:r>
            <a:r>
              <a:rPr lang="en-GB" sz="1800" b="1" dirty="0">
                <a:solidFill>
                  <a:srgbClr val="000000"/>
                </a:solidFill>
                <a:latin typeface="Calibri" panose="020F0502020204030204" pitchFamily="34" charset="0"/>
                <a:cs typeface="Calibri" panose="020F0502020204030204" pitchFamily="34" charset="0"/>
              </a:rPr>
              <a:t>mental health and wellbeing, </a:t>
            </a:r>
            <a:r>
              <a:rPr lang="en-GB" sz="1800" dirty="0">
                <a:solidFill>
                  <a:srgbClr val="000000"/>
                </a:solidFill>
                <a:latin typeface="Calibri" panose="020F0502020204030204" pitchFamily="34" charset="0"/>
                <a:cs typeface="Calibri" panose="020F0502020204030204" pitchFamily="34" charset="0"/>
              </a:rPr>
              <a:t>e.g. depression, social withdrawal</a:t>
            </a:r>
            <a:endParaRPr sz="1800" dirty="0">
              <a:solidFill>
                <a:srgbClr val="000000"/>
              </a:solidFill>
              <a:latin typeface="Calibri" panose="020F0502020204030204" pitchFamily="34" charset="0"/>
              <a:cs typeface="Calibri" panose="020F0502020204030204" pitchFamily="34" charset="0"/>
            </a:endParaRPr>
          </a:p>
          <a:p>
            <a:pPr>
              <a:buClr>
                <a:srgbClr val="000000"/>
              </a:buClr>
            </a:pPr>
            <a:r>
              <a:rPr lang="en-GB" sz="1800" dirty="0">
                <a:solidFill>
                  <a:srgbClr val="000000"/>
                </a:solidFill>
                <a:latin typeface="Calibri" panose="020F0502020204030204" pitchFamily="34" charset="0"/>
                <a:cs typeface="Calibri" panose="020F0502020204030204" pitchFamily="34" charset="0"/>
              </a:rPr>
              <a:t>affect someone long afterwards</a:t>
            </a:r>
            <a:endParaRPr sz="1800" dirty="0">
              <a:solidFill>
                <a:srgbClr val="000000"/>
              </a:solidFill>
              <a:latin typeface="Calibri" panose="020F0502020204030204" pitchFamily="34" charset="0"/>
              <a:cs typeface="Calibri" panose="020F0502020204030204" pitchFamily="34" charset="0"/>
            </a:endParaRPr>
          </a:p>
          <a:p>
            <a:pPr>
              <a:buClr>
                <a:srgbClr val="000000"/>
              </a:buClr>
            </a:pPr>
            <a:r>
              <a:rPr lang="en-GB" sz="1800" dirty="0">
                <a:solidFill>
                  <a:srgbClr val="000000"/>
                </a:solidFill>
                <a:latin typeface="Calibri" panose="020F0502020204030204" pitchFamily="34" charset="0"/>
                <a:cs typeface="Calibri" panose="020F0502020204030204" pitchFamily="34" charset="0"/>
              </a:rPr>
              <a:t>make someone </a:t>
            </a:r>
            <a:r>
              <a:rPr lang="en-GB" sz="1800" b="1" dirty="0">
                <a:solidFill>
                  <a:srgbClr val="000000"/>
                </a:solidFill>
                <a:latin typeface="Calibri" panose="020F0502020204030204" pitchFamily="34" charset="0"/>
                <a:cs typeface="Calibri" panose="020F0502020204030204" pitchFamily="34" charset="0"/>
              </a:rPr>
              <a:t>miss school</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Teach that someone might be affected by bullying even if they appear otherwise. Unexplained changes in their behaviour might be a sign of this.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114300" indent="0">
              <a:buSzPts val="1800"/>
              <a:buNone/>
            </a:pPr>
            <a:endParaRPr sz="1800" dirty="0">
              <a:latin typeface="Calibri" panose="020F0502020204030204" pitchFamily="34" charset="0"/>
              <a:cs typeface="Calibri" panose="020F0502020204030204" pitchFamily="34" charset="0"/>
            </a:endParaRPr>
          </a:p>
          <a:p>
            <a:pPr marL="0" indent="0">
              <a:buSzPts val="1800"/>
              <a:buNone/>
            </a:pPr>
            <a:endParaRPr sz="1800" dirty="0">
              <a:latin typeface="Calibri" panose="020F0502020204030204" pitchFamily="34" charset="0"/>
              <a:cs typeface="Calibri" panose="020F0502020204030204" pitchFamily="34" charset="0"/>
            </a:endParaRPr>
          </a:p>
          <a:p>
            <a:pPr indent="-228600">
              <a:buClr>
                <a:srgbClr val="FF0000"/>
              </a:buClr>
              <a:buNone/>
            </a:pPr>
            <a:endParaRPr sz="1800" dirty="0">
              <a:solidFill>
                <a:srgbClr val="FF0000"/>
              </a:solidFill>
              <a:latin typeface="Calibri" panose="020F0502020204030204" pitchFamily="34" charset="0"/>
              <a:cs typeface="Calibri" panose="020F0502020204030204" pitchFamily="34" charset="0"/>
            </a:endParaRPr>
          </a:p>
          <a:p>
            <a:pPr marL="0" indent="0">
              <a:spcBef>
                <a:spcPts val="1600"/>
              </a:spcBef>
              <a:buNone/>
            </a:pPr>
            <a:endParaRPr sz="1800" dirty="0">
              <a:latin typeface="Calibri" panose="020F0502020204030204" pitchFamily="34" charset="0"/>
              <a:cs typeface="Calibri" panose="020F0502020204030204" pitchFamily="34" charset="0"/>
            </a:endParaRPr>
          </a:p>
          <a:p>
            <a:pPr marL="0" indent="0">
              <a:spcBef>
                <a:spcPts val="1600"/>
              </a:spcBef>
              <a:spcAft>
                <a:spcPts val="1600"/>
              </a:spcAft>
              <a:buNone/>
            </a:pPr>
            <a:endParaRPr sz="1800" dirty="0">
              <a:latin typeface="Calibri" panose="020F0502020204030204" pitchFamily="34" charset="0"/>
              <a:cs typeface="Calibri" panose="020F0502020204030204" pitchFamily="34" charset="0"/>
            </a:endParaRPr>
          </a:p>
        </p:txBody>
      </p:sp>
      <p:sp>
        <p:nvSpPr>
          <p:cNvPr id="558" name="Google Shape;558;p80"/>
          <p:cNvSpPr txBox="1">
            <a:spLocks noGrp="1"/>
          </p:cNvSpPr>
          <p:nvPr>
            <p:ph type="body" idx="2"/>
          </p:nvPr>
        </p:nvSpPr>
        <p:spPr>
          <a:xfrm>
            <a:off x="7702800" y="1073676"/>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indent="0">
              <a:buClr>
                <a:schemeClr val="dk1"/>
              </a:buClr>
              <a:buSzPts val="1100"/>
              <a:buNone/>
            </a:pPr>
            <a:endParaRPr dirty="0"/>
          </a:p>
        </p:txBody>
      </p:sp>
      <p:sp>
        <p:nvSpPr>
          <p:cNvPr id="560" name="Google Shape;560;p80"/>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59" name="Google Shape;559;p80"/>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22</a:t>
            </a:fld>
            <a:endParaRPr dirty="0">
              <a:solidFill>
                <a:srgbClr val="260859"/>
              </a:solidFill>
            </a:endParaRPr>
          </a:p>
        </p:txBody>
      </p:sp>
    </p:spTree>
    <p:extLst>
      <p:ext uri="{BB962C8B-B14F-4D97-AF65-F5344CB8AC3E}">
        <p14:creationId xmlns:p14="http://schemas.microsoft.com/office/powerpoint/2010/main" val="122077882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Shape 564"/>
        <p:cNvGrpSpPr/>
        <p:nvPr/>
      </p:nvGrpSpPr>
      <p:grpSpPr>
        <a:xfrm>
          <a:off x="0" y="0"/>
          <a:ext cx="0" cy="0"/>
          <a:chOff x="0" y="0"/>
          <a:chExt cx="0" cy="0"/>
        </a:xfrm>
      </p:grpSpPr>
      <p:sp>
        <p:nvSpPr>
          <p:cNvPr id="565" name="Google Shape;565;p81"/>
          <p:cNvSpPr txBox="1">
            <a:spLocks noGrp="1"/>
          </p:cNvSpPr>
          <p:nvPr>
            <p:ph type="title"/>
          </p:nvPr>
        </p:nvSpPr>
        <p:spPr>
          <a:xfrm>
            <a:off x="1780362" y="332656"/>
            <a:ext cx="8492102"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Bystander intervention</a:t>
            </a:r>
            <a:endParaRPr sz="2400" dirty="0">
              <a:solidFill>
                <a:schemeClr val="tx1"/>
              </a:solidFill>
              <a:latin typeface="Calibri" panose="020F0502020204030204" pitchFamily="34" charset="0"/>
              <a:cs typeface="Calibri" panose="020F0502020204030204" pitchFamily="34" charset="0"/>
            </a:endParaRPr>
          </a:p>
        </p:txBody>
      </p:sp>
      <p:sp>
        <p:nvSpPr>
          <p:cNvPr id="566" name="Google Shape;566;p81"/>
          <p:cNvSpPr txBox="1">
            <a:spLocks noGrp="1"/>
          </p:cNvSpPr>
          <p:nvPr>
            <p:ph type="body" idx="1"/>
          </p:nvPr>
        </p:nvSpPr>
        <p:spPr>
          <a:xfrm>
            <a:off x="1837200" y="927029"/>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Build on what is taught in primary. Remind pupils what </a:t>
            </a:r>
            <a:r>
              <a:rPr lang="en-GB" sz="1800" b="1" dirty="0">
                <a:solidFill>
                  <a:srgbClr val="000000"/>
                </a:solidFill>
                <a:latin typeface="Calibri" panose="020F0502020204030204" pitchFamily="34" charset="0"/>
                <a:cs typeface="Calibri" panose="020F0502020204030204" pitchFamily="34" charset="0"/>
              </a:rPr>
              <a:t>active</a:t>
            </a:r>
            <a:r>
              <a:rPr lang="en-GB" sz="1800" dirty="0">
                <a:solidFill>
                  <a:srgbClr val="000000"/>
                </a:solidFill>
                <a:latin typeface="Calibri" panose="020F0502020204030204" pitchFamily="34" charset="0"/>
                <a:cs typeface="Calibri" panose="020F0502020204030204" pitchFamily="34" charset="0"/>
              </a:rPr>
              <a:t> and </a:t>
            </a:r>
            <a:r>
              <a:rPr lang="en-GB" sz="1800" b="1" dirty="0">
                <a:solidFill>
                  <a:srgbClr val="000000"/>
                </a:solidFill>
                <a:latin typeface="Calibri" panose="020F0502020204030204" pitchFamily="34" charset="0"/>
                <a:cs typeface="Calibri" panose="020F0502020204030204" pitchFamily="34" charset="0"/>
              </a:rPr>
              <a:t>passive</a:t>
            </a:r>
            <a:r>
              <a:rPr lang="en-GB" sz="1800" dirty="0">
                <a:solidFill>
                  <a:srgbClr val="000000"/>
                </a:solidFill>
                <a:latin typeface="Calibri" panose="020F0502020204030204" pitchFamily="34" charset="0"/>
                <a:cs typeface="Calibri" panose="020F0502020204030204" pitchFamily="34" charset="0"/>
              </a:rPr>
              <a:t> bystanders are and the importance of </a:t>
            </a:r>
            <a:r>
              <a:rPr lang="en-GB" sz="1800" b="1" dirty="0">
                <a:solidFill>
                  <a:srgbClr val="000000"/>
                </a:solidFill>
                <a:latin typeface="Calibri" panose="020F0502020204030204" pitchFamily="34" charset="0"/>
                <a:cs typeface="Calibri" panose="020F0502020204030204" pitchFamily="34" charset="0"/>
              </a:rPr>
              <a:t>bystander intervention.</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b="1"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Teach to pupils the ways that they can become an active bystander including:</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b="1" dirty="0">
                <a:solidFill>
                  <a:srgbClr val="000000"/>
                </a:solidFill>
                <a:latin typeface="Calibri" panose="020F0502020204030204" pitchFamily="34" charset="0"/>
                <a:cs typeface="Calibri" panose="020F0502020204030204" pitchFamily="34" charset="0"/>
              </a:rPr>
              <a:t>diffusing </a:t>
            </a:r>
            <a:r>
              <a:rPr lang="en-GB" sz="1800" dirty="0">
                <a:solidFill>
                  <a:srgbClr val="000000"/>
                </a:solidFill>
                <a:latin typeface="Calibri" panose="020F0502020204030204" pitchFamily="34" charset="0"/>
                <a:cs typeface="Calibri" panose="020F0502020204030204" pitchFamily="34" charset="0"/>
              </a:rPr>
              <a:t>the situation if they are able to do so</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b="1" dirty="0">
                <a:solidFill>
                  <a:srgbClr val="000000"/>
                </a:solidFill>
                <a:latin typeface="Calibri" panose="020F0502020204030204" pitchFamily="34" charset="0"/>
                <a:cs typeface="Calibri" panose="020F0502020204030204" pitchFamily="34" charset="0"/>
              </a:rPr>
              <a:t>privately</a:t>
            </a:r>
            <a:r>
              <a:rPr lang="en-GB" sz="1800" dirty="0">
                <a:solidFill>
                  <a:srgbClr val="000000"/>
                </a:solidFill>
                <a:latin typeface="Calibri" panose="020F0502020204030204" pitchFamily="34" charset="0"/>
                <a:cs typeface="Calibri" panose="020F0502020204030204" pitchFamily="34" charset="0"/>
              </a:rPr>
              <a:t> </a:t>
            </a:r>
            <a:r>
              <a:rPr lang="en-GB" sz="1800" b="1" dirty="0">
                <a:solidFill>
                  <a:srgbClr val="000000"/>
                </a:solidFill>
                <a:latin typeface="Calibri" panose="020F0502020204030204" pitchFamily="34" charset="0"/>
                <a:cs typeface="Calibri" panose="020F0502020204030204" pitchFamily="34" charset="0"/>
              </a:rPr>
              <a:t>asking the victim if they're okay</a:t>
            </a:r>
            <a:r>
              <a:rPr lang="en-GB" sz="1800" dirty="0">
                <a:solidFill>
                  <a:srgbClr val="000000"/>
                </a:solidFill>
                <a:latin typeface="Calibri" panose="020F0502020204030204" pitchFamily="34" charset="0"/>
                <a:cs typeface="Calibri" panose="020F0502020204030204" pitchFamily="34" charset="0"/>
              </a:rPr>
              <a:t>, giving reassurance, solidarity and offering the hand of friendship</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b="1" dirty="0">
                <a:solidFill>
                  <a:srgbClr val="000000"/>
                </a:solidFill>
                <a:latin typeface="Calibri" panose="020F0502020204030204" pitchFamily="34" charset="0"/>
                <a:cs typeface="Calibri" panose="020F0502020204030204" pitchFamily="34" charset="0"/>
              </a:rPr>
              <a:t>reporting </a:t>
            </a:r>
            <a:r>
              <a:rPr lang="en-GB" sz="1800" dirty="0">
                <a:solidFill>
                  <a:srgbClr val="000000"/>
                </a:solidFill>
                <a:latin typeface="Calibri" panose="020F0502020204030204" pitchFamily="34" charset="0"/>
                <a:cs typeface="Calibri" panose="020F0502020204030204" pitchFamily="34" charset="0"/>
              </a:rPr>
              <a:t>the bullying</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spcBef>
                <a:spcPts val="1600"/>
              </a:spcBef>
              <a:spcAft>
                <a:spcPts val="1600"/>
              </a:spcAft>
              <a:buNone/>
            </a:pPr>
            <a:endParaRPr sz="1800" dirty="0">
              <a:latin typeface="Calibri" panose="020F0502020204030204" pitchFamily="34" charset="0"/>
              <a:cs typeface="Calibri" panose="020F0502020204030204" pitchFamily="34" charset="0"/>
            </a:endParaRPr>
          </a:p>
        </p:txBody>
      </p:sp>
      <p:sp>
        <p:nvSpPr>
          <p:cNvPr id="567" name="Google Shape;567;p81"/>
          <p:cNvSpPr txBox="1">
            <a:spLocks noGrp="1"/>
          </p:cNvSpPr>
          <p:nvPr>
            <p:ph type="body" idx="2"/>
          </p:nvPr>
        </p:nvSpPr>
        <p:spPr>
          <a:xfrm>
            <a:off x="7702800" y="1073676"/>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indent="0">
              <a:buClr>
                <a:schemeClr val="dk1"/>
              </a:buClr>
              <a:buSzPts val="1100"/>
              <a:buNone/>
            </a:pPr>
            <a:endParaRPr dirty="0"/>
          </a:p>
        </p:txBody>
      </p:sp>
      <p:sp>
        <p:nvSpPr>
          <p:cNvPr id="569" name="Google Shape;569;p81"/>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68" name="Google Shape;568;p81"/>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23</a:t>
            </a:fld>
            <a:endParaRPr dirty="0">
              <a:solidFill>
                <a:srgbClr val="260859"/>
              </a:solidFill>
            </a:endParaRPr>
          </a:p>
        </p:txBody>
      </p:sp>
    </p:spTree>
    <p:extLst>
      <p:ext uri="{BB962C8B-B14F-4D97-AF65-F5344CB8AC3E}">
        <p14:creationId xmlns:p14="http://schemas.microsoft.com/office/powerpoint/2010/main" val="330397983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Shape 573"/>
        <p:cNvGrpSpPr/>
        <p:nvPr/>
      </p:nvGrpSpPr>
      <p:grpSpPr>
        <a:xfrm>
          <a:off x="0" y="0"/>
          <a:ext cx="0" cy="0"/>
          <a:chOff x="0" y="0"/>
          <a:chExt cx="0" cy="0"/>
        </a:xfrm>
      </p:grpSpPr>
      <p:sp>
        <p:nvSpPr>
          <p:cNvPr id="574" name="Google Shape;574;p82"/>
          <p:cNvSpPr txBox="1">
            <a:spLocks noGrp="1"/>
          </p:cNvSpPr>
          <p:nvPr>
            <p:ph type="title"/>
          </p:nvPr>
        </p:nvSpPr>
        <p:spPr>
          <a:xfrm>
            <a:off x="1794000" y="332656"/>
            <a:ext cx="8517600"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2400" dirty="0">
                <a:solidFill>
                  <a:schemeClr val="tx1"/>
                </a:solidFill>
                <a:latin typeface="Calibri" panose="020F0502020204030204" pitchFamily="34" charset="0"/>
                <a:cs typeface="Calibri" panose="020F0502020204030204" pitchFamily="34" charset="0"/>
              </a:rPr>
              <a:t>RE-RSE-HE Statutory Guidance Help for bullying victims</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p:txBody>
      </p:sp>
      <p:sp>
        <p:nvSpPr>
          <p:cNvPr id="575" name="Google Shape;575;p82"/>
          <p:cNvSpPr txBox="1">
            <a:spLocks noGrp="1"/>
          </p:cNvSpPr>
          <p:nvPr>
            <p:ph type="body" idx="1"/>
          </p:nvPr>
        </p:nvSpPr>
        <p:spPr>
          <a:xfrm>
            <a:off x="1837200" y="980728"/>
            <a:ext cx="5865600" cy="3665700"/>
          </a:xfrm>
          <a:prstGeom prst="rect">
            <a:avLst/>
          </a:prstGeom>
          <a:noFill/>
          <a:ln>
            <a:noFill/>
          </a:ln>
        </p:spPr>
        <p:txBody>
          <a:bodyPr spcFirstLastPara="1" vert="horz" wrap="square" lIns="91425" tIns="91425" rIns="91425" bIns="91425" rtlCol="0" anchor="t" anchorCtr="0">
            <a:noAutofit/>
          </a:bodyPr>
          <a:lstStyle/>
          <a:p>
            <a:pPr marL="0" indent="0">
              <a:lnSpc>
                <a:spcPct val="100000"/>
              </a:lnSpc>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Explain your school’s safeguarding, anti-bullying and behaviour policies with regards to bullying.</a:t>
            </a:r>
            <a:endParaRPr sz="1800" dirty="0">
              <a:solidFill>
                <a:srgbClr val="000000"/>
              </a:solidFill>
              <a:latin typeface="Calibri" panose="020F0502020204030204" pitchFamily="34" charset="0"/>
              <a:cs typeface="Calibri" panose="020F0502020204030204" pitchFamily="34" charset="0"/>
            </a:endParaRPr>
          </a:p>
          <a:p>
            <a:pPr marL="0" indent="0">
              <a:lnSpc>
                <a:spcPct val="100000"/>
              </a:lnSpc>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Teach that pupils can </a:t>
            </a:r>
            <a:r>
              <a:rPr lang="en-GB" sz="1800" b="1" dirty="0">
                <a:solidFill>
                  <a:srgbClr val="000000"/>
                </a:solidFill>
                <a:latin typeface="Calibri" panose="020F0502020204030204" pitchFamily="34" charset="0"/>
                <a:cs typeface="Calibri" panose="020F0502020204030204" pitchFamily="34" charset="0"/>
              </a:rPr>
              <a:t>speak to a trusted adult</a:t>
            </a:r>
            <a:r>
              <a:rPr lang="en-GB" sz="1800" dirty="0">
                <a:solidFill>
                  <a:srgbClr val="000000"/>
                </a:solidFill>
                <a:latin typeface="Calibri" panose="020F0502020204030204" pitchFamily="34" charset="0"/>
                <a:cs typeface="Calibri" panose="020F0502020204030204" pitchFamily="34" charset="0"/>
              </a:rPr>
              <a:t>, or an organisation such as</a:t>
            </a:r>
            <a:r>
              <a:rPr lang="en-GB" sz="1800" dirty="0">
                <a:latin typeface="Calibri" panose="020F0502020204030204" pitchFamily="34" charset="0"/>
                <a:cs typeface="Calibri" panose="020F0502020204030204" pitchFamily="34" charset="0"/>
              </a:rPr>
              <a:t> </a:t>
            </a:r>
            <a:r>
              <a:rPr lang="en-GB" sz="1800" u="sng" dirty="0">
                <a:solidFill>
                  <a:srgbClr val="0000FF"/>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Childline</a:t>
            </a:r>
            <a:r>
              <a:rPr lang="en-GB" sz="1800" dirty="0">
                <a:latin typeface="Calibri" panose="020F0502020204030204" pitchFamily="34" charset="0"/>
                <a:cs typeface="Calibri" panose="020F0502020204030204" pitchFamily="34" charset="0"/>
              </a:rPr>
              <a:t>. </a:t>
            </a:r>
            <a:r>
              <a:rPr lang="en-GB" sz="1800" dirty="0">
                <a:solidFill>
                  <a:srgbClr val="000000"/>
                </a:solidFill>
                <a:latin typeface="Calibri" panose="020F0502020204030204" pitchFamily="34" charset="0"/>
                <a:cs typeface="Calibri" panose="020F0502020204030204" pitchFamily="34" charset="0"/>
              </a:rPr>
              <a:t>Explain that online bullying by a pupil at the same school can be reported to the school.</a:t>
            </a:r>
            <a:endParaRPr sz="1800" dirty="0">
              <a:solidFill>
                <a:srgbClr val="000000"/>
              </a:solidFill>
              <a:latin typeface="Calibri" panose="020F0502020204030204" pitchFamily="34" charset="0"/>
              <a:cs typeface="Calibri" panose="020F0502020204030204" pitchFamily="34" charset="0"/>
            </a:endParaRPr>
          </a:p>
          <a:p>
            <a:pPr marL="0" indent="0">
              <a:lnSpc>
                <a:spcPct val="100000"/>
              </a:lnSpc>
              <a:spcBef>
                <a:spcPts val="1000"/>
              </a:spcBef>
              <a:buClr>
                <a:schemeClr val="dk1"/>
              </a:buClr>
              <a:buNone/>
            </a:pPr>
            <a:r>
              <a:rPr lang="en-GB" sz="1800" dirty="0">
                <a:solidFill>
                  <a:srgbClr val="000000"/>
                </a:solidFill>
                <a:latin typeface="Calibri" panose="020F0502020204030204" pitchFamily="34" charset="0"/>
                <a:cs typeface="Calibri" panose="020F0502020204030204" pitchFamily="34" charset="0"/>
              </a:rPr>
              <a:t>Discuss:</a:t>
            </a:r>
            <a:endParaRPr sz="1800" dirty="0">
              <a:solidFill>
                <a:srgbClr val="000000"/>
              </a:solidFill>
              <a:latin typeface="Calibri" panose="020F0502020204030204" pitchFamily="34" charset="0"/>
              <a:cs typeface="Calibri" panose="020F0502020204030204" pitchFamily="34" charset="0"/>
            </a:endParaRPr>
          </a:p>
          <a:p>
            <a:pPr>
              <a:lnSpc>
                <a:spcPct val="100000"/>
              </a:lnSpc>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digital reporting tools</a:t>
            </a:r>
            <a:r>
              <a:rPr lang="en-GB" sz="1800" dirty="0">
                <a:solidFill>
                  <a:srgbClr val="000000"/>
                </a:solidFill>
                <a:latin typeface="Calibri" panose="020F0502020204030204" pitchFamily="34" charset="0"/>
                <a:cs typeface="Calibri" panose="020F0502020204030204" pitchFamily="34" charset="0"/>
              </a:rPr>
              <a:t> to remove content</a:t>
            </a:r>
            <a:endParaRPr sz="1800" dirty="0">
              <a:solidFill>
                <a:srgbClr val="000000"/>
              </a:solidFill>
              <a:latin typeface="Calibri" panose="020F0502020204030204" pitchFamily="34" charset="0"/>
              <a:cs typeface="Calibri" panose="020F0502020204030204" pitchFamily="34" charset="0"/>
            </a:endParaRPr>
          </a:p>
          <a:p>
            <a:pPr>
              <a:lnSpc>
                <a:spcPct val="100000"/>
              </a:lnSpc>
              <a:buClr>
                <a:schemeClr val="accent1"/>
              </a:buClr>
            </a:pPr>
            <a:r>
              <a:rPr lang="en-GB" sz="1800" b="1" dirty="0">
                <a:solidFill>
                  <a:srgbClr val="000000"/>
                </a:solidFill>
                <a:latin typeface="Calibri" panose="020F0502020204030204" pitchFamily="34" charset="0"/>
                <a:cs typeface="Calibri" panose="020F0502020204030204" pitchFamily="34" charset="0"/>
              </a:rPr>
              <a:t>blocking</a:t>
            </a:r>
            <a:r>
              <a:rPr lang="en-GB" sz="1800" dirty="0">
                <a:solidFill>
                  <a:srgbClr val="000000"/>
                </a:solidFill>
                <a:latin typeface="Calibri" panose="020F0502020204030204" pitchFamily="34" charset="0"/>
                <a:cs typeface="Calibri" panose="020F0502020204030204" pitchFamily="34" charset="0"/>
              </a:rPr>
              <a:t> certain users</a:t>
            </a:r>
            <a:endParaRPr sz="1800" dirty="0">
              <a:solidFill>
                <a:srgbClr val="000000"/>
              </a:solidFill>
              <a:latin typeface="Calibri" panose="020F0502020204030204" pitchFamily="34" charset="0"/>
              <a:cs typeface="Calibri" panose="020F0502020204030204" pitchFamily="34" charset="0"/>
            </a:endParaRPr>
          </a:p>
          <a:p>
            <a:pPr>
              <a:lnSpc>
                <a:spcPct val="100000"/>
              </a:lnSpc>
              <a:buClr>
                <a:schemeClr val="accent1"/>
              </a:buClr>
            </a:pPr>
            <a:r>
              <a:rPr lang="en-GB" sz="1800" b="1" dirty="0">
                <a:solidFill>
                  <a:srgbClr val="000000"/>
                </a:solidFill>
                <a:latin typeface="Calibri" panose="020F0502020204030204" pitchFamily="34" charset="0"/>
                <a:cs typeface="Calibri" panose="020F0502020204030204" pitchFamily="34" charset="0"/>
              </a:rPr>
              <a:t>taking a break</a:t>
            </a:r>
            <a:r>
              <a:rPr lang="en-GB" sz="1800" dirty="0">
                <a:solidFill>
                  <a:srgbClr val="000000"/>
                </a:solidFill>
                <a:latin typeface="Calibri" panose="020F0502020204030204" pitchFamily="34" charset="0"/>
                <a:cs typeface="Calibri" panose="020F0502020204030204" pitchFamily="34" charset="0"/>
              </a:rPr>
              <a:t> from online platforms</a:t>
            </a:r>
            <a:endParaRPr sz="1800" dirty="0">
              <a:solidFill>
                <a:srgbClr val="000000"/>
              </a:solidFill>
              <a:latin typeface="Calibri" panose="020F0502020204030204" pitchFamily="34" charset="0"/>
              <a:cs typeface="Calibri" panose="020F0502020204030204" pitchFamily="34" charset="0"/>
            </a:endParaRPr>
          </a:p>
          <a:p>
            <a:pPr>
              <a:lnSpc>
                <a:spcPct val="100000"/>
              </a:lnSpc>
              <a:buClr>
                <a:schemeClr val="accent1"/>
              </a:buClr>
            </a:pPr>
            <a:r>
              <a:rPr lang="en-GB" sz="1800" b="1" dirty="0">
                <a:solidFill>
                  <a:srgbClr val="000000"/>
                </a:solidFill>
                <a:latin typeface="Calibri" panose="020F0502020204030204" pitchFamily="34" charset="0"/>
                <a:cs typeface="Calibri" panose="020F0502020204030204" pitchFamily="34" charset="0"/>
              </a:rPr>
              <a:t>taking evidence</a:t>
            </a:r>
            <a:r>
              <a:rPr lang="en-GB" sz="1800" dirty="0">
                <a:solidFill>
                  <a:srgbClr val="000000"/>
                </a:solidFill>
                <a:latin typeface="Calibri" panose="020F0502020204030204" pitchFamily="34" charset="0"/>
                <a:cs typeface="Calibri" panose="020F0502020204030204" pitchFamily="34" charset="0"/>
              </a:rPr>
              <a:t>, for example, screenshots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Find more help and tools at</a:t>
            </a:r>
            <a:r>
              <a:rPr lang="en-GB" sz="1800" dirty="0">
                <a:latin typeface="Calibri" panose="020F0502020204030204" pitchFamily="34" charset="0"/>
                <a:cs typeface="Calibri" panose="020F0502020204030204" pitchFamily="34" charset="0"/>
              </a:rPr>
              <a:t> </a:t>
            </a:r>
            <a:r>
              <a:rPr lang="en-GB" sz="1800" u="sng" dirty="0">
                <a:solidFill>
                  <a:srgbClr val="0000FF"/>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www.childline.org.uk</a:t>
            </a:r>
            <a:r>
              <a:rPr lang="en-GB" sz="1800" dirty="0">
                <a:latin typeface="Calibri" panose="020F0502020204030204" pitchFamily="34" charset="0"/>
                <a:cs typeface="Calibri" panose="020F0502020204030204" pitchFamily="34" charset="0"/>
              </a:rPr>
              <a:t>.</a:t>
            </a:r>
            <a:endParaRPr sz="1800" dirty="0">
              <a:latin typeface="Calibri" panose="020F0502020204030204" pitchFamily="34" charset="0"/>
              <a:cs typeface="Calibri" panose="020F0502020204030204" pitchFamily="34" charset="0"/>
            </a:endParaRPr>
          </a:p>
        </p:txBody>
      </p:sp>
      <p:sp>
        <p:nvSpPr>
          <p:cNvPr id="576" name="Google Shape;576;p82"/>
          <p:cNvSpPr txBox="1">
            <a:spLocks noGrp="1"/>
          </p:cNvSpPr>
          <p:nvPr>
            <p:ph type="body" idx="2"/>
          </p:nvPr>
        </p:nvSpPr>
        <p:spPr>
          <a:xfrm>
            <a:off x="7702800" y="1073676"/>
            <a:ext cx="2695200" cy="23553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about different types of bullying (including cyberbullying), the impact of bullying, responsibilities of bystanders to report bullying and how and where to get help.</a:t>
            </a:r>
            <a:endParaRPr sz="1600" dirty="0">
              <a:solidFill>
                <a:srgbClr val="000000"/>
              </a:solidFill>
            </a:endParaRPr>
          </a:p>
          <a:p>
            <a:pPr marL="0" indent="0">
              <a:buClr>
                <a:schemeClr val="dk1"/>
              </a:buClr>
              <a:buSzPts val="1100"/>
              <a:buNone/>
            </a:pPr>
            <a:endParaRPr dirty="0"/>
          </a:p>
        </p:txBody>
      </p:sp>
      <p:sp>
        <p:nvSpPr>
          <p:cNvPr id="578" name="Google Shape;578;p82"/>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77" name="Google Shape;577;p82"/>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24</a:t>
            </a:fld>
            <a:endParaRPr dirty="0">
              <a:solidFill>
                <a:srgbClr val="260859"/>
              </a:solidFill>
            </a:endParaRPr>
          </a:p>
        </p:txBody>
      </p:sp>
    </p:spTree>
    <p:extLst>
      <p:ext uri="{BB962C8B-B14F-4D97-AF65-F5344CB8AC3E}">
        <p14:creationId xmlns:p14="http://schemas.microsoft.com/office/powerpoint/2010/main" val="16638350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Shape 582"/>
        <p:cNvGrpSpPr/>
        <p:nvPr/>
      </p:nvGrpSpPr>
      <p:grpSpPr>
        <a:xfrm>
          <a:off x="0" y="0"/>
          <a:ext cx="0" cy="0"/>
          <a:chOff x="0" y="0"/>
          <a:chExt cx="0" cy="0"/>
        </a:xfrm>
      </p:grpSpPr>
      <p:sp>
        <p:nvSpPr>
          <p:cNvPr id="583" name="Google Shape;583;p83"/>
          <p:cNvSpPr txBox="1">
            <a:spLocks noGrp="1"/>
          </p:cNvSpPr>
          <p:nvPr>
            <p:ph type="title"/>
          </p:nvPr>
        </p:nvSpPr>
        <p:spPr>
          <a:xfrm>
            <a:off x="1703512" y="260648"/>
            <a:ext cx="8608088"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Criminal behaviour (1)</a:t>
            </a:r>
            <a:endParaRPr sz="2400" dirty="0">
              <a:solidFill>
                <a:schemeClr val="tx1"/>
              </a:solidFill>
              <a:latin typeface="Calibri" panose="020F0502020204030204" pitchFamily="34" charset="0"/>
              <a:cs typeface="Calibri" panose="020F0502020204030204" pitchFamily="34" charset="0"/>
            </a:endParaRPr>
          </a:p>
        </p:txBody>
      </p:sp>
      <p:sp>
        <p:nvSpPr>
          <p:cNvPr id="584" name="Google Shape;584;p83"/>
          <p:cNvSpPr txBox="1">
            <a:spLocks noGrp="1"/>
          </p:cNvSpPr>
          <p:nvPr>
            <p:ph type="body" idx="1"/>
          </p:nvPr>
        </p:nvSpPr>
        <p:spPr>
          <a:xfrm>
            <a:off x="1802036" y="833348"/>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Explain that criminal behaviour in a relationship can include:</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assault</a:t>
            </a:r>
            <a:r>
              <a:rPr lang="en-GB" sz="1800" dirty="0">
                <a:solidFill>
                  <a:srgbClr val="000000"/>
                </a:solidFill>
                <a:latin typeface="Calibri" panose="020F0502020204030204" pitchFamily="34" charset="0"/>
                <a:cs typeface="Calibri" panose="020F0502020204030204" pitchFamily="34" charset="0"/>
              </a:rPr>
              <a:t> - a physical attack or unwanted physical contact on a person; there are degrees of assault from battery (e.g. pushing) to grievous bodily harm (e.g. stabbing someone) </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sexual assault </a:t>
            </a:r>
            <a:r>
              <a:rPr lang="en-GB" sz="1800" dirty="0">
                <a:solidFill>
                  <a:srgbClr val="000000"/>
                </a:solidFill>
                <a:latin typeface="Calibri" panose="020F0502020204030204" pitchFamily="34" charset="0"/>
                <a:cs typeface="Calibri" panose="020F0502020204030204" pitchFamily="34" charset="0"/>
              </a:rPr>
              <a:t>- intentionally touching another person sexually without their consent; there are different forms of sexual assault (e.g. forcing someone to perform sexual acts, rape)</a:t>
            </a:r>
            <a:endParaRPr sz="1800" dirty="0">
              <a:solidFill>
                <a:srgbClr val="000000"/>
              </a:solidFill>
              <a:latin typeface="Calibri" panose="020F0502020204030204" pitchFamily="34" charset="0"/>
              <a:cs typeface="Calibri" panose="020F0502020204030204" pitchFamily="34" charset="0"/>
            </a:endParaRPr>
          </a:p>
          <a:p>
            <a:pPr marL="0" indent="0">
              <a:buClr>
                <a:schemeClr val="dk1"/>
              </a:buClr>
              <a:buSzPts val="1100"/>
              <a:buNone/>
            </a:pP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p:txBody>
      </p:sp>
      <p:sp>
        <p:nvSpPr>
          <p:cNvPr id="585" name="Google Shape;585;p83"/>
          <p:cNvSpPr txBox="1">
            <a:spLocks noGrp="1"/>
          </p:cNvSpPr>
          <p:nvPr>
            <p:ph type="body" idx="2"/>
          </p:nvPr>
        </p:nvSpPr>
        <p:spPr>
          <a:xfrm>
            <a:off x="7702800" y="1073675"/>
            <a:ext cx="2695200" cy="17976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indent="0">
              <a:buClr>
                <a:schemeClr val="dk1"/>
              </a:buClr>
              <a:buSzPts val="1100"/>
              <a:buNone/>
            </a:pPr>
            <a:endParaRPr dirty="0"/>
          </a:p>
        </p:txBody>
      </p:sp>
      <p:sp>
        <p:nvSpPr>
          <p:cNvPr id="587" name="Google Shape;587;p83"/>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86" name="Google Shape;586;p83"/>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25</a:t>
            </a:fld>
            <a:endParaRPr dirty="0">
              <a:solidFill>
                <a:srgbClr val="260859"/>
              </a:solidFill>
            </a:endParaRPr>
          </a:p>
        </p:txBody>
      </p:sp>
    </p:spTree>
    <p:extLst>
      <p:ext uri="{BB962C8B-B14F-4D97-AF65-F5344CB8AC3E}">
        <p14:creationId xmlns:p14="http://schemas.microsoft.com/office/powerpoint/2010/main" val="263343623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Shape 591"/>
        <p:cNvGrpSpPr/>
        <p:nvPr/>
      </p:nvGrpSpPr>
      <p:grpSpPr>
        <a:xfrm>
          <a:off x="0" y="0"/>
          <a:ext cx="0" cy="0"/>
          <a:chOff x="0" y="0"/>
          <a:chExt cx="0" cy="0"/>
        </a:xfrm>
      </p:grpSpPr>
      <p:sp>
        <p:nvSpPr>
          <p:cNvPr id="592" name="Google Shape;592;p84"/>
          <p:cNvSpPr txBox="1">
            <a:spLocks noGrp="1"/>
          </p:cNvSpPr>
          <p:nvPr>
            <p:ph type="title"/>
          </p:nvPr>
        </p:nvSpPr>
        <p:spPr>
          <a:xfrm>
            <a:off x="1794000" y="188640"/>
            <a:ext cx="86040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Criminal behaviour (2)</a:t>
            </a:r>
            <a:endParaRPr sz="2400" dirty="0">
              <a:solidFill>
                <a:schemeClr val="tx1"/>
              </a:solidFill>
              <a:latin typeface="Calibri" panose="020F0502020204030204" pitchFamily="34" charset="0"/>
              <a:cs typeface="Calibri" panose="020F0502020204030204" pitchFamily="34" charset="0"/>
            </a:endParaRPr>
          </a:p>
        </p:txBody>
      </p:sp>
      <p:sp>
        <p:nvSpPr>
          <p:cNvPr id="593" name="Google Shape;593;p84"/>
          <p:cNvSpPr txBox="1">
            <a:spLocks noGrp="1"/>
          </p:cNvSpPr>
          <p:nvPr>
            <p:ph type="body" idx="1"/>
          </p:nvPr>
        </p:nvSpPr>
        <p:spPr>
          <a:xfrm>
            <a:off x="1794000" y="761340"/>
            <a:ext cx="5865600" cy="3665700"/>
          </a:xfrm>
          <a:prstGeom prst="rect">
            <a:avLst/>
          </a:prstGeom>
          <a:noFill/>
          <a:ln>
            <a:noFill/>
          </a:ln>
        </p:spPr>
        <p:txBody>
          <a:bodyPr spcFirstLastPara="1" vert="horz" wrap="square" lIns="91425" tIns="91425" rIns="91425" bIns="91425" rtlCol="0" anchor="t" anchorCtr="0">
            <a:noAutofit/>
          </a:bodyPr>
          <a:lstStyle/>
          <a:p>
            <a:pPr>
              <a:buClr>
                <a:schemeClr val="accent1"/>
              </a:buClr>
            </a:pPr>
            <a:r>
              <a:rPr lang="en-GB" sz="1800" b="1" dirty="0">
                <a:solidFill>
                  <a:srgbClr val="000000"/>
                </a:solidFill>
                <a:latin typeface="Calibri" panose="020F0502020204030204" pitchFamily="34" charset="0"/>
                <a:cs typeface="Calibri" panose="020F0502020204030204" pitchFamily="34" charset="0"/>
              </a:rPr>
              <a:t>stalking and harassment</a:t>
            </a:r>
            <a:r>
              <a:rPr lang="en-GB" sz="1800" dirty="0">
                <a:solidFill>
                  <a:srgbClr val="000000"/>
                </a:solidFill>
                <a:latin typeface="Calibri" panose="020F0502020204030204" pitchFamily="34" charset="0"/>
                <a:cs typeface="Calibri" panose="020F0502020204030204" pitchFamily="34" charset="0"/>
              </a:rPr>
              <a:t> - a pattern of fixated and obsessive behaviour which is repeated, persistent, intrusive and causes fear of violence or engenders alarm and distress in the victim (e.g. following someone, watching or spying on them, repeated offensive comments on someone’s social media)</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coercive and/or controlling behaviour</a:t>
            </a:r>
            <a:r>
              <a:rPr lang="en-GB" sz="1800" dirty="0">
                <a:solidFill>
                  <a:srgbClr val="000000"/>
                </a:solidFill>
                <a:latin typeface="Calibri" panose="020F0502020204030204" pitchFamily="34" charset="0"/>
                <a:cs typeface="Calibri" panose="020F0502020204030204" pitchFamily="34" charset="0"/>
              </a:rPr>
              <a:t> (see dedicated slides)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blackmail</a:t>
            </a:r>
            <a:r>
              <a:rPr lang="en-GB" sz="1800" dirty="0">
                <a:solidFill>
                  <a:srgbClr val="000000"/>
                </a:solidFill>
                <a:latin typeface="Calibri" panose="020F0502020204030204" pitchFamily="34" charset="0"/>
                <a:cs typeface="Calibri" panose="020F0502020204030204" pitchFamily="34" charset="0"/>
              </a:rPr>
              <a:t> - threaten to reveal embarrassing, compromising or damaging information about someone unless they make a payment or follow other demands</a:t>
            </a:r>
            <a:endParaRPr sz="1800" dirty="0">
              <a:solidFill>
                <a:srgbClr val="000000"/>
              </a:solidFill>
              <a:latin typeface="Calibri" panose="020F0502020204030204" pitchFamily="34" charset="0"/>
              <a:cs typeface="Calibri" panose="020F0502020204030204" pitchFamily="34" charset="0"/>
            </a:endParaRPr>
          </a:p>
          <a:p>
            <a:pPr marL="0" indent="0">
              <a:buClr>
                <a:schemeClr val="dk1"/>
              </a:buClr>
              <a:buSzPts val="1100"/>
              <a:buNone/>
            </a:pP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p:txBody>
      </p:sp>
      <p:sp>
        <p:nvSpPr>
          <p:cNvPr id="594" name="Google Shape;594;p84"/>
          <p:cNvSpPr txBox="1">
            <a:spLocks noGrp="1"/>
          </p:cNvSpPr>
          <p:nvPr>
            <p:ph type="body" idx="2"/>
          </p:nvPr>
        </p:nvSpPr>
        <p:spPr>
          <a:xfrm>
            <a:off x="7702800" y="1073675"/>
            <a:ext cx="2695200" cy="18192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indent="0">
              <a:buClr>
                <a:schemeClr val="dk1"/>
              </a:buClr>
              <a:buSzPts val="1100"/>
              <a:buNone/>
            </a:pPr>
            <a:endParaRPr dirty="0"/>
          </a:p>
        </p:txBody>
      </p:sp>
      <p:sp>
        <p:nvSpPr>
          <p:cNvPr id="596" name="Google Shape;596;p84"/>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595" name="Google Shape;595;p84"/>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26</a:t>
            </a:fld>
            <a:endParaRPr dirty="0">
              <a:solidFill>
                <a:srgbClr val="260859"/>
              </a:solidFill>
            </a:endParaRPr>
          </a:p>
        </p:txBody>
      </p:sp>
    </p:spTree>
    <p:extLst>
      <p:ext uri="{BB962C8B-B14F-4D97-AF65-F5344CB8AC3E}">
        <p14:creationId xmlns:p14="http://schemas.microsoft.com/office/powerpoint/2010/main" val="15641687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Shape 600"/>
        <p:cNvGrpSpPr/>
        <p:nvPr/>
      </p:nvGrpSpPr>
      <p:grpSpPr>
        <a:xfrm>
          <a:off x="0" y="0"/>
          <a:ext cx="0" cy="0"/>
          <a:chOff x="0" y="0"/>
          <a:chExt cx="0" cy="0"/>
        </a:xfrm>
      </p:grpSpPr>
      <p:sp>
        <p:nvSpPr>
          <p:cNvPr id="601" name="Google Shape;601;p85"/>
          <p:cNvSpPr txBox="1">
            <a:spLocks noGrp="1"/>
          </p:cNvSpPr>
          <p:nvPr>
            <p:ph type="title"/>
          </p:nvPr>
        </p:nvSpPr>
        <p:spPr>
          <a:xfrm>
            <a:off x="1785833" y="260648"/>
            <a:ext cx="7838559"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Criminal behaviour (3)</a:t>
            </a:r>
            <a:endParaRPr sz="2400" dirty="0">
              <a:solidFill>
                <a:schemeClr val="tx1"/>
              </a:solidFill>
              <a:latin typeface="Calibri" panose="020F0502020204030204" pitchFamily="34" charset="0"/>
              <a:cs typeface="Calibri" panose="020F0502020204030204" pitchFamily="34" charset="0"/>
            </a:endParaRPr>
          </a:p>
        </p:txBody>
      </p:sp>
      <p:sp>
        <p:nvSpPr>
          <p:cNvPr id="602" name="Google Shape;602;p85"/>
          <p:cNvSpPr txBox="1">
            <a:spLocks noGrp="1"/>
          </p:cNvSpPr>
          <p:nvPr>
            <p:ph type="body" idx="1"/>
          </p:nvPr>
        </p:nvSpPr>
        <p:spPr>
          <a:xfrm>
            <a:off x="1764842" y="908720"/>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Teach that pupils should report any of these behaviours to the police or a trusted adult, or can also contact </a:t>
            </a:r>
            <a:r>
              <a:rPr lang="en-GB" sz="1800" u="sng" dirty="0">
                <a:solidFill>
                  <a:srgbClr val="0000FF"/>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Childline</a:t>
            </a:r>
            <a:r>
              <a:rPr lang="en-GB" sz="1800" dirty="0">
                <a:solidFill>
                  <a:srgbClr val="000000"/>
                </a:solidFill>
                <a:latin typeface="Calibri" panose="020F0502020204030204" pitchFamily="34" charset="0"/>
                <a:cs typeface="Calibri" panose="020F0502020204030204" pitchFamily="34" charset="0"/>
              </a:rPr>
              <a:t>. When reporting, pupils should be clear that it is criminal behaviour.</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p:txBody>
      </p:sp>
      <p:sp>
        <p:nvSpPr>
          <p:cNvPr id="603" name="Google Shape;603;p85"/>
          <p:cNvSpPr txBox="1">
            <a:spLocks noGrp="1"/>
          </p:cNvSpPr>
          <p:nvPr>
            <p:ph type="body" idx="2"/>
          </p:nvPr>
        </p:nvSpPr>
        <p:spPr>
          <a:xfrm>
            <a:off x="7702800" y="1073675"/>
            <a:ext cx="2695200" cy="1761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indent="0">
              <a:buClr>
                <a:schemeClr val="dk1"/>
              </a:buClr>
              <a:buSzPts val="1100"/>
              <a:buNone/>
            </a:pPr>
            <a:endParaRPr dirty="0"/>
          </a:p>
        </p:txBody>
      </p:sp>
      <p:sp>
        <p:nvSpPr>
          <p:cNvPr id="605" name="Google Shape;605;p85"/>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04" name="Google Shape;604;p85"/>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27</a:t>
            </a:fld>
            <a:endParaRPr dirty="0">
              <a:solidFill>
                <a:srgbClr val="260859"/>
              </a:solidFill>
            </a:endParaRPr>
          </a:p>
        </p:txBody>
      </p:sp>
    </p:spTree>
    <p:extLst>
      <p:ext uri="{BB962C8B-B14F-4D97-AF65-F5344CB8AC3E}">
        <p14:creationId xmlns:p14="http://schemas.microsoft.com/office/powerpoint/2010/main" val="18420243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Shape 609"/>
        <p:cNvGrpSpPr/>
        <p:nvPr/>
      </p:nvGrpSpPr>
      <p:grpSpPr>
        <a:xfrm>
          <a:off x="0" y="0"/>
          <a:ext cx="0" cy="0"/>
          <a:chOff x="0" y="0"/>
          <a:chExt cx="0" cy="0"/>
        </a:xfrm>
      </p:grpSpPr>
      <p:sp>
        <p:nvSpPr>
          <p:cNvPr id="610" name="Google Shape;610;p86"/>
          <p:cNvSpPr txBox="1">
            <a:spLocks noGrp="1"/>
          </p:cNvSpPr>
          <p:nvPr>
            <p:ph type="title"/>
          </p:nvPr>
        </p:nvSpPr>
        <p:spPr>
          <a:xfrm>
            <a:off x="1631504" y="332656"/>
            <a:ext cx="8680096"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Controlling behaviour</a:t>
            </a:r>
            <a:endParaRPr sz="24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a:p>
            <a:endParaRPr dirty="0">
              <a:solidFill>
                <a:srgbClr val="073763"/>
              </a:solidFill>
            </a:endParaRPr>
          </a:p>
        </p:txBody>
      </p:sp>
      <p:sp>
        <p:nvSpPr>
          <p:cNvPr id="611" name="Google Shape;611;p86"/>
          <p:cNvSpPr txBox="1">
            <a:spLocks noGrp="1"/>
          </p:cNvSpPr>
          <p:nvPr>
            <p:ph type="body" idx="1"/>
          </p:nvPr>
        </p:nvSpPr>
        <p:spPr>
          <a:xfrm>
            <a:off x="1703512" y="1095347"/>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Explain that </a:t>
            </a:r>
            <a:r>
              <a:rPr lang="en-GB" sz="1800" b="1" dirty="0">
                <a:solidFill>
                  <a:srgbClr val="000000"/>
                </a:solidFill>
                <a:latin typeface="Calibri" panose="020F0502020204030204" pitchFamily="34" charset="0"/>
                <a:cs typeface="Calibri" panose="020F0502020204030204" pitchFamily="34" charset="0"/>
              </a:rPr>
              <a:t>controlling behaviour </a:t>
            </a:r>
            <a:r>
              <a:rPr lang="en-GB" sz="1800" dirty="0">
                <a:solidFill>
                  <a:srgbClr val="000000"/>
                </a:solidFill>
                <a:latin typeface="Calibri" panose="020F0502020204030204" pitchFamily="34" charset="0"/>
                <a:cs typeface="Calibri" panose="020F0502020204030204" pitchFamily="34" charset="0"/>
              </a:rPr>
              <a:t>is a form of harmful behaviour in a relationship aimed at making someone </a:t>
            </a:r>
            <a:r>
              <a:rPr lang="en-GB" sz="1800" b="1" dirty="0">
                <a:solidFill>
                  <a:srgbClr val="000000"/>
                </a:solidFill>
                <a:latin typeface="Calibri" panose="020F0502020204030204" pitchFamily="34" charset="0"/>
                <a:cs typeface="Calibri" panose="020F0502020204030204" pitchFamily="34" charset="0"/>
              </a:rPr>
              <a:t>subordinate and/or dependent</a:t>
            </a:r>
            <a:r>
              <a:rPr lang="en-GB" sz="1800" dirty="0">
                <a:solidFill>
                  <a:srgbClr val="000000"/>
                </a:solidFill>
                <a:latin typeface="Calibri" panose="020F0502020204030204" pitchFamily="34" charset="0"/>
                <a:cs typeface="Calibri" panose="020F0502020204030204" pitchFamily="34" charset="0"/>
              </a:rPr>
              <a:t>.</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For example by:</a:t>
            </a:r>
            <a:endParaRPr sz="1800" dirty="0">
              <a:solidFill>
                <a:srgbClr val="000000"/>
              </a:solidFill>
              <a:latin typeface="Calibri" panose="020F0502020204030204" pitchFamily="34" charset="0"/>
              <a:cs typeface="Calibri" panose="020F0502020204030204" pitchFamily="34" charset="0"/>
            </a:endParaRPr>
          </a:p>
          <a:p>
            <a:pPr>
              <a:spcBef>
                <a:spcPts val="1000"/>
              </a:spcBef>
              <a:buClr>
                <a:schemeClr val="accent1"/>
              </a:buClr>
            </a:pPr>
            <a:r>
              <a:rPr lang="en-GB" sz="1800" b="1" dirty="0">
                <a:solidFill>
                  <a:srgbClr val="000000"/>
                </a:solidFill>
                <a:latin typeface="Calibri" panose="020F0502020204030204" pitchFamily="34" charset="0"/>
                <a:cs typeface="Calibri" panose="020F0502020204030204" pitchFamily="34" charset="0"/>
              </a:rPr>
              <a:t>isolating</a:t>
            </a:r>
            <a:r>
              <a:rPr lang="en-GB" sz="1800" dirty="0">
                <a:solidFill>
                  <a:srgbClr val="000000"/>
                </a:solidFill>
                <a:latin typeface="Calibri" panose="020F0502020204030204" pitchFamily="34" charset="0"/>
                <a:cs typeface="Calibri" panose="020F0502020204030204" pitchFamily="34" charset="0"/>
              </a:rPr>
              <a:t> them from sources of support</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exploiting</a:t>
            </a:r>
            <a:r>
              <a:rPr lang="en-GB" sz="1800" dirty="0">
                <a:solidFill>
                  <a:srgbClr val="000000"/>
                </a:solidFill>
                <a:latin typeface="Calibri" panose="020F0502020204030204" pitchFamily="34" charset="0"/>
                <a:cs typeface="Calibri" panose="020F0502020204030204" pitchFamily="34" charset="0"/>
              </a:rPr>
              <a:t> their resources or capacities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depriving</a:t>
            </a:r>
            <a:r>
              <a:rPr lang="en-GB" sz="1800" dirty="0">
                <a:solidFill>
                  <a:srgbClr val="000000"/>
                </a:solidFill>
                <a:latin typeface="Calibri" panose="020F0502020204030204" pitchFamily="34" charset="0"/>
                <a:cs typeface="Calibri" panose="020F0502020204030204" pitchFamily="34" charset="0"/>
              </a:rPr>
              <a:t> them of the means needed for independence, resistance and escape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b="1" dirty="0">
                <a:solidFill>
                  <a:srgbClr val="000000"/>
                </a:solidFill>
                <a:latin typeface="Calibri" panose="020F0502020204030204" pitchFamily="34" charset="0"/>
                <a:cs typeface="Calibri" panose="020F0502020204030204" pitchFamily="34" charset="0"/>
              </a:rPr>
              <a:t>regulating</a:t>
            </a:r>
            <a:r>
              <a:rPr lang="en-GB" sz="1800" dirty="0">
                <a:solidFill>
                  <a:srgbClr val="000000"/>
                </a:solidFill>
                <a:latin typeface="Calibri" panose="020F0502020204030204" pitchFamily="34" charset="0"/>
                <a:cs typeface="Calibri" panose="020F0502020204030204" pitchFamily="34" charset="0"/>
              </a:rPr>
              <a:t> their everyday behaviour</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p:txBody>
      </p:sp>
      <p:sp>
        <p:nvSpPr>
          <p:cNvPr id="612" name="Google Shape;612;p86"/>
          <p:cNvSpPr txBox="1">
            <a:spLocks noGrp="1"/>
          </p:cNvSpPr>
          <p:nvPr>
            <p:ph type="body" idx="2"/>
          </p:nvPr>
        </p:nvSpPr>
        <p:spPr>
          <a:xfrm>
            <a:off x="7702800" y="1073674"/>
            <a:ext cx="2695200" cy="17724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indent="0">
              <a:buClr>
                <a:schemeClr val="dk1"/>
              </a:buClr>
              <a:buSzPts val="1100"/>
              <a:buNone/>
            </a:pPr>
            <a:endParaRPr dirty="0"/>
          </a:p>
        </p:txBody>
      </p:sp>
      <p:sp>
        <p:nvSpPr>
          <p:cNvPr id="614" name="Google Shape;614;p86"/>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13" name="Google Shape;613;p86"/>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28</a:t>
            </a:fld>
            <a:endParaRPr dirty="0">
              <a:solidFill>
                <a:srgbClr val="260859"/>
              </a:solidFill>
            </a:endParaRPr>
          </a:p>
        </p:txBody>
      </p:sp>
    </p:spTree>
    <p:extLst>
      <p:ext uri="{BB962C8B-B14F-4D97-AF65-F5344CB8AC3E}">
        <p14:creationId xmlns:p14="http://schemas.microsoft.com/office/powerpoint/2010/main" val="91009384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Shape 618"/>
        <p:cNvGrpSpPr/>
        <p:nvPr/>
      </p:nvGrpSpPr>
      <p:grpSpPr>
        <a:xfrm>
          <a:off x="0" y="0"/>
          <a:ext cx="0" cy="0"/>
          <a:chOff x="0" y="0"/>
          <a:chExt cx="0" cy="0"/>
        </a:xfrm>
      </p:grpSpPr>
      <p:sp>
        <p:nvSpPr>
          <p:cNvPr id="619" name="Google Shape;619;p87"/>
          <p:cNvSpPr txBox="1">
            <a:spLocks noGrp="1"/>
          </p:cNvSpPr>
          <p:nvPr>
            <p:ph type="title"/>
          </p:nvPr>
        </p:nvSpPr>
        <p:spPr>
          <a:xfrm>
            <a:off x="1794000" y="260648"/>
            <a:ext cx="8406456"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Coercive control</a:t>
            </a:r>
            <a:endParaRPr sz="2400" dirty="0">
              <a:solidFill>
                <a:schemeClr val="tx1"/>
              </a:solidFill>
              <a:latin typeface="Calibri" panose="020F0502020204030204" pitchFamily="34" charset="0"/>
              <a:cs typeface="Calibri" panose="020F0502020204030204" pitchFamily="34" charset="0"/>
            </a:endParaRPr>
          </a:p>
        </p:txBody>
      </p:sp>
      <p:sp>
        <p:nvSpPr>
          <p:cNvPr id="620" name="Google Shape;620;p87"/>
          <p:cNvSpPr txBox="1">
            <a:spLocks noGrp="1"/>
          </p:cNvSpPr>
          <p:nvPr>
            <p:ph type="body" idx="1"/>
          </p:nvPr>
        </p:nvSpPr>
        <p:spPr>
          <a:xfrm>
            <a:off x="1794000" y="1001825"/>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Define </a:t>
            </a:r>
            <a:r>
              <a:rPr lang="en-GB" sz="1800" b="1" dirty="0">
                <a:solidFill>
                  <a:srgbClr val="000000"/>
                </a:solidFill>
                <a:latin typeface="Calibri" panose="020F0502020204030204" pitchFamily="34" charset="0"/>
                <a:cs typeface="Calibri" panose="020F0502020204030204" pitchFamily="34" charset="0"/>
              </a:rPr>
              <a:t>coercive</a:t>
            </a:r>
            <a:r>
              <a:rPr lang="en-GB" sz="1800" dirty="0">
                <a:solidFill>
                  <a:srgbClr val="000000"/>
                </a:solidFill>
                <a:latin typeface="Calibri" panose="020F0502020204030204" pitchFamily="34" charset="0"/>
                <a:cs typeface="Calibri" panose="020F0502020204030204" pitchFamily="34" charset="0"/>
              </a:rPr>
              <a:t> </a:t>
            </a:r>
            <a:r>
              <a:rPr lang="en-GB" sz="1800" b="1" dirty="0">
                <a:solidFill>
                  <a:srgbClr val="000000"/>
                </a:solidFill>
                <a:latin typeface="Calibri" panose="020F0502020204030204" pitchFamily="34" charset="0"/>
                <a:cs typeface="Calibri" panose="020F0502020204030204" pitchFamily="34" charset="0"/>
              </a:rPr>
              <a:t>behaviour</a:t>
            </a:r>
            <a:r>
              <a:rPr lang="en-GB" sz="1800" dirty="0">
                <a:solidFill>
                  <a:srgbClr val="000000"/>
                </a:solidFill>
                <a:latin typeface="Calibri" panose="020F0502020204030204" pitchFamily="34" charset="0"/>
                <a:cs typeface="Calibri" panose="020F0502020204030204" pitchFamily="34" charset="0"/>
              </a:rPr>
              <a:t> as an act or pattern of acts such as assaults, threats, humiliation and intimidation, used to harm, punish, or frighten someone.</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Teach that coercive and/or controlling behaviour is always wrong, and </a:t>
            </a:r>
            <a:r>
              <a:rPr lang="en-GB" sz="1800" b="1" dirty="0">
                <a:solidFill>
                  <a:srgbClr val="000000"/>
                </a:solidFill>
                <a:latin typeface="Calibri" panose="020F0502020204030204" pitchFamily="34" charset="0"/>
                <a:cs typeface="Calibri" panose="020F0502020204030204" pitchFamily="34" charset="0"/>
              </a:rPr>
              <a:t>can be a criminal offence</a:t>
            </a:r>
            <a:r>
              <a:rPr lang="en-GB" sz="1800" dirty="0">
                <a:solidFill>
                  <a:srgbClr val="000000"/>
                </a:solidFill>
                <a:latin typeface="Calibri" panose="020F0502020204030204" pitchFamily="34" charset="0"/>
                <a:cs typeface="Calibri" panose="020F0502020204030204" pitchFamily="34" charset="0"/>
              </a:rPr>
              <a:t>.</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Explain that abusive behaviour in relationships, including criminal behaviour, can be subtle and may be justified as being about love or care.</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Remind pupils of the </a:t>
            </a:r>
            <a:r>
              <a:rPr lang="en-GB" sz="1800" b="1" dirty="0">
                <a:solidFill>
                  <a:srgbClr val="000000"/>
                </a:solidFill>
                <a:latin typeface="Calibri" panose="020F0502020204030204" pitchFamily="34" charset="0"/>
                <a:cs typeface="Calibri" panose="020F0502020204030204" pitchFamily="34" charset="0"/>
              </a:rPr>
              <a:t>importance of mutual respect</a:t>
            </a:r>
            <a:r>
              <a:rPr lang="en-GB" sz="1800" dirty="0">
                <a:solidFill>
                  <a:srgbClr val="000000"/>
                </a:solidFill>
                <a:latin typeface="Calibri" panose="020F0502020204030204" pitchFamily="34" charset="0"/>
                <a:cs typeface="Calibri" panose="020F0502020204030204" pitchFamily="34" charset="0"/>
              </a:rPr>
              <a:t> in all relationships.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endParaRPr sz="1800" dirty="0"/>
          </a:p>
        </p:txBody>
      </p:sp>
      <p:sp>
        <p:nvSpPr>
          <p:cNvPr id="621" name="Google Shape;621;p87"/>
          <p:cNvSpPr txBox="1">
            <a:spLocks noGrp="1"/>
          </p:cNvSpPr>
          <p:nvPr>
            <p:ph type="body" idx="2"/>
          </p:nvPr>
        </p:nvSpPr>
        <p:spPr>
          <a:xfrm>
            <a:off x="7702800" y="1073675"/>
            <a:ext cx="2695200" cy="1761000"/>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that some types of behaviour within relationships are criminal, including violent behaviour and coercive control.</a:t>
            </a:r>
            <a:endParaRPr sz="1600" dirty="0">
              <a:solidFill>
                <a:srgbClr val="000000"/>
              </a:solidFill>
            </a:endParaRPr>
          </a:p>
          <a:p>
            <a:pPr marL="0" indent="0">
              <a:buClr>
                <a:schemeClr val="dk1"/>
              </a:buClr>
              <a:buSzPts val="1100"/>
              <a:buNone/>
            </a:pPr>
            <a:endParaRPr dirty="0"/>
          </a:p>
        </p:txBody>
      </p:sp>
      <p:sp>
        <p:nvSpPr>
          <p:cNvPr id="623" name="Google Shape;623;p87"/>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22" name="Google Shape;622;p87"/>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29</a:t>
            </a:fld>
            <a:endParaRPr dirty="0">
              <a:solidFill>
                <a:srgbClr val="260859"/>
              </a:solidFill>
            </a:endParaRPr>
          </a:p>
        </p:txBody>
      </p:sp>
    </p:spTree>
    <p:extLst>
      <p:ext uri="{BB962C8B-B14F-4D97-AF65-F5344CB8AC3E}">
        <p14:creationId xmlns:p14="http://schemas.microsoft.com/office/powerpoint/2010/main" val="28495582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Skellig</a:t>
            </a:r>
            <a:r>
              <a:rPr lang="en-GB" dirty="0" smtClean="0"/>
              <a:t> by David Almond</a:t>
            </a:r>
            <a:endParaRPr lang="en-GB" dirty="0"/>
          </a:p>
        </p:txBody>
      </p:sp>
      <p:pic>
        <p:nvPicPr>
          <p:cNvPr id="4" name="Content Placeholder 3"/>
          <p:cNvPicPr>
            <a:picLocks noGrp="1"/>
          </p:cNvPicPr>
          <p:nvPr>
            <p:ph idx="1"/>
          </p:nvPr>
        </p:nvPicPr>
        <p:blipFill rotWithShape="1">
          <a:blip r:embed="rId2"/>
          <a:srcRect l="166" t="10345" b="26403"/>
          <a:stretch/>
        </p:blipFill>
        <p:spPr bwMode="auto">
          <a:xfrm>
            <a:off x="838200" y="2128412"/>
            <a:ext cx="10515600" cy="374576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19858944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Shape 627"/>
        <p:cNvGrpSpPr/>
        <p:nvPr/>
      </p:nvGrpSpPr>
      <p:grpSpPr>
        <a:xfrm>
          <a:off x="0" y="0"/>
          <a:ext cx="0" cy="0"/>
          <a:chOff x="0" y="0"/>
          <a:chExt cx="0" cy="0"/>
        </a:xfrm>
      </p:grpSpPr>
      <p:sp>
        <p:nvSpPr>
          <p:cNvPr id="628" name="Google Shape;628;p88"/>
          <p:cNvSpPr txBox="1">
            <a:spLocks noGrp="1"/>
          </p:cNvSpPr>
          <p:nvPr>
            <p:ph type="title"/>
          </p:nvPr>
        </p:nvSpPr>
        <p:spPr>
          <a:xfrm>
            <a:off x="1794000" y="260648"/>
            <a:ext cx="85176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Sexual harassment</a:t>
            </a:r>
            <a:endParaRPr sz="2400" dirty="0">
              <a:solidFill>
                <a:schemeClr val="tx1"/>
              </a:solidFill>
              <a:latin typeface="Calibri" panose="020F0502020204030204" pitchFamily="34" charset="0"/>
              <a:cs typeface="Calibri" panose="020F0502020204030204" pitchFamily="34" charset="0"/>
            </a:endParaRPr>
          </a:p>
        </p:txBody>
      </p:sp>
      <p:sp>
        <p:nvSpPr>
          <p:cNvPr id="629" name="Google Shape;629;p88"/>
          <p:cNvSpPr txBox="1">
            <a:spLocks noGrp="1"/>
          </p:cNvSpPr>
          <p:nvPr>
            <p:ph type="body" idx="1"/>
          </p:nvPr>
        </p:nvSpPr>
        <p:spPr>
          <a:xfrm>
            <a:off x="1786189" y="833348"/>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Define </a:t>
            </a:r>
            <a:r>
              <a:rPr lang="en-GB" sz="1800" b="1" dirty="0">
                <a:solidFill>
                  <a:srgbClr val="000000"/>
                </a:solidFill>
                <a:latin typeface="Calibri" panose="020F0502020204030204" pitchFamily="34" charset="0"/>
                <a:cs typeface="Calibri" panose="020F0502020204030204" pitchFamily="34" charset="0"/>
              </a:rPr>
              <a:t>sexual harassment </a:t>
            </a:r>
            <a:r>
              <a:rPr lang="en-GB" sz="1800" dirty="0">
                <a:solidFill>
                  <a:srgbClr val="000000"/>
                </a:solidFill>
                <a:latin typeface="Calibri" panose="020F0502020204030204" pitchFamily="34" charset="0"/>
                <a:cs typeface="Calibri" panose="020F0502020204030204" pitchFamily="34" charset="0"/>
              </a:rPr>
              <a:t>as ‘unwanted conduct of a sexual nature which has the purpose or effect of violating someone’s dignity, or creating an intimidating, hostile, degrading, humiliating or offensive environment for them.’</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Illustrate how sexual harassment can happen in different contexts, for example: </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at school, e.g. unwanted touching, sexual comments</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online, e.g. unwanted sharing of naked photographs</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in the workplace, e.g. displaying sexual images</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in public, e.g. ‘catcalls’, wolf-whistles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r>
              <a:rPr lang="en-GB" sz="1800" b="1" dirty="0">
                <a:solidFill>
                  <a:srgbClr val="000000"/>
                </a:solidFill>
                <a:latin typeface="Calibri" panose="020F0502020204030204" pitchFamily="34" charset="0"/>
                <a:cs typeface="Calibri" panose="020F0502020204030204" pitchFamily="34" charset="0"/>
              </a:rPr>
              <a:t>Related module: </a:t>
            </a:r>
            <a:r>
              <a:rPr lang="en-GB" sz="1800" dirty="0">
                <a:solidFill>
                  <a:srgbClr val="000000"/>
                </a:solidFill>
                <a:latin typeface="Calibri" panose="020F0502020204030204" pitchFamily="34" charset="0"/>
                <a:cs typeface="Calibri" panose="020F0502020204030204" pitchFamily="34" charset="0"/>
              </a:rPr>
              <a:t>being safe</a:t>
            </a:r>
            <a:endParaRPr sz="1800" dirty="0">
              <a:solidFill>
                <a:srgbClr val="000000"/>
              </a:solidFill>
              <a:latin typeface="Calibri" panose="020F0502020204030204" pitchFamily="34" charset="0"/>
              <a:cs typeface="Calibri" panose="020F0502020204030204" pitchFamily="34" charset="0"/>
            </a:endParaRPr>
          </a:p>
        </p:txBody>
      </p:sp>
      <p:sp>
        <p:nvSpPr>
          <p:cNvPr id="630" name="Google Shape;630;p88"/>
          <p:cNvSpPr txBox="1">
            <a:spLocks noGrp="1"/>
          </p:cNvSpPr>
          <p:nvPr>
            <p:ph type="body" idx="2"/>
          </p:nvPr>
        </p:nvSpPr>
        <p:spPr>
          <a:xfrm>
            <a:off x="7702800" y="1073676"/>
            <a:ext cx="2695200" cy="180668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what constitutes sexual harassment and sexual violence and why these are always unacceptable.</a:t>
            </a:r>
            <a:endParaRPr sz="1600" dirty="0">
              <a:solidFill>
                <a:srgbClr val="000000"/>
              </a:solidFill>
            </a:endParaRPr>
          </a:p>
        </p:txBody>
      </p:sp>
      <p:sp>
        <p:nvSpPr>
          <p:cNvPr id="632" name="Google Shape;632;p88"/>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31" name="Google Shape;631;p88"/>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30</a:t>
            </a:fld>
            <a:endParaRPr dirty="0">
              <a:solidFill>
                <a:srgbClr val="260859"/>
              </a:solidFill>
            </a:endParaRPr>
          </a:p>
        </p:txBody>
      </p:sp>
    </p:spTree>
    <p:extLst>
      <p:ext uri="{BB962C8B-B14F-4D97-AF65-F5344CB8AC3E}">
        <p14:creationId xmlns:p14="http://schemas.microsoft.com/office/powerpoint/2010/main" val="404282325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Shape 636"/>
        <p:cNvGrpSpPr/>
        <p:nvPr/>
      </p:nvGrpSpPr>
      <p:grpSpPr>
        <a:xfrm>
          <a:off x="0" y="0"/>
          <a:ext cx="0" cy="0"/>
          <a:chOff x="0" y="0"/>
          <a:chExt cx="0" cy="0"/>
        </a:xfrm>
      </p:grpSpPr>
      <p:sp>
        <p:nvSpPr>
          <p:cNvPr id="637" name="Google Shape;637;p89"/>
          <p:cNvSpPr txBox="1">
            <a:spLocks noGrp="1"/>
          </p:cNvSpPr>
          <p:nvPr>
            <p:ph type="title"/>
          </p:nvPr>
        </p:nvSpPr>
        <p:spPr>
          <a:xfrm>
            <a:off x="1809746" y="260648"/>
            <a:ext cx="5865600"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Sexual violence</a:t>
            </a:r>
            <a:endParaRPr sz="2400" dirty="0">
              <a:solidFill>
                <a:schemeClr val="tx1"/>
              </a:solidFill>
              <a:latin typeface="Calibri" panose="020F0502020204030204" pitchFamily="34" charset="0"/>
              <a:cs typeface="Calibri" panose="020F0502020204030204" pitchFamily="34" charset="0"/>
            </a:endParaRPr>
          </a:p>
        </p:txBody>
      </p:sp>
      <p:sp>
        <p:nvSpPr>
          <p:cNvPr id="638" name="Google Shape;638;p89"/>
          <p:cNvSpPr txBox="1">
            <a:spLocks noGrp="1"/>
          </p:cNvSpPr>
          <p:nvPr>
            <p:ph type="body" idx="1"/>
          </p:nvPr>
        </p:nvSpPr>
        <p:spPr>
          <a:xfrm>
            <a:off x="1809746" y="908720"/>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Teach pupils that sexual violence is a broad term which can:</a:t>
            </a: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 </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describe a sexual act which uses </a:t>
            </a:r>
            <a:r>
              <a:rPr lang="en-GB" sz="1800" b="1" dirty="0">
                <a:solidFill>
                  <a:srgbClr val="000000"/>
                </a:solidFill>
                <a:latin typeface="Calibri" panose="020F0502020204030204" pitchFamily="34" charset="0"/>
                <a:cs typeface="Calibri" panose="020F0502020204030204" pitchFamily="34" charset="0"/>
              </a:rPr>
              <a:t>coercion</a:t>
            </a:r>
            <a:r>
              <a:rPr lang="en-GB" sz="1800" dirty="0">
                <a:solidFill>
                  <a:srgbClr val="000000"/>
                </a:solidFill>
                <a:latin typeface="Calibri" panose="020F0502020204030204" pitchFamily="34" charset="0"/>
                <a:cs typeface="Calibri" panose="020F0502020204030204" pitchFamily="34" charset="0"/>
              </a:rPr>
              <a:t>, e.g. physical force, psychological intimidation, blackmail</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involve someone who </a:t>
            </a:r>
            <a:r>
              <a:rPr lang="en-GB" sz="1800" b="1" dirty="0">
                <a:solidFill>
                  <a:srgbClr val="000000"/>
                </a:solidFill>
                <a:latin typeface="Calibri" panose="020F0502020204030204" pitchFamily="34" charset="0"/>
                <a:cs typeface="Calibri" panose="020F0502020204030204" pitchFamily="34" charset="0"/>
              </a:rPr>
              <a:t>does not or cannot consent</a:t>
            </a:r>
            <a:r>
              <a:rPr lang="en-GB" sz="1800" dirty="0">
                <a:solidFill>
                  <a:srgbClr val="000000"/>
                </a:solidFill>
                <a:latin typeface="Calibri" panose="020F0502020204030204" pitchFamily="34" charset="0"/>
                <a:cs typeface="Calibri" panose="020F0502020204030204" pitchFamily="34" charset="0"/>
              </a:rPr>
              <a:t>, including sexual comments or advances</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Define consent as </a:t>
            </a:r>
            <a:r>
              <a:rPr lang="en-GB" sz="1800" b="1" dirty="0">
                <a:solidFill>
                  <a:srgbClr val="000000"/>
                </a:solidFill>
                <a:latin typeface="Calibri" panose="020F0502020204030204" pitchFamily="34" charset="0"/>
                <a:cs typeface="Calibri" panose="020F0502020204030204" pitchFamily="34" charset="0"/>
              </a:rPr>
              <a:t>agreement by choice </a:t>
            </a:r>
            <a:r>
              <a:rPr lang="en-GB" sz="1800" dirty="0">
                <a:solidFill>
                  <a:srgbClr val="000000"/>
                </a:solidFill>
                <a:latin typeface="Calibri" panose="020F0502020204030204" pitchFamily="34" charset="0"/>
                <a:cs typeface="Calibri" panose="020F0502020204030204" pitchFamily="34" charset="0"/>
              </a:rPr>
              <a:t>and having the </a:t>
            </a:r>
            <a:r>
              <a:rPr lang="en-GB" sz="1800" b="1" dirty="0">
                <a:solidFill>
                  <a:srgbClr val="000000"/>
                </a:solidFill>
                <a:latin typeface="Calibri" panose="020F0502020204030204" pitchFamily="34" charset="0"/>
                <a:cs typeface="Calibri" panose="020F0502020204030204" pitchFamily="34" charset="0"/>
              </a:rPr>
              <a:t>freedom and capacity </a:t>
            </a:r>
            <a:r>
              <a:rPr lang="en-GB" sz="1800" dirty="0">
                <a:solidFill>
                  <a:srgbClr val="000000"/>
                </a:solidFill>
                <a:latin typeface="Calibri" panose="020F0502020204030204" pitchFamily="34" charset="0"/>
                <a:cs typeface="Calibri" panose="020F0502020204030204" pitchFamily="34" charset="0"/>
              </a:rPr>
              <a:t>to make that choice.</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p:txBody>
      </p:sp>
      <p:sp>
        <p:nvSpPr>
          <p:cNvPr id="639" name="Google Shape;639;p89"/>
          <p:cNvSpPr txBox="1">
            <a:spLocks noGrp="1"/>
          </p:cNvSpPr>
          <p:nvPr>
            <p:ph type="body" idx="2"/>
          </p:nvPr>
        </p:nvSpPr>
        <p:spPr>
          <a:xfrm>
            <a:off x="7702800" y="1073676"/>
            <a:ext cx="2695200" cy="179525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what constitutes sexual harassment and sexual violence and why these are always unacceptable.</a:t>
            </a:r>
            <a:endParaRPr sz="1600" dirty="0">
              <a:solidFill>
                <a:srgbClr val="000000"/>
              </a:solidFill>
            </a:endParaRPr>
          </a:p>
        </p:txBody>
      </p:sp>
      <p:sp>
        <p:nvSpPr>
          <p:cNvPr id="641" name="Google Shape;641;p89"/>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40" name="Google Shape;640;p89"/>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31</a:t>
            </a:fld>
            <a:endParaRPr dirty="0">
              <a:solidFill>
                <a:srgbClr val="260859"/>
              </a:solidFill>
            </a:endParaRPr>
          </a:p>
        </p:txBody>
      </p:sp>
    </p:spTree>
    <p:extLst>
      <p:ext uri="{BB962C8B-B14F-4D97-AF65-F5344CB8AC3E}">
        <p14:creationId xmlns:p14="http://schemas.microsoft.com/office/powerpoint/2010/main" val="400026038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Shape 645"/>
        <p:cNvGrpSpPr/>
        <p:nvPr/>
      </p:nvGrpSpPr>
      <p:grpSpPr>
        <a:xfrm>
          <a:off x="0" y="0"/>
          <a:ext cx="0" cy="0"/>
          <a:chOff x="0" y="0"/>
          <a:chExt cx="0" cy="0"/>
        </a:xfrm>
      </p:grpSpPr>
      <p:sp>
        <p:nvSpPr>
          <p:cNvPr id="646" name="Google Shape;646;p90"/>
          <p:cNvSpPr txBox="1">
            <a:spLocks noGrp="1"/>
          </p:cNvSpPr>
          <p:nvPr>
            <p:ph type="title"/>
          </p:nvPr>
        </p:nvSpPr>
        <p:spPr>
          <a:xfrm>
            <a:off x="1703512" y="188640"/>
            <a:ext cx="5865600" cy="572700"/>
          </a:xfrm>
          <a:prstGeom prst="rect">
            <a:avLst/>
          </a:prstGeom>
          <a:noFill/>
          <a:ln>
            <a:noFill/>
          </a:ln>
        </p:spPr>
        <p:txBody>
          <a:bodyPr spcFirstLastPara="1" vert="horz" wrap="square" lIns="91425" tIns="91425" rIns="91425" bIns="91425" rtlCol="0" anchor="t" anchorCtr="0">
            <a:noAutofit/>
          </a:bodyPr>
          <a:lstStyle/>
          <a:p>
            <a:pPr>
              <a:buClr>
                <a:srgbClr val="000000"/>
              </a:buClr>
            </a:pPr>
            <a:r>
              <a:rPr lang="en-GB" sz="3600" dirty="0">
                <a:solidFill>
                  <a:schemeClr val="tx1"/>
                </a:solidFill>
                <a:latin typeface="Calibri" panose="020F0502020204030204" pitchFamily="34" charset="0"/>
                <a:cs typeface="Calibri" panose="020F0502020204030204" pitchFamily="34" charset="0"/>
              </a:rPr>
              <a:t>The Equality Act 2010</a:t>
            </a:r>
            <a:endParaRPr sz="3600" dirty="0">
              <a:solidFill>
                <a:schemeClr val="tx1"/>
              </a:solidFill>
              <a:latin typeface="Calibri" panose="020F0502020204030204" pitchFamily="34" charset="0"/>
              <a:cs typeface="Calibri" panose="020F0502020204030204" pitchFamily="34" charset="0"/>
            </a:endParaRPr>
          </a:p>
        </p:txBody>
      </p:sp>
      <p:sp>
        <p:nvSpPr>
          <p:cNvPr id="647" name="Google Shape;647;p90"/>
          <p:cNvSpPr txBox="1">
            <a:spLocks noGrp="1"/>
          </p:cNvSpPr>
          <p:nvPr>
            <p:ph type="body" idx="1"/>
          </p:nvPr>
        </p:nvSpPr>
        <p:spPr>
          <a:xfrm>
            <a:off x="1816743" y="761340"/>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that everyone is unique and equal and that respect for </a:t>
            </a:r>
            <a:r>
              <a:rPr lang="en-GB" sz="1800" b="1" dirty="0">
                <a:solidFill>
                  <a:srgbClr val="000000"/>
                </a:solidFill>
                <a:latin typeface="Calibri" panose="020F0502020204030204" pitchFamily="34" charset="0"/>
                <a:cs typeface="Calibri" panose="020F0502020204030204" pitchFamily="34" charset="0"/>
              </a:rPr>
              <a:t>difference and protection</a:t>
            </a:r>
            <a:r>
              <a:rPr lang="en-GB" sz="1800" dirty="0">
                <a:solidFill>
                  <a:srgbClr val="000000"/>
                </a:solidFill>
                <a:latin typeface="Calibri" panose="020F0502020204030204" pitchFamily="34" charset="0"/>
                <a:cs typeface="Calibri" panose="020F0502020204030204" pitchFamily="34" charset="0"/>
              </a:rPr>
              <a:t> from discrimination is</a:t>
            </a:r>
            <a:r>
              <a:rPr lang="en-GB" sz="1800" b="1" dirty="0">
                <a:solidFill>
                  <a:srgbClr val="000000"/>
                </a:solidFill>
                <a:latin typeface="Calibri" panose="020F0502020204030204" pitchFamily="34" charset="0"/>
                <a:cs typeface="Calibri" panose="020F0502020204030204" pitchFamily="34" charset="0"/>
              </a:rPr>
              <a:t> built into the law</a:t>
            </a:r>
            <a:r>
              <a:rPr lang="en-GB" sz="1800" dirty="0">
                <a:solidFill>
                  <a:srgbClr val="000000"/>
                </a:solidFill>
                <a:latin typeface="Calibri" panose="020F0502020204030204" pitchFamily="34" charset="0"/>
                <a:cs typeface="Calibri" panose="020F0502020204030204" pitchFamily="34" charset="0"/>
              </a:rPr>
              <a:t>.</a:t>
            </a:r>
            <a:endParaRPr sz="1800" dirty="0">
              <a:solidFill>
                <a:srgbClr val="000000"/>
              </a:solidFill>
              <a:latin typeface="Calibri" panose="020F0502020204030204" pitchFamily="34" charset="0"/>
              <a:cs typeface="Calibri" panose="020F0502020204030204" pitchFamily="34" charset="0"/>
            </a:endParaRPr>
          </a:p>
          <a:p>
            <a:pPr marL="0" indent="0">
              <a:spcBef>
                <a:spcPts val="1600"/>
              </a:spcBef>
              <a:buNone/>
            </a:pPr>
            <a:r>
              <a:rPr lang="en-GB" sz="1800" dirty="0">
                <a:solidFill>
                  <a:srgbClr val="000000"/>
                </a:solidFill>
                <a:latin typeface="Calibri" panose="020F0502020204030204" pitchFamily="34" charset="0"/>
                <a:cs typeface="Calibri" panose="020F0502020204030204" pitchFamily="34" charset="0"/>
              </a:rPr>
              <a:t>Teach that discrimination is when people are treated unfavourably on the basis of a protected characteristic such as race or gender.</a:t>
            </a:r>
            <a:endParaRPr sz="1800" dirty="0">
              <a:solidFill>
                <a:srgbClr val="000000"/>
              </a:solidFill>
              <a:latin typeface="Calibri" panose="020F0502020204030204" pitchFamily="34" charset="0"/>
              <a:cs typeface="Calibri" panose="020F0502020204030204" pitchFamily="34" charset="0"/>
            </a:endParaRPr>
          </a:p>
          <a:p>
            <a:pPr marL="0" indent="0">
              <a:spcBef>
                <a:spcPts val="1600"/>
              </a:spcBef>
              <a:spcAft>
                <a:spcPts val="1600"/>
              </a:spcAft>
              <a:buNone/>
            </a:pPr>
            <a:r>
              <a:rPr lang="en-GB" sz="1800" dirty="0">
                <a:solidFill>
                  <a:srgbClr val="000000"/>
                </a:solidFill>
                <a:latin typeface="Calibri" panose="020F0502020204030204" pitchFamily="34" charset="0"/>
                <a:cs typeface="Calibri" panose="020F0502020204030204" pitchFamily="34" charset="0"/>
              </a:rPr>
              <a:t>The </a:t>
            </a:r>
            <a:r>
              <a:rPr lang="en-GB" sz="1800" b="1" dirty="0">
                <a:solidFill>
                  <a:srgbClr val="000000"/>
                </a:solidFill>
                <a:latin typeface="Calibri" panose="020F0502020204030204" pitchFamily="34" charset="0"/>
                <a:cs typeface="Calibri" panose="020F0502020204030204" pitchFamily="34" charset="0"/>
              </a:rPr>
              <a:t>Equality Act 2010</a:t>
            </a:r>
            <a:r>
              <a:rPr lang="en-GB" sz="1800" dirty="0">
                <a:solidFill>
                  <a:srgbClr val="000000"/>
                </a:solidFill>
                <a:latin typeface="Calibri" panose="020F0502020204030204" pitchFamily="34" charset="0"/>
                <a:cs typeface="Calibri" panose="020F0502020204030204" pitchFamily="34" charset="0"/>
              </a:rPr>
              <a:t> provides a single, consolidated source of discrimination law, covering all the circumstances in which discrimination (as well as harassment and victimisation) are unlawful.</a:t>
            </a:r>
            <a:endParaRPr sz="1800" dirty="0">
              <a:solidFill>
                <a:srgbClr val="000000"/>
              </a:solidFill>
              <a:latin typeface="Calibri" panose="020F0502020204030204" pitchFamily="34" charset="0"/>
              <a:cs typeface="Calibri" panose="020F0502020204030204" pitchFamily="34" charset="0"/>
            </a:endParaRPr>
          </a:p>
        </p:txBody>
      </p:sp>
      <p:sp>
        <p:nvSpPr>
          <p:cNvPr id="648" name="Google Shape;648;p90"/>
          <p:cNvSpPr txBox="1">
            <a:spLocks noGrp="1"/>
          </p:cNvSpPr>
          <p:nvPr>
            <p:ph type="body" idx="2"/>
          </p:nvPr>
        </p:nvSpPr>
        <p:spPr>
          <a:xfrm>
            <a:off x="7702800" y="1073676"/>
            <a:ext cx="2695200" cy="267536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legal rights and responsibilities regarding equality (particularly with reference to the protected characteristics as defined in the Equality Act 2010) and that everyone is unique and equal. </a:t>
            </a:r>
            <a:endParaRPr sz="1600" dirty="0">
              <a:solidFill>
                <a:srgbClr val="000000"/>
              </a:solidFill>
            </a:endParaRPr>
          </a:p>
          <a:p>
            <a:pPr marL="0" indent="0">
              <a:buClr>
                <a:schemeClr val="dk1"/>
              </a:buClr>
              <a:buSzPts val="1100"/>
              <a:buNone/>
            </a:pPr>
            <a:endParaRPr dirty="0"/>
          </a:p>
        </p:txBody>
      </p:sp>
      <p:sp>
        <p:nvSpPr>
          <p:cNvPr id="650" name="Google Shape;650;p90"/>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49" name="Google Shape;649;p90"/>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32</a:t>
            </a:fld>
            <a:endParaRPr dirty="0">
              <a:solidFill>
                <a:srgbClr val="260859"/>
              </a:solidFill>
            </a:endParaRPr>
          </a:p>
        </p:txBody>
      </p:sp>
    </p:spTree>
    <p:extLst>
      <p:ext uri="{BB962C8B-B14F-4D97-AF65-F5344CB8AC3E}">
        <p14:creationId xmlns:p14="http://schemas.microsoft.com/office/powerpoint/2010/main" val="219344079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Shape 654"/>
        <p:cNvGrpSpPr/>
        <p:nvPr/>
      </p:nvGrpSpPr>
      <p:grpSpPr>
        <a:xfrm>
          <a:off x="0" y="0"/>
          <a:ext cx="0" cy="0"/>
          <a:chOff x="0" y="0"/>
          <a:chExt cx="0" cy="0"/>
        </a:xfrm>
      </p:grpSpPr>
      <p:sp>
        <p:nvSpPr>
          <p:cNvPr id="655" name="Google Shape;655;p91"/>
          <p:cNvSpPr txBox="1">
            <a:spLocks noGrp="1"/>
          </p:cNvSpPr>
          <p:nvPr>
            <p:ph type="title"/>
          </p:nvPr>
        </p:nvSpPr>
        <p:spPr>
          <a:xfrm>
            <a:off x="1794000" y="260648"/>
            <a:ext cx="5865600" cy="572700"/>
          </a:xfrm>
          <a:prstGeom prst="rect">
            <a:avLst/>
          </a:prstGeom>
          <a:noFill/>
          <a:ln>
            <a:noFill/>
          </a:ln>
        </p:spPr>
        <p:txBody>
          <a:bodyPr spcFirstLastPara="1" vert="horz" wrap="square" lIns="91425" tIns="91425" rIns="91425" bIns="91425" rtlCol="0" anchor="t" anchorCtr="0">
            <a:noAutofit/>
          </a:bodyPr>
          <a:lstStyle/>
          <a:p>
            <a:pPr>
              <a:buClr>
                <a:schemeClr val="dk1"/>
              </a:buClr>
            </a:pPr>
            <a:r>
              <a:rPr lang="en-GB" sz="3600" dirty="0">
                <a:solidFill>
                  <a:schemeClr val="tx1"/>
                </a:solidFill>
                <a:latin typeface="Calibri" panose="020F0502020204030204" pitchFamily="34" charset="0"/>
                <a:cs typeface="Calibri" panose="020F0502020204030204" pitchFamily="34" charset="0"/>
              </a:rPr>
              <a:t>The protected characteristics</a:t>
            </a:r>
            <a:endParaRPr sz="36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p:txBody>
      </p:sp>
      <p:sp>
        <p:nvSpPr>
          <p:cNvPr id="656" name="Google Shape;656;p91"/>
          <p:cNvSpPr txBox="1">
            <a:spLocks noGrp="1"/>
          </p:cNvSpPr>
          <p:nvPr>
            <p:ph type="body" idx="1"/>
          </p:nvPr>
        </p:nvSpPr>
        <p:spPr>
          <a:xfrm>
            <a:off x="1794000" y="833348"/>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Teach that the Equality Act 2010 lists nine ‘protected characteristics’.</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Explain that, in many situations, it is unlawful to discriminate against anyone on the basis of these. This applies regardless of whether or not the person with that characteristic is in the majority or the minority.</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r>
              <a:rPr lang="en-GB" sz="1800" dirty="0">
                <a:solidFill>
                  <a:srgbClr val="000000"/>
                </a:solidFill>
                <a:latin typeface="Calibri" panose="020F0502020204030204" pitchFamily="34" charset="0"/>
                <a:cs typeface="Calibri" panose="020F0502020204030204" pitchFamily="34" charset="0"/>
              </a:rPr>
              <a:t>The protected characteristics are age, disability, race, religion or belief, sex, sexual orientation, gender reassignment, marriage and civil partnership, pregnancy and maternity.</a:t>
            </a:r>
            <a:endParaRPr sz="1800" dirty="0">
              <a:solidFill>
                <a:srgbClr val="000000"/>
              </a:solidFill>
              <a:latin typeface="Calibri" panose="020F0502020204030204" pitchFamily="34" charset="0"/>
              <a:cs typeface="Calibri" panose="020F0502020204030204" pitchFamily="34" charset="0"/>
            </a:endParaRPr>
          </a:p>
          <a:p>
            <a:pPr marL="0" indent="0">
              <a:spcBef>
                <a:spcPts val="1000"/>
              </a:spcBef>
              <a:buNone/>
            </a:pPr>
            <a:endParaRPr sz="1800" dirty="0">
              <a:latin typeface="Calibri" panose="020F0502020204030204" pitchFamily="34" charset="0"/>
              <a:cs typeface="Calibri" panose="020F0502020204030204" pitchFamily="34" charset="0"/>
            </a:endParaRPr>
          </a:p>
          <a:p>
            <a:pPr marL="0" indent="0">
              <a:spcBef>
                <a:spcPts val="1000"/>
              </a:spcBef>
              <a:buNone/>
            </a:pPr>
            <a:endParaRPr sz="1800" dirty="0">
              <a:latin typeface="Calibri" panose="020F0502020204030204" pitchFamily="34" charset="0"/>
              <a:cs typeface="Calibri" panose="020F0502020204030204" pitchFamily="34" charset="0"/>
            </a:endParaRPr>
          </a:p>
          <a:p>
            <a:pPr marL="0" indent="0">
              <a:spcBef>
                <a:spcPts val="1000"/>
              </a:spcBef>
              <a:buNone/>
            </a:pPr>
            <a:endParaRPr sz="1800" dirty="0">
              <a:latin typeface="Calibri" panose="020F0502020204030204" pitchFamily="34" charset="0"/>
              <a:cs typeface="Calibri" panose="020F0502020204030204" pitchFamily="34" charset="0"/>
            </a:endParaRPr>
          </a:p>
          <a:p>
            <a:pPr marL="0" indent="0">
              <a:spcBef>
                <a:spcPts val="1000"/>
              </a:spcBef>
              <a:buNone/>
            </a:pPr>
            <a:endParaRPr sz="1800" dirty="0">
              <a:latin typeface="Calibri" panose="020F0502020204030204" pitchFamily="34" charset="0"/>
              <a:cs typeface="Calibri" panose="020F0502020204030204" pitchFamily="34" charset="0"/>
            </a:endParaRPr>
          </a:p>
          <a:p>
            <a:pPr marL="0" indent="0">
              <a:spcBef>
                <a:spcPts val="1000"/>
              </a:spcBef>
              <a:buNone/>
            </a:pPr>
            <a:endParaRPr sz="1800" dirty="0">
              <a:latin typeface="Calibri" panose="020F0502020204030204" pitchFamily="34" charset="0"/>
              <a:cs typeface="Calibri" panose="020F0502020204030204" pitchFamily="34" charset="0"/>
            </a:endParaRPr>
          </a:p>
        </p:txBody>
      </p:sp>
      <p:sp>
        <p:nvSpPr>
          <p:cNvPr id="657" name="Google Shape;657;p91"/>
          <p:cNvSpPr txBox="1">
            <a:spLocks noGrp="1"/>
          </p:cNvSpPr>
          <p:nvPr>
            <p:ph type="body" idx="2"/>
          </p:nvPr>
        </p:nvSpPr>
        <p:spPr>
          <a:xfrm>
            <a:off x="7702800" y="1073676"/>
            <a:ext cx="2695200" cy="262964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legal rights and responsibilities regarding equality (particularly with reference to the protected characteristics as defined in the Equality Act 2010) and that everyone is unique and equal. </a:t>
            </a:r>
            <a:endParaRPr sz="1600" dirty="0">
              <a:solidFill>
                <a:srgbClr val="000000"/>
              </a:solidFill>
            </a:endParaRPr>
          </a:p>
          <a:p>
            <a:pPr marL="0" indent="0">
              <a:buClr>
                <a:schemeClr val="dk1"/>
              </a:buClr>
              <a:buSzPts val="1100"/>
              <a:buNone/>
            </a:pPr>
            <a:endParaRPr dirty="0"/>
          </a:p>
        </p:txBody>
      </p:sp>
      <p:sp>
        <p:nvSpPr>
          <p:cNvPr id="659" name="Google Shape;659;p91"/>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58" name="Google Shape;658;p91"/>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33</a:t>
            </a:fld>
            <a:endParaRPr dirty="0">
              <a:solidFill>
                <a:srgbClr val="260859"/>
              </a:solidFill>
            </a:endParaRPr>
          </a:p>
        </p:txBody>
      </p:sp>
    </p:spTree>
    <p:extLst>
      <p:ext uri="{BB962C8B-B14F-4D97-AF65-F5344CB8AC3E}">
        <p14:creationId xmlns:p14="http://schemas.microsoft.com/office/powerpoint/2010/main" val="99450372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Shape 663"/>
        <p:cNvGrpSpPr/>
        <p:nvPr/>
      </p:nvGrpSpPr>
      <p:grpSpPr>
        <a:xfrm>
          <a:off x="0" y="0"/>
          <a:ext cx="0" cy="0"/>
          <a:chOff x="0" y="0"/>
          <a:chExt cx="0" cy="0"/>
        </a:xfrm>
      </p:grpSpPr>
      <p:sp>
        <p:nvSpPr>
          <p:cNvPr id="664" name="Google Shape;664;p92"/>
          <p:cNvSpPr txBox="1">
            <a:spLocks noGrp="1"/>
          </p:cNvSpPr>
          <p:nvPr>
            <p:ph type="title"/>
          </p:nvPr>
        </p:nvSpPr>
        <p:spPr>
          <a:xfrm>
            <a:off x="1837200" y="214625"/>
            <a:ext cx="6563056" cy="572700"/>
          </a:xfrm>
          <a:prstGeom prst="rect">
            <a:avLst/>
          </a:prstGeom>
          <a:noFill/>
          <a:ln>
            <a:noFill/>
          </a:ln>
        </p:spPr>
        <p:txBody>
          <a:bodyPr spcFirstLastPara="1" vert="horz" wrap="square" lIns="91425" tIns="91425" rIns="91425" bIns="91425" rtlCol="0" anchor="t" anchorCtr="0">
            <a:noAutofit/>
          </a:bodyPr>
          <a:lstStyle/>
          <a:p>
            <a:r>
              <a:rPr lang="en-GB" sz="3600" dirty="0">
                <a:solidFill>
                  <a:schemeClr val="tx1"/>
                </a:solidFill>
                <a:latin typeface="Calibri" panose="020F0502020204030204" pitchFamily="34" charset="0"/>
                <a:cs typeface="Calibri" panose="020F0502020204030204" pitchFamily="34" charset="0"/>
              </a:rPr>
              <a:t>Where discrimination is unlawful </a:t>
            </a:r>
            <a:endParaRPr sz="3600" dirty="0">
              <a:solidFill>
                <a:schemeClr val="tx1"/>
              </a:solidFill>
              <a:latin typeface="Calibri" panose="020F0502020204030204" pitchFamily="34" charset="0"/>
              <a:cs typeface="Calibri" panose="020F0502020204030204" pitchFamily="34" charset="0"/>
            </a:endParaRPr>
          </a:p>
          <a:p>
            <a:endParaRPr dirty="0">
              <a:solidFill>
                <a:srgbClr val="073763"/>
              </a:solidFill>
            </a:endParaRPr>
          </a:p>
        </p:txBody>
      </p:sp>
      <p:sp>
        <p:nvSpPr>
          <p:cNvPr id="665" name="Google Shape;665;p92"/>
          <p:cNvSpPr txBox="1">
            <a:spLocks noGrp="1"/>
          </p:cNvSpPr>
          <p:nvPr>
            <p:ph type="body" idx="1"/>
          </p:nvPr>
        </p:nvSpPr>
        <p:spPr>
          <a:xfrm>
            <a:off x="1837200" y="787325"/>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solidFill>
                  <a:srgbClr val="000000"/>
                </a:solidFill>
                <a:latin typeface="Calibri" panose="020F0502020204030204" pitchFamily="34" charset="0"/>
                <a:cs typeface="Calibri" panose="020F0502020204030204" pitchFamily="34" charset="0"/>
              </a:rPr>
              <a:t>Explain to pupils that the Equality Act 2010 provides protection from discrimination, harassment and victimisation in a number of scenarios, such as: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in the workplace</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in relation to access to education</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using public services (e.g. NHS)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using businesses that provide services and goods</a:t>
            </a:r>
            <a:endParaRPr sz="1800" dirty="0">
              <a:solidFill>
                <a:srgbClr val="000000"/>
              </a:solidFill>
              <a:latin typeface="Calibri" panose="020F0502020204030204" pitchFamily="34" charset="0"/>
              <a:cs typeface="Calibri" panose="020F0502020204030204" pitchFamily="34" charset="0"/>
            </a:endParaRPr>
          </a:p>
          <a:p>
            <a:pPr>
              <a:buClr>
                <a:schemeClr val="accent1"/>
              </a:buClr>
            </a:pPr>
            <a:r>
              <a:rPr lang="en-GB" sz="1800" dirty="0">
                <a:solidFill>
                  <a:srgbClr val="000000"/>
                </a:solidFill>
                <a:latin typeface="Calibri" panose="020F0502020204030204" pitchFamily="34" charset="0"/>
                <a:cs typeface="Calibri" panose="020F0502020204030204" pitchFamily="34" charset="0"/>
              </a:rPr>
              <a:t>joining a club or association </a:t>
            </a:r>
            <a:endParaRPr sz="1800" dirty="0">
              <a:solidFill>
                <a:srgbClr val="000000"/>
              </a:solidFill>
              <a:latin typeface="Calibri" panose="020F0502020204030204" pitchFamily="34" charset="0"/>
              <a:cs typeface="Calibri" panose="020F0502020204030204" pitchFamily="34" charset="0"/>
            </a:endParaRPr>
          </a:p>
          <a:p>
            <a:pPr indent="0">
              <a:buNone/>
            </a:pPr>
            <a:endParaRPr sz="1800" dirty="0">
              <a:solidFill>
                <a:srgbClr val="000000"/>
              </a:solidFill>
              <a:latin typeface="Calibri" panose="020F0502020204030204" pitchFamily="34" charset="0"/>
              <a:cs typeface="Calibri" panose="020F0502020204030204" pitchFamily="34" charset="0"/>
            </a:endParaRPr>
          </a:p>
          <a:p>
            <a:pPr marL="0" indent="0">
              <a:buNone/>
            </a:pPr>
            <a:r>
              <a:rPr lang="en-GB" sz="1800" dirty="0">
                <a:solidFill>
                  <a:srgbClr val="000000"/>
                </a:solidFill>
                <a:latin typeface="Calibri" panose="020F0502020204030204" pitchFamily="34" charset="0"/>
                <a:cs typeface="Calibri" panose="020F0502020204030204" pitchFamily="34" charset="0"/>
              </a:rPr>
              <a:t>Explain that anyone unlawfully discriminated against can make a claim in civil court. Visit the</a:t>
            </a:r>
            <a:r>
              <a:rPr lang="en-GB" sz="1800" dirty="0">
                <a:latin typeface="Calibri" panose="020F0502020204030204" pitchFamily="34" charset="0"/>
                <a:cs typeface="Calibri" panose="020F0502020204030204" pitchFamily="34" charset="0"/>
              </a:rPr>
              <a:t> </a:t>
            </a:r>
            <a:r>
              <a:rPr lang="en-GB" sz="1800" u="sng" dirty="0">
                <a:solidFill>
                  <a:srgbClr val="0000FF"/>
                </a:solidFill>
                <a:latin typeface="Calibri" panose="020F0502020204030204" pitchFamily="34" charset="0"/>
                <a:cs typeface="Calibri" panose="020F0502020204030204" pitchFamily="34" charset="0"/>
                <a:hlinkClick r:id="rId3">
                  <a:extLst>
                    <a:ext uri="{A12FA001-AC4F-418D-AE19-62706E023703}">
                      <ahyp:hlinkClr xmlns="" xmlns:ahyp="http://schemas.microsoft.com/office/drawing/2018/hyperlinkcolor" val="tx"/>
                    </a:ext>
                  </a:extLst>
                </a:hlinkClick>
              </a:rPr>
              <a:t>Equality and Human Rights Commission</a:t>
            </a:r>
            <a:r>
              <a:rPr lang="en-GB" sz="1800" dirty="0">
                <a:solidFill>
                  <a:srgbClr val="0000FF"/>
                </a:solidFill>
                <a:latin typeface="Calibri" panose="020F0502020204030204" pitchFamily="34" charset="0"/>
                <a:cs typeface="Calibri" panose="020F0502020204030204" pitchFamily="34" charset="0"/>
              </a:rPr>
              <a:t> </a:t>
            </a:r>
            <a:r>
              <a:rPr lang="en-GB" sz="1800" dirty="0">
                <a:solidFill>
                  <a:srgbClr val="000000"/>
                </a:solidFill>
                <a:latin typeface="Calibri" panose="020F0502020204030204" pitchFamily="34" charset="0"/>
                <a:cs typeface="Calibri" panose="020F0502020204030204" pitchFamily="34" charset="0"/>
              </a:rPr>
              <a:t>for more detail.</a:t>
            </a:r>
            <a:endParaRPr sz="1800" dirty="0">
              <a:solidFill>
                <a:srgbClr val="000000"/>
              </a:solidFill>
              <a:latin typeface="Calibri" panose="020F0502020204030204" pitchFamily="34" charset="0"/>
              <a:cs typeface="Calibri" panose="020F0502020204030204" pitchFamily="34" charset="0"/>
            </a:endParaRPr>
          </a:p>
        </p:txBody>
      </p:sp>
      <p:sp>
        <p:nvSpPr>
          <p:cNvPr id="666" name="Google Shape;666;p92"/>
          <p:cNvSpPr txBox="1">
            <a:spLocks noGrp="1"/>
          </p:cNvSpPr>
          <p:nvPr>
            <p:ph type="body" idx="2"/>
          </p:nvPr>
        </p:nvSpPr>
        <p:spPr>
          <a:xfrm>
            <a:off x="7702800" y="1073676"/>
            <a:ext cx="2695200" cy="265250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legal rights and responsibilities regarding equality (particularly with reference to the protected characteristics as defined in the Equality Act 2010) and that everyone is unique and equal. </a:t>
            </a:r>
            <a:endParaRPr sz="1600" dirty="0">
              <a:solidFill>
                <a:srgbClr val="000000"/>
              </a:solidFill>
            </a:endParaRPr>
          </a:p>
          <a:p>
            <a:pPr marL="0" indent="0">
              <a:buClr>
                <a:schemeClr val="dk1"/>
              </a:buClr>
              <a:buSzPts val="1100"/>
              <a:buNone/>
            </a:pPr>
            <a:endParaRPr dirty="0"/>
          </a:p>
        </p:txBody>
      </p:sp>
      <p:sp>
        <p:nvSpPr>
          <p:cNvPr id="668" name="Google Shape;668;p92"/>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667" name="Google Shape;667;p92"/>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34</a:t>
            </a:fld>
            <a:endParaRPr dirty="0">
              <a:solidFill>
                <a:srgbClr val="260859"/>
              </a:solidFill>
            </a:endParaRPr>
          </a:p>
        </p:txBody>
      </p:sp>
    </p:spTree>
    <p:extLst>
      <p:ext uri="{BB962C8B-B14F-4D97-AF65-F5344CB8AC3E}">
        <p14:creationId xmlns:p14="http://schemas.microsoft.com/office/powerpoint/2010/main" val="3097126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About the author - David Almond</a:t>
            </a:r>
            <a:endParaRPr lang="en-GB" dirty="0"/>
          </a:p>
        </p:txBody>
      </p:sp>
      <p:sp>
        <p:nvSpPr>
          <p:cNvPr id="3" name="Content Placeholder 2"/>
          <p:cNvSpPr>
            <a:spLocks noGrp="1"/>
          </p:cNvSpPr>
          <p:nvPr>
            <p:ph idx="1"/>
          </p:nvPr>
        </p:nvSpPr>
        <p:spPr/>
        <p:txBody>
          <a:bodyPr/>
          <a:lstStyle/>
          <a:p>
            <a:pPr marL="0" indent="0">
              <a:buNone/>
            </a:pPr>
            <a:r>
              <a:rPr lang="en-GB" dirty="0"/>
              <a:t>David Almond is the highly acclaimed author of </a:t>
            </a:r>
            <a:r>
              <a:rPr lang="en-GB" i="1" dirty="0" err="1"/>
              <a:t>Skellig</a:t>
            </a:r>
            <a:r>
              <a:rPr lang="en-GB" dirty="0"/>
              <a:t>, </a:t>
            </a:r>
            <a:r>
              <a:rPr lang="en-GB" i="1" dirty="0"/>
              <a:t>The Savage, Clay, My Name Is Mina, My Dad's a Birdman, Slog's Dad</a:t>
            </a:r>
            <a:r>
              <a:rPr lang="en-GB" dirty="0"/>
              <a:t> and many other novels, stories and plays. His books are translated into almost forty languages and are widely adapted for stage and screen. His numerous awards include the Carnegie Medal, two Whitbread Children's Book Awards and Le Prix </a:t>
            </a:r>
            <a:r>
              <a:rPr lang="en-GB" dirty="0" err="1"/>
              <a:t>Sorcieres</a:t>
            </a:r>
            <a:r>
              <a:rPr lang="en-GB" dirty="0"/>
              <a:t>, and in 2010 he gained the Hans Christian Andersen Award, the highest international prize for children's authors. David lives with his family in Hexham, Northumberland</a:t>
            </a:r>
          </a:p>
        </p:txBody>
      </p:sp>
      <p:pic>
        <p:nvPicPr>
          <p:cNvPr id="4" name="Picture 3"/>
          <p:cNvPicPr>
            <a:picLocks noChangeAspect="1"/>
          </p:cNvPicPr>
          <p:nvPr/>
        </p:nvPicPr>
        <p:blipFill>
          <a:blip r:embed="rId2"/>
          <a:stretch>
            <a:fillRect/>
          </a:stretch>
        </p:blipFill>
        <p:spPr>
          <a:xfrm>
            <a:off x="9534525" y="4810124"/>
            <a:ext cx="1819275" cy="1819275"/>
          </a:xfrm>
          <a:prstGeom prst="rect">
            <a:avLst/>
          </a:prstGeom>
        </p:spPr>
      </p:pic>
    </p:spTree>
    <p:extLst>
      <p:ext uri="{BB962C8B-B14F-4D97-AF65-F5344CB8AC3E}">
        <p14:creationId xmlns:p14="http://schemas.microsoft.com/office/powerpoint/2010/main" val="22073300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Skellig</a:t>
            </a:r>
            <a:r>
              <a:rPr lang="en-GB" dirty="0" smtClean="0"/>
              <a:t> online</a:t>
            </a:r>
            <a:endParaRPr lang="en-GB" dirty="0"/>
          </a:p>
        </p:txBody>
      </p:sp>
      <p:sp>
        <p:nvSpPr>
          <p:cNvPr id="3" name="Content Placeholder 2"/>
          <p:cNvSpPr>
            <a:spLocks noGrp="1"/>
          </p:cNvSpPr>
          <p:nvPr>
            <p:ph idx="1"/>
          </p:nvPr>
        </p:nvSpPr>
        <p:spPr/>
        <p:txBody>
          <a:bodyPr/>
          <a:lstStyle/>
          <a:p>
            <a:pPr marL="0" indent="0">
              <a:buNone/>
            </a:pPr>
            <a:r>
              <a:rPr lang="en-GB" dirty="0" smtClean="0">
                <a:hlinkClick r:id="rId2"/>
              </a:rPr>
              <a:t>https://onlinereadfreenovel.com/david-almond/57093-skellig.html</a:t>
            </a:r>
            <a:endParaRPr lang="en-GB" dirty="0" smtClean="0"/>
          </a:p>
          <a:p>
            <a:pPr marL="0" indent="0">
              <a:buNone/>
            </a:pPr>
            <a:endParaRPr lang="en-GB" dirty="0"/>
          </a:p>
        </p:txBody>
      </p:sp>
      <p:pic>
        <p:nvPicPr>
          <p:cNvPr id="4" name="Picture 3"/>
          <p:cNvPicPr/>
          <p:nvPr/>
        </p:nvPicPr>
        <p:blipFill rotWithShape="1">
          <a:blip r:embed="rId3"/>
          <a:srcRect l="6481" t="12710" r="67095" b="26403"/>
          <a:stretch/>
        </p:blipFill>
        <p:spPr bwMode="auto">
          <a:xfrm>
            <a:off x="4400551" y="2724150"/>
            <a:ext cx="2695574" cy="3452813"/>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9781288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Follow up activities for the class/school</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Work with your friend to identify 5 adjectives to describe the type of friends you are to one another</a:t>
            </a:r>
          </a:p>
          <a:p>
            <a:r>
              <a:rPr lang="en-GB" dirty="0" smtClean="0"/>
              <a:t>Write a note to your friend, telling them what you appreciate about their friendship</a:t>
            </a:r>
          </a:p>
          <a:p>
            <a:r>
              <a:rPr lang="en-GB" dirty="0" smtClean="0"/>
              <a:t>Write some tips about how to resolve conflict with a friend</a:t>
            </a:r>
          </a:p>
          <a:p>
            <a:r>
              <a:rPr lang="en-GB" dirty="0" smtClean="0"/>
              <a:t>Write an explanation on how to repair a friendship</a:t>
            </a:r>
          </a:p>
          <a:p>
            <a:r>
              <a:rPr lang="en-GB" dirty="0" smtClean="0"/>
              <a:t>Write a report about life without friends</a:t>
            </a:r>
          </a:p>
          <a:p>
            <a:r>
              <a:rPr lang="en-GB" dirty="0" smtClean="0"/>
              <a:t>Write some advice on how to repair a friendship</a:t>
            </a:r>
          </a:p>
          <a:p>
            <a:r>
              <a:rPr lang="en-GB" dirty="0" smtClean="0"/>
              <a:t>Research loneliness and how damaging this can be to our mental health</a:t>
            </a:r>
          </a:p>
          <a:p>
            <a:r>
              <a:rPr lang="en-GB" dirty="0" smtClean="0"/>
              <a:t>Reflect on Michael’s motivation to help the creature found in the garage</a:t>
            </a:r>
          </a:p>
          <a:p>
            <a:pPr marL="0" indent="0">
              <a:buNone/>
            </a:pPr>
            <a:endParaRPr lang="en-GB" dirty="0" smtClean="0"/>
          </a:p>
          <a:p>
            <a:endParaRPr lang="en-GB" dirty="0" smtClean="0"/>
          </a:p>
          <a:p>
            <a:endParaRPr lang="en-GB" dirty="0"/>
          </a:p>
        </p:txBody>
      </p:sp>
    </p:spTree>
    <p:extLst>
      <p:ext uri="{BB962C8B-B14F-4D97-AF65-F5344CB8AC3E}">
        <p14:creationId xmlns:p14="http://schemas.microsoft.com/office/powerpoint/2010/main" val="178717673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Follow up </a:t>
            </a:r>
            <a:r>
              <a:rPr lang="en-GB" dirty="0" smtClean="0"/>
              <a:t>tasks - debate</a:t>
            </a:r>
            <a:endParaRPr lang="en-GB" dirty="0"/>
          </a:p>
        </p:txBody>
      </p:sp>
      <p:sp>
        <p:nvSpPr>
          <p:cNvPr id="3" name="Content Placeholder 2"/>
          <p:cNvSpPr>
            <a:spLocks noGrp="1"/>
          </p:cNvSpPr>
          <p:nvPr>
            <p:ph idx="1"/>
          </p:nvPr>
        </p:nvSpPr>
        <p:spPr/>
        <p:txBody>
          <a:bodyPr/>
          <a:lstStyle/>
          <a:p>
            <a:r>
              <a:rPr lang="en-GB" dirty="0" smtClean="0"/>
              <a:t>When does a relationships become unhealthy?</a:t>
            </a:r>
          </a:p>
          <a:p>
            <a:r>
              <a:rPr lang="en-GB" dirty="0" smtClean="0"/>
              <a:t>Can we always sustain a relationship? When does it have to end?</a:t>
            </a:r>
          </a:p>
          <a:p>
            <a:r>
              <a:rPr lang="en-GB" dirty="0" smtClean="0"/>
              <a:t>How do we know who we can trust in a relationship?</a:t>
            </a:r>
          </a:p>
          <a:p>
            <a:r>
              <a:rPr lang="en-GB" dirty="0" smtClean="0"/>
              <a:t>Can we have a pet as a friend?</a:t>
            </a:r>
          </a:p>
          <a:p>
            <a:r>
              <a:rPr lang="en-GB" dirty="0" smtClean="0"/>
              <a:t>Who can end a relationship?</a:t>
            </a:r>
          </a:p>
          <a:p>
            <a:r>
              <a:rPr lang="en-GB" dirty="0" smtClean="0"/>
              <a:t>What should we do if we feel undermined in </a:t>
            </a:r>
            <a:r>
              <a:rPr lang="en-GB" smtClean="0"/>
              <a:t>a relationship?</a:t>
            </a:r>
            <a:endParaRPr lang="en-GB" dirty="0" smtClean="0"/>
          </a:p>
          <a:p>
            <a:endParaRPr lang="en-GB" dirty="0" smtClean="0"/>
          </a:p>
          <a:p>
            <a:endParaRPr lang="en-GB" dirty="0" smtClean="0"/>
          </a:p>
          <a:p>
            <a:endParaRPr lang="en-GB" dirty="0"/>
          </a:p>
        </p:txBody>
      </p:sp>
    </p:spTree>
    <p:extLst>
      <p:ext uri="{BB962C8B-B14F-4D97-AF65-F5344CB8AC3E}">
        <p14:creationId xmlns:p14="http://schemas.microsoft.com/office/powerpoint/2010/main" val="12270437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429"/>
        <p:cNvGrpSpPr/>
        <p:nvPr/>
      </p:nvGrpSpPr>
      <p:grpSpPr>
        <a:xfrm>
          <a:off x="0" y="0"/>
          <a:ext cx="0" cy="0"/>
          <a:chOff x="0" y="0"/>
          <a:chExt cx="0" cy="0"/>
        </a:xfrm>
      </p:grpSpPr>
      <p:sp>
        <p:nvSpPr>
          <p:cNvPr id="430" name="Google Shape;430;p66"/>
          <p:cNvSpPr txBox="1">
            <a:spLocks noGrp="1"/>
          </p:cNvSpPr>
          <p:nvPr>
            <p:ph type="title"/>
          </p:nvPr>
        </p:nvSpPr>
        <p:spPr>
          <a:xfrm>
            <a:off x="1703512" y="260648"/>
            <a:ext cx="7992888"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Positive and healthy friendships</a:t>
            </a:r>
            <a:endParaRPr sz="2400" dirty="0">
              <a:solidFill>
                <a:schemeClr val="tx1"/>
              </a:solidFill>
              <a:latin typeface="Calibri" panose="020F0502020204030204" pitchFamily="34" charset="0"/>
              <a:cs typeface="Calibri" panose="020F0502020204030204" pitchFamily="34" charset="0"/>
            </a:endParaRPr>
          </a:p>
        </p:txBody>
      </p:sp>
      <p:sp>
        <p:nvSpPr>
          <p:cNvPr id="431" name="Google Shape;431;p66"/>
          <p:cNvSpPr txBox="1">
            <a:spLocks noGrp="1"/>
          </p:cNvSpPr>
          <p:nvPr>
            <p:ph type="body" idx="1"/>
          </p:nvPr>
        </p:nvSpPr>
        <p:spPr>
          <a:xfrm>
            <a:off x="1794000" y="1646250"/>
            <a:ext cx="5865600" cy="3665700"/>
          </a:xfrm>
          <a:prstGeom prst="rect">
            <a:avLst/>
          </a:prstGeom>
          <a:noFill/>
          <a:ln>
            <a:noFill/>
          </a:ln>
        </p:spPr>
        <p:txBody>
          <a:bodyPr spcFirstLastPara="1" vert="horz" wrap="square" lIns="91425" tIns="91425" rIns="91425" bIns="91425" rtlCol="0" anchor="t" anchorCtr="0">
            <a:noAutofit/>
          </a:bodyPr>
          <a:lstStyle/>
          <a:p>
            <a:pPr marL="0" indent="0">
              <a:buNone/>
            </a:pPr>
            <a:r>
              <a:rPr lang="en-GB" sz="1800" dirty="0">
                <a:latin typeface="Calibri" panose="020F0502020204030204" pitchFamily="34" charset="0"/>
                <a:cs typeface="Calibri" panose="020F0502020204030204" pitchFamily="34" charset="0"/>
              </a:rPr>
              <a:t>Building on what is taught in primary, teach that </a:t>
            </a:r>
            <a:r>
              <a:rPr lang="en-GB" sz="1800" b="1" dirty="0">
                <a:latin typeface="Calibri" panose="020F0502020204030204" pitchFamily="34" charset="0"/>
                <a:cs typeface="Calibri" panose="020F0502020204030204" pitchFamily="34" charset="0"/>
              </a:rPr>
              <a:t>healthy</a:t>
            </a:r>
            <a:r>
              <a:rPr lang="en-GB" sz="1800" dirty="0">
                <a:latin typeface="Calibri" panose="020F0502020204030204" pitchFamily="34" charset="0"/>
                <a:cs typeface="Calibri" panose="020F0502020204030204" pitchFamily="34" charset="0"/>
              </a:rPr>
              <a:t> friendships make people feel </a:t>
            </a:r>
            <a:r>
              <a:rPr lang="en-GB" sz="1800" b="1" dirty="0">
                <a:latin typeface="Calibri" panose="020F0502020204030204" pitchFamily="34" charset="0"/>
                <a:cs typeface="Calibri" panose="020F0502020204030204" pitchFamily="34" charset="0"/>
              </a:rPr>
              <a:t>happy, confident, safe, and positive </a:t>
            </a:r>
            <a:r>
              <a:rPr lang="en-GB" sz="1800" dirty="0">
                <a:latin typeface="Calibri" panose="020F0502020204030204" pitchFamily="34" charset="0"/>
                <a:cs typeface="Calibri" panose="020F0502020204030204" pitchFamily="34" charset="0"/>
              </a:rPr>
              <a:t>about themselves.</a:t>
            </a: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r>
              <a:rPr lang="en-GB" sz="1800" dirty="0">
                <a:latin typeface="Calibri" panose="020F0502020204030204" pitchFamily="34" charset="0"/>
                <a:cs typeface="Calibri" panose="020F0502020204030204" pitchFamily="34" charset="0"/>
              </a:rPr>
              <a:t>Explain to pupils that this applies to relationships </a:t>
            </a:r>
            <a:r>
              <a:rPr lang="en-GB" sz="1800" b="1" dirty="0">
                <a:latin typeface="Calibri" panose="020F0502020204030204" pitchFamily="34" charset="0"/>
                <a:cs typeface="Calibri" panose="020F0502020204030204" pitchFamily="34" charset="0"/>
              </a:rPr>
              <a:t>in person </a:t>
            </a:r>
            <a:r>
              <a:rPr lang="en-GB" sz="1800" dirty="0">
                <a:latin typeface="Calibri" panose="020F0502020204030204" pitchFamily="34" charset="0"/>
                <a:cs typeface="Calibri" panose="020F0502020204030204" pitchFamily="34" charset="0"/>
              </a:rPr>
              <a:t>and</a:t>
            </a:r>
            <a:r>
              <a:rPr lang="en-GB" sz="1800" b="1" dirty="0">
                <a:latin typeface="Calibri" panose="020F0502020204030204" pitchFamily="34" charset="0"/>
                <a:cs typeface="Calibri" panose="020F0502020204030204" pitchFamily="34" charset="0"/>
              </a:rPr>
              <a:t> online</a:t>
            </a:r>
            <a:r>
              <a:rPr lang="en-GB" sz="1800" dirty="0">
                <a:latin typeface="Calibri" panose="020F0502020204030204" pitchFamily="34" charset="0"/>
                <a:cs typeface="Calibri" panose="020F0502020204030204" pitchFamily="34" charset="0"/>
              </a:rPr>
              <a:t>.</a:t>
            </a: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r>
              <a:rPr lang="en-GB" sz="1800" dirty="0">
                <a:latin typeface="Calibri" panose="020F0502020204030204" pitchFamily="34" charset="0"/>
                <a:cs typeface="Calibri" panose="020F0502020204030204" pitchFamily="34" charset="0"/>
              </a:rPr>
              <a:t>Explore, in both contexts, </a:t>
            </a:r>
            <a:r>
              <a:rPr lang="en-GB" sz="1800" b="1" dirty="0">
                <a:latin typeface="Calibri" panose="020F0502020204030204" pitchFamily="34" charset="0"/>
                <a:cs typeface="Calibri" panose="020F0502020204030204" pitchFamily="34" charset="0"/>
              </a:rPr>
              <a:t>what pupils can do</a:t>
            </a:r>
            <a:r>
              <a:rPr lang="en-GB" sz="1800" dirty="0">
                <a:latin typeface="Calibri" panose="020F0502020204030204" pitchFamily="34" charset="0"/>
                <a:cs typeface="Calibri" panose="020F0502020204030204" pitchFamily="34" charset="0"/>
              </a:rPr>
              <a:t> if they are in a relationship that does not make them feel this way, for example, tell a trusted adult.</a:t>
            </a:r>
            <a:endParaRPr sz="1800" dirty="0">
              <a:latin typeface="Calibri" panose="020F0502020204030204" pitchFamily="34" charset="0"/>
              <a:cs typeface="Calibri" panose="020F0502020204030204" pitchFamily="34" charset="0"/>
            </a:endParaRPr>
          </a:p>
        </p:txBody>
      </p:sp>
      <p:sp>
        <p:nvSpPr>
          <p:cNvPr id="434" name="Google Shape;434;p66"/>
          <p:cNvSpPr txBox="1">
            <a:spLocks noGrp="1"/>
          </p:cNvSpPr>
          <p:nvPr>
            <p:ph type="body" idx="2"/>
          </p:nvPr>
        </p:nvSpPr>
        <p:spPr>
          <a:xfrm>
            <a:off x="7702800" y="1073674"/>
            <a:ext cx="2695200" cy="4021726"/>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33" name="Google Shape;433;p66"/>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32" name="Google Shape;432;p66"/>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8</a:t>
            </a:fld>
            <a:endParaRPr dirty="0">
              <a:solidFill>
                <a:srgbClr val="260859"/>
              </a:solidFill>
            </a:endParaRPr>
          </a:p>
        </p:txBody>
      </p:sp>
    </p:spTree>
    <p:extLst>
      <p:ext uri="{BB962C8B-B14F-4D97-AF65-F5344CB8AC3E}">
        <p14:creationId xmlns:p14="http://schemas.microsoft.com/office/powerpoint/2010/main" val="38198192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438"/>
        <p:cNvGrpSpPr/>
        <p:nvPr/>
      </p:nvGrpSpPr>
      <p:grpSpPr>
        <a:xfrm>
          <a:off x="0" y="0"/>
          <a:ext cx="0" cy="0"/>
          <a:chOff x="0" y="0"/>
          <a:chExt cx="0" cy="0"/>
        </a:xfrm>
      </p:grpSpPr>
      <p:sp>
        <p:nvSpPr>
          <p:cNvPr id="439" name="Google Shape;439;p67"/>
          <p:cNvSpPr txBox="1">
            <a:spLocks noGrp="1"/>
          </p:cNvSpPr>
          <p:nvPr>
            <p:ph type="title"/>
          </p:nvPr>
        </p:nvSpPr>
        <p:spPr>
          <a:xfrm>
            <a:off x="1631504" y="260648"/>
            <a:ext cx="8680096" cy="572700"/>
          </a:xfrm>
          <a:prstGeom prst="rect">
            <a:avLst/>
          </a:prstGeom>
          <a:noFill/>
          <a:ln>
            <a:noFill/>
          </a:ln>
        </p:spPr>
        <p:txBody>
          <a:bodyPr spcFirstLastPara="1" vert="horz" wrap="square" lIns="91425" tIns="91425" rIns="91425" bIns="91425" rtlCol="0" anchor="t" anchorCtr="0">
            <a:noAutofit/>
          </a:bodyPr>
          <a:lstStyle/>
          <a:p>
            <a:r>
              <a:rPr lang="en-GB" sz="2400" dirty="0">
                <a:solidFill>
                  <a:schemeClr val="tx1"/>
                </a:solidFill>
                <a:latin typeface="Calibri" panose="020F0502020204030204" pitchFamily="34" charset="0"/>
                <a:cs typeface="Calibri" panose="020F0502020204030204" pitchFamily="34" charset="0"/>
              </a:rPr>
              <a:t>RE-RSE-HE Statutory Guidance Positive and healthy friendships (1)</a:t>
            </a:r>
            <a:endParaRPr sz="2400" dirty="0">
              <a:solidFill>
                <a:schemeClr val="tx1"/>
              </a:solidFill>
              <a:latin typeface="Calibri" panose="020F0502020204030204" pitchFamily="34" charset="0"/>
              <a:cs typeface="Calibri" panose="020F0502020204030204" pitchFamily="34" charset="0"/>
            </a:endParaRPr>
          </a:p>
        </p:txBody>
      </p:sp>
      <p:sp>
        <p:nvSpPr>
          <p:cNvPr id="440" name="Google Shape;440;p67"/>
          <p:cNvSpPr txBox="1">
            <a:spLocks noGrp="1"/>
          </p:cNvSpPr>
          <p:nvPr>
            <p:ph type="body" idx="1"/>
          </p:nvPr>
        </p:nvSpPr>
        <p:spPr>
          <a:xfrm>
            <a:off x="1794000" y="1646250"/>
            <a:ext cx="5865600" cy="3665700"/>
          </a:xfrm>
          <a:prstGeom prst="rect">
            <a:avLst/>
          </a:prstGeom>
          <a:noFill/>
          <a:ln>
            <a:noFill/>
          </a:ln>
        </p:spPr>
        <p:txBody>
          <a:bodyPr spcFirstLastPara="1" vert="horz" wrap="square" lIns="91425" tIns="91425" rIns="91425" bIns="91425" rtlCol="0" anchor="t" anchorCtr="0">
            <a:noAutofit/>
          </a:bodyPr>
          <a:lstStyle/>
          <a:p>
            <a:pPr marL="0" indent="0">
              <a:spcBef>
                <a:spcPts val="1600"/>
              </a:spcBef>
              <a:buNone/>
            </a:pPr>
            <a:r>
              <a:rPr lang="en-GB" sz="1800" dirty="0">
                <a:solidFill>
                  <a:srgbClr val="000000"/>
                </a:solidFill>
                <a:latin typeface="Calibri" panose="020F0502020204030204" pitchFamily="34" charset="0"/>
                <a:cs typeface="Calibri" panose="020F0502020204030204" pitchFamily="34" charset="0"/>
              </a:rPr>
              <a:t>In a positive and healthy friendship both people:</a:t>
            </a:r>
            <a:endParaRPr sz="1800" dirty="0">
              <a:solidFill>
                <a:srgbClr val="000000"/>
              </a:solidFill>
              <a:latin typeface="Calibri" panose="020F0502020204030204" pitchFamily="34" charset="0"/>
              <a:cs typeface="Calibri" panose="020F0502020204030204" pitchFamily="34" charset="0"/>
            </a:endParaRPr>
          </a:p>
          <a:p>
            <a:pPr marL="285750" indent="-285750">
              <a:spcBef>
                <a:spcPts val="1600"/>
              </a:spcBef>
              <a:buClr>
                <a:schemeClr val="accent1"/>
              </a:buClr>
              <a:buFont typeface="Arial"/>
              <a:buChar char="●"/>
            </a:pPr>
            <a:r>
              <a:rPr lang="en-GB" sz="1800" dirty="0">
                <a:solidFill>
                  <a:srgbClr val="000000"/>
                </a:solidFill>
                <a:latin typeface="Calibri" panose="020F0502020204030204" pitchFamily="34" charset="0"/>
                <a:cs typeface="Calibri" panose="020F0502020204030204" pitchFamily="34" charset="0"/>
              </a:rPr>
              <a:t>are </a:t>
            </a:r>
            <a:r>
              <a:rPr lang="en-GB" sz="1800" b="1" dirty="0">
                <a:solidFill>
                  <a:srgbClr val="000000"/>
                </a:solidFill>
                <a:latin typeface="Calibri" panose="020F0502020204030204" pitchFamily="34" charset="0"/>
                <a:cs typeface="Calibri" panose="020F0502020204030204" pitchFamily="34" charset="0"/>
              </a:rPr>
              <a:t>kind, considerate and respectful</a:t>
            </a:r>
            <a:r>
              <a:rPr lang="en-GB" sz="1800" dirty="0">
                <a:solidFill>
                  <a:srgbClr val="000000"/>
                </a:solidFill>
                <a:latin typeface="Calibri" panose="020F0502020204030204" pitchFamily="34" charset="0"/>
                <a:cs typeface="Calibri" panose="020F0502020204030204" pitchFamily="34" charset="0"/>
              </a:rPr>
              <a:t> to each other</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dirty="0">
                <a:solidFill>
                  <a:srgbClr val="000000"/>
                </a:solidFill>
                <a:latin typeface="Calibri" panose="020F0502020204030204" pitchFamily="34" charset="0"/>
                <a:cs typeface="Calibri" panose="020F0502020204030204" pitchFamily="34" charset="0"/>
              </a:rPr>
              <a:t>are </a:t>
            </a:r>
            <a:r>
              <a:rPr lang="en-GB" sz="1800" b="1" dirty="0">
                <a:solidFill>
                  <a:srgbClr val="000000"/>
                </a:solidFill>
                <a:latin typeface="Calibri" panose="020F0502020204030204" pitchFamily="34" charset="0"/>
                <a:cs typeface="Calibri" panose="020F0502020204030204" pitchFamily="34" charset="0"/>
              </a:rPr>
              <a:t>honest</a:t>
            </a:r>
            <a:r>
              <a:rPr lang="en-GB" sz="1800" dirty="0">
                <a:solidFill>
                  <a:srgbClr val="000000"/>
                </a:solidFill>
                <a:latin typeface="Calibri" panose="020F0502020204030204" pitchFamily="34" charset="0"/>
                <a:cs typeface="Calibri" panose="020F0502020204030204" pitchFamily="34" charset="0"/>
              </a:rPr>
              <a:t> with each other</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b="1" dirty="0">
                <a:solidFill>
                  <a:srgbClr val="000000"/>
                </a:solidFill>
                <a:latin typeface="Calibri" panose="020F0502020204030204" pitchFamily="34" charset="0"/>
                <a:cs typeface="Calibri" panose="020F0502020204030204" pitchFamily="34" charset="0"/>
              </a:rPr>
              <a:t>listen</a:t>
            </a:r>
            <a:r>
              <a:rPr lang="en-GB" sz="1800" dirty="0">
                <a:solidFill>
                  <a:srgbClr val="000000"/>
                </a:solidFill>
                <a:latin typeface="Calibri" panose="020F0502020204030204" pitchFamily="34" charset="0"/>
                <a:cs typeface="Calibri" panose="020F0502020204030204" pitchFamily="34" charset="0"/>
              </a:rPr>
              <a:t> to each other</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buFont typeface="Arial"/>
              <a:buChar char="●"/>
            </a:pPr>
            <a:r>
              <a:rPr lang="en-GB" sz="1800" dirty="0">
                <a:solidFill>
                  <a:srgbClr val="000000"/>
                </a:solidFill>
                <a:latin typeface="Calibri" panose="020F0502020204030204" pitchFamily="34" charset="0"/>
                <a:cs typeface="Calibri" panose="020F0502020204030204" pitchFamily="34" charset="0"/>
              </a:rPr>
              <a:t>respect each others </a:t>
            </a:r>
            <a:r>
              <a:rPr lang="en-GB" sz="1800" b="1" dirty="0">
                <a:solidFill>
                  <a:srgbClr val="000000"/>
                </a:solidFill>
                <a:latin typeface="Calibri" panose="020F0502020204030204" pitchFamily="34" charset="0"/>
                <a:cs typeface="Calibri" panose="020F0502020204030204" pitchFamily="34" charset="0"/>
              </a:rPr>
              <a:t>personal space</a:t>
            </a:r>
            <a:r>
              <a:rPr lang="en-GB" sz="1800" dirty="0">
                <a:solidFill>
                  <a:srgbClr val="000000"/>
                </a:solidFill>
                <a:latin typeface="Calibri" panose="020F0502020204030204" pitchFamily="34" charset="0"/>
                <a:cs typeface="Calibri" panose="020F0502020204030204" pitchFamily="34" charset="0"/>
              </a:rPr>
              <a:t>, </a:t>
            </a:r>
            <a:r>
              <a:rPr lang="en-GB" sz="1800" b="1" dirty="0">
                <a:solidFill>
                  <a:srgbClr val="000000"/>
                </a:solidFill>
                <a:latin typeface="Calibri" panose="020F0502020204030204" pitchFamily="34" charset="0"/>
                <a:cs typeface="Calibri" panose="020F0502020204030204" pitchFamily="34" charset="0"/>
              </a:rPr>
              <a:t>privacy and boundaries</a:t>
            </a:r>
            <a:endParaRPr sz="1800" dirty="0">
              <a:solidFill>
                <a:srgbClr val="000000"/>
              </a:solidFill>
              <a:latin typeface="Calibri" panose="020F0502020204030204" pitchFamily="34" charset="0"/>
              <a:cs typeface="Calibri" panose="020F0502020204030204" pitchFamily="34" charset="0"/>
            </a:endParaRPr>
          </a:p>
          <a:p>
            <a:pPr marL="285750" indent="-285750">
              <a:buClr>
                <a:schemeClr val="accent1"/>
              </a:buClr>
            </a:pPr>
            <a:r>
              <a:rPr lang="en-GB" sz="1800" b="1" dirty="0">
                <a:solidFill>
                  <a:srgbClr val="000000"/>
                </a:solidFill>
                <a:latin typeface="Calibri" panose="020F0502020204030204" pitchFamily="34" charset="0"/>
                <a:cs typeface="Calibri" panose="020F0502020204030204" pitchFamily="34" charset="0"/>
              </a:rPr>
              <a:t>accept </a:t>
            </a:r>
            <a:r>
              <a:rPr lang="en-GB" sz="1800" dirty="0">
                <a:solidFill>
                  <a:srgbClr val="000000"/>
                </a:solidFill>
                <a:latin typeface="Calibri" panose="020F0502020204030204" pitchFamily="34" charset="0"/>
                <a:cs typeface="Calibri" panose="020F0502020204030204" pitchFamily="34" charset="0"/>
              </a:rPr>
              <a:t>each other’s differences </a:t>
            </a:r>
            <a:endParaRPr sz="1800" dirty="0">
              <a:solidFill>
                <a:srgbClr val="000000"/>
              </a:solidFill>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a:p>
            <a:pPr marL="0" indent="0">
              <a:buNone/>
            </a:pPr>
            <a:endParaRPr sz="1800" dirty="0">
              <a:latin typeface="Calibri" panose="020F0502020204030204" pitchFamily="34" charset="0"/>
              <a:cs typeface="Calibri" panose="020F0502020204030204" pitchFamily="34" charset="0"/>
            </a:endParaRPr>
          </a:p>
        </p:txBody>
      </p:sp>
      <p:sp>
        <p:nvSpPr>
          <p:cNvPr id="441" name="Google Shape;441;p67"/>
          <p:cNvSpPr txBox="1">
            <a:spLocks noGrp="1"/>
          </p:cNvSpPr>
          <p:nvPr>
            <p:ph type="body" idx="2"/>
          </p:nvPr>
        </p:nvSpPr>
        <p:spPr>
          <a:xfrm>
            <a:off x="7702800" y="1073676"/>
            <a:ext cx="2695200" cy="4021725"/>
          </a:xfrm>
          <a:prstGeom prst="rect">
            <a:avLst/>
          </a:prstGeom>
          <a:solidFill>
            <a:srgbClr val="F3F2F1"/>
          </a:solidFill>
          <a:ln w="38100" cap="flat" cmpd="sng">
            <a:solidFill>
              <a:srgbClr val="F3F2F1"/>
            </a:solidFill>
            <a:prstDash val="solid"/>
            <a:round/>
            <a:headEnd type="none" w="sm" len="sm"/>
            <a:tailEnd type="none" w="sm" len="sm"/>
          </a:ln>
        </p:spPr>
        <p:txBody>
          <a:bodyPr spcFirstLastPara="1" vert="horz" wrap="square" lIns="91425" tIns="91425" rIns="91425" bIns="91425" rtlCol="0" anchor="t" anchorCtr="0">
            <a:noAutofit/>
          </a:bodyPr>
          <a:lstStyle/>
          <a:p>
            <a:pPr marL="0" indent="0">
              <a:buClr>
                <a:schemeClr val="dk1"/>
              </a:buClr>
              <a:buSzPts val="1100"/>
              <a:buNone/>
            </a:pPr>
            <a:r>
              <a:rPr lang="en-GB" sz="1600" b="1" dirty="0">
                <a:solidFill>
                  <a:srgbClr val="000000"/>
                </a:solidFill>
              </a:rPr>
              <a:t>STATUTORY GUIDANCE</a:t>
            </a:r>
            <a:r>
              <a:rPr lang="en-GB" sz="1600" dirty="0">
                <a:solidFill>
                  <a:srgbClr val="000000"/>
                </a:solidFill>
              </a:rPr>
              <a:t/>
            </a:r>
            <a:br>
              <a:rPr lang="en-GB" sz="1600" dirty="0">
                <a:solidFill>
                  <a:srgbClr val="000000"/>
                </a:solidFill>
              </a:rPr>
            </a:br>
            <a:r>
              <a:rPr lang="en-GB" sz="1600" dirty="0">
                <a:solidFill>
                  <a:srgbClr val="000000"/>
                </a:solidFill>
              </a:rPr>
              <a:t>Know the characteristics of positive and healthy friendships (in all contexts, including online) including: trust, respect, honesty, kindness, generosity, boundaries, privacy, consent and the management of conflict, reconciliation and ending relationships. This includes different (non-sexual) types of relationship.</a:t>
            </a:r>
            <a:endParaRPr sz="1600" dirty="0">
              <a:solidFill>
                <a:srgbClr val="000000"/>
              </a:solidFill>
            </a:endParaRPr>
          </a:p>
        </p:txBody>
      </p:sp>
      <p:sp>
        <p:nvSpPr>
          <p:cNvPr id="443" name="Google Shape;443;p67"/>
          <p:cNvSpPr txBox="1"/>
          <p:nvPr/>
        </p:nvSpPr>
        <p:spPr>
          <a:xfrm>
            <a:off x="9050100" y="5311825"/>
            <a:ext cx="1347900" cy="472500"/>
          </a:xfrm>
          <a:prstGeom prst="rect">
            <a:avLst/>
          </a:prstGeom>
          <a:noFill/>
          <a:ln w="38100" cap="flat" cmpd="sng">
            <a:solidFill>
              <a:srgbClr val="004712"/>
            </a:solidFill>
            <a:prstDash val="solid"/>
            <a:round/>
            <a:headEnd type="none" w="sm" len="sm"/>
            <a:tailEnd type="none" w="sm" len="sm"/>
          </a:ln>
        </p:spPr>
        <p:txBody>
          <a:bodyPr spcFirstLastPara="1" wrap="square" lIns="91425" tIns="91425" rIns="91425" bIns="91425" anchor="t" anchorCtr="0">
            <a:noAutofit/>
          </a:bodyPr>
          <a:lstStyle/>
          <a:p>
            <a:pPr algn="ctr">
              <a:lnSpc>
                <a:spcPct val="115000"/>
              </a:lnSpc>
              <a:buClr>
                <a:srgbClr val="000000"/>
              </a:buClr>
              <a:buSzPts val="1800"/>
            </a:pPr>
            <a:r>
              <a:rPr lang="en-GB" dirty="0">
                <a:solidFill>
                  <a:srgbClr val="004712"/>
                </a:solidFill>
                <a:latin typeface="Arial"/>
                <a:ea typeface="Arial"/>
                <a:cs typeface="Arial"/>
                <a:sym typeface="Arial"/>
              </a:rPr>
              <a:t>Secondary</a:t>
            </a:r>
            <a:endParaRPr dirty="0">
              <a:solidFill>
                <a:srgbClr val="004712"/>
              </a:solidFill>
              <a:latin typeface="Arial"/>
              <a:ea typeface="Arial"/>
              <a:cs typeface="Arial"/>
              <a:sym typeface="Arial"/>
            </a:endParaRPr>
          </a:p>
        </p:txBody>
      </p:sp>
      <p:sp>
        <p:nvSpPr>
          <p:cNvPr id="442" name="Google Shape;442;p67"/>
          <p:cNvSpPr txBox="1">
            <a:spLocks noGrp="1"/>
          </p:cNvSpPr>
          <p:nvPr>
            <p:ph type="sldNum" idx="12"/>
          </p:nvPr>
        </p:nvSpPr>
        <p:spPr>
          <a:xfrm>
            <a:off x="10311600" y="5664150"/>
            <a:ext cx="356400" cy="336600"/>
          </a:xfrm>
          <a:prstGeom prst="rect">
            <a:avLst/>
          </a:prstGeom>
          <a:noFill/>
          <a:ln>
            <a:noFill/>
          </a:ln>
        </p:spPr>
        <p:txBody>
          <a:bodyPr spcFirstLastPara="1" vert="horz" wrap="square" lIns="91425" tIns="91425" rIns="91425" bIns="91425" rtlCol="0" anchor="ctr" anchorCtr="0">
            <a:noAutofit/>
          </a:bodyPr>
          <a:lstStyle/>
          <a:p>
            <a:fld id="{00000000-1234-1234-1234-123412341234}" type="slidenum">
              <a:rPr lang="en-GB">
                <a:solidFill>
                  <a:srgbClr val="260859"/>
                </a:solidFill>
              </a:rPr>
              <a:pPr/>
              <a:t>9</a:t>
            </a:fld>
            <a:endParaRPr dirty="0">
              <a:solidFill>
                <a:srgbClr val="260859"/>
              </a:solidFill>
            </a:endParaRPr>
          </a:p>
        </p:txBody>
      </p:sp>
    </p:spTree>
    <p:extLst>
      <p:ext uri="{BB962C8B-B14F-4D97-AF65-F5344CB8AC3E}">
        <p14:creationId xmlns:p14="http://schemas.microsoft.com/office/powerpoint/2010/main" val="408156894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TotalTime>
  <Words>3438</Words>
  <Application>Microsoft Office PowerPoint</Application>
  <PresentationFormat>Widescreen</PresentationFormat>
  <Paragraphs>293</Paragraphs>
  <Slides>34</Slides>
  <Notes>27</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34</vt:i4>
      </vt:variant>
    </vt:vector>
  </HeadingPairs>
  <TitlesOfParts>
    <vt:vector size="38" baseType="lpstr">
      <vt:lpstr>Arial</vt:lpstr>
      <vt:lpstr>Calibri</vt:lpstr>
      <vt:lpstr>Calibri Light</vt:lpstr>
      <vt:lpstr>Office Theme</vt:lpstr>
      <vt:lpstr>The importance of friendship</vt:lpstr>
      <vt:lpstr>Skellig by David Almond</vt:lpstr>
      <vt:lpstr>Skellig by David Almond</vt:lpstr>
      <vt:lpstr>About the author - David Almond</vt:lpstr>
      <vt:lpstr>Skellig online</vt:lpstr>
      <vt:lpstr>Follow up activities for the class/school</vt:lpstr>
      <vt:lpstr>Follow up tasks - debate</vt:lpstr>
      <vt:lpstr>RE-RSE-HE Statutory Guidance Positive and healthy friendships</vt:lpstr>
      <vt:lpstr>RE-RSE-HE Statutory Guidance Positive and healthy friendships (1)</vt:lpstr>
      <vt:lpstr>RE-RSE-HE Statutory Guidance Respect</vt:lpstr>
      <vt:lpstr>RE-RSE-HE Statutory Guidance Respecting difference (1)</vt:lpstr>
      <vt:lpstr>RE-RSE-HE Statutory Guidance Boundaries, privacy, consent</vt:lpstr>
      <vt:lpstr>RE-RSE-HE Statutory Guidance Conflict and reconciliation </vt:lpstr>
      <vt:lpstr>RE-RSE-HE Statutory Guidance Ending relationships</vt:lpstr>
      <vt:lpstr>RE-RSE-HE Statutory Guidance Stereotypes damage individuals</vt:lpstr>
      <vt:lpstr>RE-RSE-HE Statutory Guidance Stereotypes damage individuals (2)</vt:lpstr>
      <vt:lpstr>RE-RSE-HE Statutory Guidance Stereotypes encourage prejudice </vt:lpstr>
      <vt:lpstr>RE-RSE-HE Statutory Guidance Respect and tolerance  </vt:lpstr>
      <vt:lpstr>RE-RSE-HE Statutory Guidance Types of bullying (1)</vt:lpstr>
      <vt:lpstr>RE-RSE-HE Statutory Guidance Cyberbullying (1)</vt:lpstr>
      <vt:lpstr>RE-RSE-HE Statutory Guidance Cyberbullying (2) </vt:lpstr>
      <vt:lpstr> RE-RSE-HE Statutory Guidance Impact of bullying </vt:lpstr>
      <vt:lpstr>RE-RSE-HE Statutory Guidance Bystander intervention</vt:lpstr>
      <vt:lpstr>RE-RSE-HE Statutory Guidance Help for bullying victims </vt:lpstr>
      <vt:lpstr>RE-RSE-HE Statutory Guidance Criminal behaviour (1)</vt:lpstr>
      <vt:lpstr>RE-RSE-HE Statutory Guidance Criminal behaviour (2)</vt:lpstr>
      <vt:lpstr>RE-RSE-HE Statutory Guidance Criminal behaviour (3)</vt:lpstr>
      <vt:lpstr>RE-RSE-HE Statutory Guidance Controlling behaviour  </vt:lpstr>
      <vt:lpstr>RE-RSE-HE Statutory Guidance Coercive control</vt:lpstr>
      <vt:lpstr>RE-RSE-HE Statutory Guidance Sexual harassment</vt:lpstr>
      <vt:lpstr>RE-RSE-HE Statutory Guidance Sexual violence</vt:lpstr>
      <vt:lpstr>The Equality Act 2010</vt:lpstr>
      <vt:lpstr>The protected characteristics </vt:lpstr>
      <vt:lpstr>Where discrimination is unlawful  </vt:lpstr>
    </vt:vector>
  </TitlesOfParts>
  <Company>Telford &amp; Wrekin Council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importance of friendship</dc:title>
  <dc:creator>Deane, Sian</dc:creator>
  <cp:lastModifiedBy>Deane, Sian</cp:lastModifiedBy>
  <cp:revision>3</cp:revision>
  <dcterms:created xsi:type="dcterms:W3CDTF">2021-02-20T17:11:34Z</dcterms:created>
  <dcterms:modified xsi:type="dcterms:W3CDTF">2021-02-24T10:42:18Z</dcterms:modified>
</cp:coreProperties>
</file>