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61" r:id="rId19"/>
    <p:sldId id="26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FD8DB9-4848-4ED6-A1CF-B13C96D049B7}" type="datetimeFigureOut">
              <a:rPr lang="en-GB" smtClean="0"/>
              <a:t>20/02/2021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92553B-184A-40B2-BA45-8B68906C438A}" type="slidenum">
              <a:rPr lang="en-GB" smtClean="0"/>
              <a:t>‹#›</a:t>
            </a:fld>
            <a:endParaRPr lang="en-GB"/>
          </a:p>
        </p:txBody>
      </p:sp>
    </p:spTree>
    <p:extLst>
      <p:ext uri="{BB962C8B-B14F-4D97-AF65-F5344CB8AC3E}">
        <p14:creationId xmlns:p14="http://schemas.microsoft.com/office/powerpoint/2010/main" val="1552904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6" name="Google Shape;316;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9354720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3" name="Google Shape;313;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280617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89ac2f3a0d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2" name="Google Shape;322;g89ac2f3a0d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905508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1" name="Google Shape;331;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1000"/>
              </a:spcBef>
              <a:spcAft>
                <a:spcPts val="0"/>
              </a:spcAft>
              <a:buSzPts val="1400"/>
              <a:buNone/>
            </a:pPr>
            <a:endParaRPr dirty="0"/>
          </a:p>
        </p:txBody>
      </p:sp>
    </p:spTree>
    <p:extLst>
      <p:ext uri="{BB962C8B-B14F-4D97-AF65-F5344CB8AC3E}">
        <p14:creationId xmlns:p14="http://schemas.microsoft.com/office/powerpoint/2010/main" val="1121004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5" name="Google Shape;325;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227058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4" name="Google Shape;334;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41933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3" name="Google Shape;343;p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773617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2" name="Google Shape;352;p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65111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1" name="Google Shape;241;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1000"/>
              </a:spcBef>
              <a:spcAft>
                <a:spcPts val="0"/>
              </a:spcAft>
              <a:buClr>
                <a:srgbClr val="000000"/>
              </a:buClr>
              <a:buSzPts val="1100"/>
              <a:buFont typeface="Arial"/>
              <a:buNone/>
            </a:pPr>
            <a:endParaRPr dirty="0"/>
          </a:p>
          <a:p>
            <a:pPr marL="0" lvl="0" indent="0" algn="l" rtl="0">
              <a:lnSpc>
                <a:spcPct val="100000"/>
              </a:lnSpc>
              <a:spcBef>
                <a:spcPts val="1000"/>
              </a:spcBef>
              <a:spcAft>
                <a:spcPts val="0"/>
              </a:spcAft>
              <a:buSzPts val="1100"/>
              <a:buNone/>
            </a:pPr>
            <a:endParaRPr b="1" dirty="0"/>
          </a:p>
          <a:p>
            <a:pPr marL="139700" marR="0" lvl="0" indent="0" algn="l" rtl="0">
              <a:lnSpc>
                <a:spcPct val="100000"/>
              </a:lnSpc>
              <a:spcBef>
                <a:spcPts val="0"/>
              </a:spcBef>
              <a:spcAft>
                <a:spcPts val="0"/>
              </a:spcAft>
              <a:buClr>
                <a:srgbClr val="000000"/>
              </a:buClr>
              <a:buSzPts val="1400"/>
              <a:buFont typeface="Arial"/>
              <a:buNone/>
            </a:pPr>
            <a:endParaRPr dirty="0"/>
          </a:p>
          <a:p>
            <a:pPr marL="0" lvl="0" indent="0" algn="l" rtl="0">
              <a:lnSpc>
                <a:spcPct val="100000"/>
              </a:lnSpc>
              <a:spcBef>
                <a:spcPts val="1000"/>
              </a:spcBef>
              <a:spcAft>
                <a:spcPts val="0"/>
              </a:spcAft>
              <a:buSzPts val="1100"/>
              <a:buNone/>
            </a:pPr>
            <a:endParaRPr dirty="0"/>
          </a:p>
        </p:txBody>
      </p:sp>
    </p:spTree>
    <p:extLst>
      <p:ext uri="{BB962C8B-B14F-4D97-AF65-F5344CB8AC3E}">
        <p14:creationId xmlns:p14="http://schemas.microsoft.com/office/powerpoint/2010/main" val="3853399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9" name="Google Shape;259;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b="1" dirty="0"/>
          </a:p>
        </p:txBody>
      </p:sp>
    </p:spTree>
    <p:extLst>
      <p:ext uri="{BB962C8B-B14F-4D97-AF65-F5344CB8AC3E}">
        <p14:creationId xmlns:p14="http://schemas.microsoft.com/office/powerpoint/2010/main" val="1290404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5" name="Google Shape;295;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000"/>
              </a:spcBef>
              <a:spcAft>
                <a:spcPts val="0"/>
              </a:spcAft>
              <a:buSzPts val="1100"/>
              <a:buNone/>
            </a:pPr>
            <a:endParaRPr b="1" dirty="0"/>
          </a:p>
          <a:p>
            <a:pPr marL="0" lvl="0" indent="0" algn="l" rtl="0">
              <a:lnSpc>
                <a:spcPct val="100000"/>
              </a:lnSpc>
              <a:spcBef>
                <a:spcPts val="160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527014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4" name="Google Shape;304;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457200" lvl="0" indent="-22860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478408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EDB018C-CAD1-4BE4-94C7-A662918262C2}" type="datetimeFigureOut">
              <a:rPr lang="en-GB" smtClean="0"/>
              <a:t>20/02/2021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1305149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DB018C-CAD1-4BE4-94C7-A662918262C2}" type="datetimeFigureOut">
              <a:rPr lang="en-GB" smtClean="0"/>
              <a:t>20/02/2021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3290546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DB018C-CAD1-4BE4-94C7-A662918262C2}" type="datetimeFigureOut">
              <a:rPr lang="en-GB" smtClean="0"/>
              <a:t>20/02/2021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1980906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57"/>
        <p:cNvGrpSpPr/>
        <p:nvPr/>
      </p:nvGrpSpPr>
      <p:grpSpPr>
        <a:xfrm>
          <a:off x="0" y="0"/>
          <a:ext cx="0" cy="0"/>
          <a:chOff x="0" y="0"/>
          <a:chExt cx="0" cy="0"/>
        </a:xfrm>
      </p:grpSpPr>
      <p:sp>
        <p:nvSpPr>
          <p:cNvPr id="58" name="Google Shape;58;p15"/>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solidFill>
                  <a:schemeClr val="accen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59" name="Google Shape;59;p15"/>
          <p:cNvSpPr txBox="1">
            <a:spLocks noGrp="1"/>
          </p:cNvSpPr>
          <p:nvPr>
            <p:ph type="body" idx="1"/>
          </p:nvPr>
        </p:nvSpPr>
        <p:spPr>
          <a:xfrm>
            <a:off x="415600" y="1536633"/>
            <a:ext cx="8040800" cy="5028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60" name="Google Shape;60;p15"/>
          <p:cNvSpPr txBox="1">
            <a:spLocks noGrp="1"/>
          </p:cNvSpPr>
          <p:nvPr>
            <p:ph type="body" idx="2"/>
          </p:nvPr>
        </p:nvSpPr>
        <p:spPr>
          <a:xfrm>
            <a:off x="6443200" y="1536633"/>
            <a:ext cx="5333200" cy="4555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61" name="Google Shape;61;p15"/>
          <p:cNvSpPr txBox="1">
            <a:spLocks noGrp="1"/>
          </p:cNvSpPr>
          <p:nvPr>
            <p:ph type="sldNum" idx="12"/>
          </p:nvPr>
        </p:nvSpPr>
        <p:spPr>
          <a:xfrm>
            <a:off x="11695614" y="6500640"/>
            <a:ext cx="496388" cy="35736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775839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DB018C-CAD1-4BE4-94C7-A662918262C2}" type="datetimeFigureOut">
              <a:rPr lang="en-GB" smtClean="0"/>
              <a:t>20/02/2021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3422726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EDB018C-CAD1-4BE4-94C7-A662918262C2}" type="datetimeFigureOut">
              <a:rPr lang="en-GB" smtClean="0"/>
              <a:t>20/02/2021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2486216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EDB018C-CAD1-4BE4-94C7-A662918262C2}" type="datetimeFigureOut">
              <a:rPr lang="en-GB" smtClean="0"/>
              <a:t>20/02/2021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1636318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EDB018C-CAD1-4BE4-94C7-A662918262C2}" type="datetimeFigureOut">
              <a:rPr lang="en-GB" smtClean="0"/>
              <a:t>20/02/2021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171712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EDB018C-CAD1-4BE4-94C7-A662918262C2}" type="datetimeFigureOut">
              <a:rPr lang="en-GB" smtClean="0"/>
              <a:t>20/02/2021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968570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B018C-CAD1-4BE4-94C7-A662918262C2}" type="datetimeFigureOut">
              <a:rPr lang="en-GB" smtClean="0"/>
              <a:t>20/02/2021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3159327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EDB018C-CAD1-4BE4-94C7-A662918262C2}" type="datetimeFigureOut">
              <a:rPr lang="en-GB" smtClean="0"/>
              <a:t>20/02/2021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648064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EDB018C-CAD1-4BE4-94C7-A662918262C2}" type="datetimeFigureOut">
              <a:rPr lang="en-GB" smtClean="0"/>
              <a:t>20/02/2021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915986-EF72-4472-88F8-848F939C745B}" type="slidenum">
              <a:rPr lang="en-GB" smtClean="0"/>
              <a:t>‹#›</a:t>
            </a:fld>
            <a:endParaRPr lang="en-GB"/>
          </a:p>
        </p:txBody>
      </p:sp>
    </p:spTree>
    <p:extLst>
      <p:ext uri="{BB962C8B-B14F-4D97-AF65-F5344CB8AC3E}">
        <p14:creationId xmlns:p14="http://schemas.microsoft.com/office/powerpoint/2010/main" val="1247224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DB018C-CAD1-4BE4-94C7-A662918262C2}" type="datetimeFigureOut">
              <a:rPr lang="en-GB" smtClean="0"/>
              <a:t>20/02/2021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15986-EF72-4472-88F8-848F939C745B}" type="slidenum">
              <a:rPr lang="en-GB" smtClean="0"/>
              <a:t>‹#›</a:t>
            </a:fld>
            <a:endParaRPr lang="en-GB"/>
          </a:p>
        </p:txBody>
      </p:sp>
    </p:spTree>
    <p:extLst>
      <p:ext uri="{BB962C8B-B14F-4D97-AF65-F5344CB8AC3E}">
        <p14:creationId xmlns:p14="http://schemas.microsoft.com/office/powerpoint/2010/main" val="1013741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hyperlink" Target="https://www.ceop.police.uk/safety-centre/"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www.gov.uk/government/publications/preventing-and-tackling-bullying"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5cnPmYAtx7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importance of friendship</a:t>
            </a:r>
            <a:endParaRPr lang="en-GB" dirty="0"/>
          </a:p>
        </p:txBody>
      </p:sp>
      <p:sp>
        <p:nvSpPr>
          <p:cNvPr id="3" name="Subtitle 2"/>
          <p:cNvSpPr>
            <a:spLocks noGrp="1"/>
          </p:cNvSpPr>
          <p:nvPr>
            <p:ph type="subTitle" idx="1"/>
          </p:nvPr>
        </p:nvSpPr>
        <p:spPr/>
        <p:txBody>
          <a:bodyPr>
            <a:normAutofit/>
          </a:bodyPr>
          <a:lstStyle/>
          <a:p>
            <a:r>
              <a:rPr lang="en-GB" sz="3600" dirty="0" smtClean="0"/>
              <a:t>Getting back together again</a:t>
            </a:r>
            <a:endParaRPr lang="en-GB" sz="3600" dirty="0"/>
          </a:p>
        </p:txBody>
      </p:sp>
      <p:pic>
        <p:nvPicPr>
          <p:cNvPr id="4" name="Picture 3" descr="Image result for up and down oliver jeffers"/>
          <p:cNvPicPr/>
          <p:nvPr/>
        </p:nvPicPr>
        <p:blipFill rotWithShape="1">
          <a:blip r:embed="rId2">
            <a:extLst>
              <a:ext uri="{28A0092B-C50C-407E-A947-70E740481C1C}">
                <a14:useLocalDpi xmlns:a14="http://schemas.microsoft.com/office/drawing/2010/main" val="0"/>
              </a:ext>
            </a:extLst>
          </a:blip>
          <a:srcRect b="13043"/>
          <a:stretch/>
        </p:blipFill>
        <p:spPr bwMode="auto">
          <a:xfrm>
            <a:off x="728390" y="4305300"/>
            <a:ext cx="1800225" cy="19050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61696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57"/>
          <p:cNvSpPr txBox="1">
            <a:spLocks noGrp="1"/>
          </p:cNvSpPr>
          <p:nvPr>
            <p:ph type="title"/>
          </p:nvPr>
        </p:nvSpPr>
        <p:spPr>
          <a:xfrm>
            <a:off x="1794000" y="332656"/>
            <a:ext cx="8118424"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Unsafe friendships</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a:p>
            <a:endParaRPr dirty="0">
              <a:solidFill>
                <a:srgbClr val="073763"/>
              </a:solidFill>
            </a:endParaRPr>
          </a:p>
        </p:txBody>
      </p:sp>
      <p:sp>
        <p:nvSpPr>
          <p:cNvPr id="358" name="Google Shape;358;p57"/>
          <p:cNvSpPr txBox="1">
            <a:spLocks noGrp="1"/>
          </p:cNvSpPr>
          <p:nvPr>
            <p:ph type="subTitle" idx="4294967295"/>
          </p:nvPr>
        </p:nvSpPr>
        <p:spPr>
          <a:xfrm>
            <a:off x="6625200" y="5596200"/>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355" name="Google Shape;355;p57"/>
          <p:cNvSpPr txBox="1">
            <a:spLocks noGrp="1"/>
          </p:cNvSpPr>
          <p:nvPr>
            <p:ph type="body" idx="1"/>
          </p:nvPr>
        </p:nvSpPr>
        <p:spPr>
          <a:xfrm>
            <a:off x="1837200" y="905356"/>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chemeClr val="dk1"/>
                </a:solidFill>
                <a:latin typeface="Calibri" panose="020F0502020204030204" pitchFamily="34" charset="0"/>
                <a:cs typeface="Calibri" panose="020F0502020204030204" pitchFamily="34" charset="0"/>
              </a:rPr>
              <a:t>Explain that </a:t>
            </a:r>
            <a:r>
              <a:rPr lang="en-GB" sz="1800" b="1" dirty="0">
                <a:solidFill>
                  <a:schemeClr val="dk1"/>
                </a:solidFill>
                <a:latin typeface="Calibri" panose="020F0502020204030204" pitchFamily="34" charset="0"/>
                <a:cs typeface="Calibri" panose="020F0502020204030204" pitchFamily="34" charset="0"/>
              </a:rPr>
              <a:t>psychological</a:t>
            </a:r>
            <a:r>
              <a:rPr lang="en-GB" sz="1800" dirty="0">
                <a:solidFill>
                  <a:schemeClr val="dk1"/>
                </a:solidFill>
                <a:latin typeface="Calibri" panose="020F0502020204030204" pitchFamily="34" charset="0"/>
                <a:cs typeface="Calibri" panose="020F0502020204030204" pitchFamily="34" charset="0"/>
              </a:rPr>
              <a:t> </a:t>
            </a:r>
            <a:r>
              <a:rPr lang="en-GB" sz="1800" b="1" dirty="0">
                <a:solidFill>
                  <a:schemeClr val="dk1"/>
                </a:solidFill>
                <a:latin typeface="Calibri" panose="020F0502020204030204" pitchFamily="34" charset="0"/>
                <a:cs typeface="Calibri" panose="020F0502020204030204" pitchFamily="34" charset="0"/>
              </a:rPr>
              <a:t>bullying </a:t>
            </a:r>
            <a:r>
              <a:rPr lang="en-GB" sz="1800" dirty="0">
                <a:solidFill>
                  <a:schemeClr val="dk1"/>
                </a:solidFill>
                <a:latin typeface="Calibri" panose="020F0502020204030204" pitchFamily="34" charset="0"/>
                <a:cs typeface="Calibri" panose="020F0502020204030204" pitchFamily="34" charset="0"/>
              </a:rPr>
              <a:t>is when a person tries to</a:t>
            </a:r>
            <a:r>
              <a:rPr lang="en-GB" sz="1800" b="1" dirty="0">
                <a:solidFill>
                  <a:schemeClr val="dk1"/>
                </a:solidFill>
                <a:latin typeface="Calibri" panose="020F0502020204030204" pitchFamily="34" charset="0"/>
                <a:cs typeface="Calibri" panose="020F0502020204030204" pitchFamily="34" charset="0"/>
              </a:rPr>
              <a:t> </a:t>
            </a:r>
            <a:r>
              <a:rPr lang="en-GB" sz="1800" dirty="0">
                <a:solidFill>
                  <a:schemeClr val="dk1"/>
                </a:solidFill>
                <a:latin typeface="Calibri" panose="020F0502020204030204" pitchFamily="34" charset="0"/>
                <a:cs typeface="Calibri" panose="020F0502020204030204" pitchFamily="34" charset="0"/>
              </a:rPr>
              <a:t>make someone else feel bad about themselves, tries to control what they do or say, or regularly excludes them.</a:t>
            </a:r>
            <a:endParaRPr sz="1800" dirty="0">
              <a:solidFill>
                <a:schemeClr val="dk1"/>
              </a:solidFill>
              <a:latin typeface="Calibri" panose="020F0502020204030204" pitchFamily="34" charset="0"/>
              <a:cs typeface="Calibri" panose="020F0502020204030204" pitchFamily="34" charset="0"/>
            </a:endParaRPr>
          </a:p>
          <a:p>
            <a:pPr marL="0" indent="0">
              <a:spcBef>
                <a:spcPts val="1000"/>
              </a:spcBef>
              <a:buSzPts val="1100"/>
              <a:buNone/>
            </a:pPr>
            <a:r>
              <a:rPr lang="en-GB" sz="1800" dirty="0">
                <a:solidFill>
                  <a:schemeClr val="dk1"/>
                </a:solidFill>
                <a:latin typeface="Calibri" panose="020F0502020204030204" pitchFamily="34" charset="0"/>
                <a:cs typeface="Calibri" panose="020F0502020204030204" pitchFamily="34" charset="0"/>
              </a:rPr>
              <a:t>Explain to pupils that if a friendship is making them feel unhappy or uncomfortable, </a:t>
            </a:r>
            <a:r>
              <a:rPr lang="en-GB" sz="1800" dirty="0">
                <a:solidFill>
                  <a:srgbClr val="000000"/>
                </a:solidFill>
                <a:latin typeface="Calibri" panose="020F0502020204030204" pitchFamily="34" charset="0"/>
                <a:cs typeface="Calibri" panose="020F0502020204030204" pitchFamily="34" charset="0"/>
              </a:rPr>
              <a:t>they can speak to a friend outside of that relationship, a trusted adult, or organisations such as</a:t>
            </a:r>
            <a:r>
              <a:rPr lang="en-GB" sz="1800" dirty="0">
                <a:solidFill>
                  <a:srgbClr val="595959"/>
                </a:solidFill>
                <a:latin typeface="Calibri" panose="020F0502020204030204" pitchFamily="34" charset="0"/>
                <a:cs typeface="Calibri" panose="020F0502020204030204" pitchFamily="34" charset="0"/>
              </a:rPr>
              <a:t> </a:t>
            </a:r>
            <a:r>
              <a:rPr lang="en-GB" sz="1800" u="sng" dirty="0">
                <a:solidFill>
                  <a:srgbClr val="0000FF"/>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xmlns="" val="tx"/>
                    </a:ext>
                  </a:extLst>
                </a:hlinkClick>
              </a:rPr>
              <a:t>Childline</a:t>
            </a:r>
            <a:r>
              <a:rPr lang="en-GB" sz="1800" dirty="0">
                <a:solidFill>
                  <a:srgbClr val="595959"/>
                </a:solidFill>
                <a:latin typeface="Calibri" panose="020F0502020204030204" pitchFamily="34" charset="0"/>
                <a:cs typeface="Calibri" panose="020F0502020204030204" pitchFamily="34" charset="0"/>
              </a:rPr>
              <a:t> </a:t>
            </a:r>
            <a:r>
              <a:rPr lang="en-GB" sz="1800" dirty="0">
                <a:solidFill>
                  <a:srgbClr val="000000"/>
                </a:solidFill>
                <a:latin typeface="Calibri" panose="020F0502020204030204" pitchFamily="34" charset="0"/>
                <a:cs typeface="Calibri" panose="020F0502020204030204" pitchFamily="34" charset="0"/>
              </a:rPr>
              <a:t>or</a:t>
            </a:r>
            <a:r>
              <a:rPr lang="en-GB" sz="1800" dirty="0">
                <a:solidFill>
                  <a:srgbClr val="595959"/>
                </a:solidFill>
                <a:latin typeface="Calibri" panose="020F0502020204030204" pitchFamily="34" charset="0"/>
                <a:cs typeface="Calibri" panose="020F0502020204030204" pitchFamily="34" charset="0"/>
              </a:rPr>
              <a:t> </a:t>
            </a:r>
            <a:r>
              <a:rPr lang="en-GB" sz="1800" u="sng" dirty="0">
                <a:solidFill>
                  <a:srgbClr val="0000FF"/>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xmlns="" val="tx"/>
                    </a:ext>
                  </a:extLst>
                </a:hlinkClick>
              </a:rPr>
              <a:t>CEOP</a:t>
            </a:r>
            <a:r>
              <a:rPr lang="en-GB" sz="1800" dirty="0">
                <a:solidFill>
                  <a:srgbClr val="595959"/>
                </a:solidFill>
                <a:latin typeface="Calibri" panose="020F0502020204030204" pitchFamily="34" charset="0"/>
                <a:cs typeface="Calibri" panose="020F0502020204030204" pitchFamily="34" charset="0"/>
              </a:rPr>
              <a:t>.</a:t>
            </a:r>
            <a:endParaRPr sz="1800" dirty="0">
              <a:solidFill>
                <a:srgbClr val="595959"/>
              </a:solidFill>
              <a:latin typeface="Calibri" panose="020F0502020204030204" pitchFamily="34" charset="0"/>
              <a:cs typeface="Calibri" panose="020F0502020204030204" pitchFamily="34" charset="0"/>
            </a:endParaRPr>
          </a:p>
        </p:txBody>
      </p:sp>
      <p:sp>
        <p:nvSpPr>
          <p:cNvPr id="357" name="Google Shape;357;p57"/>
          <p:cNvSpPr txBox="1">
            <a:spLocks noGrp="1"/>
          </p:cNvSpPr>
          <p:nvPr>
            <p:ph type="body" idx="2"/>
          </p:nvPr>
        </p:nvSpPr>
        <p:spPr>
          <a:xfrm>
            <a:off x="7702800" y="1073675"/>
            <a:ext cx="2695200" cy="3225900"/>
          </a:xfrm>
          <a:prstGeom prst="rect">
            <a:avLst/>
          </a:prstGeom>
          <a:solidFill>
            <a:srgbClr val="F3F2F1"/>
          </a:solidFill>
          <a:ln>
            <a:noFill/>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how to recognise who to trust and who not to trust, how to judge when a friendship is making them feel unhappy or uncomfortable, managing conflict, how to manage these situations and how to seek help or advice from others, if needed.</a:t>
            </a:r>
            <a:endParaRPr sz="1800" dirty="0"/>
          </a:p>
        </p:txBody>
      </p:sp>
      <p:sp>
        <p:nvSpPr>
          <p:cNvPr id="356" name="Google Shape;356;p57"/>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10</a:t>
            </a:fld>
            <a:endParaRPr dirty="0"/>
          </a:p>
        </p:txBody>
      </p:sp>
    </p:spTree>
    <p:extLst>
      <p:ext uri="{BB962C8B-B14F-4D97-AF65-F5344CB8AC3E}">
        <p14:creationId xmlns:p14="http://schemas.microsoft.com/office/powerpoint/2010/main" val="2236138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45"/>
          <p:cNvSpPr txBox="1">
            <a:spLocks noGrp="1"/>
          </p:cNvSpPr>
          <p:nvPr>
            <p:ph type="title"/>
          </p:nvPr>
        </p:nvSpPr>
        <p:spPr>
          <a:xfrm>
            <a:off x="1794000" y="188640"/>
            <a:ext cx="860400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The importance of respect </a:t>
            </a:r>
            <a:endParaRPr sz="2400" dirty="0">
              <a:solidFill>
                <a:schemeClr val="tx1"/>
              </a:solidFill>
              <a:latin typeface="Calibri" panose="020F0502020204030204" pitchFamily="34" charset="0"/>
              <a:cs typeface="Calibri" panose="020F0502020204030204" pitchFamily="34" charset="0"/>
            </a:endParaRPr>
          </a:p>
        </p:txBody>
      </p:sp>
      <p:sp>
        <p:nvSpPr>
          <p:cNvPr id="247" name="Google Shape;247;p45"/>
          <p:cNvSpPr txBox="1">
            <a:spLocks noGrp="1"/>
          </p:cNvSpPr>
          <p:nvPr>
            <p:ph type="subTitle" idx="4294967295"/>
          </p:nvPr>
        </p:nvSpPr>
        <p:spPr>
          <a:xfrm>
            <a:off x="9320400" y="5311825"/>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244" name="Google Shape;244;p45"/>
          <p:cNvSpPr txBox="1">
            <a:spLocks noGrp="1"/>
          </p:cNvSpPr>
          <p:nvPr>
            <p:ph type="body" idx="1"/>
          </p:nvPr>
        </p:nvSpPr>
        <p:spPr>
          <a:xfrm>
            <a:off x="1837200" y="908720"/>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Clr>
                <a:srgbClr val="000000"/>
              </a:buClr>
              <a:buSzPts val="1100"/>
              <a:buNone/>
            </a:pPr>
            <a:r>
              <a:rPr lang="en-GB" sz="1800" dirty="0">
                <a:solidFill>
                  <a:srgbClr val="000000"/>
                </a:solidFill>
                <a:latin typeface="Calibri" panose="020F0502020204030204" pitchFamily="34" charset="0"/>
                <a:cs typeface="Calibri" panose="020F0502020204030204" pitchFamily="34" charset="0"/>
              </a:rPr>
              <a:t>Explain that respect means being considerate of the wishes, feelings and needs of another person.</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rgbClr val="000000"/>
              </a:buClr>
              <a:buSzPts val="1100"/>
              <a:buNone/>
            </a:pPr>
            <a:r>
              <a:rPr lang="en-GB" sz="1800" dirty="0">
                <a:solidFill>
                  <a:srgbClr val="000000"/>
                </a:solidFill>
                <a:latin typeface="Calibri" panose="020F0502020204030204" pitchFamily="34" charset="0"/>
                <a:cs typeface="Calibri" panose="020F0502020204030204" pitchFamily="34" charset="0"/>
              </a:rPr>
              <a:t>Teach that </a:t>
            </a:r>
            <a:r>
              <a:rPr lang="en-GB" sz="1800" b="1" dirty="0">
                <a:solidFill>
                  <a:srgbClr val="000000"/>
                </a:solidFill>
                <a:latin typeface="Calibri" panose="020F0502020204030204" pitchFamily="34" charset="0"/>
                <a:cs typeface="Calibri" panose="020F0502020204030204" pitchFamily="34" charset="0"/>
              </a:rPr>
              <a:t>mutual respect is fundamental</a:t>
            </a:r>
            <a:r>
              <a:rPr lang="en-GB" sz="1800" dirty="0">
                <a:solidFill>
                  <a:srgbClr val="000000"/>
                </a:solidFill>
                <a:latin typeface="Calibri" panose="020F0502020204030204" pitchFamily="34" charset="0"/>
                <a:cs typeface="Calibri" panose="020F0502020204030204" pitchFamily="34" charset="0"/>
              </a:rPr>
              <a:t> to building all healthy friendships and relationships.</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rgbClr val="000000"/>
              </a:buClr>
              <a:buSzPts val="1100"/>
              <a:buNone/>
            </a:pPr>
            <a:r>
              <a:rPr lang="en-GB" sz="1800" dirty="0">
                <a:solidFill>
                  <a:srgbClr val="000000"/>
                </a:solidFill>
                <a:latin typeface="Calibri" panose="020F0502020204030204" pitchFamily="34" charset="0"/>
                <a:cs typeface="Calibri" panose="020F0502020204030204" pitchFamily="34" charset="0"/>
              </a:rPr>
              <a:t>Discuss some characteristics of a positive:</a:t>
            </a:r>
            <a:endParaRPr sz="1800" b="1"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b="1" dirty="0">
                <a:solidFill>
                  <a:srgbClr val="000000"/>
                </a:solidFill>
                <a:latin typeface="Calibri" panose="020F0502020204030204" pitchFamily="34" charset="0"/>
                <a:cs typeface="Calibri" panose="020F0502020204030204" pitchFamily="34" charset="0"/>
              </a:rPr>
              <a:t>friendship</a:t>
            </a:r>
            <a:r>
              <a:rPr lang="en-GB" sz="1800" dirty="0">
                <a:solidFill>
                  <a:srgbClr val="000000"/>
                </a:solidFill>
                <a:latin typeface="Calibri" panose="020F0502020204030204" pitchFamily="34" charset="0"/>
                <a:cs typeface="Calibri" panose="020F0502020204030204" pitchFamily="34" charset="0"/>
              </a:rPr>
              <a:t>, e.g. enjoying time together</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family relationship</a:t>
            </a:r>
            <a:r>
              <a:rPr lang="en-GB" sz="1800" dirty="0">
                <a:solidFill>
                  <a:srgbClr val="000000"/>
                </a:solidFill>
                <a:latin typeface="Calibri" panose="020F0502020204030204" pitchFamily="34" charset="0"/>
                <a:cs typeface="Calibri" panose="020F0502020204030204" pitchFamily="34" charset="0"/>
              </a:rPr>
              <a:t>, e.g. love and trust</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relationship with someone else</a:t>
            </a:r>
            <a:r>
              <a:rPr lang="en-GB" sz="1800" dirty="0">
                <a:solidFill>
                  <a:srgbClr val="000000"/>
                </a:solidFill>
                <a:latin typeface="Calibri" panose="020F0502020204030204" pitchFamily="34" charset="0"/>
                <a:cs typeface="Calibri" panose="020F0502020204030204" pitchFamily="34" charset="0"/>
              </a:rPr>
              <a:t>, e.g. feeling supported by a teacher</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Explain to pupils that in school and in wider society it is important to show respect and feel respected by others.</a:t>
            </a:r>
            <a:endParaRPr sz="1800" dirty="0">
              <a:solidFill>
                <a:srgbClr val="000000"/>
              </a:solidFill>
              <a:latin typeface="Calibri" panose="020F0502020204030204" pitchFamily="34" charset="0"/>
              <a:cs typeface="Calibri" panose="020F0502020204030204" pitchFamily="34" charset="0"/>
            </a:endParaRPr>
          </a:p>
        </p:txBody>
      </p:sp>
      <p:sp>
        <p:nvSpPr>
          <p:cNvPr id="246" name="Google Shape;246;p45"/>
          <p:cNvSpPr txBox="1">
            <a:spLocks noGrp="1"/>
          </p:cNvSpPr>
          <p:nvPr>
            <p:ph type="body" idx="2"/>
          </p:nvPr>
        </p:nvSpPr>
        <p:spPr>
          <a:xfrm>
            <a:off x="7702800" y="1073675"/>
            <a:ext cx="2695200" cy="3130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backgrounds), or make different choices or have different preferences or beliefs.</a:t>
            </a:r>
            <a:endParaRPr sz="1600" dirty="0">
              <a:solidFill>
                <a:srgbClr val="000000"/>
              </a:solidFill>
            </a:endParaRPr>
          </a:p>
          <a:p>
            <a:pPr marL="0" indent="0">
              <a:buClr>
                <a:schemeClr val="dk1"/>
              </a:buClr>
              <a:buSzPts val="1100"/>
              <a:buNone/>
            </a:pPr>
            <a:endParaRPr sz="1600" i="1" dirty="0"/>
          </a:p>
          <a:p>
            <a:pPr marL="0" indent="0">
              <a:spcBef>
                <a:spcPts val="1600"/>
              </a:spcBef>
              <a:buClr>
                <a:schemeClr val="dk1"/>
              </a:buClr>
              <a:buSzPts val="1100"/>
              <a:buNone/>
            </a:pPr>
            <a:endParaRPr sz="1800" dirty="0"/>
          </a:p>
          <a:p>
            <a:pPr marL="0" indent="0">
              <a:spcBef>
                <a:spcPts val="1600"/>
              </a:spcBef>
              <a:spcAft>
                <a:spcPts val="1600"/>
              </a:spcAft>
              <a:buNone/>
            </a:pPr>
            <a:endParaRPr sz="1800" dirty="0"/>
          </a:p>
        </p:txBody>
      </p:sp>
      <p:sp>
        <p:nvSpPr>
          <p:cNvPr id="245" name="Google Shape;245;p45"/>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11</a:t>
            </a:fld>
            <a:endParaRPr dirty="0"/>
          </a:p>
        </p:txBody>
      </p:sp>
    </p:spTree>
    <p:extLst>
      <p:ext uri="{BB962C8B-B14F-4D97-AF65-F5344CB8AC3E}">
        <p14:creationId xmlns:p14="http://schemas.microsoft.com/office/powerpoint/2010/main" val="1866289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7"/>
          <p:cNvSpPr txBox="1">
            <a:spLocks noGrp="1"/>
          </p:cNvSpPr>
          <p:nvPr>
            <p:ph type="title"/>
          </p:nvPr>
        </p:nvSpPr>
        <p:spPr>
          <a:xfrm>
            <a:off x="1794000" y="404664"/>
            <a:ext cx="7974408"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Respecting difference</a:t>
            </a:r>
            <a:endParaRPr sz="2400" dirty="0">
              <a:solidFill>
                <a:schemeClr val="tx1"/>
              </a:solidFill>
              <a:latin typeface="Calibri" panose="020F0502020204030204" pitchFamily="34" charset="0"/>
              <a:cs typeface="Calibri" panose="020F0502020204030204" pitchFamily="34" charset="0"/>
            </a:endParaRPr>
          </a:p>
        </p:txBody>
      </p:sp>
      <p:sp>
        <p:nvSpPr>
          <p:cNvPr id="265" name="Google Shape;265;p47"/>
          <p:cNvSpPr txBox="1">
            <a:spLocks noGrp="1"/>
          </p:cNvSpPr>
          <p:nvPr>
            <p:ph type="subTitle" idx="4294967295"/>
          </p:nvPr>
        </p:nvSpPr>
        <p:spPr>
          <a:xfrm>
            <a:off x="9320400" y="5311825"/>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262" name="Google Shape;262;p47"/>
          <p:cNvSpPr txBox="1">
            <a:spLocks noGrp="1"/>
          </p:cNvSpPr>
          <p:nvPr>
            <p:ph type="body" idx="1"/>
          </p:nvPr>
        </p:nvSpPr>
        <p:spPr>
          <a:xfrm>
            <a:off x="1794000" y="1073675"/>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Teach that everybody is unique. For example, people:</a:t>
            </a:r>
            <a:endParaRPr sz="1800"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b="1" dirty="0">
                <a:solidFill>
                  <a:srgbClr val="000000"/>
                </a:solidFill>
                <a:latin typeface="Calibri" panose="020F0502020204030204" pitchFamily="34" charset="0"/>
                <a:cs typeface="Calibri" panose="020F0502020204030204" pitchFamily="34" charset="0"/>
              </a:rPr>
              <a:t>look different </a:t>
            </a:r>
            <a:r>
              <a:rPr lang="en-GB" sz="1800" dirty="0">
                <a:solidFill>
                  <a:srgbClr val="000000"/>
                </a:solidFill>
                <a:latin typeface="Calibri" panose="020F0502020204030204" pitchFamily="34" charset="0"/>
                <a:cs typeface="Calibri" panose="020F0502020204030204" pitchFamily="34" charset="0"/>
              </a:rPr>
              <a:t>from each other</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like and dislike</a:t>
            </a:r>
            <a:r>
              <a:rPr lang="en-GB" sz="1800" b="1" dirty="0">
                <a:solidFill>
                  <a:srgbClr val="000000"/>
                </a:solidFill>
                <a:latin typeface="Calibri" panose="020F0502020204030204" pitchFamily="34" charset="0"/>
                <a:cs typeface="Calibri" panose="020F0502020204030204" pitchFamily="34" charset="0"/>
              </a:rPr>
              <a:t> different things</a:t>
            </a:r>
            <a:endParaRPr sz="1800" b="1"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might have </a:t>
            </a:r>
            <a:r>
              <a:rPr lang="en-GB" sz="1800" b="1" dirty="0">
                <a:solidFill>
                  <a:srgbClr val="000000"/>
                </a:solidFill>
                <a:latin typeface="Calibri" panose="020F0502020204030204" pitchFamily="34" charset="0"/>
                <a:cs typeface="Calibri" panose="020F0502020204030204" pitchFamily="34" charset="0"/>
              </a:rPr>
              <a:t>different beliefs or customs</a:t>
            </a:r>
            <a:endParaRPr sz="1800" b="1"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Explain that everyone needs to show the same respect to others, </a:t>
            </a:r>
            <a:r>
              <a:rPr lang="en-GB" sz="1800" b="1" dirty="0">
                <a:solidFill>
                  <a:srgbClr val="000000"/>
                </a:solidFill>
                <a:latin typeface="Calibri" panose="020F0502020204030204" pitchFamily="34" charset="0"/>
                <a:cs typeface="Calibri" panose="020F0502020204030204" pitchFamily="34" charset="0"/>
              </a:rPr>
              <a:t>regardless of how different</a:t>
            </a:r>
            <a:r>
              <a:rPr lang="en-GB" sz="1800" dirty="0">
                <a:solidFill>
                  <a:srgbClr val="000000"/>
                </a:solidFill>
                <a:latin typeface="Calibri" panose="020F0502020204030204" pitchFamily="34" charset="0"/>
                <a:cs typeface="Calibri" panose="020F0502020204030204" pitchFamily="34" charset="0"/>
              </a:rPr>
              <a:t> they are to them. </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Explain that targeting someone simply because you disagree with them is a form of bullying and not acceptable.</a:t>
            </a:r>
            <a:endParaRPr sz="1800" dirty="0">
              <a:solidFill>
                <a:srgbClr val="000000"/>
              </a:solidFill>
              <a:latin typeface="Calibri" panose="020F0502020204030204" pitchFamily="34" charset="0"/>
              <a:cs typeface="Calibri" panose="020F0502020204030204" pitchFamily="34" charset="0"/>
            </a:endParaRPr>
          </a:p>
        </p:txBody>
      </p:sp>
      <p:sp>
        <p:nvSpPr>
          <p:cNvPr id="264" name="Google Shape;264;p47"/>
          <p:cNvSpPr txBox="1">
            <a:spLocks noGrp="1"/>
          </p:cNvSpPr>
          <p:nvPr>
            <p:ph type="body" idx="2"/>
          </p:nvPr>
        </p:nvSpPr>
        <p:spPr>
          <a:xfrm>
            <a:off x="7702800" y="1073675"/>
            <a:ext cx="2695200" cy="3130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backgrounds), or make different choices or have different preferences or beliefs.</a:t>
            </a:r>
            <a:endParaRPr sz="1600" dirty="0">
              <a:solidFill>
                <a:srgbClr val="000000"/>
              </a:solidFill>
            </a:endParaRPr>
          </a:p>
          <a:p>
            <a:pPr marL="0" indent="0">
              <a:buClr>
                <a:schemeClr val="dk1"/>
              </a:buClr>
              <a:buSzPts val="1100"/>
              <a:buNone/>
            </a:pPr>
            <a:endParaRPr sz="1600" i="1" dirty="0"/>
          </a:p>
          <a:p>
            <a:pPr marL="0" indent="0">
              <a:spcBef>
                <a:spcPts val="1600"/>
              </a:spcBef>
              <a:buClr>
                <a:schemeClr val="dk1"/>
              </a:buClr>
              <a:buSzPts val="1100"/>
              <a:buNone/>
            </a:pPr>
            <a:endParaRPr sz="1800" dirty="0"/>
          </a:p>
          <a:p>
            <a:pPr marL="0" indent="0">
              <a:spcBef>
                <a:spcPts val="1600"/>
              </a:spcBef>
              <a:spcAft>
                <a:spcPts val="1600"/>
              </a:spcAft>
              <a:buNone/>
            </a:pPr>
            <a:endParaRPr sz="1800" dirty="0"/>
          </a:p>
        </p:txBody>
      </p:sp>
      <p:sp>
        <p:nvSpPr>
          <p:cNvPr id="263" name="Google Shape;263;p47"/>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12</a:t>
            </a:fld>
            <a:endParaRPr dirty="0"/>
          </a:p>
        </p:txBody>
      </p:sp>
    </p:spTree>
    <p:extLst>
      <p:ext uri="{BB962C8B-B14F-4D97-AF65-F5344CB8AC3E}">
        <p14:creationId xmlns:p14="http://schemas.microsoft.com/office/powerpoint/2010/main" val="1667656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51"/>
          <p:cNvSpPr txBox="1">
            <a:spLocks noGrp="1"/>
          </p:cNvSpPr>
          <p:nvPr>
            <p:ph type="title"/>
          </p:nvPr>
        </p:nvSpPr>
        <p:spPr>
          <a:xfrm>
            <a:off x="1794000" y="500975"/>
            <a:ext cx="826244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Improving relationships</a:t>
            </a:r>
            <a:endParaRPr sz="2400" dirty="0">
              <a:solidFill>
                <a:schemeClr val="tx1"/>
              </a:solidFill>
              <a:latin typeface="Calibri" panose="020F0502020204030204" pitchFamily="34" charset="0"/>
              <a:cs typeface="Calibri" panose="020F0502020204030204" pitchFamily="34" charset="0"/>
            </a:endParaRPr>
          </a:p>
        </p:txBody>
      </p:sp>
      <p:sp>
        <p:nvSpPr>
          <p:cNvPr id="300" name="Google Shape;300;p51"/>
          <p:cNvSpPr txBox="1">
            <a:spLocks noGrp="1"/>
          </p:cNvSpPr>
          <p:nvPr>
            <p:ph type="subTitle" idx="4294967295"/>
          </p:nvPr>
        </p:nvSpPr>
        <p:spPr>
          <a:xfrm>
            <a:off x="9320400" y="5311825"/>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298" name="Google Shape;298;p51"/>
          <p:cNvSpPr txBox="1">
            <a:spLocks noGrp="1"/>
          </p:cNvSpPr>
          <p:nvPr>
            <p:ph type="body" idx="1"/>
          </p:nvPr>
        </p:nvSpPr>
        <p:spPr>
          <a:xfrm>
            <a:off x="1765655" y="1131875"/>
            <a:ext cx="5865600" cy="3528600"/>
          </a:xfrm>
          <a:prstGeom prst="rect">
            <a:avLst/>
          </a:prstGeom>
          <a:noFill/>
          <a:ln>
            <a:noFill/>
          </a:ln>
        </p:spPr>
        <p:txBody>
          <a:bodyPr spcFirstLastPara="1" vert="horz" wrap="square" lIns="91425" tIns="91425" rIns="91425" bIns="91425" rtlCol="0" anchor="t" anchorCtr="0">
            <a:noAutofit/>
          </a:bodyPr>
          <a:lstStyle/>
          <a:p>
            <a:pPr marL="0" indent="0">
              <a:lnSpc>
                <a:spcPct val="100000"/>
              </a:lnSpc>
              <a:buNone/>
            </a:pPr>
            <a:r>
              <a:rPr lang="en-GB" sz="1800" dirty="0">
                <a:solidFill>
                  <a:srgbClr val="000000"/>
                </a:solidFill>
                <a:latin typeface="Calibri" panose="020F0502020204030204" pitchFamily="34" charset="0"/>
                <a:cs typeface="Calibri" panose="020F0502020204030204" pitchFamily="34" charset="0"/>
              </a:rPr>
              <a:t>Teach pupils that all relationships (e.g. friends, family, online) can be supported by:</a:t>
            </a:r>
            <a:endParaRPr sz="1800"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dirty="0">
                <a:solidFill>
                  <a:srgbClr val="000000"/>
                </a:solidFill>
                <a:latin typeface="Calibri" panose="020F0502020204030204" pitchFamily="34" charset="0"/>
                <a:cs typeface="Calibri" panose="020F0502020204030204" pitchFamily="34" charset="0"/>
              </a:rPr>
              <a:t>being </a:t>
            </a:r>
            <a:r>
              <a:rPr lang="en-GB" sz="1800" b="1" dirty="0">
                <a:solidFill>
                  <a:srgbClr val="000000"/>
                </a:solidFill>
                <a:latin typeface="Calibri" panose="020F0502020204030204" pitchFamily="34" charset="0"/>
                <a:cs typeface="Calibri" panose="020F0502020204030204" pitchFamily="34" charset="0"/>
              </a:rPr>
              <a:t>kind, considerate </a:t>
            </a:r>
            <a:r>
              <a:rPr lang="en-GB" sz="1800" dirty="0">
                <a:solidFill>
                  <a:srgbClr val="000000"/>
                </a:solidFill>
                <a:latin typeface="Calibri" panose="020F0502020204030204" pitchFamily="34" charset="0"/>
                <a:cs typeface="Calibri" panose="020F0502020204030204" pitchFamily="34" charset="0"/>
              </a:rPr>
              <a:t>and</a:t>
            </a:r>
            <a:r>
              <a:rPr lang="en-GB" sz="1800" b="1" dirty="0">
                <a:solidFill>
                  <a:srgbClr val="000000"/>
                </a:solidFill>
                <a:latin typeface="Calibri" panose="020F0502020204030204" pitchFamily="34" charset="0"/>
                <a:cs typeface="Calibri" panose="020F0502020204030204" pitchFamily="34" charset="0"/>
              </a:rPr>
              <a:t> respectful</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being </a:t>
            </a:r>
            <a:r>
              <a:rPr lang="en-GB" sz="1800" b="1" dirty="0">
                <a:solidFill>
                  <a:srgbClr val="000000"/>
                </a:solidFill>
                <a:latin typeface="Calibri" panose="020F0502020204030204" pitchFamily="34" charset="0"/>
                <a:cs typeface="Calibri" panose="020F0502020204030204" pitchFamily="34" charset="0"/>
              </a:rPr>
              <a:t>honest </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listening</a:t>
            </a:r>
            <a:r>
              <a:rPr lang="en-GB" sz="1800" dirty="0">
                <a:solidFill>
                  <a:srgbClr val="000000"/>
                </a:solidFill>
                <a:latin typeface="Calibri" panose="020F0502020204030204" pitchFamily="34" charset="0"/>
                <a:cs typeface="Calibri" panose="020F0502020204030204" pitchFamily="34" charset="0"/>
              </a:rPr>
              <a:t> to each other</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respecting </a:t>
            </a:r>
            <a:r>
              <a:rPr lang="en-GB" sz="1800" b="1" dirty="0">
                <a:solidFill>
                  <a:srgbClr val="000000"/>
                </a:solidFill>
                <a:latin typeface="Calibri" panose="020F0502020204030204" pitchFamily="34" charset="0"/>
                <a:cs typeface="Calibri" panose="020F0502020204030204" pitchFamily="34" charset="0"/>
              </a:rPr>
              <a:t>personal space</a:t>
            </a:r>
            <a:r>
              <a:rPr lang="en-GB" sz="1800" dirty="0">
                <a:solidFill>
                  <a:srgbClr val="000000"/>
                </a:solidFill>
                <a:latin typeface="Calibri" panose="020F0502020204030204" pitchFamily="34" charset="0"/>
                <a:cs typeface="Calibri" panose="020F0502020204030204" pitchFamily="34" charset="0"/>
              </a:rPr>
              <a:t>, </a:t>
            </a:r>
            <a:r>
              <a:rPr lang="en-GB" sz="1800" b="1" dirty="0">
                <a:solidFill>
                  <a:srgbClr val="000000"/>
                </a:solidFill>
                <a:latin typeface="Calibri" panose="020F0502020204030204" pitchFamily="34" charset="0"/>
                <a:cs typeface="Calibri" panose="020F0502020204030204" pitchFamily="34" charset="0"/>
              </a:rPr>
              <a:t>privacy and boundaries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accepting </a:t>
            </a:r>
            <a:r>
              <a:rPr lang="en-GB" sz="1800" dirty="0">
                <a:solidFill>
                  <a:srgbClr val="000000"/>
                </a:solidFill>
                <a:latin typeface="Calibri" panose="020F0502020204030204" pitchFamily="34" charset="0"/>
                <a:cs typeface="Calibri" panose="020F0502020204030204" pitchFamily="34" charset="0"/>
              </a:rPr>
              <a:t>each other’s differences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focussing on the good things </a:t>
            </a:r>
            <a:r>
              <a:rPr lang="en-GB" sz="1800" dirty="0">
                <a:solidFill>
                  <a:srgbClr val="000000"/>
                </a:solidFill>
                <a:latin typeface="Calibri" panose="020F0502020204030204" pitchFamily="34" charset="0"/>
                <a:cs typeface="Calibri" panose="020F0502020204030204" pitchFamily="34" charset="0"/>
              </a:rPr>
              <a:t>in each other</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praising </a:t>
            </a:r>
            <a:r>
              <a:rPr lang="en-GB" sz="1800" dirty="0">
                <a:solidFill>
                  <a:srgbClr val="000000"/>
                </a:solidFill>
                <a:latin typeface="Calibri" panose="020F0502020204030204" pitchFamily="34" charset="0"/>
                <a:cs typeface="Calibri" panose="020F0502020204030204" pitchFamily="34" charset="0"/>
              </a:rPr>
              <a:t>each other on their achievements</a:t>
            </a:r>
            <a:endParaRPr sz="1800" dirty="0">
              <a:solidFill>
                <a:srgbClr val="000000"/>
              </a:solidFill>
              <a:latin typeface="Calibri" panose="020F0502020204030204" pitchFamily="34" charset="0"/>
              <a:cs typeface="Calibri" panose="020F0502020204030204" pitchFamily="34" charset="0"/>
            </a:endParaRPr>
          </a:p>
        </p:txBody>
      </p:sp>
      <p:sp>
        <p:nvSpPr>
          <p:cNvPr id="301" name="Google Shape;301;p51"/>
          <p:cNvSpPr txBox="1">
            <a:spLocks noGrp="1"/>
          </p:cNvSpPr>
          <p:nvPr>
            <p:ph type="body" idx="2"/>
          </p:nvPr>
        </p:nvSpPr>
        <p:spPr>
          <a:xfrm>
            <a:off x="7702800" y="1073675"/>
            <a:ext cx="2695200" cy="18225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practical steps they can take in a range of different contexts to improve or support respectful relationships.</a:t>
            </a:r>
            <a:endParaRPr sz="1600" dirty="0">
              <a:solidFill>
                <a:srgbClr val="000000"/>
              </a:solidFill>
            </a:endParaRPr>
          </a:p>
          <a:p>
            <a:pPr marL="0" indent="0">
              <a:buClr>
                <a:schemeClr val="dk1"/>
              </a:buClr>
              <a:buSzPts val="1100"/>
              <a:buNone/>
            </a:pPr>
            <a:endParaRPr sz="1600" dirty="0"/>
          </a:p>
        </p:txBody>
      </p:sp>
      <p:sp>
        <p:nvSpPr>
          <p:cNvPr id="299" name="Google Shape;299;p51"/>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13</a:t>
            </a:fld>
            <a:endParaRPr dirty="0"/>
          </a:p>
        </p:txBody>
      </p:sp>
    </p:spTree>
    <p:extLst>
      <p:ext uri="{BB962C8B-B14F-4D97-AF65-F5344CB8AC3E}">
        <p14:creationId xmlns:p14="http://schemas.microsoft.com/office/powerpoint/2010/main" val="394110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52"/>
          <p:cNvSpPr txBox="1">
            <a:spLocks noGrp="1"/>
          </p:cNvSpPr>
          <p:nvPr>
            <p:ph type="title"/>
          </p:nvPr>
        </p:nvSpPr>
        <p:spPr>
          <a:xfrm>
            <a:off x="1780540" y="332656"/>
            <a:ext cx="7843852"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Supporting relationships</a:t>
            </a:r>
            <a:endParaRPr sz="2400" dirty="0">
              <a:solidFill>
                <a:schemeClr val="tx1"/>
              </a:solidFill>
              <a:latin typeface="Calibri" panose="020F0502020204030204" pitchFamily="34" charset="0"/>
              <a:cs typeface="Calibri" panose="020F0502020204030204" pitchFamily="34" charset="0"/>
            </a:endParaRPr>
          </a:p>
        </p:txBody>
      </p:sp>
      <p:sp>
        <p:nvSpPr>
          <p:cNvPr id="310" name="Google Shape;310;p52"/>
          <p:cNvSpPr txBox="1">
            <a:spLocks noGrp="1"/>
          </p:cNvSpPr>
          <p:nvPr>
            <p:ph type="subTitle" idx="4294967295"/>
          </p:nvPr>
        </p:nvSpPr>
        <p:spPr>
          <a:xfrm>
            <a:off x="9320400" y="5311825"/>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307" name="Google Shape;307;p52"/>
          <p:cNvSpPr txBox="1">
            <a:spLocks noGrp="1"/>
          </p:cNvSpPr>
          <p:nvPr>
            <p:ph type="body" idx="1"/>
          </p:nvPr>
        </p:nvSpPr>
        <p:spPr>
          <a:xfrm>
            <a:off x="1837200" y="1070825"/>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Explain to pupils that when relationships have problems it may help them to:</a:t>
            </a:r>
            <a:endParaRPr sz="1800"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b="1" dirty="0">
                <a:solidFill>
                  <a:srgbClr val="000000"/>
                </a:solidFill>
                <a:latin typeface="Calibri" panose="020F0502020204030204" pitchFamily="34" charset="0"/>
                <a:cs typeface="Calibri" panose="020F0502020204030204" pitchFamily="34" charset="0"/>
              </a:rPr>
              <a:t>negotiate together </a:t>
            </a:r>
            <a:r>
              <a:rPr lang="en-GB" sz="1800" dirty="0">
                <a:solidFill>
                  <a:srgbClr val="000000"/>
                </a:solidFill>
                <a:latin typeface="Calibri" panose="020F0502020204030204" pitchFamily="34" charset="0"/>
                <a:cs typeface="Calibri" panose="020F0502020204030204" pitchFamily="34" charset="0"/>
              </a:rPr>
              <a:t>and</a:t>
            </a:r>
            <a:r>
              <a:rPr lang="en-GB" sz="1800" b="1" dirty="0">
                <a:solidFill>
                  <a:srgbClr val="000000"/>
                </a:solidFill>
                <a:latin typeface="Calibri" panose="020F0502020204030204" pitchFamily="34" charset="0"/>
                <a:cs typeface="Calibri" panose="020F0502020204030204" pitchFamily="34" charset="0"/>
              </a:rPr>
              <a:t> compromise</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not pressure each other </a:t>
            </a:r>
            <a:r>
              <a:rPr lang="en-GB" sz="1800" dirty="0">
                <a:solidFill>
                  <a:srgbClr val="000000"/>
                </a:solidFill>
                <a:latin typeface="Calibri" panose="020F0502020204030204" pitchFamily="34" charset="0"/>
                <a:cs typeface="Calibri" panose="020F0502020204030204" pitchFamily="34" charset="0"/>
              </a:rPr>
              <a:t>to think or do something</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acknowledge when someone has done something wrong (including ourselves) and </a:t>
            </a:r>
            <a:r>
              <a:rPr lang="en-GB" sz="1800" b="1" dirty="0">
                <a:solidFill>
                  <a:srgbClr val="000000"/>
                </a:solidFill>
                <a:latin typeface="Calibri" panose="020F0502020204030204" pitchFamily="34" charset="0"/>
                <a:cs typeface="Calibri" panose="020F0502020204030204" pitchFamily="34" charset="0"/>
              </a:rPr>
              <a:t>say sorry</a:t>
            </a:r>
            <a:endParaRPr sz="1800" b="1"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Teach pupils that </a:t>
            </a:r>
            <a:r>
              <a:rPr lang="en-GB" sz="1800" b="1" dirty="0">
                <a:solidFill>
                  <a:srgbClr val="000000"/>
                </a:solidFill>
                <a:latin typeface="Calibri" panose="020F0502020204030204" pitchFamily="34" charset="0"/>
                <a:cs typeface="Calibri" panose="020F0502020204030204" pitchFamily="34" charset="0"/>
              </a:rPr>
              <a:t>mutual respect</a:t>
            </a:r>
            <a:r>
              <a:rPr lang="en-GB" sz="1800" dirty="0">
                <a:solidFill>
                  <a:srgbClr val="000000"/>
                </a:solidFill>
                <a:latin typeface="Calibri" panose="020F0502020204030204" pitchFamily="34" charset="0"/>
                <a:cs typeface="Calibri" panose="020F0502020204030204" pitchFamily="34" charset="0"/>
              </a:rPr>
              <a:t> </a:t>
            </a:r>
            <a:r>
              <a:rPr lang="en-GB" sz="1800" b="1" dirty="0">
                <a:solidFill>
                  <a:srgbClr val="000000"/>
                </a:solidFill>
                <a:latin typeface="Calibri" panose="020F0502020204030204" pitchFamily="34" charset="0"/>
                <a:cs typeface="Calibri" panose="020F0502020204030204" pitchFamily="34" charset="0"/>
              </a:rPr>
              <a:t>does not mean having to agree</a:t>
            </a:r>
            <a:r>
              <a:rPr lang="en-GB" sz="1800" dirty="0">
                <a:solidFill>
                  <a:srgbClr val="000000"/>
                </a:solidFill>
                <a:latin typeface="Calibri" panose="020F0502020204030204" pitchFamily="34" charset="0"/>
                <a:cs typeface="Calibri" panose="020F0502020204030204" pitchFamily="34" charset="0"/>
              </a:rPr>
              <a:t> with someone and that their own needs are just as important.</a:t>
            </a:r>
            <a:endParaRPr sz="1800" b="1"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None/>
            </a:pPr>
            <a:endParaRPr sz="1800" dirty="0">
              <a:latin typeface="Calibri" panose="020F0502020204030204" pitchFamily="34" charset="0"/>
              <a:cs typeface="Calibri" panose="020F0502020204030204" pitchFamily="34" charset="0"/>
            </a:endParaRPr>
          </a:p>
        </p:txBody>
      </p:sp>
      <p:sp>
        <p:nvSpPr>
          <p:cNvPr id="309" name="Google Shape;309;p52"/>
          <p:cNvSpPr txBox="1">
            <a:spLocks noGrp="1"/>
          </p:cNvSpPr>
          <p:nvPr>
            <p:ph type="body" idx="2"/>
          </p:nvPr>
        </p:nvSpPr>
        <p:spPr>
          <a:xfrm>
            <a:off x="7702800" y="1073675"/>
            <a:ext cx="2695200" cy="1830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practical steps they can take in a range of different contexts to improve or support respectful relationships.</a:t>
            </a:r>
            <a:endParaRPr sz="1600" dirty="0">
              <a:solidFill>
                <a:srgbClr val="000000"/>
              </a:solidFill>
            </a:endParaRPr>
          </a:p>
          <a:p>
            <a:pPr marL="0" indent="0">
              <a:buClr>
                <a:schemeClr val="dk1"/>
              </a:buClr>
              <a:buSzPts val="1100"/>
              <a:buNone/>
            </a:pPr>
            <a:endParaRPr sz="1600" dirty="0"/>
          </a:p>
          <a:p>
            <a:pPr marL="0" indent="0">
              <a:spcBef>
                <a:spcPts val="1600"/>
              </a:spcBef>
              <a:buClr>
                <a:schemeClr val="dk1"/>
              </a:buClr>
              <a:buSzPts val="1100"/>
              <a:buNone/>
            </a:pPr>
            <a:endParaRPr sz="1800" dirty="0"/>
          </a:p>
          <a:p>
            <a:pPr marL="0" indent="0">
              <a:spcBef>
                <a:spcPts val="1600"/>
              </a:spcBef>
              <a:spcAft>
                <a:spcPts val="1600"/>
              </a:spcAft>
              <a:buNone/>
            </a:pPr>
            <a:endParaRPr sz="1800" dirty="0"/>
          </a:p>
        </p:txBody>
      </p:sp>
      <p:sp>
        <p:nvSpPr>
          <p:cNvPr id="308" name="Google Shape;308;p52"/>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14</a:t>
            </a:fld>
            <a:endParaRPr dirty="0"/>
          </a:p>
        </p:txBody>
      </p:sp>
    </p:spTree>
    <p:extLst>
      <p:ext uri="{BB962C8B-B14F-4D97-AF65-F5344CB8AC3E}">
        <p14:creationId xmlns:p14="http://schemas.microsoft.com/office/powerpoint/2010/main" val="2713158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53"/>
          <p:cNvSpPr txBox="1">
            <a:spLocks noGrp="1"/>
          </p:cNvSpPr>
          <p:nvPr>
            <p:ph type="title"/>
          </p:nvPr>
        </p:nvSpPr>
        <p:spPr>
          <a:xfrm>
            <a:off x="1919536" y="332656"/>
            <a:ext cx="8136904"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Courtesy and good manners (1)</a:t>
            </a:r>
            <a:endParaRPr sz="2400" dirty="0">
              <a:solidFill>
                <a:schemeClr val="tx1"/>
              </a:solidFill>
              <a:latin typeface="Calibri" panose="020F0502020204030204" pitchFamily="34" charset="0"/>
              <a:cs typeface="Calibri" panose="020F0502020204030204" pitchFamily="34" charset="0"/>
            </a:endParaRPr>
          </a:p>
        </p:txBody>
      </p:sp>
      <p:sp>
        <p:nvSpPr>
          <p:cNvPr id="319" name="Google Shape;319;p53"/>
          <p:cNvSpPr txBox="1">
            <a:spLocks noGrp="1"/>
          </p:cNvSpPr>
          <p:nvPr>
            <p:ph type="subTitle" idx="4294967295"/>
          </p:nvPr>
        </p:nvSpPr>
        <p:spPr>
          <a:xfrm>
            <a:off x="9320400" y="5311825"/>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316" name="Google Shape;316;p53"/>
          <p:cNvSpPr txBox="1">
            <a:spLocks noGrp="1"/>
          </p:cNvSpPr>
          <p:nvPr>
            <p:ph type="body" idx="1"/>
          </p:nvPr>
        </p:nvSpPr>
        <p:spPr>
          <a:xfrm>
            <a:off x="1837200" y="1058403"/>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Teach pupils that there are conventions which are considered to be courteous and respectful, for example:</a:t>
            </a:r>
          </a:p>
          <a:p>
            <a:pPr>
              <a:spcBef>
                <a:spcPts val="1000"/>
              </a:spcBef>
              <a:buClr>
                <a:schemeClr val="accent1"/>
              </a:buClr>
            </a:pPr>
            <a:r>
              <a:rPr lang="en-GB" sz="1800" dirty="0">
                <a:solidFill>
                  <a:srgbClr val="000000"/>
                </a:solidFill>
                <a:latin typeface="Calibri" panose="020F0502020204030204" pitchFamily="34" charset="0"/>
                <a:cs typeface="Calibri" panose="020F0502020204030204" pitchFamily="34" charset="0"/>
              </a:rPr>
              <a:t>saying </a:t>
            </a:r>
            <a:r>
              <a:rPr lang="en-GB" sz="1800" b="1" dirty="0">
                <a:solidFill>
                  <a:srgbClr val="000000"/>
                </a:solidFill>
                <a:latin typeface="Calibri" panose="020F0502020204030204" pitchFamily="34" charset="0"/>
                <a:cs typeface="Calibri" panose="020F0502020204030204" pitchFamily="34" charset="0"/>
              </a:rPr>
              <a:t>please </a:t>
            </a:r>
            <a:r>
              <a:rPr lang="en-GB" sz="1800" dirty="0">
                <a:solidFill>
                  <a:srgbClr val="000000"/>
                </a:solidFill>
                <a:latin typeface="Calibri" panose="020F0502020204030204" pitchFamily="34" charset="0"/>
                <a:cs typeface="Calibri" panose="020F0502020204030204" pitchFamily="34" charset="0"/>
              </a:rPr>
              <a:t>and </a:t>
            </a:r>
            <a:r>
              <a:rPr lang="en-GB" sz="1800" b="1" dirty="0">
                <a:solidFill>
                  <a:srgbClr val="000000"/>
                </a:solidFill>
                <a:latin typeface="Calibri" panose="020F0502020204030204" pitchFamily="34" charset="0"/>
                <a:cs typeface="Calibri" panose="020F0502020204030204" pitchFamily="34" charset="0"/>
              </a:rPr>
              <a:t>thank you</a:t>
            </a:r>
            <a:endParaRPr lang="en-GB"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being on time</a:t>
            </a:r>
            <a:r>
              <a:rPr lang="en-GB" sz="1800" dirty="0">
                <a:solidFill>
                  <a:srgbClr val="000000"/>
                </a:solidFill>
                <a:latin typeface="Calibri" panose="020F0502020204030204" pitchFamily="34" charset="0"/>
                <a:cs typeface="Calibri" panose="020F0502020204030204" pitchFamily="34" charset="0"/>
              </a:rPr>
              <a:t>, e.g. when meeting people </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taking turns</a:t>
            </a:r>
            <a:r>
              <a:rPr lang="en-GB" sz="1800" dirty="0">
                <a:solidFill>
                  <a:srgbClr val="000000"/>
                </a:solidFill>
                <a:latin typeface="Calibri" panose="020F0502020204030204" pitchFamily="34" charset="0"/>
                <a:cs typeface="Calibri" panose="020F0502020204030204" pitchFamily="34" charset="0"/>
              </a:rPr>
              <a:t>, e.g. waiting for their turn to play with a toy</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not talking over or interrupting</a:t>
            </a:r>
            <a:r>
              <a:rPr lang="en-GB" sz="1800" dirty="0">
                <a:solidFill>
                  <a:srgbClr val="000000"/>
                </a:solidFill>
                <a:latin typeface="Calibri" panose="020F0502020204030204" pitchFamily="34" charset="0"/>
                <a:cs typeface="Calibri" panose="020F0502020204030204" pitchFamily="34" charset="0"/>
              </a:rPr>
              <a:t> other people</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listening attentively</a:t>
            </a:r>
            <a:r>
              <a:rPr lang="en-GB" sz="1800" dirty="0">
                <a:solidFill>
                  <a:srgbClr val="000000"/>
                </a:solidFill>
                <a:latin typeface="Calibri" panose="020F0502020204030204" pitchFamily="34" charset="0"/>
                <a:cs typeface="Calibri" panose="020F0502020204030204" pitchFamily="34" charset="0"/>
              </a:rPr>
              <a:t> when others are speaking</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using respectful language</a:t>
            </a:r>
            <a:r>
              <a:rPr lang="en-GB" sz="1800" dirty="0">
                <a:solidFill>
                  <a:srgbClr val="000000"/>
                </a:solidFill>
                <a:latin typeface="Calibri" panose="020F0502020204030204" pitchFamily="34" charset="0"/>
                <a:cs typeface="Calibri" panose="020F0502020204030204" pitchFamily="34" charset="0"/>
              </a:rPr>
              <a:t>, e.g. not calling names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being considerate of </a:t>
            </a:r>
            <a:r>
              <a:rPr lang="en-GB" sz="1800" b="1" dirty="0">
                <a:solidFill>
                  <a:srgbClr val="000000"/>
                </a:solidFill>
                <a:latin typeface="Calibri" panose="020F0502020204030204" pitchFamily="34" charset="0"/>
                <a:cs typeface="Calibri" panose="020F0502020204030204" pitchFamily="34" charset="0"/>
              </a:rPr>
              <a:t>personal space and boundaries</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p:txBody>
      </p:sp>
      <p:sp>
        <p:nvSpPr>
          <p:cNvPr id="318" name="Google Shape;318;p53"/>
          <p:cNvSpPr txBox="1">
            <a:spLocks noGrp="1"/>
          </p:cNvSpPr>
          <p:nvPr>
            <p:ph type="body" idx="2"/>
          </p:nvPr>
        </p:nvSpPr>
        <p:spPr>
          <a:xfrm>
            <a:off x="7702800" y="1073677"/>
            <a:ext cx="2695200" cy="101801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conventions of courtesy and manners.</a:t>
            </a:r>
            <a:endParaRPr sz="1600" dirty="0">
              <a:solidFill>
                <a:srgbClr val="000000"/>
              </a:solidFill>
            </a:endParaRPr>
          </a:p>
          <a:p>
            <a:pPr marL="0" indent="0">
              <a:buClr>
                <a:schemeClr val="dk1"/>
              </a:buClr>
              <a:buSzPts val="1100"/>
              <a:buNone/>
            </a:pPr>
            <a:endParaRPr sz="1600" dirty="0"/>
          </a:p>
          <a:p>
            <a:pPr marL="0" indent="0">
              <a:spcBef>
                <a:spcPts val="1600"/>
              </a:spcBef>
              <a:buClr>
                <a:schemeClr val="dk1"/>
              </a:buClr>
              <a:buSzPts val="1100"/>
              <a:buNone/>
            </a:pPr>
            <a:endParaRPr sz="1800" dirty="0"/>
          </a:p>
          <a:p>
            <a:pPr marL="0" indent="0">
              <a:spcBef>
                <a:spcPts val="1600"/>
              </a:spcBef>
              <a:spcAft>
                <a:spcPts val="1600"/>
              </a:spcAft>
              <a:buNone/>
            </a:pPr>
            <a:endParaRPr sz="1800" dirty="0"/>
          </a:p>
        </p:txBody>
      </p:sp>
      <p:sp>
        <p:nvSpPr>
          <p:cNvPr id="317" name="Google Shape;317;p53"/>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15</a:t>
            </a:fld>
            <a:endParaRPr dirty="0"/>
          </a:p>
        </p:txBody>
      </p:sp>
    </p:spTree>
    <p:extLst>
      <p:ext uri="{BB962C8B-B14F-4D97-AF65-F5344CB8AC3E}">
        <p14:creationId xmlns:p14="http://schemas.microsoft.com/office/powerpoint/2010/main" val="877791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54"/>
          <p:cNvSpPr txBox="1">
            <a:spLocks noGrp="1"/>
          </p:cNvSpPr>
          <p:nvPr>
            <p:ph type="title"/>
          </p:nvPr>
        </p:nvSpPr>
        <p:spPr>
          <a:xfrm>
            <a:off x="1794000" y="332656"/>
            <a:ext cx="851760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Courtesy and good manners (2)</a:t>
            </a:r>
            <a:endParaRPr sz="2400" dirty="0">
              <a:solidFill>
                <a:schemeClr val="tx1"/>
              </a:solidFill>
              <a:latin typeface="Calibri" panose="020F0502020204030204" pitchFamily="34" charset="0"/>
              <a:cs typeface="Calibri" panose="020F0502020204030204" pitchFamily="34" charset="0"/>
            </a:endParaRPr>
          </a:p>
        </p:txBody>
      </p:sp>
      <p:sp>
        <p:nvSpPr>
          <p:cNvPr id="328" name="Google Shape;328;p54"/>
          <p:cNvSpPr txBox="1">
            <a:spLocks noGrp="1"/>
          </p:cNvSpPr>
          <p:nvPr>
            <p:ph type="subTitle" idx="4294967295"/>
          </p:nvPr>
        </p:nvSpPr>
        <p:spPr>
          <a:xfrm>
            <a:off x="9320400" y="5311825"/>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325" name="Google Shape;325;p54"/>
          <p:cNvSpPr txBox="1">
            <a:spLocks noGrp="1"/>
          </p:cNvSpPr>
          <p:nvPr>
            <p:ph type="body" idx="1"/>
          </p:nvPr>
        </p:nvSpPr>
        <p:spPr>
          <a:xfrm>
            <a:off x="1768708" y="905356"/>
            <a:ext cx="5865600" cy="3665700"/>
          </a:xfrm>
          <a:prstGeom prst="rect">
            <a:avLst/>
          </a:prstGeom>
          <a:noFill/>
          <a:ln>
            <a:noFill/>
          </a:ln>
        </p:spPr>
        <p:txBody>
          <a:bodyPr spcFirstLastPara="1" vert="horz" wrap="square" lIns="91425" tIns="91425" rIns="91425" bIns="91425" rtlCol="0" anchor="t" anchorCtr="0">
            <a:noAutofit/>
          </a:bodyPr>
          <a:lstStyle/>
          <a:p>
            <a:pPr>
              <a:buClr>
                <a:schemeClr val="accent1"/>
              </a:buClr>
            </a:pPr>
            <a:r>
              <a:rPr lang="en-GB" sz="1800" b="1" dirty="0">
                <a:solidFill>
                  <a:srgbClr val="000000"/>
                </a:solidFill>
                <a:latin typeface="Calibri" panose="020F0502020204030204" pitchFamily="34" charset="0"/>
                <a:cs typeface="Calibri" panose="020F0502020204030204" pitchFamily="34" charset="0"/>
              </a:rPr>
              <a:t>allowing other people to go first</a:t>
            </a:r>
            <a:r>
              <a:rPr lang="en-GB" sz="1800" dirty="0">
                <a:solidFill>
                  <a:srgbClr val="000000"/>
                </a:solidFill>
                <a:latin typeface="Calibri" panose="020F0502020204030204" pitchFamily="34" charset="0"/>
                <a:cs typeface="Calibri" panose="020F0502020204030204" pitchFamily="34" charset="0"/>
              </a:rPr>
              <a:t>, e.g. through doors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offering to help </a:t>
            </a:r>
            <a:r>
              <a:rPr lang="en-GB" sz="1800" dirty="0">
                <a:solidFill>
                  <a:srgbClr val="000000"/>
                </a:solidFill>
                <a:latin typeface="Calibri" panose="020F0502020204030204" pitchFamily="34" charset="0"/>
                <a:cs typeface="Calibri" panose="020F0502020204030204" pitchFamily="34" charset="0"/>
              </a:rPr>
              <a:t>people where they can</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greeting people</a:t>
            </a:r>
            <a:r>
              <a:rPr lang="en-GB" sz="1800" dirty="0">
                <a:solidFill>
                  <a:srgbClr val="000000"/>
                </a:solidFill>
                <a:latin typeface="Calibri" panose="020F0502020204030204" pitchFamily="34" charset="0"/>
                <a:cs typeface="Calibri" panose="020F0502020204030204" pitchFamily="34" charset="0"/>
              </a:rPr>
              <a:t> when they see them (e.g. good morning) and using their name</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asking for permission</a:t>
            </a:r>
            <a:r>
              <a:rPr lang="en-GB" sz="1800" dirty="0">
                <a:solidFill>
                  <a:srgbClr val="000000"/>
                </a:solidFill>
                <a:latin typeface="Calibri" panose="020F0502020204030204" pitchFamily="34" charset="0"/>
                <a:cs typeface="Calibri" panose="020F0502020204030204" pitchFamily="34" charset="0"/>
              </a:rPr>
              <a:t>, e.g. ‘would you mind </a:t>
            </a:r>
            <a:br>
              <a:rPr lang="en-GB" sz="1800" dirty="0">
                <a:solidFill>
                  <a:srgbClr val="000000"/>
                </a:solidFill>
                <a:latin typeface="Calibri" panose="020F0502020204030204" pitchFamily="34" charset="0"/>
                <a:cs typeface="Calibri" panose="020F0502020204030204" pitchFamily="34" charset="0"/>
              </a:rPr>
            </a:br>
            <a:r>
              <a:rPr lang="en-GB" sz="1800" dirty="0">
                <a:solidFill>
                  <a:srgbClr val="000000"/>
                </a:solidFill>
                <a:latin typeface="Calibri" panose="020F0502020204030204" pitchFamily="34" charset="0"/>
                <a:cs typeface="Calibri" panose="020F0502020204030204" pitchFamily="34" charset="0"/>
              </a:rPr>
              <a:t>if I …?’</a:t>
            </a:r>
            <a:endParaRPr sz="1800" dirty="0">
              <a:solidFill>
                <a:srgbClr val="000000"/>
              </a:solidFill>
              <a:latin typeface="Calibri" panose="020F0502020204030204" pitchFamily="34" charset="0"/>
              <a:cs typeface="Calibri" panose="020F0502020204030204" pitchFamily="34" charset="0"/>
            </a:endParaRPr>
          </a:p>
        </p:txBody>
      </p:sp>
      <p:sp>
        <p:nvSpPr>
          <p:cNvPr id="327" name="Google Shape;327;p54"/>
          <p:cNvSpPr txBox="1">
            <a:spLocks noGrp="1"/>
          </p:cNvSpPr>
          <p:nvPr>
            <p:ph type="body" idx="2"/>
          </p:nvPr>
        </p:nvSpPr>
        <p:spPr>
          <a:xfrm>
            <a:off x="7702800" y="1073675"/>
            <a:ext cx="2695200" cy="10179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conventions of courtesy and manners.</a:t>
            </a:r>
            <a:endParaRPr sz="1600" dirty="0">
              <a:solidFill>
                <a:srgbClr val="000000"/>
              </a:solidFill>
            </a:endParaRPr>
          </a:p>
          <a:p>
            <a:pPr marL="0" indent="0">
              <a:buClr>
                <a:schemeClr val="dk1"/>
              </a:buClr>
              <a:buSzPts val="1100"/>
              <a:buNone/>
            </a:pPr>
            <a:endParaRPr sz="1600" dirty="0"/>
          </a:p>
          <a:p>
            <a:pPr marL="0" indent="0">
              <a:spcBef>
                <a:spcPts val="1600"/>
              </a:spcBef>
              <a:buClr>
                <a:schemeClr val="dk1"/>
              </a:buClr>
              <a:buSzPts val="1100"/>
              <a:buNone/>
            </a:pPr>
            <a:endParaRPr sz="1800" dirty="0"/>
          </a:p>
          <a:p>
            <a:pPr marL="0" indent="0">
              <a:spcBef>
                <a:spcPts val="1600"/>
              </a:spcBef>
              <a:spcAft>
                <a:spcPts val="1600"/>
              </a:spcAft>
              <a:buNone/>
            </a:pPr>
            <a:endParaRPr sz="1800" dirty="0"/>
          </a:p>
        </p:txBody>
      </p:sp>
      <p:sp>
        <p:nvSpPr>
          <p:cNvPr id="326" name="Google Shape;326;p54"/>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16</a:t>
            </a:fld>
            <a:endParaRPr dirty="0"/>
          </a:p>
        </p:txBody>
      </p:sp>
    </p:spTree>
    <p:extLst>
      <p:ext uri="{BB962C8B-B14F-4D97-AF65-F5344CB8AC3E}">
        <p14:creationId xmlns:p14="http://schemas.microsoft.com/office/powerpoint/2010/main" val="294214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55"/>
          <p:cNvSpPr txBox="1">
            <a:spLocks noGrp="1"/>
          </p:cNvSpPr>
          <p:nvPr>
            <p:ph type="title"/>
          </p:nvPr>
        </p:nvSpPr>
        <p:spPr>
          <a:xfrm>
            <a:off x="1794000" y="332656"/>
            <a:ext cx="586560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Bullying</a:t>
            </a:r>
            <a:endParaRPr sz="2400" dirty="0">
              <a:solidFill>
                <a:schemeClr val="tx1"/>
              </a:solidFill>
              <a:latin typeface="Calibri" panose="020F0502020204030204" pitchFamily="34" charset="0"/>
              <a:cs typeface="Calibri" panose="020F0502020204030204" pitchFamily="34" charset="0"/>
            </a:endParaRPr>
          </a:p>
        </p:txBody>
      </p:sp>
      <p:sp>
        <p:nvSpPr>
          <p:cNvPr id="337" name="Google Shape;337;p55"/>
          <p:cNvSpPr txBox="1">
            <a:spLocks noGrp="1"/>
          </p:cNvSpPr>
          <p:nvPr>
            <p:ph type="subTitle" idx="4294967295"/>
          </p:nvPr>
        </p:nvSpPr>
        <p:spPr>
          <a:xfrm>
            <a:off x="9320400" y="5311825"/>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334" name="Google Shape;334;p55"/>
          <p:cNvSpPr txBox="1">
            <a:spLocks noGrp="1"/>
          </p:cNvSpPr>
          <p:nvPr>
            <p:ph type="body" idx="1"/>
          </p:nvPr>
        </p:nvSpPr>
        <p:spPr>
          <a:xfrm>
            <a:off x="1826366" y="1095325"/>
            <a:ext cx="5865600" cy="42165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Teach that bullying is behaviour:</a:t>
            </a:r>
            <a:endParaRPr sz="1800"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dirty="0">
                <a:solidFill>
                  <a:srgbClr val="000000"/>
                </a:solidFill>
                <a:latin typeface="Calibri" panose="020F0502020204030204" pitchFamily="34" charset="0"/>
                <a:cs typeface="Calibri" panose="020F0502020204030204" pitchFamily="34" charset="0"/>
              </a:rPr>
              <a:t>by an </a:t>
            </a:r>
            <a:r>
              <a:rPr lang="en-GB" sz="1800" b="1" dirty="0">
                <a:solidFill>
                  <a:srgbClr val="000000"/>
                </a:solidFill>
                <a:latin typeface="Calibri" panose="020F0502020204030204" pitchFamily="34" charset="0"/>
                <a:cs typeface="Calibri" panose="020F0502020204030204" pitchFamily="34" charset="0"/>
              </a:rPr>
              <a:t>individual or group</a:t>
            </a:r>
            <a:endParaRPr sz="1800" b="1"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repeated</a:t>
            </a:r>
            <a:r>
              <a:rPr lang="en-GB" sz="1800" dirty="0">
                <a:solidFill>
                  <a:srgbClr val="000000"/>
                </a:solidFill>
                <a:latin typeface="Calibri" panose="020F0502020204030204" pitchFamily="34" charset="0"/>
                <a:cs typeface="Calibri" panose="020F0502020204030204" pitchFamily="34" charset="0"/>
              </a:rPr>
              <a:t> over time</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which </a:t>
            </a:r>
            <a:r>
              <a:rPr lang="en-GB" sz="1800" b="1" dirty="0">
                <a:solidFill>
                  <a:srgbClr val="000000"/>
                </a:solidFill>
                <a:latin typeface="Calibri" panose="020F0502020204030204" pitchFamily="34" charset="0"/>
                <a:cs typeface="Calibri" panose="020F0502020204030204" pitchFamily="34" charset="0"/>
              </a:rPr>
              <a:t>intentionally hurts</a:t>
            </a:r>
            <a:r>
              <a:rPr lang="en-GB" sz="1800" dirty="0">
                <a:solidFill>
                  <a:srgbClr val="000000"/>
                </a:solidFill>
                <a:latin typeface="Calibri" panose="020F0502020204030204" pitchFamily="34" charset="0"/>
                <a:cs typeface="Calibri" panose="020F0502020204030204" pitchFamily="34" charset="0"/>
              </a:rPr>
              <a:t> another individual or group</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which can be either</a:t>
            </a:r>
            <a:r>
              <a:rPr lang="en-GB" sz="1800" b="1" dirty="0">
                <a:solidFill>
                  <a:srgbClr val="000000"/>
                </a:solidFill>
                <a:latin typeface="Calibri" panose="020F0502020204030204" pitchFamily="34" charset="0"/>
                <a:cs typeface="Calibri" panose="020F0502020204030204" pitchFamily="34" charset="0"/>
              </a:rPr>
              <a:t> physical and/or emotional</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Teach that bullying is not the same as arguing with friends. Explain that bullying might be motivated by</a:t>
            </a:r>
            <a:r>
              <a:rPr lang="en-GB" sz="1800" b="1" dirty="0">
                <a:solidFill>
                  <a:srgbClr val="000000"/>
                </a:solidFill>
                <a:latin typeface="Calibri" panose="020F0502020204030204" pitchFamily="34" charset="0"/>
                <a:cs typeface="Calibri" panose="020F0502020204030204" pitchFamily="34" charset="0"/>
              </a:rPr>
              <a:t> actual differences</a:t>
            </a:r>
            <a:r>
              <a:rPr lang="en-GB" sz="1800" dirty="0">
                <a:solidFill>
                  <a:srgbClr val="000000"/>
                </a:solidFill>
                <a:latin typeface="Calibri" panose="020F0502020204030204" pitchFamily="34" charset="0"/>
                <a:cs typeface="Calibri" panose="020F0502020204030204" pitchFamily="34" charset="0"/>
              </a:rPr>
              <a:t> between children, or </a:t>
            </a:r>
            <a:r>
              <a:rPr lang="en-GB" sz="1800" b="1" dirty="0">
                <a:solidFill>
                  <a:srgbClr val="000000"/>
                </a:solidFill>
                <a:latin typeface="Calibri" panose="020F0502020204030204" pitchFamily="34" charset="0"/>
                <a:cs typeface="Calibri" panose="020F0502020204030204" pitchFamily="34" charset="0"/>
              </a:rPr>
              <a:t>perceived differences</a:t>
            </a:r>
            <a:r>
              <a:rPr lang="en-GB" sz="1800" dirty="0">
                <a:solidFill>
                  <a:srgbClr val="000000"/>
                </a:solidFill>
                <a:latin typeface="Calibri" panose="020F0502020204030204" pitchFamily="34" charset="0"/>
                <a:cs typeface="Calibri" panose="020F0502020204030204" pitchFamily="34" charset="0"/>
              </a:rPr>
              <a:t>.</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Teachers should read the guidance on</a:t>
            </a:r>
            <a:r>
              <a:rPr lang="en-GB" sz="1800" dirty="0">
                <a:latin typeface="Calibri" panose="020F0502020204030204" pitchFamily="34" charset="0"/>
                <a:cs typeface="Calibri" panose="020F0502020204030204" pitchFamily="34" charset="0"/>
              </a:rPr>
              <a:t> </a:t>
            </a:r>
            <a:r>
              <a:rPr lang="en-GB" sz="1800" u="sng" dirty="0">
                <a:solidFill>
                  <a:srgbClr val="0000FF"/>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xmlns="" val="tx"/>
                    </a:ext>
                  </a:extLst>
                </a:hlinkClick>
              </a:rPr>
              <a:t>preventing and tackling bullying</a:t>
            </a:r>
            <a:r>
              <a:rPr lang="en-GB"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139700" indent="0">
              <a:buNone/>
            </a:pPr>
            <a:endParaRPr sz="1800" dirty="0">
              <a:latin typeface="Calibri" panose="020F0502020204030204" pitchFamily="34" charset="0"/>
              <a:cs typeface="Calibri" panose="020F0502020204030204" pitchFamily="34" charset="0"/>
            </a:endParaRPr>
          </a:p>
        </p:txBody>
      </p:sp>
      <p:sp>
        <p:nvSpPr>
          <p:cNvPr id="336" name="Google Shape;336;p55"/>
          <p:cNvSpPr txBox="1">
            <a:spLocks noGrp="1"/>
          </p:cNvSpPr>
          <p:nvPr>
            <p:ph type="body" idx="2"/>
          </p:nvPr>
        </p:nvSpPr>
        <p:spPr>
          <a:xfrm>
            <a:off x="7702800" y="1073675"/>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(primarily reporting bullying to an adult) and how to get help.</a:t>
            </a:r>
            <a:endParaRPr sz="1600" dirty="0">
              <a:solidFill>
                <a:srgbClr val="000000"/>
              </a:solidFill>
            </a:endParaRPr>
          </a:p>
          <a:p>
            <a:pPr marL="0" indent="0">
              <a:buClr>
                <a:schemeClr val="dk1"/>
              </a:buClr>
              <a:buSzPts val="1100"/>
              <a:buNone/>
            </a:pPr>
            <a:endParaRPr sz="1600" dirty="0"/>
          </a:p>
          <a:p>
            <a:pPr marL="0" indent="0">
              <a:spcBef>
                <a:spcPts val="1600"/>
              </a:spcBef>
              <a:buClr>
                <a:schemeClr val="dk1"/>
              </a:buClr>
              <a:buSzPts val="1100"/>
              <a:buNone/>
            </a:pPr>
            <a:endParaRPr sz="1800" dirty="0"/>
          </a:p>
          <a:p>
            <a:pPr marL="0" indent="0">
              <a:spcBef>
                <a:spcPts val="1600"/>
              </a:spcBef>
              <a:spcAft>
                <a:spcPts val="1600"/>
              </a:spcAft>
              <a:buNone/>
            </a:pPr>
            <a:endParaRPr sz="1800" dirty="0"/>
          </a:p>
        </p:txBody>
      </p:sp>
      <p:sp>
        <p:nvSpPr>
          <p:cNvPr id="335" name="Google Shape;335;p55"/>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17</a:t>
            </a:fld>
            <a:endParaRPr dirty="0"/>
          </a:p>
        </p:txBody>
      </p:sp>
    </p:spTree>
    <p:extLst>
      <p:ext uri="{BB962C8B-B14F-4D97-AF65-F5344CB8AC3E}">
        <p14:creationId xmlns:p14="http://schemas.microsoft.com/office/powerpoint/2010/main" val="4062685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Helping each other</a:t>
            </a:r>
            <a:endParaRPr lang="en-GB" dirty="0"/>
          </a:p>
        </p:txBody>
      </p:sp>
      <p:sp>
        <p:nvSpPr>
          <p:cNvPr id="3" name="Content Placeholder 2"/>
          <p:cNvSpPr>
            <a:spLocks noGrp="1"/>
          </p:cNvSpPr>
          <p:nvPr>
            <p:ph idx="1"/>
          </p:nvPr>
        </p:nvSpPr>
        <p:spPr/>
        <p:txBody>
          <a:bodyPr/>
          <a:lstStyle/>
          <a:p>
            <a:pPr marL="0" indent="0">
              <a:buNone/>
            </a:pPr>
            <a:r>
              <a:rPr lang="en-GB" dirty="0" smtClean="0"/>
              <a:t>We can help each other by:</a:t>
            </a:r>
          </a:p>
          <a:p>
            <a:r>
              <a:rPr lang="en-GB" dirty="0" smtClean="0"/>
              <a:t>Checking how our friends are feeling</a:t>
            </a:r>
          </a:p>
          <a:p>
            <a:r>
              <a:rPr lang="en-GB" dirty="0" smtClean="0"/>
              <a:t>Asking an adult for help if we are worried about a friend</a:t>
            </a:r>
          </a:p>
          <a:p>
            <a:r>
              <a:rPr lang="en-GB" dirty="0" smtClean="0"/>
              <a:t>Telling an adult if our friends are worried or frightened about something</a:t>
            </a:r>
          </a:p>
          <a:p>
            <a:r>
              <a:rPr lang="en-GB" dirty="0" smtClean="0"/>
              <a:t>Being a good friend every day</a:t>
            </a:r>
          </a:p>
          <a:p>
            <a:r>
              <a:rPr lang="en-GB" dirty="0" smtClean="0"/>
              <a:t>Using kind words</a:t>
            </a:r>
          </a:p>
          <a:p>
            <a:r>
              <a:rPr lang="en-GB" dirty="0" smtClean="0"/>
              <a:t>Saying sorry if we do something that upsets or hurts a friend</a:t>
            </a:r>
          </a:p>
          <a:p>
            <a:endParaRPr lang="en-GB" dirty="0"/>
          </a:p>
        </p:txBody>
      </p:sp>
    </p:spTree>
    <p:extLst>
      <p:ext uri="{BB962C8B-B14F-4D97-AF65-F5344CB8AC3E}">
        <p14:creationId xmlns:p14="http://schemas.microsoft.com/office/powerpoint/2010/main" val="2147625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Follow up tasks for classes/the whole school</a:t>
            </a:r>
            <a:endParaRPr lang="en-GB" dirty="0"/>
          </a:p>
        </p:txBody>
      </p:sp>
      <p:sp>
        <p:nvSpPr>
          <p:cNvPr id="3" name="Content Placeholder 2"/>
          <p:cNvSpPr>
            <a:spLocks noGrp="1"/>
          </p:cNvSpPr>
          <p:nvPr>
            <p:ph idx="1"/>
          </p:nvPr>
        </p:nvSpPr>
        <p:spPr/>
        <p:txBody>
          <a:bodyPr>
            <a:normAutofit fontScale="70000" lnSpcReduction="20000"/>
          </a:bodyPr>
          <a:lstStyle/>
          <a:p>
            <a:r>
              <a:rPr lang="en-GB" dirty="0"/>
              <a:t>Can you write a new adventure for the boy and the penguin to take part in?</a:t>
            </a:r>
          </a:p>
          <a:p>
            <a:r>
              <a:rPr lang="en-GB" dirty="0"/>
              <a:t>Think of some speech bubbles for each of the illustrations. Could you turn this speech into a </a:t>
            </a:r>
            <a:r>
              <a:rPr lang="en-GB" dirty="0" err="1"/>
              <a:t>playscript</a:t>
            </a:r>
            <a:r>
              <a:rPr lang="en-GB" dirty="0"/>
              <a:t> with stage directions?</a:t>
            </a:r>
          </a:p>
          <a:p>
            <a:r>
              <a:rPr lang="en-GB" dirty="0"/>
              <a:t>Write an information page for the boy's book "Penguins Can't Fly".</a:t>
            </a:r>
          </a:p>
          <a:p>
            <a:r>
              <a:rPr lang="en-GB" dirty="0"/>
              <a:t>Design a persuasive poster to encourage people to come and see the penguin perform in the circus.</a:t>
            </a:r>
          </a:p>
          <a:p>
            <a:r>
              <a:rPr lang="en-GB" dirty="0"/>
              <a:t>Rewrite the story from the point of view of the boy and / or the penguin.</a:t>
            </a:r>
          </a:p>
          <a:p>
            <a:r>
              <a:rPr lang="en-GB" dirty="0" smtClean="0"/>
              <a:t>The </a:t>
            </a:r>
            <a:r>
              <a:rPr lang="en-GB" dirty="0"/>
              <a:t>penguin takes off 'like a bullet'. Can you think of other similes to compare a fast / slow movement (or another action)?</a:t>
            </a:r>
          </a:p>
          <a:p>
            <a:r>
              <a:rPr lang="en-GB" dirty="0"/>
              <a:t>The boy 'rushed' to find his friend. Try to find synonyms for 'rushed' to show different ways that people can move</a:t>
            </a:r>
            <a:r>
              <a:rPr lang="en-GB" dirty="0" smtClean="0"/>
              <a:t>.</a:t>
            </a:r>
          </a:p>
          <a:p>
            <a:r>
              <a:rPr lang="en-GB" dirty="0" smtClean="0"/>
              <a:t>Draw a picture of yourself and write 3 adjectives to describe the type of friend you are</a:t>
            </a:r>
          </a:p>
          <a:p>
            <a:r>
              <a:rPr lang="en-GB" dirty="0" smtClean="0"/>
              <a:t>Write a recipe for friendship</a:t>
            </a:r>
          </a:p>
          <a:p>
            <a:r>
              <a:rPr lang="en-GB" dirty="0" smtClean="0"/>
              <a:t>Write a note to your friend, telling them what you appreciate about their friendship</a:t>
            </a:r>
            <a:endParaRPr lang="en-GB" dirty="0"/>
          </a:p>
          <a:p>
            <a:pPr marL="0" indent="0">
              <a:buNone/>
            </a:pPr>
            <a:endParaRPr lang="en-GB" dirty="0"/>
          </a:p>
        </p:txBody>
      </p:sp>
    </p:spTree>
    <p:extLst>
      <p:ext uri="{BB962C8B-B14F-4D97-AF65-F5344CB8AC3E}">
        <p14:creationId xmlns:p14="http://schemas.microsoft.com/office/powerpoint/2010/main" val="1659887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have we missed about being with our friends?</a:t>
            </a:r>
            <a:endParaRPr lang="en-GB" dirty="0"/>
          </a:p>
        </p:txBody>
      </p:sp>
      <p:sp>
        <p:nvSpPr>
          <p:cNvPr id="3" name="Content Placeholder 2"/>
          <p:cNvSpPr>
            <a:spLocks noGrp="1"/>
          </p:cNvSpPr>
          <p:nvPr>
            <p:ph idx="1"/>
          </p:nvPr>
        </p:nvSpPr>
        <p:spPr/>
        <p:txBody>
          <a:bodyPr/>
          <a:lstStyle/>
          <a:p>
            <a:endParaRPr lang="en-GB" dirty="0"/>
          </a:p>
        </p:txBody>
      </p:sp>
      <p:pic>
        <p:nvPicPr>
          <p:cNvPr id="5" name="Picture 4"/>
          <p:cNvPicPr/>
          <p:nvPr/>
        </p:nvPicPr>
        <p:blipFill rotWithShape="1">
          <a:blip r:embed="rId2"/>
          <a:srcRect l="54177" t="26010" r="10259" b="10148"/>
          <a:stretch/>
        </p:blipFill>
        <p:spPr bwMode="auto">
          <a:xfrm>
            <a:off x="4140926" y="2230482"/>
            <a:ext cx="3692706" cy="353023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75185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do we worry about our friends?</a:t>
            </a:r>
            <a:endParaRPr lang="en-GB" dirty="0"/>
          </a:p>
        </p:txBody>
      </p:sp>
      <p:pic>
        <p:nvPicPr>
          <p:cNvPr id="1026" name="Picture 2" descr="Image result for Up and Down by Oliver Jeffer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28144" y="1825625"/>
            <a:ext cx="7735712"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2309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Up and Down by Oliver Jeffers</a:t>
            </a:r>
            <a:endParaRPr lang="en-GB" dirty="0"/>
          </a:p>
        </p:txBody>
      </p:sp>
      <p:sp>
        <p:nvSpPr>
          <p:cNvPr id="3" name="Content Placeholder 2"/>
          <p:cNvSpPr>
            <a:spLocks noGrp="1"/>
          </p:cNvSpPr>
          <p:nvPr>
            <p:ph idx="1"/>
          </p:nvPr>
        </p:nvSpPr>
        <p:spPr/>
        <p:txBody>
          <a:bodyPr/>
          <a:lstStyle/>
          <a:p>
            <a:pPr marL="0" indent="0">
              <a:buNone/>
            </a:pPr>
            <a:r>
              <a:rPr lang="en-GB" dirty="0" smtClean="0">
                <a:hlinkClick r:id="rId2"/>
              </a:rPr>
              <a:t>https://www.youtube.com/watch?v=5cnPmYAtx74</a:t>
            </a:r>
            <a:endParaRPr lang="en-GB" dirty="0" smtClean="0"/>
          </a:p>
          <a:p>
            <a:pPr marL="0" indent="0">
              <a:buNone/>
            </a:pPr>
            <a:endParaRPr lang="en-GB" dirty="0"/>
          </a:p>
        </p:txBody>
      </p:sp>
    </p:spTree>
    <p:extLst>
      <p:ext uri="{BB962C8B-B14F-4D97-AF65-F5344CB8AC3E}">
        <p14:creationId xmlns:p14="http://schemas.microsoft.com/office/powerpoint/2010/main" val="3991341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makes a good friend?</a:t>
            </a:r>
            <a:endParaRPr lang="en-GB" dirty="0"/>
          </a:p>
        </p:txBody>
      </p:sp>
      <p:pic>
        <p:nvPicPr>
          <p:cNvPr id="5" name="Content Placeholder 4" descr="Image result for good friend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98136" y="1825625"/>
            <a:ext cx="5795727" cy="4351338"/>
          </a:xfrm>
          <a:prstGeom prst="rect">
            <a:avLst/>
          </a:prstGeom>
          <a:noFill/>
          <a:ln>
            <a:noFill/>
          </a:ln>
        </p:spPr>
      </p:pic>
    </p:spTree>
    <p:extLst>
      <p:ext uri="{BB962C8B-B14F-4D97-AF65-F5344CB8AC3E}">
        <p14:creationId xmlns:p14="http://schemas.microsoft.com/office/powerpoint/2010/main" val="1835680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53"/>
          <p:cNvSpPr txBox="1">
            <a:spLocks noGrp="1"/>
          </p:cNvSpPr>
          <p:nvPr>
            <p:ph type="title"/>
          </p:nvPr>
        </p:nvSpPr>
        <p:spPr>
          <a:xfrm>
            <a:off x="1794000" y="332656"/>
            <a:ext cx="851760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Working through problems (1)</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a:p>
            <a:endParaRPr dirty="0">
              <a:solidFill>
                <a:srgbClr val="073763"/>
              </a:solidFill>
            </a:endParaRPr>
          </a:p>
        </p:txBody>
      </p:sp>
      <p:sp>
        <p:nvSpPr>
          <p:cNvPr id="322" name="Google Shape;322;p53"/>
          <p:cNvSpPr txBox="1">
            <a:spLocks noGrp="1"/>
          </p:cNvSpPr>
          <p:nvPr>
            <p:ph type="subTitle" idx="4294967295"/>
          </p:nvPr>
        </p:nvSpPr>
        <p:spPr>
          <a:xfrm>
            <a:off x="5159896" y="5665066"/>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319" name="Google Shape;319;p53"/>
          <p:cNvSpPr txBox="1">
            <a:spLocks noGrp="1"/>
          </p:cNvSpPr>
          <p:nvPr>
            <p:ph type="body" idx="1"/>
          </p:nvPr>
        </p:nvSpPr>
        <p:spPr>
          <a:xfrm>
            <a:off x="1794000" y="1073675"/>
            <a:ext cx="5865600" cy="5307653"/>
          </a:xfrm>
          <a:prstGeom prst="rect">
            <a:avLst/>
          </a:prstGeom>
          <a:noFill/>
          <a:ln>
            <a:noFill/>
          </a:ln>
        </p:spPr>
        <p:txBody>
          <a:bodyPr spcFirstLastPara="1" vert="horz" wrap="square" lIns="91425" tIns="91425" rIns="91425" bIns="91425" rtlCol="0" anchor="t" anchorCtr="0">
            <a:noAutofit/>
          </a:bodyPr>
          <a:lstStyle/>
          <a:p>
            <a:pPr marL="0" indent="0">
              <a:buClr>
                <a:schemeClr val="dk1"/>
              </a:buClr>
              <a:buNone/>
            </a:pPr>
            <a:r>
              <a:rPr lang="en-GB" sz="1800" dirty="0">
                <a:solidFill>
                  <a:srgbClr val="000000"/>
                </a:solidFill>
                <a:latin typeface="Calibri" panose="020F0502020204030204" pitchFamily="34" charset="0"/>
                <a:cs typeface="Calibri" panose="020F0502020204030204" pitchFamily="34" charset="0"/>
              </a:rPr>
              <a:t>Explain that most friendships have their ups and downs. When there is conflict in a friendship it can help to:</a:t>
            </a:r>
            <a:endParaRPr sz="1800"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b="1" dirty="0">
                <a:solidFill>
                  <a:srgbClr val="000000"/>
                </a:solidFill>
                <a:latin typeface="Calibri" panose="020F0502020204030204" pitchFamily="34" charset="0"/>
                <a:cs typeface="Calibri" panose="020F0502020204030204" pitchFamily="34" charset="0"/>
              </a:rPr>
              <a:t>apologise</a:t>
            </a:r>
            <a:r>
              <a:rPr lang="en-GB" sz="1800" dirty="0">
                <a:solidFill>
                  <a:srgbClr val="000000"/>
                </a:solidFill>
                <a:latin typeface="Calibri" panose="020F0502020204030204" pitchFamily="34" charset="0"/>
                <a:cs typeface="Calibri" panose="020F0502020204030204" pitchFamily="34" charset="0"/>
              </a:rPr>
              <a:t> if we are in the wrong</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recognise the emotions</a:t>
            </a:r>
            <a:r>
              <a:rPr lang="en-GB" sz="1800" dirty="0">
                <a:solidFill>
                  <a:srgbClr val="000000"/>
                </a:solidFill>
                <a:latin typeface="Calibri" panose="020F0502020204030204" pitchFamily="34" charset="0"/>
                <a:cs typeface="Calibri" panose="020F0502020204030204" pitchFamily="34" charset="0"/>
              </a:rPr>
              <a:t> we each felt</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discuss</a:t>
            </a:r>
            <a:r>
              <a:rPr lang="en-GB" sz="1800" dirty="0">
                <a:solidFill>
                  <a:srgbClr val="000000"/>
                </a:solidFill>
                <a:latin typeface="Calibri" panose="020F0502020204030204" pitchFamily="34" charset="0"/>
                <a:cs typeface="Calibri" panose="020F0502020204030204" pitchFamily="34" charset="0"/>
              </a:rPr>
              <a:t> the problem on both sides honestly to resolve issues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listen and acknowledge </a:t>
            </a:r>
            <a:r>
              <a:rPr lang="en-GB" sz="1800" dirty="0">
                <a:solidFill>
                  <a:srgbClr val="000000"/>
                </a:solidFill>
                <a:latin typeface="Calibri" panose="020F0502020204030204" pitchFamily="34" charset="0"/>
                <a:cs typeface="Calibri" panose="020F0502020204030204" pitchFamily="34" charset="0"/>
              </a:rPr>
              <a:t>each other’s viewpoints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clarify views </a:t>
            </a:r>
            <a:r>
              <a:rPr lang="en-GB" sz="1800" dirty="0">
                <a:solidFill>
                  <a:srgbClr val="000000"/>
                </a:solidFill>
                <a:latin typeface="Calibri" panose="020F0502020204030204" pitchFamily="34" charset="0"/>
                <a:cs typeface="Calibri" panose="020F0502020204030204" pitchFamily="34" charset="0"/>
              </a:rPr>
              <a:t>and</a:t>
            </a:r>
            <a:r>
              <a:rPr lang="en-GB" sz="1800" b="1" dirty="0">
                <a:solidFill>
                  <a:srgbClr val="000000"/>
                </a:solidFill>
                <a:latin typeface="Calibri" panose="020F0502020204030204" pitchFamily="34" charset="0"/>
                <a:cs typeface="Calibri" panose="020F0502020204030204" pitchFamily="34" charset="0"/>
              </a:rPr>
              <a:t> opinions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accept the consequences </a:t>
            </a:r>
            <a:r>
              <a:rPr lang="en-GB" sz="1800" dirty="0">
                <a:solidFill>
                  <a:srgbClr val="000000"/>
                </a:solidFill>
                <a:latin typeface="Calibri" panose="020F0502020204030204" pitchFamily="34" charset="0"/>
                <a:cs typeface="Calibri" panose="020F0502020204030204" pitchFamily="34" charset="0"/>
              </a:rPr>
              <a:t>of our actions</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Explain that a </a:t>
            </a:r>
            <a:r>
              <a:rPr lang="en-GB" sz="1800" b="1" dirty="0">
                <a:solidFill>
                  <a:srgbClr val="000000"/>
                </a:solidFill>
                <a:latin typeface="Calibri" panose="020F0502020204030204" pitchFamily="34" charset="0"/>
                <a:cs typeface="Calibri" panose="020F0502020204030204" pitchFamily="34" charset="0"/>
              </a:rPr>
              <a:t>successfully resolved</a:t>
            </a:r>
            <a:r>
              <a:rPr lang="en-GB" sz="1800" dirty="0">
                <a:solidFill>
                  <a:srgbClr val="000000"/>
                </a:solidFill>
                <a:latin typeface="Calibri" panose="020F0502020204030204" pitchFamily="34" charset="0"/>
                <a:cs typeface="Calibri" panose="020F0502020204030204" pitchFamily="34" charset="0"/>
              </a:rPr>
              <a:t> conflict can </a:t>
            </a:r>
            <a:r>
              <a:rPr lang="en-GB" sz="1800" b="1" dirty="0">
                <a:solidFill>
                  <a:srgbClr val="000000"/>
                </a:solidFill>
                <a:latin typeface="Calibri" panose="020F0502020204030204" pitchFamily="34" charset="0"/>
                <a:cs typeface="Calibri" panose="020F0502020204030204" pitchFamily="34" charset="0"/>
              </a:rPr>
              <a:t>strengthen</a:t>
            </a:r>
            <a:r>
              <a:rPr lang="en-GB" sz="1800" dirty="0">
                <a:solidFill>
                  <a:srgbClr val="000000"/>
                </a:solidFill>
                <a:latin typeface="Calibri" panose="020F0502020204030204" pitchFamily="34" charset="0"/>
                <a:cs typeface="Calibri" panose="020F0502020204030204" pitchFamily="34" charset="0"/>
              </a:rPr>
              <a:t> a friendship as the parties understand more about the other person and themselves as </a:t>
            </a:r>
            <a:r>
              <a:rPr lang="en-GB" sz="1800" dirty="0">
                <a:solidFill>
                  <a:srgbClr val="000000"/>
                </a:solidFill>
              </a:rPr>
              <a:t>a result.</a:t>
            </a:r>
            <a:endParaRPr sz="1800" dirty="0">
              <a:solidFill>
                <a:srgbClr val="000000"/>
              </a:solidFill>
            </a:endParaRPr>
          </a:p>
          <a:p>
            <a:pPr marL="0" indent="0">
              <a:buNone/>
            </a:pPr>
            <a:endParaRPr dirty="0">
              <a:solidFill>
                <a:srgbClr val="000000"/>
              </a:solidFill>
            </a:endParaRPr>
          </a:p>
        </p:txBody>
      </p:sp>
      <p:sp>
        <p:nvSpPr>
          <p:cNvPr id="321" name="Google Shape;321;p53"/>
          <p:cNvSpPr txBox="1">
            <a:spLocks noGrp="1"/>
          </p:cNvSpPr>
          <p:nvPr>
            <p:ph type="body" idx="2"/>
          </p:nvPr>
        </p:nvSpPr>
        <p:spPr>
          <a:xfrm>
            <a:off x="7702800" y="1073675"/>
            <a:ext cx="2695200" cy="2661300"/>
          </a:xfrm>
          <a:prstGeom prst="rect">
            <a:avLst/>
          </a:prstGeom>
          <a:solidFill>
            <a:srgbClr val="F3F2F1"/>
          </a:solidFill>
          <a:ln>
            <a:noFill/>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most friendships have ups and downs, and that these can often be worked through so that the friendship is repaired or even strengthened, and that resorting to violence is never right.</a:t>
            </a:r>
            <a:endParaRPr sz="1800" dirty="0"/>
          </a:p>
        </p:txBody>
      </p:sp>
      <p:sp>
        <p:nvSpPr>
          <p:cNvPr id="320" name="Google Shape;320;p53"/>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6</a:t>
            </a:fld>
            <a:endParaRPr dirty="0"/>
          </a:p>
        </p:txBody>
      </p:sp>
    </p:spTree>
    <p:extLst>
      <p:ext uri="{BB962C8B-B14F-4D97-AF65-F5344CB8AC3E}">
        <p14:creationId xmlns:p14="http://schemas.microsoft.com/office/powerpoint/2010/main" val="3092980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54"/>
          <p:cNvSpPr txBox="1">
            <a:spLocks noGrp="1"/>
          </p:cNvSpPr>
          <p:nvPr>
            <p:ph type="title"/>
          </p:nvPr>
        </p:nvSpPr>
        <p:spPr>
          <a:xfrm>
            <a:off x="1836921" y="260648"/>
            <a:ext cx="8651567"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RE-RSE-HE Statutory Guidance Working through problems (2)</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a:p>
            <a:endParaRPr dirty="0">
              <a:solidFill>
                <a:srgbClr val="073763"/>
              </a:solidFill>
            </a:endParaRPr>
          </a:p>
          <a:p>
            <a:endParaRPr dirty="0">
              <a:solidFill>
                <a:srgbClr val="073763"/>
              </a:solidFill>
            </a:endParaRPr>
          </a:p>
          <a:p>
            <a:endParaRPr dirty="0">
              <a:solidFill>
                <a:srgbClr val="073763"/>
              </a:solidFill>
            </a:endParaRPr>
          </a:p>
          <a:p>
            <a:endParaRPr dirty="0">
              <a:solidFill>
                <a:srgbClr val="073763"/>
              </a:solidFill>
            </a:endParaRPr>
          </a:p>
        </p:txBody>
      </p:sp>
      <p:sp>
        <p:nvSpPr>
          <p:cNvPr id="331" name="Google Shape;331;p54"/>
          <p:cNvSpPr txBox="1">
            <a:spLocks noGrp="1"/>
          </p:cNvSpPr>
          <p:nvPr>
            <p:ph type="subTitle" idx="4294967295"/>
          </p:nvPr>
        </p:nvSpPr>
        <p:spPr>
          <a:xfrm>
            <a:off x="5591944" y="5764500"/>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328" name="Google Shape;328;p54"/>
          <p:cNvSpPr txBox="1">
            <a:spLocks noGrp="1"/>
          </p:cNvSpPr>
          <p:nvPr>
            <p:ph type="body" idx="1"/>
          </p:nvPr>
        </p:nvSpPr>
        <p:spPr>
          <a:xfrm>
            <a:off x="1836921" y="1067639"/>
            <a:ext cx="5865600" cy="4377585"/>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chemeClr val="dk1"/>
                </a:solidFill>
                <a:latin typeface="Calibri" panose="020F0502020204030204" pitchFamily="34" charset="0"/>
                <a:cs typeface="Calibri" panose="020F0502020204030204" pitchFamily="34" charset="0"/>
              </a:rPr>
              <a:t>Teach that communicating with someone is the only way to solve an issue in a friendship. </a:t>
            </a:r>
            <a:r>
              <a:rPr lang="en-GB" sz="1800" b="1" dirty="0">
                <a:solidFill>
                  <a:schemeClr val="dk1"/>
                </a:solidFill>
                <a:latin typeface="Calibri" panose="020F0502020204030204" pitchFamily="34" charset="0"/>
                <a:cs typeface="Calibri" panose="020F0502020204030204" pitchFamily="34" charset="0"/>
              </a:rPr>
              <a:t>Violence</a:t>
            </a:r>
            <a:r>
              <a:rPr lang="en-GB" sz="1800" dirty="0">
                <a:solidFill>
                  <a:schemeClr val="dk1"/>
                </a:solidFill>
                <a:latin typeface="Calibri" panose="020F0502020204030204" pitchFamily="34" charset="0"/>
                <a:cs typeface="Calibri" panose="020F0502020204030204" pitchFamily="34" charset="0"/>
              </a:rPr>
              <a:t> does not solve problems, it usually makes them worse and can permanently end a friendship.</a:t>
            </a:r>
            <a:endParaRPr sz="1800" dirty="0">
              <a:solidFill>
                <a:schemeClr val="dk1"/>
              </a:solidFill>
              <a:latin typeface="Calibri" panose="020F0502020204030204" pitchFamily="34" charset="0"/>
              <a:cs typeface="Calibri" panose="020F0502020204030204" pitchFamily="34" charset="0"/>
            </a:endParaRPr>
          </a:p>
          <a:p>
            <a:pPr marL="0" indent="0">
              <a:spcBef>
                <a:spcPts val="1200"/>
              </a:spcBef>
              <a:buNone/>
            </a:pPr>
            <a:r>
              <a:rPr lang="en-GB" sz="1800" dirty="0">
                <a:solidFill>
                  <a:schemeClr val="dk1"/>
                </a:solidFill>
                <a:latin typeface="Calibri" panose="020F0502020204030204" pitchFamily="34" charset="0"/>
                <a:cs typeface="Calibri" panose="020F0502020204030204" pitchFamily="34" charset="0"/>
              </a:rPr>
              <a:t>Violence or fighting at school is </a:t>
            </a:r>
            <a:r>
              <a:rPr lang="en-GB" sz="1800" b="1" dirty="0">
                <a:solidFill>
                  <a:schemeClr val="dk1"/>
                </a:solidFill>
                <a:latin typeface="Calibri" panose="020F0502020204030204" pitchFamily="34" charset="0"/>
                <a:cs typeface="Calibri" panose="020F0502020204030204" pitchFamily="34" charset="0"/>
              </a:rPr>
              <a:t>very serious</a:t>
            </a:r>
            <a:r>
              <a:rPr lang="en-GB" sz="1800" dirty="0">
                <a:solidFill>
                  <a:schemeClr val="dk1"/>
                </a:solidFill>
                <a:latin typeface="Calibri" panose="020F0502020204030204" pitchFamily="34" charset="0"/>
                <a:cs typeface="Calibri" panose="020F0502020204030204" pitchFamily="34" charset="0"/>
              </a:rPr>
              <a:t> and will not be accepted </a:t>
            </a:r>
            <a:r>
              <a:rPr lang="en-GB" sz="1800" b="1" dirty="0">
                <a:solidFill>
                  <a:schemeClr val="dk1"/>
                </a:solidFill>
                <a:latin typeface="Calibri" panose="020F0502020204030204" pitchFamily="34" charset="0"/>
                <a:cs typeface="Calibri" panose="020F0502020204030204" pitchFamily="34" charset="0"/>
              </a:rPr>
              <a:t>under</a:t>
            </a:r>
            <a:r>
              <a:rPr lang="en-GB" sz="1800" dirty="0">
                <a:solidFill>
                  <a:schemeClr val="dk1"/>
                </a:solidFill>
                <a:latin typeface="Calibri" panose="020F0502020204030204" pitchFamily="34" charset="0"/>
                <a:cs typeface="Calibri" panose="020F0502020204030204" pitchFamily="34" charset="0"/>
              </a:rPr>
              <a:t> </a:t>
            </a:r>
            <a:r>
              <a:rPr lang="en-GB" sz="1800" b="1" dirty="0">
                <a:solidFill>
                  <a:schemeClr val="dk1"/>
                </a:solidFill>
                <a:latin typeface="Calibri" panose="020F0502020204030204" pitchFamily="34" charset="0"/>
                <a:cs typeface="Calibri" panose="020F0502020204030204" pitchFamily="34" charset="0"/>
              </a:rPr>
              <a:t>any circumstances</a:t>
            </a:r>
            <a:r>
              <a:rPr lang="en-GB" sz="1800" dirty="0">
                <a:solidFill>
                  <a:schemeClr val="dk1"/>
                </a:solidFill>
                <a:latin typeface="Calibri" panose="020F0502020204030204" pitchFamily="34" charset="0"/>
                <a:cs typeface="Calibri" panose="020F0502020204030204" pitchFamily="34" charset="0"/>
              </a:rPr>
              <a:t>.</a:t>
            </a:r>
            <a:endParaRPr sz="1800" dirty="0">
              <a:solidFill>
                <a:schemeClr val="dk1"/>
              </a:solidFill>
              <a:latin typeface="Calibri" panose="020F0502020204030204" pitchFamily="34" charset="0"/>
              <a:cs typeface="Calibri" panose="020F0502020204030204" pitchFamily="34" charset="0"/>
            </a:endParaRPr>
          </a:p>
          <a:p>
            <a:pPr marL="0" indent="0">
              <a:spcBef>
                <a:spcPts val="1200"/>
              </a:spcBef>
              <a:buNone/>
            </a:pPr>
            <a:r>
              <a:rPr lang="en-GB" sz="1800" dirty="0">
                <a:solidFill>
                  <a:schemeClr val="dk1"/>
                </a:solidFill>
                <a:latin typeface="Calibri" panose="020F0502020204030204" pitchFamily="34" charset="0"/>
                <a:cs typeface="Calibri" panose="020F0502020204030204" pitchFamily="34" charset="0"/>
              </a:rPr>
              <a:t>Teach that there are always consequences for hurting, threatening to hurt or trying to hurt someone else.</a:t>
            </a:r>
            <a:endParaRPr sz="1800" dirty="0">
              <a:solidFill>
                <a:schemeClr val="dk1"/>
              </a:solidFill>
              <a:latin typeface="Calibri" panose="020F0502020204030204" pitchFamily="34" charset="0"/>
              <a:cs typeface="Calibri" panose="020F0502020204030204" pitchFamily="34" charset="0"/>
            </a:endParaRPr>
          </a:p>
          <a:p>
            <a:pPr marL="0" indent="0">
              <a:spcBef>
                <a:spcPts val="1200"/>
              </a:spcBef>
              <a:spcAft>
                <a:spcPts val="1200"/>
              </a:spcAft>
              <a:buClr>
                <a:schemeClr val="dk1"/>
              </a:buClr>
              <a:buSzPts val="1100"/>
              <a:buNone/>
            </a:pPr>
            <a:r>
              <a:rPr lang="en-GB" sz="1800" dirty="0">
                <a:solidFill>
                  <a:schemeClr val="dk1"/>
                </a:solidFill>
                <a:latin typeface="Calibri" panose="020F0502020204030204" pitchFamily="34" charset="0"/>
                <a:cs typeface="Calibri" panose="020F0502020204030204" pitchFamily="34" charset="0"/>
              </a:rPr>
              <a:t>Explain that pupils should speak to a trusted adult if they have witnessed any threats of violence against them or people they know. </a:t>
            </a:r>
            <a:endParaRPr sz="1800" dirty="0">
              <a:solidFill>
                <a:schemeClr val="dk1"/>
              </a:solidFill>
              <a:latin typeface="Calibri" panose="020F0502020204030204" pitchFamily="34" charset="0"/>
              <a:cs typeface="Calibri" panose="020F0502020204030204" pitchFamily="34" charset="0"/>
            </a:endParaRPr>
          </a:p>
        </p:txBody>
      </p:sp>
      <p:sp>
        <p:nvSpPr>
          <p:cNvPr id="330" name="Google Shape;330;p54"/>
          <p:cNvSpPr txBox="1">
            <a:spLocks noGrp="1"/>
          </p:cNvSpPr>
          <p:nvPr>
            <p:ph type="body" idx="2"/>
          </p:nvPr>
        </p:nvSpPr>
        <p:spPr>
          <a:xfrm>
            <a:off x="7702800" y="1073675"/>
            <a:ext cx="2695200" cy="2661300"/>
          </a:xfrm>
          <a:prstGeom prst="rect">
            <a:avLst/>
          </a:prstGeom>
          <a:solidFill>
            <a:srgbClr val="F3F2F1"/>
          </a:solidFill>
          <a:ln>
            <a:noFill/>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most friendships have ups and downs, and that these can often be worked through so that the friendship is repaired or even strengthened, and that resorting to violence is never right.</a:t>
            </a:r>
            <a:endParaRPr sz="1800" dirty="0"/>
          </a:p>
        </p:txBody>
      </p:sp>
      <p:sp>
        <p:nvSpPr>
          <p:cNvPr id="329" name="Google Shape;329;p54"/>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7</a:t>
            </a:fld>
            <a:endParaRPr dirty="0"/>
          </a:p>
        </p:txBody>
      </p:sp>
    </p:spTree>
    <p:extLst>
      <p:ext uri="{BB962C8B-B14F-4D97-AF65-F5344CB8AC3E}">
        <p14:creationId xmlns:p14="http://schemas.microsoft.com/office/powerpoint/2010/main" val="1590404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55"/>
          <p:cNvSpPr txBox="1">
            <a:spLocks noGrp="1"/>
          </p:cNvSpPr>
          <p:nvPr>
            <p:ph type="title"/>
          </p:nvPr>
        </p:nvSpPr>
        <p:spPr>
          <a:xfrm>
            <a:off x="1799191" y="404664"/>
            <a:ext cx="8512409"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Trust and friendship (1)</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a:p>
            <a:endParaRPr dirty="0">
              <a:solidFill>
                <a:srgbClr val="073763"/>
              </a:solidFill>
            </a:endParaRPr>
          </a:p>
        </p:txBody>
      </p:sp>
      <p:sp>
        <p:nvSpPr>
          <p:cNvPr id="340" name="Google Shape;340;p55"/>
          <p:cNvSpPr txBox="1">
            <a:spLocks noGrp="1"/>
          </p:cNvSpPr>
          <p:nvPr>
            <p:ph type="subTitle" idx="4294967295"/>
          </p:nvPr>
        </p:nvSpPr>
        <p:spPr>
          <a:xfrm>
            <a:off x="6168008" y="5664150"/>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337" name="Google Shape;337;p55"/>
          <p:cNvSpPr txBox="1">
            <a:spLocks noGrp="1"/>
          </p:cNvSpPr>
          <p:nvPr>
            <p:ph type="body" idx="1"/>
          </p:nvPr>
        </p:nvSpPr>
        <p:spPr>
          <a:xfrm>
            <a:off x="1837200" y="1058402"/>
            <a:ext cx="5865600" cy="3665700"/>
          </a:xfrm>
          <a:prstGeom prst="rect">
            <a:avLst/>
          </a:prstGeom>
          <a:noFill/>
          <a:ln>
            <a:noFill/>
          </a:ln>
        </p:spPr>
        <p:txBody>
          <a:bodyPr spcFirstLastPara="1" vert="horz" wrap="square" lIns="91425" tIns="91425" rIns="91425" bIns="91425" rtlCol="0" anchor="t" anchorCtr="0">
            <a:noAutofit/>
          </a:bodyPr>
          <a:lstStyle/>
          <a:p>
            <a:pPr marL="0" indent="0">
              <a:lnSpc>
                <a:spcPct val="100000"/>
              </a:lnSpc>
              <a:buNone/>
            </a:pPr>
            <a:r>
              <a:rPr lang="en-GB" sz="1800" dirty="0">
                <a:solidFill>
                  <a:schemeClr val="dk1"/>
                </a:solidFill>
                <a:latin typeface="Calibri" panose="020F0502020204030204" pitchFamily="34" charset="0"/>
                <a:cs typeface="Calibri" panose="020F0502020204030204" pitchFamily="34" charset="0"/>
              </a:rPr>
              <a:t>Teach that an important part of a friendship is trust and being able to rely on friends.</a:t>
            </a:r>
            <a:endParaRPr sz="1800" dirty="0">
              <a:solidFill>
                <a:schemeClr val="dk1"/>
              </a:solidFill>
              <a:latin typeface="Calibri" panose="020F0502020204030204" pitchFamily="34" charset="0"/>
              <a:cs typeface="Calibri" panose="020F0502020204030204" pitchFamily="34" charset="0"/>
            </a:endParaRPr>
          </a:p>
          <a:p>
            <a:pPr marL="0" indent="0">
              <a:lnSpc>
                <a:spcPct val="100000"/>
              </a:lnSpc>
              <a:spcBef>
                <a:spcPts val="1000"/>
              </a:spcBef>
              <a:buNone/>
            </a:pPr>
            <a:r>
              <a:rPr lang="en-GB" sz="1800" dirty="0">
                <a:solidFill>
                  <a:schemeClr val="dk1"/>
                </a:solidFill>
                <a:latin typeface="Calibri" panose="020F0502020204030204" pitchFamily="34" charset="0"/>
                <a:cs typeface="Calibri" panose="020F0502020204030204" pitchFamily="34" charset="0"/>
              </a:rPr>
              <a:t>Explain that trust is built over time, and people learn to trust us by their </a:t>
            </a:r>
            <a:r>
              <a:rPr lang="en-GB" sz="1800" b="1" dirty="0">
                <a:solidFill>
                  <a:schemeClr val="dk1"/>
                </a:solidFill>
                <a:latin typeface="Calibri" panose="020F0502020204030204" pitchFamily="34" charset="0"/>
                <a:cs typeface="Calibri" panose="020F0502020204030204" pitchFamily="34" charset="0"/>
              </a:rPr>
              <a:t>experience</a:t>
            </a:r>
            <a:r>
              <a:rPr lang="en-GB" sz="1800" dirty="0">
                <a:solidFill>
                  <a:schemeClr val="dk1"/>
                </a:solidFill>
                <a:latin typeface="Calibri" panose="020F0502020204030204" pitchFamily="34" charset="0"/>
                <a:cs typeface="Calibri" panose="020F0502020204030204" pitchFamily="34" charset="0"/>
              </a:rPr>
              <a:t> of our behaviour towards them, and how they see us behaving towards others.</a:t>
            </a:r>
            <a:endParaRPr sz="1800" dirty="0">
              <a:solidFill>
                <a:schemeClr val="dk1"/>
              </a:solidFill>
              <a:latin typeface="Calibri" panose="020F0502020204030204" pitchFamily="34" charset="0"/>
              <a:cs typeface="Calibri" panose="020F0502020204030204" pitchFamily="34" charset="0"/>
            </a:endParaRPr>
          </a:p>
          <a:p>
            <a:pPr marL="0" indent="0">
              <a:lnSpc>
                <a:spcPct val="100000"/>
              </a:lnSpc>
              <a:spcBef>
                <a:spcPts val="1000"/>
              </a:spcBef>
              <a:buNone/>
            </a:pPr>
            <a:r>
              <a:rPr lang="en-GB" sz="1800" dirty="0">
                <a:solidFill>
                  <a:schemeClr val="dk1"/>
                </a:solidFill>
                <a:latin typeface="Calibri" panose="020F0502020204030204" pitchFamily="34" charset="0"/>
                <a:cs typeface="Calibri" panose="020F0502020204030204" pitchFamily="34" charset="0"/>
              </a:rPr>
              <a:t>For example, trust develops when people:</a:t>
            </a:r>
            <a:endParaRPr sz="1800"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b="1" dirty="0">
                <a:solidFill>
                  <a:srgbClr val="000000"/>
                </a:solidFill>
                <a:latin typeface="Calibri" panose="020F0502020204030204" pitchFamily="34" charset="0"/>
                <a:cs typeface="Calibri" panose="020F0502020204030204" pitchFamily="34" charset="0"/>
              </a:rPr>
              <a:t>share</a:t>
            </a:r>
            <a:r>
              <a:rPr lang="en-GB" sz="1800" dirty="0">
                <a:solidFill>
                  <a:srgbClr val="000000"/>
                </a:solidFill>
                <a:latin typeface="Calibri" panose="020F0502020204030204" pitchFamily="34" charset="0"/>
                <a:cs typeface="Calibri" panose="020F0502020204030204" pitchFamily="34" charset="0"/>
              </a:rPr>
              <a:t> and take turns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keep </a:t>
            </a:r>
            <a:r>
              <a:rPr lang="en-GB" sz="1800" b="1" dirty="0">
                <a:solidFill>
                  <a:srgbClr val="000000"/>
                </a:solidFill>
                <a:latin typeface="Calibri" panose="020F0502020204030204" pitchFamily="34" charset="0"/>
                <a:cs typeface="Calibri" panose="020F0502020204030204" pitchFamily="34" charset="0"/>
              </a:rPr>
              <a:t>promises</a:t>
            </a:r>
            <a:endParaRPr sz="1800" b="1"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listen</a:t>
            </a:r>
            <a:r>
              <a:rPr lang="en-GB" sz="1800" dirty="0">
                <a:solidFill>
                  <a:srgbClr val="000000"/>
                </a:solidFill>
                <a:latin typeface="Calibri" panose="020F0502020204030204" pitchFamily="34" charset="0"/>
                <a:cs typeface="Calibri" panose="020F0502020204030204" pitchFamily="34" charset="0"/>
              </a:rPr>
              <a:t> without judgment</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respect people’s wishes</a:t>
            </a:r>
            <a:r>
              <a:rPr lang="en-GB" sz="1800" dirty="0">
                <a:solidFill>
                  <a:srgbClr val="000000"/>
                </a:solidFill>
                <a:latin typeface="Calibri" panose="020F0502020204030204" pitchFamily="34" charset="0"/>
                <a:cs typeface="Calibri" panose="020F0502020204030204" pitchFamily="34" charset="0"/>
              </a:rPr>
              <a:t>, e.g. about boundaries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are honest</a:t>
            </a:r>
            <a:r>
              <a:rPr lang="en-GB" sz="1800" dirty="0">
                <a:solidFill>
                  <a:srgbClr val="000000"/>
                </a:solidFill>
                <a:latin typeface="Calibri" panose="020F0502020204030204" pitchFamily="34" charset="0"/>
                <a:cs typeface="Calibri" panose="020F0502020204030204" pitchFamily="34" charset="0"/>
              </a:rPr>
              <a:t> about their feelings</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endParaRPr dirty="0">
              <a:solidFill>
                <a:srgbClr val="000000"/>
              </a:solidFill>
            </a:endParaRPr>
          </a:p>
          <a:p>
            <a:pPr marL="0" indent="0">
              <a:buNone/>
            </a:pPr>
            <a:endParaRPr dirty="0">
              <a:solidFill>
                <a:srgbClr val="000000"/>
              </a:solidFill>
            </a:endParaRPr>
          </a:p>
          <a:p>
            <a:pPr marL="0" indent="0">
              <a:buNone/>
            </a:pPr>
            <a:endParaRPr dirty="0"/>
          </a:p>
          <a:p>
            <a:pPr indent="0">
              <a:buNone/>
            </a:pPr>
            <a:endParaRPr dirty="0"/>
          </a:p>
          <a:p>
            <a:pPr marL="0" indent="0">
              <a:buNone/>
            </a:pPr>
            <a:endParaRPr dirty="0"/>
          </a:p>
          <a:p>
            <a:pPr marL="0" indent="0">
              <a:spcBef>
                <a:spcPts val="1000"/>
              </a:spcBef>
              <a:spcAft>
                <a:spcPts val="1600"/>
              </a:spcAft>
              <a:buNone/>
            </a:pPr>
            <a:endParaRPr dirty="0"/>
          </a:p>
        </p:txBody>
      </p:sp>
      <p:sp>
        <p:nvSpPr>
          <p:cNvPr id="339" name="Google Shape;339;p55"/>
          <p:cNvSpPr txBox="1">
            <a:spLocks noGrp="1"/>
          </p:cNvSpPr>
          <p:nvPr>
            <p:ph type="body" idx="2"/>
          </p:nvPr>
        </p:nvSpPr>
        <p:spPr>
          <a:xfrm>
            <a:off x="7702800" y="1073675"/>
            <a:ext cx="2695200" cy="3225900"/>
          </a:xfrm>
          <a:prstGeom prst="rect">
            <a:avLst/>
          </a:prstGeom>
          <a:solidFill>
            <a:srgbClr val="F3F2F1"/>
          </a:solidFill>
          <a:ln>
            <a:noFill/>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how to recognise who to trust and who not to trust, how to judge when a friendship is making them feel unhappy or uncomfortable, managing conflict, how to manage these situations and how to seek help or advice from others, if needed.</a:t>
            </a:r>
            <a:endParaRPr sz="1800" dirty="0"/>
          </a:p>
        </p:txBody>
      </p:sp>
      <p:sp>
        <p:nvSpPr>
          <p:cNvPr id="338" name="Google Shape;338;p55"/>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8</a:t>
            </a:fld>
            <a:endParaRPr dirty="0"/>
          </a:p>
        </p:txBody>
      </p:sp>
    </p:spTree>
    <p:extLst>
      <p:ext uri="{BB962C8B-B14F-4D97-AF65-F5344CB8AC3E}">
        <p14:creationId xmlns:p14="http://schemas.microsoft.com/office/powerpoint/2010/main" val="3167196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56"/>
          <p:cNvSpPr txBox="1">
            <a:spLocks noGrp="1"/>
          </p:cNvSpPr>
          <p:nvPr>
            <p:ph type="title"/>
          </p:nvPr>
        </p:nvSpPr>
        <p:spPr>
          <a:xfrm>
            <a:off x="1837200" y="260648"/>
            <a:ext cx="8560800"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RE-RSE-HE Statutory Guidance Trust and friendship (2)</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a:p>
            <a:endParaRPr dirty="0">
              <a:solidFill>
                <a:srgbClr val="073763"/>
              </a:solidFill>
            </a:endParaRPr>
          </a:p>
        </p:txBody>
      </p:sp>
      <p:sp>
        <p:nvSpPr>
          <p:cNvPr id="349" name="Google Shape;349;p56"/>
          <p:cNvSpPr txBox="1">
            <a:spLocks noGrp="1"/>
          </p:cNvSpPr>
          <p:nvPr>
            <p:ph type="subTitle" idx="4294967295"/>
          </p:nvPr>
        </p:nvSpPr>
        <p:spPr>
          <a:xfrm>
            <a:off x="6744072" y="5689872"/>
            <a:ext cx="1077600" cy="472500"/>
          </a:xfrm>
          <a:prstGeom prst="rect">
            <a:avLst/>
          </a:prstGeom>
          <a:noFill/>
          <a:ln w="38100" cap="flat" cmpd="sng">
            <a:solidFill>
              <a:srgbClr val="260859"/>
            </a:solidFill>
            <a:prstDash val="solid"/>
            <a:round/>
            <a:headEnd type="none" w="sm" len="sm"/>
            <a:tailEnd type="none" w="sm" len="sm"/>
          </a:ln>
        </p:spPr>
        <p:txBody>
          <a:bodyPr spcFirstLastPara="1" vert="horz" wrap="square" lIns="91425" tIns="91425" rIns="91425" bIns="91425" rtlCol="0" anchor="t" anchorCtr="0">
            <a:noAutofit/>
          </a:bodyPr>
          <a:lstStyle/>
          <a:p>
            <a:pPr marL="0" indent="0" algn="ctr">
              <a:lnSpc>
                <a:spcPct val="115000"/>
              </a:lnSpc>
              <a:spcBef>
                <a:spcPts val="0"/>
              </a:spcBef>
              <a:buClr>
                <a:schemeClr val="dk2"/>
              </a:buClr>
              <a:buSzPts val="1800"/>
              <a:buNone/>
            </a:pPr>
            <a:r>
              <a:rPr lang="en-GB" sz="1800" dirty="0">
                <a:solidFill>
                  <a:srgbClr val="260859"/>
                </a:solidFill>
                <a:latin typeface="Arial"/>
                <a:ea typeface="Arial"/>
                <a:cs typeface="Arial"/>
                <a:sym typeface="Arial"/>
              </a:rPr>
              <a:t>Primary</a:t>
            </a:r>
            <a:endParaRPr sz="1800" dirty="0">
              <a:solidFill>
                <a:srgbClr val="260859"/>
              </a:solidFill>
              <a:latin typeface="Arial"/>
              <a:ea typeface="Arial"/>
              <a:cs typeface="Arial"/>
              <a:sym typeface="Arial"/>
            </a:endParaRPr>
          </a:p>
        </p:txBody>
      </p:sp>
      <p:sp>
        <p:nvSpPr>
          <p:cNvPr id="346" name="Google Shape;346;p56"/>
          <p:cNvSpPr txBox="1">
            <a:spLocks noGrp="1"/>
          </p:cNvSpPr>
          <p:nvPr>
            <p:ph type="body" idx="1"/>
          </p:nvPr>
        </p:nvSpPr>
        <p:spPr>
          <a:xfrm>
            <a:off x="1816565" y="908720"/>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chemeClr val="dk1"/>
                </a:solidFill>
                <a:latin typeface="Calibri" panose="020F0502020204030204" pitchFamily="34" charset="0"/>
                <a:cs typeface="Calibri" panose="020F0502020204030204" pitchFamily="34" charset="0"/>
              </a:rPr>
              <a:t>Discuss types of behaviour that </a:t>
            </a:r>
            <a:r>
              <a:rPr lang="en-GB" sz="1800" b="1" dirty="0">
                <a:solidFill>
                  <a:schemeClr val="dk1"/>
                </a:solidFill>
                <a:latin typeface="Calibri" panose="020F0502020204030204" pitchFamily="34" charset="0"/>
                <a:cs typeface="Calibri" panose="020F0502020204030204" pitchFamily="34" charset="0"/>
              </a:rPr>
              <a:t>damage trust</a:t>
            </a:r>
            <a:r>
              <a:rPr lang="en-GB" sz="1800" dirty="0">
                <a:solidFill>
                  <a:schemeClr val="dk1"/>
                </a:solidFill>
                <a:latin typeface="Calibri" panose="020F0502020204030204" pitchFamily="34" charset="0"/>
                <a:cs typeface="Calibri" panose="020F0502020204030204" pitchFamily="34" charset="0"/>
              </a:rPr>
              <a:t>, for example:</a:t>
            </a:r>
            <a:endParaRPr sz="1800" dirty="0">
              <a:solidFill>
                <a:schemeClr val="dk1"/>
              </a:solidFill>
              <a:latin typeface="Calibri" panose="020F0502020204030204" pitchFamily="34" charset="0"/>
              <a:cs typeface="Calibri" panose="020F0502020204030204" pitchFamily="34" charset="0"/>
            </a:endParaRPr>
          </a:p>
          <a:p>
            <a:pPr>
              <a:spcBef>
                <a:spcPts val="1000"/>
              </a:spcBef>
              <a:buClr>
                <a:schemeClr val="accent1"/>
              </a:buClr>
            </a:pPr>
            <a:r>
              <a:rPr lang="en-GB" sz="1800" b="1" dirty="0">
                <a:solidFill>
                  <a:schemeClr val="dk1"/>
                </a:solidFill>
                <a:latin typeface="Calibri" panose="020F0502020204030204" pitchFamily="34" charset="0"/>
                <a:cs typeface="Calibri" panose="020F0502020204030204" pitchFamily="34" charset="0"/>
              </a:rPr>
              <a:t>lying</a:t>
            </a:r>
            <a:r>
              <a:rPr lang="en-GB" sz="1800" dirty="0">
                <a:solidFill>
                  <a:schemeClr val="dk1"/>
                </a:solidFill>
                <a:latin typeface="Calibri" panose="020F0502020204030204" pitchFamily="34" charset="0"/>
                <a:cs typeface="Calibri" panose="020F0502020204030204" pitchFamily="34" charset="0"/>
              </a:rPr>
              <a:t> and not being truthful</a:t>
            </a:r>
            <a:endParaRPr sz="1800" dirty="0">
              <a:solidFill>
                <a:schemeClr val="dk1"/>
              </a:solidFill>
              <a:latin typeface="Calibri" panose="020F0502020204030204" pitchFamily="34" charset="0"/>
              <a:cs typeface="Calibri" panose="020F0502020204030204" pitchFamily="34" charset="0"/>
            </a:endParaRPr>
          </a:p>
          <a:p>
            <a:pPr>
              <a:buClr>
                <a:schemeClr val="accent1"/>
              </a:buClr>
            </a:pPr>
            <a:r>
              <a:rPr lang="en-GB" sz="1800" b="1" dirty="0">
                <a:solidFill>
                  <a:schemeClr val="dk1"/>
                </a:solidFill>
                <a:latin typeface="Calibri" panose="020F0502020204030204" pitchFamily="34" charset="0"/>
                <a:cs typeface="Calibri" panose="020F0502020204030204" pitchFamily="34" charset="0"/>
              </a:rPr>
              <a:t>gossiping</a:t>
            </a:r>
            <a:r>
              <a:rPr lang="en-GB" sz="1800" dirty="0">
                <a:solidFill>
                  <a:schemeClr val="dk1"/>
                </a:solidFill>
                <a:latin typeface="Calibri" panose="020F0502020204030204" pitchFamily="34" charset="0"/>
                <a:cs typeface="Calibri" panose="020F0502020204030204" pitchFamily="34" charset="0"/>
              </a:rPr>
              <a:t> and spreading rumours</a:t>
            </a:r>
            <a:endParaRPr sz="1800" dirty="0">
              <a:solidFill>
                <a:schemeClr val="dk1"/>
              </a:solidFill>
              <a:latin typeface="Calibri" panose="020F0502020204030204" pitchFamily="34" charset="0"/>
              <a:cs typeface="Calibri" panose="020F0502020204030204" pitchFamily="34" charset="0"/>
            </a:endParaRPr>
          </a:p>
          <a:p>
            <a:pPr>
              <a:buClr>
                <a:schemeClr val="accent1"/>
              </a:buClr>
            </a:pPr>
            <a:r>
              <a:rPr lang="en-GB" sz="1800" b="1" dirty="0">
                <a:solidFill>
                  <a:schemeClr val="dk1"/>
                </a:solidFill>
                <a:latin typeface="Calibri" panose="020F0502020204030204" pitchFamily="34" charset="0"/>
                <a:cs typeface="Calibri" panose="020F0502020204030204" pitchFamily="34" charset="0"/>
              </a:rPr>
              <a:t>teasing</a:t>
            </a:r>
            <a:r>
              <a:rPr lang="en-GB" sz="1800" dirty="0">
                <a:solidFill>
                  <a:schemeClr val="dk1"/>
                </a:solidFill>
                <a:latin typeface="Calibri" panose="020F0502020204030204" pitchFamily="34" charset="0"/>
                <a:cs typeface="Calibri" panose="020F0502020204030204" pitchFamily="34" charset="0"/>
              </a:rPr>
              <a:t> repeatedly</a:t>
            </a:r>
            <a:endParaRPr sz="1800" dirty="0">
              <a:solidFill>
                <a:schemeClr val="dk1"/>
              </a:solidFill>
              <a:latin typeface="Calibri" panose="020F0502020204030204" pitchFamily="34" charset="0"/>
              <a:cs typeface="Calibri" panose="020F0502020204030204" pitchFamily="34" charset="0"/>
            </a:endParaRPr>
          </a:p>
          <a:p>
            <a:pPr>
              <a:buClr>
                <a:schemeClr val="accent1"/>
              </a:buClr>
            </a:pPr>
            <a:r>
              <a:rPr lang="en-GB" sz="1800" b="1" dirty="0">
                <a:solidFill>
                  <a:schemeClr val="dk1"/>
                </a:solidFill>
                <a:latin typeface="Calibri" panose="020F0502020204030204" pitchFamily="34" charset="0"/>
                <a:cs typeface="Calibri" panose="020F0502020204030204" pitchFamily="34" charset="0"/>
              </a:rPr>
              <a:t>hurting</a:t>
            </a:r>
            <a:r>
              <a:rPr lang="en-GB" sz="1800" dirty="0">
                <a:solidFill>
                  <a:schemeClr val="dk1"/>
                </a:solidFill>
                <a:latin typeface="Calibri" panose="020F0502020204030204" pitchFamily="34" charset="0"/>
                <a:cs typeface="Calibri" panose="020F0502020204030204" pitchFamily="34" charset="0"/>
              </a:rPr>
              <a:t> someone</a:t>
            </a:r>
            <a:endParaRPr sz="1800" dirty="0">
              <a:solidFill>
                <a:schemeClr val="dk1"/>
              </a:solidFill>
              <a:latin typeface="Calibri" panose="020F0502020204030204" pitchFamily="34" charset="0"/>
              <a:cs typeface="Calibri" panose="020F0502020204030204" pitchFamily="34" charset="0"/>
            </a:endParaRPr>
          </a:p>
          <a:p>
            <a:pPr>
              <a:buClr>
                <a:schemeClr val="accent1"/>
              </a:buClr>
            </a:pPr>
            <a:r>
              <a:rPr lang="en-GB" sz="1800" b="1" dirty="0">
                <a:solidFill>
                  <a:schemeClr val="dk1"/>
                </a:solidFill>
                <a:latin typeface="Calibri" panose="020F0502020204030204" pitchFamily="34" charset="0"/>
                <a:cs typeface="Calibri" panose="020F0502020204030204" pitchFamily="34" charset="0"/>
              </a:rPr>
              <a:t>saying negative things </a:t>
            </a:r>
            <a:r>
              <a:rPr lang="en-GB" sz="1800" dirty="0">
                <a:solidFill>
                  <a:schemeClr val="dk1"/>
                </a:solidFill>
                <a:latin typeface="Calibri" panose="020F0502020204030204" pitchFamily="34" charset="0"/>
                <a:cs typeface="Calibri" panose="020F0502020204030204" pitchFamily="34" charset="0"/>
              </a:rPr>
              <a:t>about people</a:t>
            </a:r>
            <a:endParaRPr sz="1800" dirty="0">
              <a:solidFill>
                <a:schemeClr val="dk1"/>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Explain that if people see us behaving like this towards others, then they may think that we will do the same to them.</a:t>
            </a:r>
            <a:endParaRPr sz="1800" dirty="0">
              <a:latin typeface="Calibri" panose="020F0502020204030204" pitchFamily="34" charset="0"/>
              <a:cs typeface="Calibri" panose="020F0502020204030204" pitchFamily="34" charset="0"/>
            </a:endParaRPr>
          </a:p>
        </p:txBody>
      </p:sp>
      <p:sp>
        <p:nvSpPr>
          <p:cNvPr id="348" name="Google Shape;348;p56"/>
          <p:cNvSpPr txBox="1">
            <a:spLocks noGrp="1"/>
          </p:cNvSpPr>
          <p:nvPr>
            <p:ph type="body" idx="2"/>
          </p:nvPr>
        </p:nvSpPr>
        <p:spPr>
          <a:xfrm>
            <a:off x="7702800" y="1073675"/>
            <a:ext cx="2695200" cy="3225900"/>
          </a:xfrm>
          <a:prstGeom prst="rect">
            <a:avLst/>
          </a:prstGeom>
          <a:solidFill>
            <a:srgbClr val="F3F2F1"/>
          </a:solidFill>
          <a:ln>
            <a:noFill/>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how to recognise who to trust and who not to trust, how to judge when a friendship is making them feel unhappy or uncomfortable, managing conflict, how to manage these situations and how to seek help or advice from others, if needed.</a:t>
            </a:r>
            <a:endParaRPr sz="1800" dirty="0"/>
          </a:p>
        </p:txBody>
      </p:sp>
      <p:sp>
        <p:nvSpPr>
          <p:cNvPr id="347" name="Google Shape;347;p56"/>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pPr/>
              <a:t>9</a:t>
            </a:fld>
            <a:endParaRPr dirty="0"/>
          </a:p>
        </p:txBody>
      </p:sp>
    </p:spTree>
    <p:extLst>
      <p:ext uri="{BB962C8B-B14F-4D97-AF65-F5344CB8AC3E}">
        <p14:creationId xmlns:p14="http://schemas.microsoft.com/office/powerpoint/2010/main" val="3980278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1661</Words>
  <Application>Microsoft Office PowerPoint</Application>
  <PresentationFormat>Widescreen</PresentationFormat>
  <Paragraphs>167</Paragraphs>
  <Slides>19</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The importance of friendship</vt:lpstr>
      <vt:lpstr>What have we missed about being with our friends?</vt:lpstr>
      <vt:lpstr>Why do we worry about our friends?</vt:lpstr>
      <vt:lpstr>Up and Down by Oliver Jeffers</vt:lpstr>
      <vt:lpstr>What makes a good friend?</vt:lpstr>
      <vt:lpstr>RE-RSE-HE Statutory Guidance Working through problems (1)  </vt:lpstr>
      <vt:lpstr>RE-RSE-HE Statutory Guidance Working through problems (2)     </vt:lpstr>
      <vt:lpstr>RE-RSE-HE Statutory Guidance Trust and friendship (1)  </vt:lpstr>
      <vt:lpstr>RE-RSE-HE Statutory Guidance Trust and friendship (2)  </vt:lpstr>
      <vt:lpstr>RE-RSE-HE Statutory Guidance Unsafe friendships  </vt:lpstr>
      <vt:lpstr>RE-RSE-HE Statutory Guidance The importance of respect </vt:lpstr>
      <vt:lpstr>RE-RSE-HE Statutory Guidance Respecting difference</vt:lpstr>
      <vt:lpstr>RE-RSE-HE Statutory Guidance Improving relationships</vt:lpstr>
      <vt:lpstr>RE-RSE-HE Statutory Guidance Supporting relationships</vt:lpstr>
      <vt:lpstr>RE-RSE-HE Statutory Guidance Courtesy and good manners (1)</vt:lpstr>
      <vt:lpstr>RE-RSE-HE Statutory Guidance Courtesy and good manners (2)</vt:lpstr>
      <vt:lpstr>RE-RSE-HE Statutory Guidance Bullying</vt:lpstr>
      <vt:lpstr>Helping each other</vt:lpstr>
      <vt:lpstr>Follow up tasks for classes/the whole school</vt:lpstr>
    </vt:vector>
  </TitlesOfParts>
  <Company>Telford &amp; Wrekin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friendship</dc:title>
  <dc:creator>Deane, Sian</dc:creator>
  <cp:lastModifiedBy>Deane, Sian</cp:lastModifiedBy>
  <cp:revision>4</cp:revision>
  <dcterms:created xsi:type="dcterms:W3CDTF">2021-02-19T12:46:25Z</dcterms:created>
  <dcterms:modified xsi:type="dcterms:W3CDTF">2021-02-20T16:57:26Z</dcterms:modified>
</cp:coreProperties>
</file>