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64" r:id="rId2"/>
    <p:sldId id="272" r:id="rId3"/>
    <p:sldId id="273" r:id="rId4"/>
    <p:sldId id="274" r:id="rId5"/>
    <p:sldId id="275" r:id="rId6"/>
    <p:sldId id="276" r:id="rId7"/>
    <p:sldId id="277" r:id="rId8"/>
    <p:sldId id="278" r:id="rId9"/>
    <p:sldId id="279" r:id="rId10"/>
    <p:sldId id="280" r:id="rId11"/>
    <p:sldId id="281" r:id="rId12"/>
    <p:sldId id="262" r:id="rId13"/>
    <p:sldId id="263" r:id="rId14"/>
    <p:sldId id="265" r:id="rId15"/>
    <p:sldId id="282" r:id="rId16"/>
    <p:sldId id="283" r:id="rId17"/>
    <p:sldId id="266" r:id="rId18"/>
    <p:sldId id="284" r:id="rId19"/>
    <p:sldId id="285" r:id="rId20"/>
    <p:sldId id="286" r:id="rId21"/>
    <p:sldId id="288" r:id="rId22"/>
    <p:sldId id="289" r:id="rId23"/>
    <p:sldId id="287" r:id="rId24"/>
    <p:sldId id="267" r:id="rId25"/>
    <p:sldId id="268" r:id="rId26"/>
    <p:sldId id="269" r:id="rId27"/>
    <p:sldId id="291" r:id="rId28"/>
    <p:sldId id="305" r:id="rId29"/>
    <p:sldId id="293" r:id="rId30"/>
    <p:sldId id="294" r:id="rId31"/>
    <p:sldId id="307" r:id="rId32"/>
    <p:sldId id="297" r:id="rId33"/>
    <p:sldId id="295" r:id="rId34"/>
    <p:sldId id="296" r:id="rId35"/>
    <p:sldId id="298" r:id="rId36"/>
    <p:sldId id="304" r:id="rId37"/>
    <p:sldId id="306" r:id="rId38"/>
    <p:sldId id="292" r:id="rId39"/>
    <p:sldId id="299" r:id="rId40"/>
    <p:sldId id="300" r:id="rId41"/>
    <p:sldId id="301" r:id="rId42"/>
    <p:sldId id="302" r:id="rId43"/>
    <p:sldId id="303" r:id="rId4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EF9"/>
    <a:srgbClr val="D3E1F5"/>
    <a:srgbClr val="99BA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18" y="102"/>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2814"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F700C211-17A4-4B56-A25F-F8C1DAFA4CF8}" type="datetimeFigureOut">
              <a:rPr lang="en-GB" smtClean="0"/>
              <a:t>16/03/2022</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DBA7F9F7-CD3F-4239-BF2D-F31CF70FA9D7}" type="slidenum">
              <a:rPr lang="en-GB" smtClean="0"/>
              <a:t>‹#›</a:t>
            </a:fld>
            <a:endParaRPr lang="en-GB"/>
          </a:p>
        </p:txBody>
      </p:sp>
    </p:spTree>
    <p:extLst>
      <p:ext uri="{BB962C8B-B14F-4D97-AF65-F5344CB8AC3E}">
        <p14:creationId xmlns:p14="http://schemas.microsoft.com/office/powerpoint/2010/main" val="801996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437088A-8B38-42FC-81E2-31E1347527E4}" type="datetimeFigureOut">
              <a:rPr lang="en-GB" smtClean="0"/>
              <a:t>16/03/2022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1020211-8013-4E98-8C40-0B099F036395}" type="slidenum">
              <a:rPr lang="en-GB" smtClean="0"/>
              <a:t>‹#›</a:t>
            </a:fld>
            <a:endParaRPr lang="en-GB"/>
          </a:p>
        </p:txBody>
      </p:sp>
    </p:spTree>
    <p:extLst>
      <p:ext uri="{BB962C8B-B14F-4D97-AF65-F5344CB8AC3E}">
        <p14:creationId xmlns:p14="http://schemas.microsoft.com/office/powerpoint/2010/main" val="452760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412776"/>
            <a:ext cx="77724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403648" y="321297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657B7DA2-3939-42DB-A2C2-A47ACDDB126B}" type="datetimeFigureOut">
              <a:rPr lang="en-GB" smtClean="0"/>
              <a:t>16/03/2022</a:t>
            </a:fld>
            <a:endParaRPr lang="en-GB" dirty="0"/>
          </a:p>
        </p:txBody>
      </p:sp>
      <p:sp>
        <p:nvSpPr>
          <p:cNvPr id="5" name="Footer Placeholder 4"/>
          <p:cNvSpPr>
            <a:spLocks noGrp="1"/>
          </p:cNvSpPr>
          <p:nvPr>
            <p:ph type="ftr" sz="quarter" idx="11"/>
          </p:nvPr>
        </p:nvSpPr>
        <p:spPr/>
        <p:txBody>
          <a:bodyPr/>
          <a:lstStyle/>
          <a:p>
            <a:r>
              <a:rPr lang="en-GB" dirty="0"/>
              <a:t>Severn Teaching School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CC7CC04-B22F-43D7-8954-A2B1C44C31C9}" type="slidenum">
              <a:rPr lang="en-GB" smtClean="0"/>
              <a:t>‹#›</a:t>
            </a:fld>
            <a:endParaRPr lang="en-GB"/>
          </a:p>
        </p:txBody>
      </p:sp>
    </p:spTree>
    <p:extLst>
      <p:ext uri="{BB962C8B-B14F-4D97-AF65-F5344CB8AC3E}">
        <p14:creationId xmlns:p14="http://schemas.microsoft.com/office/powerpoint/2010/main" val="3053081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1"/>
            <a:ext cx="8003232" cy="39170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7B7DA2-3939-42DB-A2C2-A47ACDDB126B}" type="datetimeFigureOut">
              <a:rPr lang="en-GB" smtClean="0"/>
              <a:t>16/03/2022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CC7CC04-B22F-43D7-8954-A2B1C44C31C9}" type="slidenum">
              <a:rPr lang="en-GB" smtClean="0"/>
              <a:t>‹#›</a:t>
            </a:fld>
            <a:endParaRPr lang="en-GB"/>
          </a:p>
        </p:txBody>
      </p:sp>
    </p:spTree>
    <p:extLst>
      <p:ext uri="{BB962C8B-B14F-4D97-AF65-F5344CB8AC3E}">
        <p14:creationId xmlns:p14="http://schemas.microsoft.com/office/powerpoint/2010/main" val="4273931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1705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7B7DA2-3939-42DB-A2C2-A47ACDDB126B}" type="datetimeFigureOut">
              <a:rPr lang="en-GB" smtClean="0"/>
              <a:t>16/03/2022</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CC7CC04-B22F-43D7-8954-A2B1C44C31C9}" type="slidenum">
              <a:rPr lang="en-GB" smtClean="0"/>
              <a:t>‹#›</a:t>
            </a:fld>
            <a:endParaRPr lang="en-GB"/>
          </a:p>
        </p:txBody>
      </p:sp>
    </p:spTree>
    <p:extLst>
      <p:ext uri="{BB962C8B-B14F-4D97-AF65-F5344CB8AC3E}">
        <p14:creationId xmlns:p14="http://schemas.microsoft.com/office/powerpoint/2010/main" val="3725660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7B7DA2-3939-42DB-A2C2-A47ACDDB126B}" type="datetimeFigureOut">
              <a:rPr lang="en-GB" smtClean="0"/>
              <a:t>16/03/2022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CC7CC04-B22F-43D7-8954-A2B1C44C31C9}" type="slidenum">
              <a:rPr lang="en-GB" smtClean="0"/>
              <a:t>‹#›</a:t>
            </a:fld>
            <a:endParaRPr lang="en-GB"/>
          </a:p>
        </p:txBody>
      </p:sp>
    </p:spTree>
    <p:extLst>
      <p:ext uri="{BB962C8B-B14F-4D97-AF65-F5344CB8AC3E}">
        <p14:creationId xmlns:p14="http://schemas.microsoft.com/office/powerpoint/2010/main" val="2613477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3501008"/>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683568" y="17728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7B7DA2-3939-42DB-A2C2-A47ACDDB126B}" type="datetimeFigureOut">
              <a:rPr lang="en-GB" smtClean="0"/>
              <a:t>16/03/2022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CC7CC04-B22F-43D7-8954-A2B1C44C31C9}" type="slidenum">
              <a:rPr lang="en-GB" smtClean="0"/>
              <a:t>‹#›</a:t>
            </a:fld>
            <a:endParaRPr lang="en-GB"/>
          </a:p>
        </p:txBody>
      </p:sp>
    </p:spTree>
    <p:extLst>
      <p:ext uri="{BB962C8B-B14F-4D97-AF65-F5344CB8AC3E}">
        <p14:creationId xmlns:p14="http://schemas.microsoft.com/office/powerpoint/2010/main" val="1452631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38450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38450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57B7DA2-3939-42DB-A2C2-A47ACDDB126B}" type="datetimeFigureOut">
              <a:rPr lang="en-GB" smtClean="0"/>
              <a:t>16/03/2022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CC7CC04-B22F-43D7-8954-A2B1C44C31C9}" type="slidenum">
              <a:rPr lang="en-GB" smtClean="0"/>
              <a:t>‹#›</a:t>
            </a:fld>
            <a:endParaRPr lang="en-GB"/>
          </a:p>
        </p:txBody>
      </p:sp>
    </p:spTree>
    <p:extLst>
      <p:ext uri="{BB962C8B-B14F-4D97-AF65-F5344CB8AC3E}">
        <p14:creationId xmlns:p14="http://schemas.microsoft.com/office/powerpoint/2010/main" val="561582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4143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4143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57B7DA2-3939-42DB-A2C2-A47ACDDB126B}" type="datetimeFigureOut">
              <a:rPr lang="en-GB" smtClean="0"/>
              <a:t>16/03/2022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CC7CC04-B22F-43D7-8954-A2B1C44C31C9}" type="slidenum">
              <a:rPr lang="en-GB" smtClean="0"/>
              <a:t>‹#›</a:t>
            </a:fld>
            <a:endParaRPr lang="en-GB"/>
          </a:p>
        </p:txBody>
      </p:sp>
    </p:spTree>
    <p:extLst>
      <p:ext uri="{BB962C8B-B14F-4D97-AF65-F5344CB8AC3E}">
        <p14:creationId xmlns:p14="http://schemas.microsoft.com/office/powerpoint/2010/main" val="1292529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57B7DA2-3939-42DB-A2C2-A47ACDDB126B}" type="datetimeFigureOut">
              <a:rPr lang="en-GB" smtClean="0"/>
              <a:t>16/03/2022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CC7CC04-B22F-43D7-8954-A2B1C44C31C9}" type="slidenum">
              <a:rPr lang="en-GB" smtClean="0"/>
              <a:t>‹#›</a:t>
            </a:fld>
            <a:endParaRPr lang="en-GB"/>
          </a:p>
        </p:txBody>
      </p:sp>
    </p:spTree>
    <p:extLst>
      <p:ext uri="{BB962C8B-B14F-4D97-AF65-F5344CB8AC3E}">
        <p14:creationId xmlns:p14="http://schemas.microsoft.com/office/powerpoint/2010/main" val="2040540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B7DA2-3939-42DB-A2C2-A47ACDDB126B}" type="datetimeFigureOut">
              <a:rPr lang="en-GB" smtClean="0"/>
              <a:t>16/03/2022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CC7CC04-B22F-43D7-8954-A2B1C44C31C9}" type="slidenum">
              <a:rPr lang="en-GB" smtClean="0"/>
              <a:t>‹#›</a:t>
            </a:fld>
            <a:endParaRPr lang="en-GB"/>
          </a:p>
        </p:txBody>
      </p:sp>
    </p:spTree>
    <p:extLst>
      <p:ext uri="{BB962C8B-B14F-4D97-AF65-F5344CB8AC3E}">
        <p14:creationId xmlns:p14="http://schemas.microsoft.com/office/powerpoint/2010/main" val="3050009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1"/>
            <a:ext cx="3008313" cy="35060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7B7DA2-3939-42DB-A2C2-A47ACDDB126B}" type="datetimeFigureOut">
              <a:rPr lang="en-GB" smtClean="0"/>
              <a:t>16/03/2022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CC7CC04-B22F-43D7-8954-A2B1C44C31C9}" type="slidenum">
              <a:rPr lang="en-GB" smtClean="0"/>
              <a:t>‹#›</a:t>
            </a:fld>
            <a:endParaRPr lang="en-GB"/>
          </a:p>
        </p:txBody>
      </p:sp>
    </p:spTree>
    <p:extLst>
      <p:ext uri="{BB962C8B-B14F-4D97-AF65-F5344CB8AC3E}">
        <p14:creationId xmlns:p14="http://schemas.microsoft.com/office/powerpoint/2010/main" val="679444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800" y="4800600"/>
            <a:ext cx="4506888" cy="50060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771800" y="5367338"/>
            <a:ext cx="45068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7B7DA2-3939-42DB-A2C2-A47ACDDB126B}" type="datetimeFigureOut">
              <a:rPr lang="en-GB" smtClean="0"/>
              <a:t>16/03/2022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CC7CC04-B22F-43D7-8954-A2B1C44C31C9}" type="slidenum">
              <a:rPr lang="en-GB" smtClean="0"/>
              <a:t>‹#›</a:t>
            </a:fld>
            <a:endParaRPr lang="en-GB"/>
          </a:p>
        </p:txBody>
      </p:sp>
    </p:spTree>
    <p:extLst>
      <p:ext uri="{BB962C8B-B14F-4D97-AF65-F5344CB8AC3E}">
        <p14:creationId xmlns:p14="http://schemas.microsoft.com/office/powerpoint/2010/main" val="222714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AF0FA">
                <a:lumMod val="4000"/>
                <a:lumOff val="96000"/>
                <a:alpha val="84000"/>
              </a:srgbClr>
            </a:gs>
            <a:gs pos="0">
              <a:srgbClr val="E7EEF9"/>
            </a:gs>
            <a:gs pos="100000">
              <a:schemeClr val="accent1">
                <a:tint val="44500"/>
                <a:satMod val="160000"/>
                <a:lumMod val="0"/>
                <a:lumOff val="10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1"/>
            <a:ext cx="8003232" cy="38450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7B7DA2-3939-42DB-A2C2-A47ACDDB126B}" type="datetimeFigureOut">
              <a:rPr lang="en-GB" smtClean="0"/>
              <a:t>16/03/2022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Presenter: </a:t>
            </a:r>
          </a:p>
        </p:txBody>
      </p:sp>
      <p:pic>
        <p:nvPicPr>
          <p:cNvPr id="7" name="Picture 6"/>
          <p:cNvPicPr>
            <a:picLocks noChangeAspect="1"/>
          </p:cNvPicPr>
          <p:nvPr userDrawn="1"/>
        </p:nvPicPr>
        <p:blipFill>
          <a:blip r:embed="rId13"/>
          <a:stretch>
            <a:fillRect/>
          </a:stretch>
        </p:blipFill>
        <p:spPr>
          <a:xfrm>
            <a:off x="323528" y="5796180"/>
            <a:ext cx="1719201" cy="480839"/>
          </a:xfrm>
          <a:prstGeom prst="rect">
            <a:avLst/>
          </a:prstGeom>
        </p:spPr>
      </p:pic>
    </p:spTree>
    <p:extLst>
      <p:ext uri="{BB962C8B-B14F-4D97-AF65-F5344CB8AC3E}">
        <p14:creationId xmlns:p14="http://schemas.microsoft.com/office/powerpoint/2010/main" val="3400612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dreads.com/book/show/28507895-ada-twist-scientist" TargetMode="External"/><Relationship Id="rId2" Type="http://schemas.openxmlformats.org/officeDocument/2006/relationships/hyperlink" Target="https://www.goodreads.com/book/show/17290220-rosie-revere-engineer" TargetMode="Externa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s://www.goodreads.com/book/show/26532714-juli-n-is-a-mermaid" TargetMode="External"/><Relationship Id="rId4" Type="http://schemas.openxmlformats.org/officeDocument/2006/relationships/hyperlink" Target="https://www.goodreads.com/book/show/1969280.Iggy_Peck_Architec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goodreads.com/book/show/22875394-interstellar-cinderella" TargetMode="External"/><Relationship Id="rId2" Type="http://schemas.openxmlformats.org/officeDocument/2006/relationships/hyperlink" Target="https://www.goodreads.com/book/show/18406836-morris-micklewhite-and-the-tangerine-dress" TargetMode="Externa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s://www.goodreads.com/book/show/42202040-except-when-they-don-t" TargetMode="External"/><Relationship Id="rId4" Type="http://schemas.openxmlformats.org/officeDocument/2006/relationships/hyperlink" Target="https://www.goodreads.com/book/show/35738079-pink-is-for-boy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goodreads.com/book/show/1435159.This_Is_Our_House" TargetMode="External"/><Relationship Id="rId2" Type="http://schemas.openxmlformats.org/officeDocument/2006/relationships/hyperlink" Target="https://www.goodreads.com/book/show/32204108-shark-lady"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www.goodreads.com/book/show/34139160-curious-pearl-science-girl-4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dreads.com/search?q=Tara+Binns" TargetMode="External"/><Relationship Id="rId7" Type="http://schemas.openxmlformats.org/officeDocument/2006/relationships/image" Target="../media/image15.jpeg"/><Relationship Id="rId2" Type="http://schemas.openxmlformats.org/officeDocument/2006/relationships/hyperlink" Target="https://www.goodreads.com/book/show/28818295-ada-s-ideas" TargetMode="External"/><Relationship Id="rId1" Type="http://schemas.openxmlformats.org/officeDocument/2006/relationships/slideLayout" Target="../slideLayouts/slideLayout2.xml"/><Relationship Id="rId6" Type="http://schemas.openxmlformats.org/officeDocument/2006/relationships/hyperlink" Target="https://childrenslibrarylady.com/books-self-esteem/" TargetMode="External"/><Relationship Id="rId5" Type="http://schemas.openxmlformats.org/officeDocument/2006/relationships/hyperlink" Target="https://childrenslibrarylady.com/love-of-reading/" TargetMode="External"/><Relationship Id="rId4" Type="http://schemas.openxmlformats.org/officeDocument/2006/relationships/hyperlink" Target="https://www.goodreads.com/book/show/1030635.The_Turbulent_Term_of_Tyke_Tile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childrenslibrarylady.com/teaching-stem-inventors-book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hildrenslibrarylady.com/books-voting-elections/" TargetMode="External"/><Relationship Id="rId2" Type="http://schemas.openxmlformats.org/officeDocument/2006/relationships/hyperlink" Target="https://childrenslibrarylady.com/gender-stereotypes-picture-books/"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childrenslibrarylady.com/determination-picture-book-lis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liftinglimits.org.uk/familie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teachprimary.com/learning_resources/view/pshe-lesson-plan-challenging-stereotype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amazon.com/Family-Fights-Sharon-Chesler-Bernstein/dp/0807522481" TargetMode="External"/><Relationship Id="rId2" Type="http://schemas.openxmlformats.org/officeDocument/2006/relationships/hyperlink" Target="https://www.amazon.com/dp/B0098QLG4G/"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esme.com/resources/c/parenting" TargetMode="External"/><Relationship Id="rId4" Type="http://schemas.openxmlformats.org/officeDocument/2006/relationships/hyperlink" Target="http://www.parentingpress.com/something-is-wrong-at-my-house.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amazon.com/gp/product/1500290254/" TargetMode="External"/><Relationship Id="rId2" Type="http://schemas.openxmlformats.org/officeDocument/2006/relationships/hyperlink" Target="https://www.amazon.com/gp/product/1554512018/"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hyperlink" Target="https://www.whatdowedoallday.com/childrens-books-that-address-domestic-violence/"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thehideout.org.uk/wp-content/uploads/2015/07/spiralling_toolkit.pdf#page=95&amp;zoom=100,0,198"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www.mensadviceline.org.uk/" TargetMode="External"/><Relationship Id="rId3" Type="http://schemas.openxmlformats.org/officeDocument/2006/relationships/hyperlink" Target="https://www.childline.org.uk/" TargetMode="External"/><Relationship Id="rId7" Type="http://schemas.openxmlformats.org/officeDocument/2006/relationships/hyperlink" Target="tel:0808%202000%20247" TargetMode="External"/><Relationship Id="rId2" Type="http://schemas.openxmlformats.org/officeDocument/2006/relationships/hyperlink" Target="http://thehideout.org.uk/" TargetMode="External"/><Relationship Id="rId1" Type="http://schemas.openxmlformats.org/officeDocument/2006/relationships/slideLayout" Target="../slideLayouts/slideLayout2.xml"/><Relationship Id="rId6" Type="http://schemas.openxmlformats.org/officeDocument/2006/relationships/hyperlink" Target="https://www.womensaid.org.uk/information-support/" TargetMode="External"/><Relationship Id="rId11" Type="http://schemas.openxmlformats.org/officeDocument/2006/relationships/hyperlink" Target="tel:08009995428" TargetMode="External"/><Relationship Id="rId5" Type="http://schemas.openxmlformats.org/officeDocument/2006/relationships/hyperlink" Target="tel:03000030396" TargetMode="External"/><Relationship Id="rId10" Type="http://schemas.openxmlformats.org/officeDocument/2006/relationships/hyperlink" Target="http://www.galop.org.uk/domesticabuse/" TargetMode="External"/><Relationship Id="rId4" Type="http://schemas.openxmlformats.org/officeDocument/2006/relationships/hyperlink" Target="https://www.relate.org.uk/relationship-help/talk-someone" TargetMode="External"/><Relationship Id="rId9" Type="http://schemas.openxmlformats.org/officeDocument/2006/relationships/hyperlink" Target="tel:08088010327"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gov.uk/guidance/teaching-about-relationships-sex-and-health#primary-teacher-training-modules" TargetMode="External"/><Relationship Id="rId2" Type="http://schemas.openxmlformats.org/officeDocument/2006/relationships/hyperlink" Target="https://www.gov.uk/government/publications/relationships-education-relationships-and-sex-education-rse-and-health-education/annex-b-resources-for-relationships-education-relationships-and-sex-education-rse-and-health-education" TargetMode="External"/><Relationship Id="rId1" Type="http://schemas.openxmlformats.org/officeDocument/2006/relationships/slideLayout" Target="../slideLayouts/slideLayout2.xml"/><Relationship Id="rId4" Type="http://schemas.openxmlformats.org/officeDocument/2006/relationships/hyperlink" Target="https://www.gov.uk/guidance/teaching-about-relationships-sex-and-health#secondary-teacher-training-module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Supporting children’s understanding of Domestic Abuse</a:t>
            </a:r>
          </a:p>
        </p:txBody>
      </p:sp>
      <p:sp>
        <p:nvSpPr>
          <p:cNvPr id="3" name="Subtitle 2"/>
          <p:cNvSpPr>
            <a:spLocks noGrp="1"/>
          </p:cNvSpPr>
          <p:nvPr>
            <p:ph type="subTitle" idx="1"/>
          </p:nvPr>
        </p:nvSpPr>
        <p:spPr/>
        <p:txBody>
          <a:bodyPr/>
          <a:lstStyle/>
          <a:p>
            <a:r>
              <a:rPr lang="en-GB" dirty="0"/>
              <a:t>Children’s safeguarding board network meeting</a:t>
            </a:r>
          </a:p>
          <a:p>
            <a:r>
              <a:rPr lang="en-GB" dirty="0"/>
              <a:t>15</a:t>
            </a:r>
            <a:r>
              <a:rPr lang="en-GB" baseline="30000" dirty="0"/>
              <a:t>th</a:t>
            </a:r>
            <a:r>
              <a:rPr lang="en-GB" dirty="0"/>
              <a:t> March 2022</a:t>
            </a:r>
          </a:p>
        </p:txBody>
      </p:sp>
      <p:pic>
        <p:nvPicPr>
          <p:cNvPr id="4" name="Picture 3" descr="It's Domestic Abuse Awareness month"/>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2173" y="4965576"/>
            <a:ext cx="2063750" cy="1371600"/>
          </a:xfrm>
          <a:prstGeom prst="rect">
            <a:avLst/>
          </a:prstGeom>
          <a:noFill/>
          <a:ln>
            <a:noFill/>
          </a:ln>
        </p:spPr>
      </p:pic>
    </p:spTree>
    <p:extLst>
      <p:ext uri="{BB962C8B-B14F-4D97-AF65-F5344CB8AC3E}">
        <p14:creationId xmlns:p14="http://schemas.microsoft.com/office/powerpoint/2010/main" val="861459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indicators</a:t>
            </a:r>
          </a:p>
        </p:txBody>
      </p:sp>
      <p:sp>
        <p:nvSpPr>
          <p:cNvPr id="3" name="Content Placeholder 2"/>
          <p:cNvSpPr>
            <a:spLocks noGrp="1"/>
          </p:cNvSpPr>
          <p:nvPr>
            <p:ph idx="1"/>
          </p:nvPr>
        </p:nvSpPr>
        <p:spPr/>
        <p:txBody>
          <a:bodyPr>
            <a:normAutofit fontScale="55000" lnSpcReduction="20000"/>
          </a:bodyPr>
          <a:lstStyle/>
          <a:p>
            <a:r>
              <a:rPr lang="en-GB" dirty="0"/>
              <a:t>children and young people who are constantly tired, on edge and unable to concentrate through disturbed sleep or worrying about what is happening at home;</a:t>
            </a:r>
          </a:p>
          <a:p>
            <a:pPr marL="0" indent="0">
              <a:buNone/>
            </a:pPr>
            <a:endParaRPr lang="en-GB" dirty="0"/>
          </a:p>
          <a:p>
            <a:r>
              <a:rPr lang="en-GB" dirty="0"/>
              <a:t>children and young people displaying difficulties in their cognitive performance;</a:t>
            </a:r>
          </a:p>
          <a:p>
            <a:r>
              <a:rPr lang="en-GB" dirty="0"/>
              <a:t>children and young people whose behaviour and personality changes dramatically;</a:t>
            </a:r>
          </a:p>
          <a:p>
            <a:r>
              <a:rPr lang="en-GB" dirty="0"/>
              <a:t>children and young people who become quiet and withdrawn and have difficulty in</a:t>
            </a:r>
          </a:p>
          <a:p>
            <a:r>
              <a:rPr lang="en-GB" dirty="0"/>
              <a:t>developing positive peer relations;</a:t>
            </a:r>
          </a:p>
          <a:p>
            <a:r>
              <a:rPr lang="en-GB" dirty="0"/>
              <a:t>children and young people displaying disruptive behaviour or acting out violent thoughts with little empathy for victims;</a:t>
            </a:r>
          </a:p>
          <a:p>
            <a:r>
              <a:rPr lang="en-GB" dirty="0"/>
              <a:t>children and young people who are no trouble at all.</a:t>
            </a:r>
          </a:p>
        </p:txBody>
      </p:sp>
      <p:pic>
        <p:nvPicPr>
          <p:cNvPr id="4" name="Picture 3" descr="Domestic Violence Helpline - Northern Health and Social Care Trus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5445224"/>
            <a:ext cx="2640702" cy="1157923"/>
          </a:xfrm>
          <a:prstGeom prst="rect">
            <a:avLst/>
          </a:prstGeom>
          <a:noFill/>
          <a:ln>
            <a:noFill/>
          </a:ln>
        </p:spPr>
      </p:pic>
    </p:spTree>
    <p:extLst>
      <p:ext uri="{BB962C8B-B14F-4D97-AF65-F5344CB8AC3E}">
        <p14:creationId xmlns:p14="http://schemas.microsoft.com/office/powerpoint/2010/main" val="264136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Resilience and the voice of the child</a:t>
            </a:r>
          </a:p>
        </p:txBody>
      </p:sp>
      <p:sp>
        <p:nvSpPr>
          <p:cNvPr id="3" name="Content Placeholder 2"/>
          <p:cNvSpPr>
            <a:spLocks noGrp="1"/>
          </p:cNvSpPr>
          <p:nvPr>
            <p:ph idx="1"/>
          </p:nvPr>
        </p:nvSpPr>
        <p:spPr/>
        <p:txBody>
          <a:bodyPr>
            <a:normAutofit fontScale="85000" lnSpcReduction="20000"/>
          </a:bodyPr>
          <a:lstStyle/>
          <a:p>
            <a:pPr marL="0" indent="0">
              <a:buNone/>
            </a:pPr>
            <a:r>
              <a:rPr lang="en-GB" dirty="0"/>
              <a:t>It is important to note that children and young</a:t>
            </a:r>
          </a:p>
          <a:p>
            <a:pPr marL="0" indent="0">
              <a:buNone/>
            </a:pPr>
            <a:r>
              <a:rPr lang="en-GB" dirty="0"/>
              <a:t>people are resilient and are able to develop</a:t>
            </a:r>
          </a:p>
          <a:p>
            <a:pPr marL="0" indent="0">
              <a:buNone/>
            </a:pPr>
            <a:r>
              <a:rPr lang="en-GB" dirty="0"/>
              <a:t>coping mechanisms that allow them to progress</a:t>
            </a:r>
          </a:p>
          <a:p>
            <a:pPr marL="0" indent="0">
              <a:buNone/>
            </a:pPr>
            <a:r>
              <a:rPr lang="en-GB" dirty="0"/>
              <a:t>and develop through life. </a:t>
            </a:r>
          </a:p>
          <a:p>
            <a:pPr marL="0" indent="0">
              <a:buNone/>
            </a:pPr>
            <a:r>
              <a:rPr lang="en-GB" dirty="0"/>
              <a:t>It’s important to</a:t>
            </a:r>
          </a:p>
          <a:p>
            <a:pPr marL="0" indent="0">
              <a:buNone/>
            </a:pPr>
            <a:r>
              <a:rPr lang="en-GB" dirty="0"/>
              <a:t>remember that children and young people</a:t>
            </a:r>
          </a:p>
          <a:p>
            <a:pPr marL="0" indent="0">
              <a:buNone/>
            </a:pPr>
            <a:r>
              <a:rPr lang="en-GB" dirty="0"/>
              <a:t>have agency and know the situations they are</a:t>
            </a:r>
          </a:p>
          <a:p>
            <a:pPr marL="0" indent="0">
              <a:buNone/>
            </a:pPr>
            <a:r>
              <a:rPr lang="en-GB" dirty="0"/>
              <a:t>in better than us; they should have their views</a:t>
            </a:r>
          </a:p>
          <a:p>
            <a:pPr marL="0" indent="0">
              <a:buNone/>
            </a:pPr>
            <a:r>
              <a:rPr lang="en-GB" dirty="0"/>
              <a:t>respected and should be listened to.</a:t>
            </a:r>
          </a:p>
        </p:txBody>
      </p:sp>
      <p:pic>
        <p:nvPicPr>
          <p:cNvPr id="4" name="Picture 3" descr="5 Simple Steps to Build Resilience — Natalie Frank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157192"/>
            <a:ext cx="2184400" cy="1457325"/>
          </a:xfrm>
          <a:prstGeom prst="rect">
            <a:avLst/>
          </a:prstGeom>
          <a:noFill/>
          <a:ln>
            <a:noFill/>
          </a:ln>
        </p:spPr>
      </p:pic>
    </p:spTree>
    <p:extLst>
      <p:ext uri="{BB962C8B-B14F-4D97-AF65-F5344CB8AC3E}">
        <p14:creationId xmlns:p14="http://schemas.microsoft.com/office/powerpoint/2010/main" val="640921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Age-appropriate themes KS1 and 2 – Expect Respect</a:t>
            </a:r>
          </a:p>
        </p:txBody>
      </p:sp>
      <p:sp>
        <p:nvSpPr>
          <p:cNvPr id="3" name="Content Placeholder 2"/>
          <p:cNvSpPr>
            <a:spLocks noGrp="1"/>
          </p:cNvSpPr>
          <p:nvPr>
            <p:ph idx="1"/>
          </p:nvPr>
        </p:nvSpPr>
        <p:spPr/>
        <p:txBody>
          <a:bodyPr>
            <a:normAutofit fontScale="85000" lnSpcReduction="10000"/>
          </a:bodyPr>
          <a:lstStyle/>
          <a:p>
            <a:r>
              <a:rPr lang="en-GB" dirty="0"/>
              <a:t>Looking at and challenging gender expectations</a:t>
            </a:r>
          </a:p>
          <a:p>
            <a:r>
              <a:rPr lang="en-GB" dirty="0"/>
              <a:t>Friends, secrets and people who can help us</a:t>
            </a:r>
          </a:p>
          <a:p>
            <a:r>
              <a:rPr lang="en-GB" dirty="0"/>
              <a:t>Gender, careers and assumptions </a:t>
            </a:r>
          </a:p>
          <a:p>
            <a:r>
              <a:rPr lang="en-GB" dirty="0"/>
              <a:t>Resolving conflict and where to get help</a:t>
            </a:r>
          </a:p>
          <a:p>
            <a:r>
              <a:rPr lang="en-GB" dirty="0"/>
              <a:t>Examining violence, excuses and responsibility</a:t>
            </a:r>
          </a:p>
          <a:p>
            <a:r>
              <a:rPr lang="en-GB" dirty="0"/>
              <a:t>Secrets and stories </a:t>
            </a:r>
          </a:p>
          <a:p>
            <a:r>
              <a:rPr lang="en-GB" dirty="0"/>
              <a:t>Court room game </a:t>
            </a:r>
          </a:p>
          <a:p>
            <a:r>
              <a:rPr lang="en-GB" dirty="0"/>
              <a:t>My online identity</a:t>
            </a:r>
          </a:p>
        </p:txBody>
      </p:sp>
      <p:pic>
        <p:nvPicPr>
          <p:cNvPr id="4" name="Picture 3" descr="13 Expect Respect ideas | bullying, peer, respect"/>
          <p:cNvPicPr/>
          <p:nvPr/>
        </p:nvPicPr>
        <p:blipFill>
          <a:blip r:embed="rId2">
            <a:extLst>
              <a:ext uri="{28A0092B-C50C-407E-A947-70E740481C1C}">
                <a14:useLocalDpi xmlns:a14="http://schemas.microsoft.com/office/drawing/2010/main" val="0"/>
              </a:ext>
            </a:extLst>
          </a:blip>
          <a:srcRect/>
          <a:stretch>
            <a:fillRect/>
          </a:stretch>
        </p:blipFill>
        <p:spPr bwMode="auto">
          <a:xfrm>
            <a:off x="6212532" y="4702274"/>
            <a:ext cx="2247900" cy="1485900"/>
          </a:xfrm>
          <a:prstGeom prst="rect">
            <a:avLst/>
          </a:prstGeom>
          <a:noFill/>
          <a:ln>
            <a:noFill/>
          </a:ln>
        </p:spPr>
      </p:pic>
    </p:spTree>
    <p:extLst>
      <p:ext uri="{BB962C8B-B14F-4D97-AF65-F5344CB8AC3E}">
        <p14:creationId xmlns:p14="http://schemas.microsoft.com/office/powerpoint/2010/main" val="817159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Age-appropriate themes KS3 and 4 – Expect Respect</a:t>
            </a:r>
          </a:p>
        </p:txBody>
      </p:sp>
      <p:sp>
        <p:nvSpPr>
          <p:cNvPr id="3" name="Content Placeholder 2"/>
          <p:cNvSpPr>
            <a:spLocks noGrp="1"/>
          </p:cNvSpPr>
          <p:nvPr>
            <p:ph idx="1"/>
          </p:nvPr>
        </p:nvSpPr>
        <p:spPr/>
        <p:txBody>
          <a:bodyPr>
            <a:normAutofit fontScale="70000" lnSpcReduction="20000"/>
          </a:bodyPr>
          <a:lstStyle/>
          <a:p>
            <a:r>
              <a:rPr lang="en-GB" dirty="0"/>
              <a:t>Unwritten rules and managing conflict </a:t>
            </a:r>
          </a:p>
          <a:p>
            <a:r>
              <a:rPr lang="en-GB" dirty="0"/>
              <a:t>My online identity and footprint</a:t>
            </a:r>
          </a:p>
          <a:p>
            <a:r>
              <a:rPr lang="en-GB" dirty="0"/>
              <a:t>Introduction to domestic violence and abuse </a:t>
            </a:r>
          </a:p>
          <a:p>
            <a:r>
              <a:rPr lang="en-GB" dirty="0"/>
              <a:t>Online behaviours </a:t>
            </a:r>
          </a:p>
          <a:p>
            <a:r>
              <a:rPr lang="en-GB" dirty="0"/>
              <a:t>Myths and realities</a:t>
            </a:r>
          </a:p>
          <a:p>
            <a:r>
              <a:rPr lang="en-GB" dirty="0"/>
              <a:t>Behaviours – OK or not? </a:t>
            </a:r>
          </a:p>
          <a:p>
            <a:r>
              <a:rPr lang="en-GB" dirty="0"/>
              <a:t>Verbal and non-verbal consent </a:t>
            </a:r>
          </a:p>
          <a:p>
            <a:r>
              <a:rPr lang="en-GB" dirty="0"/>
              <a:t>Domestic abuse – it’s criminal</a:t>
            </a:r>
          </a:p>
          <a:p>
            <a:r>
              <a:rPr lang="en-GB" dirty="0"/>
              <a:t>Understanding consent </a:t>
            </a:r>
          </a:p>
          <a:p>
            <a:r>
              <a:rPr lang="en-GB" dirty="0"/>
              <a:t>Young people and coercive control</a:t>
            </a:r>
          </a:p>
          <a:p>
            <a:r>
              <a:rPr lang="en-GB" dirty="0"/>
              <a:t>Consent and online relationships</a:t>
            </a:r>
          </a:p>
        </p:txBody>
      </p:sp>
      <p:pic>
        <p:nvPicPr>
          <p:cNvPr id="4" name="Picture 3" descr="13 Expect Respect ideas | bullying, peer, respect"/>
          <p:cNvPicPr/>
          <p:nvPr/>
        </p:nvPicPr>
        <p:blipFill>
          <a:blip r:embed="rId2">
            <a:extLst>
              <a:ext uri="{28A0092B-C50C-407E-A947-70E740481C1C}">
                <a14:useLocalDpi xmlns:a14="http://schemas.microsoft.com/office/drawing/2010/main" val="0"/>
              </a:ext>
            </a:extLst>
          </a:blip>
          <a:srcRect/>
          <a:stretch>
            <a:fillRect/>
          </a:stretch>
        </p:blipFill>
        <p:spPr bwMode="auto">
          <a:xfrm>
            <a:off x="6218003" y="4702274"/>
            <a:ext cx="2247900" cy="1485900"/>
          </a:xfrm>
          <a:prstGeom prst="rect">
            <a:avLst/>
          </a:prstGeom>
          <a:noFill/>
          <a:ln>
            <a:noFill/>
          </a:ln>
        </p:spPr>
      </p:pic>
    </p:spTree>
    <p:extLst>
      <p:ext uri="{BB962C8B-B14F-4D97-AF65-F5344CB8AC3E}">
        <p14:creationId xmlns:p14="http://schemas.microsoft.com/office/powerpoint/2010/main" val="3094135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Challenging stereotypes in Early Years </a:t>
            </a:r>
          </a:p>
        </p:txBody>
      </p:sp>
      <p:sp>
        <p:nvSpPr>
          <p:cNvPr id="3" name="Content Placeholder 2"/>
          <p:cNvSpPr>
            <a:spLocks noGrp="1"/>
          </p:cNvSpPr>
          <p:nvPr>
            <p:ph idx="1"/>
          </p:nvPr>
        </p:nvSpPr>
        <p:spPr>
          <a:xfrm>
            <a:off x="457200" y="1417639"/>
            <a:ext cx="8003232" cy="4387626"/>
          </a:xfrm>
        </p:spPr>
        <p:txBody>
          <a:bodyPr>
            <a:normAutofit fontScale="25000" lnSpcReduction="20000"/>
          </a:bodyPr>
          <a:lstStyle/>
          <a:p>
            <a:pPr marL="0" indent="0" fontAlgn="base">
              <a:buNone/>
            </a:pPr>
            <a:r>
              <a:rPr lang="en-GB" sz="5800" b="1" dirty="0">
                <a:latin typeface="Calibri" panose="020F0502020204030204" pitchFamily="34" charset="0"/>
                <a:cs typeface="Calibri" panose="020F0502020204030204" pitchFamily="34" charset="0"/>
              </a:rPr>
              <a:t>1) Dogs Don’t Do Ballet by Anna Kemp and Sara Ogilvie</a:t>
            </a:r>
          </a:p>
          <a:p>
            <a:pPr marL="0" indent="0" fontAlgn="base">
              <a:buNone/>
            </a:pPr>
            <a:r>
              <a:rPr lang="en-GB" sz="5800" dirty="0">
                <a:latin typeface="Calibri" panose="020F0502020204030204" pitchFamily="34" charset="0"/>
                <a:cs typeface="Calibri" panose="020F0502020204030204" pitchFamily="34" charset="0"/>
              </a:rPr>
              <a:t>In this funny, touching book, Biff the dog longs to do ballet. After being told repeatedly that it’s not proper, he shows everyone that anyone can do anything, regardless of whether people approve or not.</a:t>
            </a:r>
          </a:p>
          <a:p>
            <a:pPr marL="0" indent="0" fontAlgn="base">
              <a:buNone/>
            </a:pPr>
            <a:r>
              <a:rPr lang="en-GB" sz="5800" b="1" dirty="0">
                <a:latin typeface="Calibri" panose="020F0502020204030204" pitchFamily="34" charset="0"/>
                <a:cs typeface="Calibri" panose="020F0502020204030204" pitchFamily="34" charset="0"/>
              </a:rPr>
              <a:t>2) The Paper Bag Princess by Robert </a:t>
            </a:r>
            <a:r>
              <a:rPr lang="en-GB" sz="5800" b="1" dirty="0" err="1">
                <a:latin typeface="Calibri" panose="020F0502020204030204" pitchFamily="34" charset="0"/>
                <a:cs typeface="Calibri" panose="020F0502020204030204" pitchFamily="34" charset="0"/>
              </a:rPr>
              <a:t>Munsch</a:t>
            </a:r>
            <a:r>
              <a:rPr lang="en-GB" sz="5800" b="1" dirty="0">
                <a:latin typeface="Calibri" panose="020F0502020204030204" pitchFamily="34" charset="0"/>
                <a:cs typeface="Calibri" panose="020F0502020204030204" pitchFamily="34" charset="0"/>
              </a:rPr>
              <a:t> and Michael </a:t>
            </a:r>
            <a:r>
              <a:rPr lang="en-GB" sz="5800" b="1" dirty="0" err="1">
                <a:latin typeface="Calibri" panose="020F0502020204030204" pitchFamily="34" charset="0"/>
                <a:cs typeface="Calibri" panose="020F0502020204030204" pitchFamily="34" charset="0"/>
              </a:rPr>
              <a:t>Martchenko</a:t>
            </a:r>
            <a:endParaRPr lang="en-GB" sz="5800" b="1" dirty="0">
              <a:latin typeface="Calibri" panose="020F0502020204030204" pitchFamily="34" charset="0"/>
              <a:cs typeface="Calibri" panose="020F0502020204030204" pitchFamily="34" charset="0"/>
            </a:endParaRPr>
          </a:p>
          <a:p>
            <a:pPr marL="0" indent="0" fontAlgn="base">
              <a:buNone/>
            </a:pPr>
            <a:r>
              <a:rPr lang="en-GB" sz="5800" dirty="0">
                <a:latin typeface="Calibri" panose="020F0502020204030204" pitchFamily="34" charset="0"/>
                <a:cs typeface="Calibri" panose="020F0502020204030204" pitchFamily="34" charset="0"/>
              </a:rPr>
              <a:t>The traditional prince and princess tale is turned on its head here. Princess Elizabeth is to marry Prince Ronald, but before their wedding day, he is taken by a dragon. Princess Elizabeth then goes on an action packed journey to rescue her Prince, much to his chagrin. The book also explodes the idea that girls should always be pretty and neatly dressed.</a:t>
            </a:r>
          </a:p>
          <a:p>
            <a:pPr marL="0" indent="0" fontAlgn="base">
              <a:buNone/>
            </a:pPr>
            <a:r>
              <a:rPr lang="en-GB" sz="5800" b="1" dirty="0">
                <a:latin typeface="Calibri" panose="020F0502020204030204" pitchFamily="34" charset="0"/>
                <a:cs typeface="Calibri" panose="020F0502020204030204" pitchFamily="34" charset="0"/>
              </a:rPr>
              <a:t>3) The Night Pirates by Peter Harris and Deborah </a:t>
            </a:r>
            <a:r>
              <a:rPr lang="en-GB" sz="5800" b="1" dirty="0" err="1">
                <a:latin typeface="Calibri" panose="020F0502020204030204" pitchFamily="34" charset="0"/>
                <a:cs typeface="Calibri" panose="020F0502020204030204" pitchFamily="34" charset="0"/>
              </a:rPr>
              <a:t>Allwright</a:t>
            </a:r>
            <a:endParaRPr lang="en-GB" sz="5800" b="1" dirty="0">
              <a:latin typeface="Calibri" panose="020F0502020204030204" pitchFamily="34" charset="0"/>
              <a:cs typeface="Calibri" panose="020F0502020204030204" pitchFamily="34" charset="0"/>
            </a:endParaRPr>
          </a:p>
          <a:p>
            <a:pPr marL="0" indent="0" fontAlgn="base">
              <a:buNone/>
            </a:pPr>
            <a:r>
              <a:rPr lang="en-GB" sz="5800" dirty="0">
                <a:latin typeface="Calibri" panose="020F0502020204030204" pitchFamily="34" charset="0"/>
                <a:cs typeface="Calibri" panose="020F0502020204030204" pitchFamily="34" charset="0"/>
              </a:rPr>
              <a:t>This is another book that defies traditional gender roles. Here the night pirates of the title are ‘rough tough little girl pirates.’ But it’s also an inclusive book. When Tom asks if he can come on the adventure, he is welcomed aboard the ship.</a:t>
            </a:r>
            <a:r>
              <a:rPr lang="en-GB" sz="5800" b="1" i="1" dirty="0">
                <a:latin typeface="Calibri" panose="020F0502020204030204" pitchFamily="34" charset="0"/>
                <a:cs typeface="Calibri" panose="020F0502020204030204" pitchFamily="34" charset="0"/>
              </a:rPr>
              <a:t> </a:t>
            </a:r>
            <a:endParaRPr lang="en-GB" sz="5800" dirty="0">
              <a:latin typeface="Calibri" panose="020F0502020204030204" pitchFamily="34" charset="0"/>
              <a:cs typeface="Calibri" panose="020F0502020204030204" pitchFamily="34" charset="0"/>
            </a:endParaRPr>
          </a:p>
          <a:p>
            <a:pPr marL="0" indent="0" fontAlgn="base">
              <a:buNone/>
            </a:pPr>
            <a:r>
              <a:rPr lang="en-GB" sz="5800" b="1" dirty="0">
                <a:latin typeface="Calibri" panose="020F0502020204030204" pitchFamily="34" charset="0"/>
                <a:cs typeface="Calibri" panose="020F0502020204030204" pitchFamily="34" charset="0"/>
              </a:rPr>
              <a:t>4) Princess Daisy and the Dragon and the Nincompoop Knights by Steve </a:t>
            </a:r>
            <a:r>
              <a:rPr lang="en-GB" sz="5800" b="1" dirty="0" err="1">
                <a:latin typeface="Calibri" panose="020F0502020204030204" pitchFamily="34" charset="0"/>
                <a:cs typeface="Calibri" panose="020F0502020204030204" pitchFamily="34" charset="0"/>
              </a:rPr>
              <a:t>Lenton</a:t>
            </a:r>
            <a:endParaRPr lang="en-GB" sz="5800" b="1" dirty="0">
              <a:latin typeface="Calibri" panose="020F0502020204030204" pitchFamily="34" charset="0"/>
              <a:cs typeface="Calibri" panose="020F0502020204030204" pitchFamily="34" charset="0"/>
            </a:endParaRPr>
          </a:p>
          <a:p>
            <a:pPr marL="0" indent="0" fontAlgn="base">
              <a:buNone/>
            </a:pPr>
            <a:r>
              <a:rPr lang="en-GB" sz="5800" dirty="0">
                <a:latin typeface="Calibri" panose="020F0502020204030204" pitchFamily="34" charset="0"/>
                <a:cs typeface="Calibri" panose="020F0502020204030204" pitchFamily="34" charset="0"/>
              </a:rPr>
              <a:t>A bit like </a:t>
            </a:r>
            <a:r>
              <a:rPr lang="en-GB" sz="5800" i="1" dirty="0">
                <a:latin typeface="Calibri" panose="020F0502020204030204" pitchFamily="34" charset="0"/>
                <a:cs typeface="Calibri" panose="020F0502020204030204" pitchFamily="34" charset="0"/>
              </a:rPr>
              <a:t>The Paper Bag Princess</a:t>
            </a:r>
            <a:r>
              <a:rPr lang="en-GB" sz="5800" dirty="0">
                <a:latin typeface="Calibri" panose="020F0502020204030204" pitchFamily="34" charset="0"/>
                <a:cs typeface="Calibri" panose="020F0502020204030204" pitchFamily="34" charset="0"/>
              </a:rPr>
              <a:t>, this book shows that a princess can be as adventurous, brave, clever and confident as any knight or prince.</a:t>
            </a:r>
          </a:p>
          <a:p>
            <a:pPr marL="0" indent="0" fontAlgn="base">
              <a:buNone/>
            </a:pPr>
            <a:r>
              <a:rPr lang="en-GB" sz="5800" b="1" dirty="0">
                <a:latin typeface="Calibri" panose="020F0502020204030204" pitchFamily="34" charset="0"/>
                <a:cs typeface="Calibri" panose="020F0502020204030204" pitchFamily="34" charset="0"/>
              </a:rPr>
              <a:t>5) I’m a Girl by Yasmeen Ismail</a:t>
            </a:r>
          </a:p>
          <a:p>
            <a:pPr marL="0" indent="0" fontAlgn="base">
              <a:buNone/>
            </a:pPr>
            <a:r>
              <a:rPr lang="en-GB" sz="5800" dirty="0">
                <a:latin typeface="Calibri" panose="020F0502020204030204" pitchFamily="34" charset="0"/>
                <a:cs typeface="Calibri" panose="020F0502020204030204" pitchFamily="34" charset="0"/>
              </a:rPr>
              <a:t>The girl protagonist in this picture book is always being mistaken for a boy because she likes to wear shorts and T shirts and run around outside. Then she meets a boy who likes dresses and playing make believe with dolls. Yet despite their differences, the pair find they have lots of things in common.</a:t>
            </a:r>
          </a:p>
          <a:p>
            <a:pPr marL="0" indent="0">
              <a:buNone/>
            </a:pPr>
            <a:endParaRPr lang="en-GB" dirty="0"/>
          </a:p>
        </p:txBody>
      </p:sp>
      <p:pic>
        <p:nvPicPr>
          <p:cNvPr id="4" name="Picture 3" descr="How Stereotypes Take Shape - Pacific Standar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5661248"/>
            <a:ext cx="1806327" cy="1054192"/>
          </a:xfrm>
          <a:prstGeom prst="rect">
            <a:avLst/>
          </a:prstGeom>
          <a:noFill/>
          <a:ln>
            <a:noFill/>
          </a:ln>
        </p:spPr>
      </p:pic>
    </p:spTree>
    <p:extLst>
      <p:ext uri="{BB962C8B-B14F-4D97-AF65-F5344CB8AC3E}">
        <p14:creationId xmlns:p14="http://schemas.microsoft.com/office/powerpoint/2010/main" val="1782429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04664"/>
            <a:ext cx="8352928" cy="5078313"/>
          </a:xfrm>
          <a:prstGeom prst="rect">
            <a:avLst/>
          </a:prstGeom>
        </p:spPr>
        <p:txBody>
          <a:bodyPr wrap="square">
            <a:spAutoFit/>
          </a:bodyPr>
          <a:lstStyle/>
          <a:p>
            <a:pPr fontAlgn="base"/>
            <a:r>
              <a:rPr lang="en-GB" b="1" dirty="0">
                <a:latin typeface="Calibri" panose="020F0502020204030204" pitchFamily="34" charset="0"/>
                <a:cs typeface="Calibri" panose="020F0502020204030204" pitchFamily="34" charset="0"/>
              </a:rPr>
              <a:t>6) 10,000 Dresses by Marcus </a:t>
            </a:r>
            <a:r>
              <a:rPr lang="en-GB" b="1" dirty="0" err="1">
                <a:latin typeface="Calibri" panose="020F0502020204030204" pitchFamily="34" charset="0"/>
                <a:cs typeface="Calibri" panose="020F0502020204030204" pitchFamily="34" charset="0"/>
              </a:rPr>
              <a:t>Ewart</a:t>
            </a:r>
            <a:r>
              <a:rPr lang="en-GB" b="1" dirty="0">
                <a:latin typeface="Calibri" panose="020F0502020204030204" pitchFamily="34" charset="0"/>
                <a:cs typeface="Calibri" panose="020F0502020204030204" pitchFamily="34" charset="0"/>
              </a:rPr>
              <a:t> and Rex Ray</a:t>
            </a:r>
          </a:p>
          <a:p>
            <a:pPr fontAlgn="base"/>
            <a:r>
              <a:rPr lang="en-GB" dirty="0">
                <a:latin typeface="Calibri" panose="020F0502020204030204" pitchFamily="34" charset="0"/>
                <a:cs typeface="Calibri" panose="020F0502020204030204" pitchFamily="34" charset="0"/>
              </a:rPr>
              <a:t>This is one of only very few books that features transgender identity and it does so with sensitivity. Beyond gender identification issues, there are clear messages about rejoicing in what makes us unique and embracing difference.</a:t>
            </a:r>
          </a:p>
          <a:p>
            <a:pPr fontAlgn="base"/>
            <a:r>
              <a:rPr lang="en-GB" b="1" dirty="0">
                <a:latin typeface="Calibri" panose="020F0502020204030204" pitchFamily="34" charset="0"/>
                <a:cs typeface="Calibri" panose="020F0502020204030204" pitchFamily="34" charset="0"/>
              </a:rPr>
              <a:t>7) And Tango Makes Three by Justin Richardson, Peter Parnell and Henry Cole</a:t>
            </a:r>
          </a:p>
          <a:p>
            <a:pPr fontAlgn="base"/>
            <a:r>
              <a:rPr lang="en-GB" dirty="0">
                <a:latin typeface="Calibri" panose="020F0502020204030204" pitchFamily="34" charset="0"/>
                <a:cs typeface="Calibri" panose="020F0502020204030204" pitchFamily="34" charset="0"/>
              </a:rPr>
              <a:t>Inspired by the behaviour of two real male penguins in Central Park Zoo, the story follows Roy and Silo’s longing to become parents. There has been a lot of opposition to the book, which celebrates gay parenting, and whether it should be given shelf space in school libraries. However, the authors tried to keep the story as close to the reality of the situation as they could. The only poetic license they use is to give Roy and Silo smiles when their chick arrives.</a:t>
            </a:r>
          </a:p>
          <a:p>
            <a:pPr fontAlgn="base"/>
            <a:r>
              <a:rPr lang="en-GB" b="1" dirty="0">
                <a:latin typeface="Calibri" panose="020F0502020204030204" pitchFamily="34" charset="0"/>
                <a:cs typeface="Calibri" panose="020F0502020204030204" pitchFamily="34" charset="0"/>
              </a:rPr>
              <a:t>8) The Sissy Duckling by Harvey </a:t>
            </a:r>
            <a:r>
              <a:rPr lang="en-GB" b="1" dirty="0" err="1">
                <a:latin typeface="Calibri" panose="020F0502020204030204" pitchFamily="34" charset="0"/>
                <a:cs typeface="Calibri" panose="020F0502020204030204" pitchFamily="34" charset="0"/>
              </a:rPr>
              <a:t>Fierstein</a:t>
            </a:r>
            <a:r>
              <a:rPr lang="en-GB" b="1" dirty="0">
                <a:latin typeface="Calibri" panose="020F0502020204030204" pitchFamily="34" charset="0"/>
                <a:cs typeface="Calibri" panose="020F0502020204030204" pitchFamily="34" charset="0"/>
              </a:rPr>
              <a:t> and Henry Cole</a:t>
            </a:r>
          </a:p>
          <a:p>
            <a:pPr fontAlgn="base"/>
            <a:r>
              <a:rPr lang="en-GB" dirty="0">
                <a:latin typeface="Calibri" panose="020F0502020204030204" pitchFamily="34" charset="0"/>
                <a:cs typeface="Calibri" panose="020F0502020204030204" pitchFamily="34" charset="0"/>
              </a:rPr>
              <a:t>This story challenges the idea that boys and girls have to behave in certain ways, but also shows the teasing and name calling that can follow if they are true to their interests and desires. The book emphasises that being yourself isn’t always the easiest route through life. The events of the picture book offer the reader the opportunity to think about what words such as sissy mean and what the intent behind these words is for those who use them.</a:t>
            </a:r>
          </a:p>
        </p:txBody>
      </p:sp>
      <p:pic>
        <p:nvPicPr>
          <p:cNvPr id="3" name="Picture 2" descr="How Stereotypes Take Shape - Pacific Standar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229200"/>
            <a:ext cx="2238375" cy="1438275"/>
          </a:xfrm>
          <a:prstGeom prst="rect">
            <a:avLst/>
          </a:prstGeom>
          <a:noFill/>
          <a:ln>
            <a:noFill/>
          </a:ln>
        </p:spPr>
      </p:pic>
    </p:spTree>
    <p:extLst>
      <p:ext uri="{BB962C8B-B14F-4D97-AF65-F5344CB8AC3E}">
        <p14:creationId xmlns:p14="http://schemas.microsoft.com/office/powerpoint/2010/main" val="2518750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548680"/>
            <a:ext cx="8352928" cy="4524315"/>
          </a:xfrm>
          <a:prstGeom prst="rect">
            <a:avLst/>
          </a:prstGeom>
        </p:spPr>
        <p:txBody>
          <a:bodyPr wrap="square">
            <a:spAutoFit/>
          </a:bodyPr>
          <a:lstStyle/>
          <a:p>
            <a:pPr fontAlgn="base"/>
            <a:r>
              <a:rPr lang="en-GB" b="1" dirty="0">
                <a:latin typeface="Calibri" panose="020F0502020204030204" pitchFamily="34" charset="0"/>
                <a:cs typeface="Calibri" panose="020F0502020204030204" pitchFamily="34" charset="0"/>
              </a:rPr>
              <a:t>9) Donovan’s Big Day by </a:t>
            </a:r>
            <a:r>
              <a:rPr lang="en-GB" b="1" dirty="0" err="1">
                <a:latin typeface="Calibri" panose="020F0502020204030204" pitchFamily="34" charset="0"/>
                <a:cs typeface="Calibri" panose="020F0502020204030204" pitchFamily="34" charset="0"/>
              </a:rPr>
              <a:t>Leslea</a:t>
            </a:r>
            <a:r>
              <a:rPr lang="en-GB" b="1" dirty="0">
                <a:latin typeface="Calibri" panose="020F0502020204030204" pitchFamily="34" charset="0"/>
                <a:cs typeface="Calibri" panose="020F0502020204030204" pitchFamily="34" charset="0"/>
              </a:rPr>
              <a:t> Newman and Mike Dutton</a:t>
            </a:r>
          </a:p>
          <a:p>
            <a:pPr fontAlgn="base"/>
            <a:r>
              <a:rPr lang="en-GB" dirty="0">
                <a:latin typeface="Calibri" panose="020F0502020204030204" pitchFamily="34" charset="0"/>
                <a:cs typeface="Calibri" panose="020F0502020204030204" pitchFamily="34" charset="0"/>
              </a:rPr>
              <a:t>Donovan’s sense of excitement over his two mothers’ wedding day and his role in the ceremony is communicated through the bold and colourful illustrations. It’s a joyful book that views the day through a child’s eyes. For Donovan, there is no teasing or any such issues raised, just the sense of anticipation from being part of the big day.</a:t>
            </a:r>
          </a:p>
          <a:p>
            <a:pPr fontAlgn="base"/>
            <a:endParaRPr lang="en-GB" b="1" dirty="0">
              <a:latin typeface="Calibri" panose="020F0502020204030204" pitchFamily="34" charset="0"/>
              <a:cs typeface="Calibri" panose="020F0502020204030204" pitchFamily="34" charset="0"/>
            </a:endParaRPr>
          </a:p>
          <a:p>
            <a:pPr fontAlgn="base"/>
            <a:r>
              <a:rPr lang="en-GB" b="1" dirty="0">
                <a:latin typeface="Calibri" panose="020F0502020204030204" pitchFamily="34" charset="0"/>
                <a:cs typeface="Calibri" panose="020F0502020204030204" pitchFamily="34" charset="0"/>
              </a:rPr>
              <a:t>10) The Great Big Book of Families by Mary Hoffman and Ros </a:t>
            </a:r>
            <a:r>
              <a:rPr lang="en-GB" b="1" dirty="0" err="1">
                <a:latin typeface="Calibri" panose="020F0502020204030204" pitchFamily="34" charset="0"/>
                <a:cs typeface="Calibri" panose="020F0502020204030204" pitchFamily="34" charset="0"/>
              </a:rPr>
              <a:t>Asquith</a:t>
            </a:r>
            <a:r>
              <a:rPr lang="en-GB" dirty="0" err="1">
                <a:latin typeface="Calibri" panose="020F0502020204030204" pitchFamily="34" charset="0"/>
                <a:cs typeface="Calibri" panose="020F0502020204030204" pitchFamily="34" charset="0"/>
              </a:rPr>
              <a:t>Research</a:t>
            </a:r>
            <a:r>
              <a:rPr lang="en-GB" dirty="0">
                <a:latin typeface="Calibri" panose="020F0502020204030204" pitchFamily="34" charset="0"/>
                <a:cs typeface="Calibri" panose="020F0502020204030204" pitchFamily="34" charset="0"/>
              </a:rPr>
              <a:t> shows that it’s important for children to see cultural representations of their own identity and family formation. This book attempts to show every permutation of modern day family in a vibrant and positive </a:t>
            </a:r>
            <a:r>
              <a:rPr lang="en-GB" dirty="0" err="1">
                <a:latin typeface="Calibri" panose="020F0502020204030204" pitchFamily="34" charset="0"/>
                <a:cs typeface="Calibri" panose="020F0502020204030204" pitchFamily="34" charset="0"/>
              </a:rPr>
              <a:t>way.Park</a:t>
            </a:r>
            <a:r>
              <a:rPr lang="en-GB" dirty="0">
                <a:latin typeface="Calibri" panose="020F0502020204030204" pitchFamily="34" charset="0"/>
                <a:cs typeface="Calibri" panose="020F0502020204030204" pitchFamily="34" charset="0"/>
              </a:rPr>
              <a:t> by Joe Griffiths and</a:t>
            </a:r>
          </a:p>
          <a:p>
            <a:pPr fontAlgn="base"/>
            <a:endParaRPr lang="en-GB" b="1" dirty="0">
              <a:latin typeface="Calibri" panose="020F0502020204030204" pitchFamily="34" charset="0"/>
              <a:cs typeface="Calibri" panose="020F0502020204030204" pitchFamily="34" charset="0"/>
            </a:endParaRPr>
          </a:p>
          <a:p>
            <a:pPr fontAlgn="base"/>
            <a:r>
              <a:rPr lang="en-GB" b="1" dirty="0">
                <a:latin typeface="Calibri" panose="020F0502020204030204" pitchFamily="34" charset="0"/>
                <a:cs typeface="Calibri" panose="020F0502020204030204" pitchFamily="34" charset="0"/>
              </a:rPr>
              <a:t>11) Picnic in the Park by Joe Griffiths and Tony Pilgrim</a:t>
            </a:r>
          </a:p>
          <a:p>
            <a:pPr fontAlgn="base"/>
            <a:r>
              <a:rPr lang="en-GB" dirty="0">
                <a:latin typeface="Calibri" panose="020F0502020204030204" pitchFamily="34" charset="0"/>
                <a:cs typeface="Calibri" panose="020F0502020204030204" pitchFamily="34" charset="0"/>
              </a:rPr>
              <a:t>This is another picture book that explores the diversity of family construction. Jason is having a birthday picnic in the park and as his friends arrives, he sees the different kinds of families they come from. It also has space for the child reader to draw their own family at the end of the story</a:t>
            </a:r>
          </a:p>
        </p:txBody>
      </p:sp>
      <p:pic>
        <p:nvPicPr>
          <p:cNvPr id="3" name="Picture 2" descr="How Stereotypes Take Shape - Pacific Standar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229200"/>
            <a:ext cx="2238375" cy="1438275"/>
          </a:xfrm>
          <a:prstGeom prst="rect">
            <a:avLst/>
          </a:prstGeom>
          <a:noFill/>
          <a:ln>
            <a:noFill/>
          </a:ln>
        </p:spPr>
      </p:pic>
    </p:spTree>
    <p:extLst>
      <p:ext uri="{BB962C8B-B14F-4D97-AF65-F5344CB8AC3E}">
        <p14:creationId xmlns:p14="http://schemas.microsoft.com/office/powerpoint/2010/main" val="3855596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Books to combat stereotyping at KS1 and lower KS2</a:t>
            </a:r>
          </a:p>
        </p:txBody>
      </p:sp>
      <p:sp>
        <p:nvSpPr>
          <p:cNvPr id="3" name="Content Placeholder 2"/>
          <p:cNvSpPr>
            <a:spLocks noGrp="1"/>
          </p:cNvSpPr>
          <p:nvPr>
            <p:ph idx="1"/>
          </p:nvPr>
        </p:nvSpPr>
        <p:spPr/>
        <p:txBody>
          <a:bodyPr>
            <a:normAutofit fontScale="92500" lnSpcReduction="20000"/>
          </a:bodyPr>
          <a:lstStyle/>
          <a:p>
            <a:pPr marL="0" indent="0" fontAlgn="base">
              <a:buNone/>
            </a:pPr>
            <a:r>
              <a:rPr lang="en-GB" i="1" dirty="0">
                <a:hlinkClick r:id="rId2"/>
              </a:rPr>
              <a:t>Rosie Revere, Engineer</a:t>
            </a:r>
            <a:r>
              <a:rPr lang="en-GB" dirty="0"/>
              <a:t> by Andrea </a:t>
            </a:r>
            <a:r>
              <a:rPr lang="en-GB" dirty="0" err="1"/>
              <a:t>Beaty</a:t>
            </a:r>
            <a:r>
              <a:rPr lang="en-GB" dirty="0"/>
              <a:t>, David Roberts. This book is about a girl who dreams of becoming an inventor. This series also includes </a:t>
            </a:r>
            <a:r>
              <a:rPr lang="en-GB" dirty="0">
                <a:hlinkClick r:id="rId3"/>
              </a:rPr>
              <a:t>Ada Twist, Scientist</a:t>
            </a:r>
            <a:r>
              <a:rPr lang="en-GB" dirty="0"/>
              <a:t> and </a:t>
            </a:r>
            <a:r>
              <a:rPr lang="en-GB" dirty="0">
                <a:hlinkClick r:id="rId4"/>
              </a:rPr>
              <a:t>Iggy Peck, Architect</a:t>
            </a:r>
            <a:r>
              <a:rPr lang="en-GB" dirty="0"/>
              <a:t>.</a:t>
            </a:r>
          </a:p>
          <a:p>
            <a:pPr marL="0" indent="0" fontAlgn="base">
              <a:buNone/>
            </a:pPr>
            <a:r>
              <a:rPr lang="en-GB" i="1" dirty="0">
                <a:hlinkClick r:id="rId5"/>
              </a:rPr>
              <a:t>Julián Is a Mermaid</a:t>
            </a:r>
            <a:r>
              <a:rPr lang="en-GB" dirty="0"/>
              <a:t> by Jessica Love-This book is about a girl who dreams of becoming an inventor. This series also includes </a:t>
            </a:r>
            <a:r>
              <a:rPr lang="en-GB" dirty="0">
                <a:hlinkClick r:id="rId3"/>
              </a:rPr>
              <a:t>Ada Twist, Scientist</a:t>
            </a:r>
            <a:r>
              <a:rPr lang="en-GB" dirty="0"/>
              <a:t> and </a:t>
            </a:r>
            <a:r>
              <a:rPr lang="en-GB" dirty="0">
                <a:hlinkClick r:id="rId4"/>
              </a:rPr>
              <a:t>Iggy Peck, Architect</a:t>
            </a:r>
            <a:r>
              <a:rPr lang="en-GB" dirty="0"/>
              <a:t>. </a:t>
            </a:r>
          </a:p>
        </p:txBody>
      </p:sp>
      <p:pic>
        <p:nvPicPr>
          <p:cNvPr id="4" name="Picture 3" descr="How Stereotypes Take Shape - Pacific Standard"/>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4" y="5229200"/>
            <a:ext cx="2238375" cy="1438275"/>
          </a:xfrm>
          <a:prstGeom prst="rect">
            <a:avLst/>
          </a:prstGeom>
          <a:noFill/>
          <a:ln>
            <a:noFill/>
          </a:ln>
        </p:spPr>
      </p:pic>
    </p:spTree>
    <p:extLst>
      <p:ext uri="{BB962C8B-B14F-4D97-AF65-F5344CB8AC3E}">
        <p14:creationId xmlns:p14="http://schemas.microsoft.com/office/powerpoint/2010/main" val="644960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Books to combat stereotyping at KS1 and lower KS2</a:t>
            </a:r>
          </a:p>
        </p:txBody>
      </p:sp>
      <p:sp>
        <p:nvSpPr>
          <p:cNvPr id="3" name="Content Placeholder 2"/>
          <p:cNvSpPr>
            <a:spLocks noGrp="1"/>
          </p:cNvSpPr>
          <p:nvPr>
            <p:ph idx="1"/>
          </p:nvPr>
        </p:nvSpPr>
        <p:spPr/>
        <p:txBody>
          <a:bodyPr>
            <a:normAutofit fontScale="62500" lnSpcReduction="20000"/>
          </a:bodyPr>
          <a:lstStyle/>
          <a:p>
            <a:r>
              <a:rPr lang="en-GB" i="1" dirty="0">
                <a:hlinkClick r:id="rId2"/>
              </a:rPr>
              <a:t>Morris </a:t>
            </a:r>
            <a:r>
              <a:rPr lang="en-GB" i="1" dirty="0" err="1">
                <a:hlinkClick r:id="rId2"/>
              </a:rPr>
              <a:t>Micklewhite</a:t>
            </a:r>
            <a:r>
              <a:rPr lang="en-GB" i="1" dirty="0">
                <a:hlinkClick r:id="rId2"/>
              </a:rPr>
              <a:t> and the Tangerine Dress</a:t>
            </a:r>
            <a:r>
              <a:rPr lang="en-GB" dirty="0"/>
              <a:t> by Christine </a:t>
            </a:r>
            <a:r>
              <a:rPr lang="en-GB" dirty="0" err="1"/>
              <a:t>Baldacchino</a:t>
            </a:r>
            <a:r>
              <a:rPr lang="en-GB" dirty="0"/>
              <a:t>, Isabelle </a:t>
            </a:r>
            <a:r>
              <a:rPr lang="en-GB" dirty="0" err="1"/>
              <a:t>Malenfant</a:t>
            </a:r>
            <a:r>
              <a:rPr lang="en-GB" dirty="0"/>
              <a:t> This book is about inclusion and acceptance and exploring who you are and what you like. </a:t>
            </a:r>
          </a:p>
          <a:p>
            <a:r>
              <a:rPr lang="en-GB" i="1" dirty="0">
                <a:hlinkClick r:id="rId3"/>
              </a:rPr>
              <a:t>Interstellar Cinderella</a:t>
            </a:r>
            <a:r>
              <a:rPr lang="en-GB" dirty="0"/>
              <a:t> by Deborah Underwood, Meg Hunt - This book follows the story of Morris who likes to wear dresses and his peers reactions to it. </a:t>
            </a:r>
          </a:p>
          <a:p>
            <a:r>
              <a:rPr lang="en-GB" i="1" dirty="0">
                <a:hlinkClick r:id="rId4"/>
              </a:rPr>
              <a:t>Pink Is for Boys</a:t>
            </a:r>
            <a:r>
              <a:rPr lang="en-GB" dirty="0"/>
              <a:t> by Robb Pearlman, </a:t>
            </a:r>
            <a:r>
              <a:rPr lang="en-GB" dirty="0" err="1"/>
              <a:t>Eda</a:t>
            </a:r>
            <a:r>
              <a:rPr lang="en-GB" dirty="0"/>
              <a:t> </a:t>
            </a:r>
            <a:r>
              <a:rPr lang="en-GB" dirty="0" err="1"/>
              <a:t>Kaban</a:t>
            </a:r>
            <a:r>
              <a:rPr lang="en-GB" dirty="0"/>
              <a:t> - Learn about gender expression and identity with this story and that you can be yourself.</a:t>
            </a:r>
          </a:p>
          <a:p>
            <a:r>
              <a:rPr lang="en-GB" i="1" dirty="0">
                <a:hlinkClick r:id="rId5"/>
              </a:rPr>
              <a:t>Except When They Don't</a:t>
            </a:r>
            <a:r>
              <a:rPr lang="en-GB" dirty="0"/>
              <a:t> by Laura </a:t>
            </a:r>
            <a:r>
              <a:rPr lang="en-GB" dirty="0" err="1"/>
              <a:t>Gehl</a:t>
            </a:r>
            <a:r>
              <a:rPr lang="en-GB" dirty="0"/>
              <a:t>, Joshua </a:t>
            </a:r>
            <a:r>
              <a:rPr lang="en-GB" dirty="0" err="1"/>
              <a:t>Heinsz</a:t>
            </a:r>
            <a:r>
              <a:rPr lang="en-GB" dirty="0"/>
              <a:t> - This book reframes the stereotypical blue/pink gender binary and empowers kids, and their grown-ups, to express themselves in every colour of the rainbow</a:t>
            </a:r>
          </a:p>
          <a:p>
            <a:pPr marL="0" indent="0">
              <a:buNone/>
            </a:pPr>
            <a:endParaRPr lang="en-GB" dirty="0"/>
          </a:p>
        </p:txBody>
      </p:sp>
      <p:pic>
        <p:nvPicPr>
          <p:cNvPr id="4" name="Picture 3" descr="How Stereotypes Take Shape - Pacific Standard"/>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50982" y="5157192"/>
            <a:ext cx="2238375" cy="1438275"/>
          </a:xfrm>
          <a:prstGeom prst="rect">
            <a:avLst/>
          </a:prstGeom>
          <a:noFill/>
          <a:ln>
            <a:noFill/>
          </a:ln>
        </p:spPr>
      </p:pic>
    </p:spTree>
    <p:extLst>
      <p:ext uri="{BB962C8B-B14F-4D97-AF65-F5344CB8AC3E}">
        <p14:creationId xmlns:p14="http://schemas.microsoft.com/office/powerpoint/2010/main" val="3755069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Books to combat stereotyping at KS1 and lower KS2</a:t>
            </a:r>
          </a:p>
        </p:txBody>
      </p:sp>
      <p:sp>
        <p:nvSpPr>
          <p:cNvPr id="3" name="Content Placeholder 2"/>
          <p:cNvSpPr>
            <a:spLocks noGrp="1"/>
          </p:cNvSpPr>
          <p:nvPr>
            <p:ph idx="1"/>
          </p:nvPr>
        </p:nvSpPr>
        <p:spPr/>
        <p:txBody>
          <a:bodyPr>
            <a:normAutofit fontScale="85000" lnSpcReduction="10000"/>
          </a:bodyPr>
          <a:lstStyle/>
          <a:p>
            <a:r>
              <a:rPr lang="en-GB" i="1" dirty="0">
                <a:hlinkClick r:id="rId2"/>
              </a:rPr>
              <a:t>Shark Lady</a:t>
            </a:r>
            <a:r>
              <a:rPr lang="en-GB" dirty="0"/>
              <a:t> by Jess Keating, Marta </a:t>
            </a:r>
            <a:r>
              <a:rPr lang="en-GB" dirty="0" err="1"/>
              <a:t>Álvarez</a:t>
            </a:r>
            <a:r>
              <a:rPr lang="en-GB" dirty="0"/>
              <a:t> </a:t>
            </a:r>
            <a:r>
              <a:rPr lang="en-GB" dirty="0" err="1"/>
              <a:t>Miguéns</a:t>
            </a:r>
            <a:r>
              <a:rPr lang="en-GB" dirty="0"/>
              <a:t> - This rhyming book reminds children they can play with the toys they want to. </a:t>
            </a:r>
          </a:p>
          <a:p>
            <a:r>
              <a:rPr lang="en-GB" i="1" dirty="0">
                <a:hlinkClick r:id="rId3"/>
              </a:rPr>
              <a:t>This is Our House</a:t>
            </a:r>
            <a:r>
              <a:rPr lang="en-GB" dirty="0"/>
              <a:t> by Michael Rosen, Bob Graham - This true story shares how Eugenie Clark became known as the shark lady. </a:t>
            </a:r>
          </a:p>
          <a:p>
            <a:r>
              <a:rPr lang="en-GB" i="1" dirty="0">
                <a:hlinkClick r:id="rId4"/>
              </a:rPr>
              <a:t>Curious Pearl, Science Girl 4D</a:t>
            </a:r>
            <a:r>
              <a:rPr lang="en-GB" dirty="0"/>
              <a:t> by Eric Braun, Stephanie </a:t>
            </a:r>
            <a:r>
              <a:rPr lang="en-GB" dirty="0" err="1"/>
              <a:t>Dehennin</a:t>
            </a:r>
            <a:r>
              <a:rPr lang="en-GB" dirty="0"/>
              <a:t> - This book explores sharing, exclusion, and discrimination.</a:t>
            </a:r>
          </a:p>
          <a:p>
            <a:pPr marL="0" indent="0">
              <a:buNone/>
            </a:pPr>
            <a:endParaRPr lang="en-GB" dirty="0"/>
          </a:p>
        </p:txBody>
      </p:sp>
      <p:pic>
        <p:nvPicPr>
          <p:cNvPr id="4" name="Picture 3" descr="How Stereotypes Take Shape - Pacific Standard"/>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5229200"/>
            <a:ext cx="2238375" cy="1438275"/>
          </a:xfrm>
          <a:prstGeom prst="rect">
            <a:avLst/>
          </a:prstGeom>
          <a:noFill/>
          <a:ln>
            <a:noFill/>
          </a:ln>
        </p:spPr>
      </p:pic>
    </p:spTree>
    <p:extLst>
      <p:ext uri="{BB962C8B-B14F-4D97-AF65-F5344CB8AC3E}">
        <p14:creationId xmlns:p14="http://schemas.microsoft.com/office/powerpoint/2010/main" val="865821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Domestic Abuse – a reminder</a:t>
            </a:r>
          </a:p>
        </p:txBody>
      </p:sp>
      <p:sp>
        <p:nvSpPr>
          <p:cNvPr id="3" name="Content Placeholder 2"/>
          <p:cNvSpPr>
            <a:spLocks noGrp="1"/>
          </p:cNvSpPr>
          <p:nvPr>
            <p:ph idx="1"/>
          </p:nvPr>
        </p:nvSpPr>
        <p:spPr/>
        <p:txBody>
          <a:bodyPr>
            <a:normAutofit/>
          </a:bodyPr>
          <a:lstStyle/>
          <a:p>
            <a:r>
              <a:rPr lang="en-GB" sz="3000" dirty="0">
                <a:latin typeface="Calibri" panose="020F0502020204030204" pitchFamily="34" charset="0"/>
                <a:cs typeface="Calibri" panose="020F0502020204030204" pitchFamily="34" charset="0"/>
              </a:rPr>
              <a:t>One in seven (14.2%) children and young people under the age of 18 will have lived with domestic violence at some point in their childhood, with damaging impact on every area of children and young people’s lives.</a:t>
            </a:r>
          </a:p>
          <a:p>
            <a:r>
              <a:rPr lang="en-GB" sz="3000" dirty="0">
                <a:latin typeface="Calibri" panose="020F0502020204030204" pitchFamily="34" charset="0"/>
                <a:cs typeface="Calibri" panose="020F0502020204030204" pitchFamily="34" charset="0"/>
              </a:rPr>
              <a:t>In the financial year 2018-19, 64.1% of women in refuge services had children and 8.2% were pregnant.</a:t>
            </a:r>
          </a:p>
        </p:txBody>
      </p:sp>
      <p:pic>
        <p:nvPicPr>
          <p:cNvPr id="4" name="Picture 3" descr="The Dangers of Domestic Violence and the Importance of Prevention | LLU  Institute for Health Policy Leadership"/>
          <p:cNvPicPr/>
          <p:nvPr/>
        </p:nvPicPr>
        <p:blipFill>
          <a:blip r:embed="rId2">
            <a:extLst>
              <a:ext uri="{28A0092B-C50C-407E-A947-70E740481C1C}">
                <a14:useLocalDpi xmlns:a14="http://schemas.microsoft.com/office/drawing/2010/main" val="0"/>
              </a:ext>
            </a:extLst>
          </a:blip>
          <a:srcRect/>
          <a:stretch>
            <a:fillRect/>
          </a:stretch>
        </p:blipFill>
        <p:spPr bwMode="auto">
          <a:xfrm>
            <a:off x="6760193" y="5229200"/>
            <a:ext cx="1962522" cy="1303585"/>
          </a:xfrm>
          <a:prstGeom prst="rect">
            <a:avLst/>
          </a:prstGeom>
          <a:noFill/>
          <a:ln>
            <a:noFill/>
          </a:ln>
        </p:spPr>
      </p:pic>
    </p:spTree>
    <p:extLst>
      <p:ext uri="{BB962C8B-B14F-4D97-AF65-F5344CB8AC3E}">
        <p14:creationId xmlns:p14="http://schemas.microsoft.com/office/powerpoint/2010/main" val="2094108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Books to combat stereotyping at KS2 and lower KS3</a:t>
            </a:r>
          </a:p>
        </p:txBody>
      </p:sp>
      <p:sp>
        <p:nvSpPr>
          <p:cNvPr id="3" name="Content Placeholder 2"/>
          <p:cNvSpPr>
            <a:spLocks noGrp="1"/>
          </p:cNvSpPr>
          <p:nvPr>
            <p:ph idx="1"/>
          </p:nvPr>
        </p:nvSpPr>
        <p:spPr/>
        <p:txBody>
          <a:bodyPr>
            <a:normAutofit fontScale="62500" lnSpcReduction="20000"/>
          </a:bodyPr>
          <a:lstStyle/>
          <a:p>
            <a:r>
              <a:rPr lang="en-GB" i="1" dirty="0">
                <a:hlinkClick r:id="rId2"/>
              </a:rPr>
              <a:t>Ada's Ideas</a:t>
            </a:r>
            <a:r>
              <a:rPr lang="en-GB" dirty="0"/>
              <a:t> by Fiona Robinson - This book tells the story of Ada Lovelace, the World's First Computer Programmer</a:t>
            </a:r>
          </a:p>
          <a:p>
            <a:r>
              <a:rPr lang="en-GB" i="1" dirty="0">
                <a:hlinkClick r:id="rId3"/>
              </a:rPr>
              <a:t>Tara </a:t>
            </a:r>
            <a:r>
              <a:rPr lang="en-GB" i="1" dirty="0" err="1">
                <a:hlinkClick r:id="rId3"/>
              </a:rPr>
              <a:t>Binns</a:t>
            </a:r>
            <a:r>
              <a:rPr lang="en-GB" dirty="0"/>
              <a:t> by Lisa </a:t>
            </a:r>
            <a:r>
              <a:rPr lang="en-GB" dirty="0" err="1"/>
              <a:t>Rajan</a:t>
            </a:r>
            <a:r>
              <a:rPr lang="en-GB" dirty="0"/>
              <a:t>, </a:t>
            </a:r>
            <a:r>
              <a:rPr lang="en-GB" dirty="0" err="1"/>
              <a:t>Eerika</a:t>
            </a:r>
            <a:r>
              <a:rPr lang="en-GB" dirty="0"/>
              <a:t> </a:t>
            </a:r>
            <a:r>
              <a:rPr lang="en-GB" dirty="0" err="1"/>
              <a:t>Omiyale</a:t>
            </a:r>
            <a:endParaRPr lang="en-GB" dirty="0"/>
          </a:p>
          <a:p>
            <a:pPr marL="0" indent="0">
              <a:buNone/>
            </a:pPr>
            <a:r>
              <a:rPr lang="en-GB" dirty="0"/>
              <a:t>-This series of books contains some Big Cat Phonics books. They are designed to inspire children to think about different careers. </a:t>
            </a:r>
          </a:p>
          <a:p>
            <a:r>
              <a:rPr lang="en-GB" i="1" dirty="0">
                <a:hlinkClick r:id="rId4"/>
              </a:rPr>
              <a:t>The Turbulent Term of Tyke Tiler</a:t>
            </a:r>
            <a:r>
              <a:rPr lang="en-GB" dirty="0"/>
              <a:t> by Gene Kemp</a:t>
            </a:r>
          </a:p>
          <a:p>
            <a:pPr>
              <a:buFontTx/>
              <a:buChar char="-"/>
            </a:pPr>
            <a:r>
              <a:rPr lang="en-GB" dirty="0"/>
              <a:t>This classic book explores gender stereotypes as the character of Tyke unfolds. </a:t>
            </a:r>
          </a:p>
          <a:p>
            <a:r>
              <a:rPr lang="en-GB" b="1" dirty="0"/>
              <a:t>Amazing Grace by Mary Hoffman - </a:t>
            </a:r>
            <a:r>
              <a:rPr lang="en-GB" dirty="0"/>
              <a:t>Grace’s love of </a:t>
            </a:r>
            <a:r>
              <a:rPr lang="en-GB" b="1" u="sng" dirty="0">
                <a:hlinkClick r:id="rId5"/>
              </a:rPr>
              <a:t>reading</a:t>
            </a:r>
            <a:r>
              <a:rPr lang="en-GB" dirty="0"/>
              <a:t> and role-play motivates her to audition for the role of Peter Pan in the school play. The other children tell her she can’t play a boys part. Her mama and Nana tell her she can be anything she wants, helping her find the </a:t>
            </a:r>
            <a:r>
              <a:rPr lang="en-GB" b="1" u="sng" dirty="0">
                <a:hlinkClick r:id="rId6"/>
              </a:rPr>
              <a:t>confidence</a:t>
            </a:r>
            <a:r>
              <a:rPr lang="en-GB" dirty="0"/>
              <a:t> to audition and win the role of Peter Pan.</a:t>
            </a:r>
          </a:p>
          <a:p>
            <a:pPr>
              <a:buFontTx/>
              <a:buChar char="-"/>
            </a:pPr>
            <a:endParaRPr lang="en-GB" dirty="0"/>
          </a:p>
          <a:p>
            <a:pPr marL="0" indent="0">
              <a:buNone/>
            </a:pPr>
            <a:endParaRPr lang="en-GB" dirty="0"/>
          </a:p>
          <a:p>
            <a:endParaRPr lang="en-GB" dirty="0"/>
          </a:p>
          <a:p>
            <a:pPr marL="0" indent="0">
              <a:buNone/>
            </a:pPr>
            <a:endParaRPr lang="en-GB" dirty="0"/>
          </a:p>
          <a:p>
            <a:endParaRPr lang="en-GB" dirty="0"/>
          </a:p>
        </p:txBody>
      </p:sp>
      <p:pic>
        <p:nvPicPr>
          <p:cNvPr id="4" name="Picture 3" descr="How Stereotypes Take Shape - Pacific Standard"/>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8224" y="5229200"/>
            <a:ext cx="2238375" cy="1438275"/>
          </a:xfrm>
          <a:prstGeom prst="rect">
            <a:avLst/>
          </a:prstGeom>
          <a:noFill/>
          <a:ln>
            <a:noFill/>
          </a:ln>
        </p:spPr>
      </p:pic>
    </p:spTree>
    <p:extLst>
      <p:ext uri="{BB962C8B-B14F-4D97-AF65-F5344CB8AC3E}">
        <p14:creationId xmlns:p14="http://schemas.microsoft.com/office/powerpoint/2010/main" val="2304698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Books to challenge stereotyping at KS2 and lower KS3</a:t>
            </a:r>
          </a:p>
        </p:txBody>
      </p:sp>
      <p:sp>
        <p:nvSpPr>
          <p:cNvPr id="3" name="Content Placeholder 2"/>
          <p:cNvSpPr>
            <a:spLocks noGrp="1"/>
          </p:cNvSpPr>
          <p:nvPr>
            <p:ph idx="1"/>
          </p:nvPr>
        </p:nvSpPr>
        <p:spPr/>
        <p:txBody>
          <a:bodyPr>
            <a:normAutofit fontScale="70000" lnSpcReduction="20000"/>
          </a:bodyPr>
          <a:lstStyle/>
          <a:p>
            <a:r>
              <a:rPr lang="en-GB" b="1" dirty="0"/>
              <a:t>The Bluest of Blues by Fiona Robinson - </a:t>
            </a:r>
            <a:r>
              <a:rPr lang="en-GB" dirty="0"/>
              <a:t>A picture book biography of botanist and photographer Anna Atkins, the first person to publish a book of photography. Her scientist father raised Anna to be a </a:t>
            </a:r>
            <a:r>
              <a:rPr lang="en-GB" b="1" u="sng" dirty="0">
                <a:hlinkClick r:id="rId2"/>
              </a:rPr>
              <a:t>scientist</a:t>
            </a:r>
            <a:r>
              <a:rPr lang="en-GB" dirty="0"/>
              <a:t>. </a:t>
            </a:r>
          </a:p>
          <a:p>
            <a:r>
              <a:rPr lang="en-GB" b="1" dirty="0"/>
              <a:t>The Boy Who Grew Flowers by Jen </a:t>
            </a:r>
            <a:r>
              <a:rPr lang="en-GB" b="1" dirty="0" err="1"/>
              <a:t>Wojtowicz</a:t>
            </a:r>
            <a:r>
              <a:rPr lang="en-GB" b="1" dirty="0"/>
              <a:t> - </a:t>
            </a:r>
            <a:r>
              <a:rPr lang="en-GB" dirty="0"/>
              <a:t>Rink </a:t>
            </a:r>
            <a:r>
              <a:rPr lang="en-GB" dirty="0" err="1"/>
              <a:t>Bowagon</a:t>
            </a:r>
            <a:r>
              <a:rPr lang="en-GB" dirty="0"/>
              <a:t> is ignored by his teacher and classmates because he sprouts flowers from his body. He notices the new girl wears a flower in her hair and has one leg shorter than the other, so Rink makes her a special pair of shoes. Excited, she invited him to the school dance where he discovers the flower behind her ear is his.</a:t>
            </a:r>
          </a:p>
          <a:p>
            <a:endParaRPr lang="en-GB" dirty="0"/>
          </a:p>
        </p:txBody>
      </p:sp>
      <p:pic>
        <p:nvPicPr>
          <p:cNvPr id="4" name="Picture 3" descr="How Stereotypes Take Shape - Pacific Standar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8425" y="5085184"/>
            <a:ext cx="2238375" cy="1438275"/>
          </a:xfrm>
          <a:prstGeom prst="rect">
            <a:avLst/>
          </a:prstGeom>
          <a:noFill/>
          <a:ln>
            <a:noFill/>
          </a:ln>
        </p:spPr>
      </p:pic>
    </p:spTree>
    <p:extLst>
      <p:ext uri="{BB962C8B-B14F-4D97-AF65-F5344CB8AC3E}">
        <p14:creationId xmlns:p14="http://schemas.microsoft.com/office/powerpoint/2010/main" val="1001521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Books to challenge stereotyping at KS2 and lower KS3</a:t>
            </a:r>
            <a:endParaRPr lang="en-GB" b="1" dirty="0"/>
          </a:p>
        </p:txBody>
      </p:sp>
      <p:sp>
        <p:nvSpPr>
          <p:cNvPr id="3" name="Content Placeholder 2"/>
          <p:cNvSpPr>
            <a:spLocks noGrp="1"/>
          </p:cNvSpPr>
          <p:nvPr>
            <p:ph idx="1"/>
          </p:nvPr>
        </p:nvSpPr>
        <p:spPr/>
        <p:txBody>
          <a:bodyPr>
            <a:normAutofit fontScale="55000" lnSpcReduction="20000"/>
          </a:bodyPr>
          <a:lstStyle/>
          <a:p>
            <a:r>
              <a:rPr lang="en-GB" b="1" dirty="0"/>
              <a:t>Drum Dream Girl: How One Girl’s Courage Changed Music by Margarita Engle - </a:t>
            </a:r>
            <a:r>
              <a:rPr lang="en-GB" dirty="0"/>
              <a:t>Cuba’s traditions don’t allow female drummers. A young girl tries to keep her passion a secret. But when others hear her music they dance and sing to her rhythm. This passion changes tradition and anyone who dreams of playing the drums, no matter their </a:t>
            </a:r>
            <a:r>
              <a:rPr lang="en-GB" b="1" u="sng" dirty="0">
                <a:hlinkClick r:id="rId2"/>
              </a:rPr>
              <a:t>gender</a:t>
            </a:r>
            <a:r>
              <a:rPr lang="en-GB" dirty="0"/>
              <a:t>, can.</a:t>
            </a:r>
          </a:p>
          <a:p>
            <a:r>
              <a:rPr lang="en-GB" b="1" dirty="0"/>
              <a:t>Emmeline Pankhurst by Lisbeth Kaiser - </a:t>
            </a:r>
            <a:r>
              <a:rPr lang="en-GB" dirty="0"/>
              <a:t>As a political activist, Emmeline Pankhurst dedicated her life to the fight for women’s equality. She organised the suffragette movement in the UK and was instrumental in women gaining the right to </a:t>
            </a:r>
            <a:r>
              <a:rPr lang="en-GB" b="1" u="sng" dirty="0">
                <a:hlinkClick r:id="rId3"/>
              </a:rPr>
              <a:t>vote</a:t>
            </a:r>
            <a:r>
              <a:rPr lang="en-GB" dirty="0"/>
              <a:t>. The book includes a profile of Mrs. Pankhurst’s life accompanied by historical photos and a timeline.</a:t>
            </a:r>
          </a:p>
          <a:p>
            <a:r>
              <a:rPr lang="en-GB" b="1" dirty="0"/>
              <a:t>Hidden Figures by Margot Lee </a:t>
            </a:r>
            <a:r>
              <a:rPr lang="en-GB" b="1" dirty="0" err="1"/>
              <a:t>Shetterly</a:t>
            </a:r>
            <a:r>
              <a:rPr lang="en-GB" b="1" dirty="0"/>
              <a:t> - </a:t>
            </a:r>
            <a:r>
              <a:rPr lang="en-GB" dirty="0"/>
              <a:t>Hidden Figures tells the inspirational story of four black women who worked at NASA in the 1940s. Their intelligence and </a:t>
            </a:r>
            <a:r>
              <a:rPr lang="en-GB" b="1" dirty="0">
                <a:hlinkClick r:id="rId4"/>
              </a:rPr>
              <a:t>determination</a:t>
            </a:r>
            <a:r>
              <a:rPr lang="en-GB" dirty="0"/>
              <a:t> changed the world by putting a man on the moon.</a:t>
            </a:r>
          </a:p>
          <a:p>
            <a:endParaRPr lang="en-GB" dirty="0"/>
          </a:p>
          <a:p>
            <a:endParaRPr lang="en-GB" dirty="0"/>
          </a:p>
          <a:p>
            <a:endParaRPr lang="en-GB" dirty="0"/>
          </a:p>
        </p:txBody>
      </p:sp>
      <p:pic>
        <p:nvPicPr>
          <p:cNvPr id="4" name="Picture 3" descr="How Stereotypes Take Shape - Pacific Standard"/>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5157192"/>
            <a:ext cx="2238375" cy="1438275"/>
          </a:xfrm>
          <a:prstGeom prst="rect">
            <a:avLst/>
          </a:prstGeom>
          <a:noFill/>
          <a:ln>
            <a:noFill/>
          </a:ln>
        </p:spPr>
      </p:pic>
    </p:spTree>
    <p:extLst>
      <p:ext uri="{BB962C8B-B14F-4D97-AF65-F5344CB8AC3E}">
        <p14:creationId xmlns:p14="http://schemas.microsoft.com/office/powerpoint/2010/main" val="4217329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 to ask</a:t>
            </a:r>
          </a:p>
        </p:txBody>
      </p:sp>
      <p:sp>
        <p:nvSpPr>
          <p:cNvPr id="3" name="Content Placeholder 2"/>
          <p:cNvSpPr>
            <a:spLocks noGrp="1"/>
          </p:cNvSpPr>
          <p:nvPr>
            <p:ph idx="1"/>
          </p:nvPr>
        </p:nvSpPr>
        <p:spPr>
          <a:xfrm>
            <a:off x="457200" y="1600201"/>
            <a:ext cx="8003232" cy="4133055"/>
          </a:xfrm>
        </p:spPr>
        <p:txBody>
          <a:bodyPr>
            <a:normAutofit fontScale="55000" lnSpcReduction="20000"/>
          </a:bodyPr>
          <a:lstStyle/>
          <a:p>
            <a:r>
              <a:rPr lang="en-GB" dirty="0"/>
              <a:t>What does the word ‘stereotypes’ mean?</a:t>
            </a:r>
          </a:p>
          <a:p>
            <a:r>
              <a:rPr lang="en-GB" dirty="0"/>
              <a:t>What is gender stereotyping?</a:t>
            </a:r>
          </a:p>
          <a:p>
            <a:r>
              <a:rPr lang="en-GB" dirty="0"/>
              <a:t>What is gender identity?</a:t>
            </a:r>
          </a:p>
          <a:p>
            <a:r>
              <a:rPr lang="en-GB" dirty="0"/>
              <a:t>Where do you think gender stereotypes come from?</a:t>
            </a:r>
          </a:p>
          <a:p>
            <a:r>
              <a:rPr lang="en-GB" dirty="0"/>
              <a:t>Why do you think there gender stereotyping exists?</a:t>
            </a:r>
          </a:p>
          <a:p>
            <a:r>
              <a:rPr lang="en-GB" dirty="0"/>
              <a:t>Have you come across gender stereotypes in books you have read? What examples can you think of?</a:t>
            </a:r>
          </a:p>
          <a:p>
            <a:r>
              <a:rPr lang="en-GB" dirty="0"/>
              <a:t>What female gender stereotypes can you think of?</a:t>
            </a:r>
          </a:p>
          <a:p>
            <a:r>
              <a:rPr lang="en-GB" dirty="0"/>
              <a:t>What male gender stereotypes can you think of?</a:t>
            </a:r>
          </a:p>
          <a:p>
            <a:r>
              <a:rPr lang="en-GB" dirty="0"/>
              <a:t>How do you think gender stereotypes in books affect the reader?</a:t>
            </a:r>
          </a:p>
          <a:p>
            <a:r>
              <a:rPr lang="en-GB" dirty="0"/>
              <a:t>Do you think male and female characters are treated in the same way? For example, could [character] have been male or female? Explain your answer?</a:t>
            </a:r>
          </a:p>
          <a:p>
            <a:endParaRPr lang="en-GB" dirty="0"/>
          </a:p>
          <a:p>
            <a:pPr marL="0" indent="0">
              <a:buNone/>
            </a:pPr>
            <a:r>
              <a:rPr lang="en-GB" dirty="0">
                <a:hlinkClick r:id="rId2"/>
              </a:rPr>
              <a:t>https://liftinglimits.org.uk/families/</a:t>
            </a:r>
            <a:endParaRPr lang="en-GB" dirty="0"/>
          </a:p>
          <a:p>
            <a:pPr marL="0" indent="0">
              <a:buNone/>
            </a:pPr>
            <a:endParaRPr lang="en-GB" dirty="0"/>
          </a:p>
          <a:p>
            <a:pPr marL="0" indent="0">
              <a:buNone/>
            </a:pPr>
            <a:endParaRPr lang="en-GB" dirty="0"/>
          </a:p>
        </p:txBody>
      </p:sp>
      <p:pic>
        <p:nvPicPr>
          <p:cNvPr id="4" name="Picture 3" descr="How Stereotypes Take Shape - Pacific Standar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5196681"/>
            <a:ext cx="2238375" cy="1438275"/>
          </a:xfrm>
          <a:prstGeom prst="rect">
            <a:avLst/>
          </a:prstGeom>
          <a:noFill/>
          <a:ln>
            <a:noFill/>
          </a:ln>
        </p:spPr>
      </p:pic>
    </p:spTree>
    <p:extLst>
      <p:ext uri="{BB962C8B-B14F-4D97-AF65-F5344CB8AC3E}">
        <p14:creationId xmlns:p14="http://schemas.microsoft.com/office/powerpoint/2010/main" val="1435813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Stage 3</a:t>
            </a:r>
          </a:p>
        </p:txBody>
      </p:sp>
      <p:sp>
        <p:nvSpPr>
          <p:cNvPr id="3" name="Content Placeholder 2"/>
          <p:cNvSpPr>
            <a:spLocks noGrp="1"/>
          </p:cNvSpPr>
          <p:nvPr>
            <p:ph idx="1"/>
          </p:nvPr>
        </p:nvSpPr>
        <p:spPr/>
        <p:txBody>
          <a:bodyPr>
            <a:normAutofit fontScale="62500" lnSpcReduction="20000"/>
          </a:bodyPr>
          <a:lstStyle/>
          <a:p>
            <a:pPr marL="0" indent="0">
              <a:buNone/>
            </a:pPr>
            <a:r>
              <a:rPr lang="en-GB" dirty="0"/>
              <a:t>Do your own gender balance book test. Simply pick ten books from your bookshelf or book corner and look at the gender balance: </a:t>
            </a:r>
          </a:p>
          <a:p>
            <a:r>
              <a:rPr lang="en-GB" dirty="0"/>
              <a:t>How many male characters are there? </a:t>
            </a:r>
          </a:p>
          <a:p>
            <a:r>
              <a:rPr lang="en-GB" dirty="0"/>
              <a:t>How many female characters are there? </a:t>
            </a:r>
          </a:p>
          <a:p>
            <a:r>
              <a:rPr lang="en-GB" dirty="0"/>
              <a:t>Who gets to speak? </a:t>
            </a:r>
          </a:p>
          <a:p>
            <a:r>
              <a:rPr lang="en-GB" dirty="0"/>
              <a:t>Who gets to act? </a:t>
            </a:r>
          </a:p>
          <a:p>
            <a:r>
              <a:rPr lang="en-GB" dirty="0"/>
              <a:t>What are male and female characters shown doing?</a:t>
            </a:r>
          </a:p>
          <a:p>
            <a:r>
              <a:rPr lang="en-GB" dirty="0"/>
              <a:t>Who are the heroes?</a:t>
            </a:r>
          </a:p>
          <a:p>
            <a:r>
              <a:rPr lang="en-GB" dirty="0"/>
              <a:t>Who are the villains? </a:t>
            </a:r>
          </a:p>
          <a:p>
            <a:endParaRPr lang="en-GB" dirty="0"/>
          </a:p>
          <a:p>
            <a:pPr marL="0" indent="0">
              <a:buNone/>
            </a:pPr>
            <a:r>
              <a:rPr lang="en-GB" dirty="0"/>
              <a:t>http://www.lettoysbetoys.org.uk/constructing-bias-the-wonky-world-of-picture-books/</a:t>
            </a:r>
          </a:p>
          <a:p>
            <a:pPr marL="0" indent="0">
              <a:buNone/>
            </a:pPr>
            <a:endParaRPr lang="en-GB" dirty="0"/>
          </a:p>
        </p:txBody>
      </p:sp>
      <p:pic>
        <p:nvPicPr>
          <p:cNvPr id="4" name="Picture 3" descr="How Stereotypes Take Shape - Pacific Standar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8425" y="5157192"/>
            <a:ext cx="2238375" cy="1438275"/>
          </a:xfrm>
          <a:prstGeom prst="rect">
            <a:avLst/>
          </a:prstGeom>
          <a:noFill/>
          <a:ln>
            <a:noFill/>
          </a:ln>
        </p:spPr>
      </p:pic>
    </p:spTree>
    <p:extLst>
      <p:ext uri="{BB962C8B-B14F-4D97-AF65-F5344CB8AC3E}">
        <p14:creationId xmlns:p14="http://schemas.microsoft.com/office/powerpoint/2010/main" val="2665773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Challenging stereotypes – Anna Freud</a:t>
            </a:r>
          </a:p>
        </p:txBody>
      </p:sp>
      <p:sp>
        <p:nvSpPr>
          <p:cNvPr id="3" name="Content Placeholder 2"/>
          <p:cNvSpPr>
            <a:spLocks noGrp="1"/>
          </p:cNvSpPr>
          <p:nvPr>
            <p:ph idx="1"/>
          </p:nvPr>
        </p:nvSpPr>
        <p:spPr/>
        <p:txBody>
          <a:bodyPr/>
          <a:lstStyle/>
          <a:p>
            <a:pPr marL="0" indent="0">
              <a:buNone/>
            </a:pPr>
            <a:r>
              <a:rPr lang="en-GB" dirty="0">
                <a:hlinkClick r:id="rId2"/>
              </a:rPr>
              <a:t>https://www.teachprimary.com/learning_resources/view/pshe-lesson-plan-challenging-stereotypes</a:t>
            </a:r>
            <a:endParaRPr lang="en-GB" dirty="0"/>
          </a:p>
          <a:p>
            <a:pPr marL="0" indent="0">
              <a:buNone/>
            </a:pPr>
            <a:endParaRPr lang="en-GB" dirty="0"/>
          </a:p>
          <a:p>
            <a:pPr marL="0" indent="0">
              <a:buNone/>
            </a:pPr>
            <a:endParaRPr lang="en-GB" dirty="0"/>
          </a:p>
        </p:txBody>
      </p:sp>
      <p:pic>
        <p:nvPicPr>
          <p:cNvPr id="4" name="Picture 3" descr="How Stereotypes Take Shape - Pacific Standar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3543137"/>
            <a:ext cx="3135411" cy="2375322"/>
          </a:xfrm>
          <a:prstGeom prst="rect">
            <a:avLst/>
          </a:prstGeom>
          <a:noFill/>
          <a:ln>
            <a:noFill/>
          </a:ln>
        </p:spPr>
      </p:pic>
    </p:spTree>
    <p:extLst>
      <p:ext uri="{BB962C8B-B14F-4D97-AF65-F5344CB8AC3E}">
        <p14:creationId xmlns:p14="http://schemas.microsoft.com/office/powerpoint/2010/main" val="2598104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Conflict resolution – through peer mentors and guiding peers</a:t>
            </a:r>
          </a:p>
        </p:txBody>
      </p:sp>
      <p:sp>
        <p:nvSpPr>
          <p:cNvPr id="3" name="Content Placeholder 2"/>
          <p:cNvSpPr>
            <a:spLocks noGrp="1"/>
          </p:cNvSpPr>
          <p:nvPr>
            <p:ph idx="1"/>
          </p:nvPr>
        </p:nvSpPr>
        <p:spPr/>
        <p:txBody>
          <a:bodyPr>
            <a:normAutofit fontScale="92500" lnSpcReduction="10000"/>
          </a:bodyPr>
          <a:lstStyle/>
          <a:p>
            <a:pPr marL="0" indent="0">
              <a:buNone/>
            </a:pPr>
            <a:r>
              <a:rPr lang="en-GB" sz="3000" dirty="0">
                <a:latin typeface="Calibri" panose="020F0502020204030204" pitchFamily="34" charset="0"/>
                <a:cs typeface="Calibri" panose="020F0502020204030204" pitchFamily="34" charset="0"/>
              </a:rPr>
              <a:t>1. Understanding feelings</a:t>
            </a:r>
          </a:p>
          <a:p>
            <a:pPr marL="0" indent="0">
              <a:buNone/>
            </a:pPr>
            <a:r>
              <a:rPr lang="en-GB" sz="3000" dirty="0">
                <a:latin typeface="Calibri" panose="020F0502020204030204" pitchFamily="34" charset="0"/>
                <a:cs typeface="Calibri" panose="020F0502020204030204" pitchFamily="34" charset="0"/>
              </a:rPr>
              <a:t>2. Using an Immediate Calming Strategy</a:t>
            </a:r>
          </a:p>
          <a:p>
            <a:pPr marL="0" indent="0">
              <a:buNone/>
            </a:pPr>
            <a:r>
              <a:rPr lang="en-GB" sz="3000" dirty="0">
                <a:latin typeface="Calibri" panose="020F0502020204030204" pitchFamily="34" charset="0"/>
                <a:cs typeface="Calibri" panose="020F0502020204030204" pitchFamily="34" charset="0"/>
              </a:rPr>
              <a:t>3. Scale the problem</a:t>
            </a:r>
          </a:p>
          <a:p>
            <a:pPr marL="0" indent="0">
              <a:buNone/>
            </a:pPr>
            <a:r>
              <a:rPr lang="en-GB" sz="3000" dirty="0">
                <a:latin typeface="Calibri" panose="020F0502020204030204" pitchFamily="34" charset="0"/>
                <a:cs typeface="Calibri" panose="020F0502020204030204" pitchFamily="34" charset="0"/>
              </a:rPr>
              <a:t>4. Expressing feelings and needs</a:t>
            </a:r>
          </a:p>
          <a:p>
            <a:pPr marL="0" indent="0">
              <a:buNone/>
            </a:pPr>
            <a:r>
              <a:rPr lang="en-GB" sz="3000" dirty="0">
                <a:latin typeface="Calibri" panose="020F0502020204030204" pitchFamily="34" charset="0"/>
                <a:cs typeface="Calibri" panose="020F0502020204030204" pitchFamily="34" charset="0"/>
              </a:rPr>
              <a:t>5. Actively listening and reflecting</a:t>
            </a:r>
          </a:p>
          <a:p>
            <a:pPr marL="0" indent="0">
              <a:buNone/>
            </a:pPr>
            <a:r>
              <a:rPr lang="en-GB" sz="3000" dirty="0">
                <a:latin typeface="Calibri" panose="020F0502020204030204" pitchFamily="34" charset="0"/>
                <a:cs typeface="Calibri" panose="020F0502020204030204" pitchFamily="34" charset="0"/>
              </a:rPr>
              <a:t>6. Brainstorming solutions</a:t>
            </a:r>
          </a:p>
          <a:p>
            <a:pPr marL="0" indent="0">
              <a:buNone/>
            </a:pPr>
            <a:r>
              <a:rPr lang="en-GB" sz="3000" dirty="0">
                <a:latin typeface="Calibri" panose="020F0502020204030204" pitchFamily="34" charset="0"/>
                <a:cs typeface="Calibri" panose="020F0502020204030204" pitchFamily="34" charset="0"/>
              </a:rPr>
              <a:t>7. Choosing solutions</a:t>
            </a:r>
          </a:p>
          <a:p>
            <a:pPr marL="0" indent="0">
              <a:buNone/>
            </a:pPr>
            <a:r>
              <a:rPr lang="en-GB" sz="3000" dirty="0">
                <a:latin typeface="Calibri" panose="020F0502020204030204" pitchFamily="34" charset="0"/>
                <a:cs typeface="Calibri" panose="020F0502020204030204" pitchFamily="34" charset="0"/>
              </a:rPr>
              <a:t>8. Moving on</a:t>
            </a:r>
          </a:p>
          <a:p>
            <a:pPr marL="0" indent="0">
              <a:buNone/>
            </a:pPr>
            <a:endParaRPr lang="en-GB" sz="3000" dirty="0">
              <a:latin typeface="Calibri" panose="020F0502020204030204" pitchFamily="34" charset="0"/>
              <a:cs typeface="Calibri" panose="020F0502020204030204" pitchFamily="34" charset="0"/>
            </a:endParaRPr>
          </a:p>
          <a:p>
            <a:endParaRPr lang="en-GB" dirty="0"/>
          </a:p>
        </p:txBody>
      </p:sp>
      <p:pic>
        <p:nvPicPr>
          <p:cNvPr id="4" name="Picture 3" descr="Conflict Resolution Techniques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9525" y="5085184"/>
            <a:ext cx="2327275" cy="1309370"/>
          </a:xfrm>
          <a:prstGeom prst="rect">
            <a:avLst/>
          </a:prstGeom>
          <a:noFill/>
          <a:ln>
            <a:noFill/>
          </a:ln>
        </p:spPr>
      </p:pic>
    </p:spTree>
    <p:extLst>
      <p:ext uri="{BB962C8B-B14F-4D97-AF65-F5344CB8AC3E}">
        <p14:creationId xmlns:p14="http://schemas.microsoft.com/office/powerpoint/2010/main" val="505380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 and the law</a:t>
            </a:r>
          </a:p>
        </p:txBody>
      </p:sp>
      <p:sp>
        <p:nvSpPr>
          <p:cNvPr id="3" name="Content Placeholder 2"/>
          <p:cNvSpPr>
            <a:spLocks noGrp="1"/>
          </p:cNvSpPr>
          <p:nvPr>
            <p:ph idx="1"/>
          </p:nvPr>
        </p:nvSpPr>
        <p:spPr/>
        <p:txBody>
          <a:bodyPr/>
          <a:lstStyle/>
          <a:p>
            <a:pPr marL="0" indent="0">
              <a:buNone/>
            </a:pPr>
            <a:r>
              <a:rPr lang="en-GB" dirty="0"/>
              <a:t>Using the British Values:</a:t>
            </a:r>
          </a:p>
          <a:p>
            <a:r>
              <a:rPr lang="en-GB" dirty="0"/>
              <a:t>Democracy.</a:t>
            </a:r>
          </a:p>
          <a:p>
            <a:r>
              <a:rPr lang="en-GB" dirty="0"/>
              <a:t>Rule of Law.</a:t>
            </a:r>
          </a:p>
          <a:p>
            <a:r>
              <a:rPr lang="en-GB" dirty="0"/>
              <a:t>Respect &amp; Tolerance.</a:t>
            </a:r>
          </a:p>
          <a:p>
            <a:r>
              <a:rPr lang="en-GB" dirty="0"/>
              <a:t>Individual Liberty.</a:t>
            </a:r>
          </a:p>
          <a:p>
            <a:pPr marL="0" indent="0">
              <a:buNone/>
            </a:pPr>
            <a:endParaRPr lang="en-GB" dirty="0"/>
          </a:p>
          <a:p>
            <a:pPr marL="0" indent="0">
              <a:buNone/>
            </a:pPr>
            <a:endParaRPr lang="en-GB" dirty="0"/>
          </a:p>
        </p:txBody>
      </p:sp>
      <p:pic>
        <p:nvPicPr>
          <p:cNvPr id="4" name="Picture 3" descr="Domestic Violence Helpline - Northern Health and Social Care Trust"/>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653136"/>
            <a:ext cx="4152870" cy="1950011"/>
          </a:xfrm>
          <a:prstGeom prst="rect">
            <a:avLst/>
          </a:prstGeom>
          <a:noFill/>
          <a:ln>
            <a:noFill/>
          </a:ln>
        </p:spPr>
      </p:pic>
    </p:spTree>
    <p:extLst>
      <p:ext uri="{BB962C8B-B14F-4D97-AF65-F5344CB8AC3E}">
        <p14:creationId xmlns:p14="http://schemas.microsoft.com/office/powerpoint/2010/main" val="1336659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Domestic Abuse Act 2021</a:t>
            </a:r>
          </a:p>
        </p:txBody>
      </p:sp>
      <p:sp>
        <p:nvSpPr>
          <p:cNvPr id="3" name="Content Placeholder 2"/>
          <p:cNvSpPr>
            <a:spLocks noGrp="1"/>
          </p:cNvSpPr>
          <p:nvPr>
            <p:ph idx="1"/>
          </p:nvPr>
        </p:nvSpPr>
        <p:spPr>
          <a:xfrm>
            <a:off x="457200" y="1417638"/>
            <a:ext cx="8003232" cy="4387625"/>
          </a:xfrm>
        </p:spPr>
        <p:txBody>
          <a:bodyPr>
            <a:normAutofit fontScale="55000" lnSpcReduction="20000"/>
          </a:bodyPr>
          <a:lstStyle/>
          <a:p>
            <a:pPr marL="0" indent="0">
              <a:buNone/>
            </a:pPr>
            <a:r>
              <a:rPr lang="en-GB" b="1" dirty="0"/>
              <a:t>Children as victims of domestic abuse</a:t>
            </a:r>
          </a:p>
          <a:p>
            <a:pPr marL="0" indent="0">
              <a:buNone/>
            </a:pPr>
            <a:r>
              <a:rPr lang="en-GB" dirty="0"/>
              <a:t>(1)This section applies where behaviour of a person (“A”) towards another person (“B”) is domestic abuse.</a:t>
            </a:r>
          </a:p>
          <a:p>
            <a:pPr marL="0" indent="0">
              <a:buNone/>
            </a:pPr>
            <a:r>
              <a:rPr lang="en-GB" dirty="0"/>
              <a:t>(2)Any reference in this Act to a victim of domestic abuse includes a reference to a child who—</a:t>
            </a:r>
          </a:p>
          <a:p>
            <a:pPr marL="0" indent="0">
              <a:buNone/>
            </a:pPr>
            <a:r>
              <a:rPr lang="en-GB" dirty="0"/>
              <a:t>(a)sees or hears, or experiences the effects of, the abuse, and</a:t>
            </a:r>
          </a:p>
          <a:p>
            <a:pPr marL="0" indent="0">
              <a:buNone/>
            </a:pPr>
            <a:r>
              <a:rPr lang="en-GB" dirty="0"/>
              <a:t>(b)is related to A or B.</a:t>
            </a:r>
          </a:p>
          <a:p>
            <a:pPr marL="0" indent="0">
              <a:buNone/>
            </a:pPr>
            <a:r>
              <a:rPr lang="en-GB" dirty="0"/>
              <a:t>(3)A child is related to a person for the purposes of subsection (2) if—</a:t>
            </a:r>
          </a:p>
          <a:p>
            <a:pPr marL="0" indent="0">
              <a:buNone/>
            </a:pPr>
            <a:r>
              <a:rPr lang="en-GB" dirty="0"/>
              <a:t>(a)the person is a parent of, or has parental responsibility for, the child, or</a:t>
            </a:r>
          </a:p>
          <a:p>
            <a:pPr marL="0" indent="0">
              <a:buNone/>
            </a:pPr>
            <a:r>
              <a:rPr lang="en-GB" dirty="0"/>
              <a:t>(b)the child and the person are relatives.</a:t>
            </a:r>
          </a:p>
          <a:p>
            <a:pPr marL="0" indent="0">
              <a:buNone/>
            </a:pPr>
            <a:r>
              <a:rPr lang="en-GB" dirty="0"/>
              <a:t>(4)In this section—</a:t>
            </a:r>
          </a:p>
          <a:p>
            <a:r>
              <a:rPr lang="en-GB" dirty="0"/>
              <a:t>“child” means a person under the age of 18 years;</a:t>
            </a:r>
          </a:p>
          <a:p>
            <a:r>
              <a:rPr lang="en-GB" dirty="0"/>
              <a:t>“parental responsibility” has the same meaning as in the Children Act 1989 (see section 3 of that Act);</a:t>
            </a:r>
          </a:p>
          <a:p>
            <a:r>
              <a:rPr lang="en-GB" dirty="0"/>
              <a:t>“relative” has the meaning given by section 63(1) of the Family Law Act 1996.</a:t>
            </a:r>
          </a:p>
          <a:p>
            <a:pPr marL="0" indent="0">
              <a:buNone/>
            </a:pPr>
            <a:endParaRPr lang="en-GB" dirty="0"/>
          </a:p>
        </p:txBody>
      </p:sp>
    </p:spTree>
    <p:extLst>
      <p:ext uri="{BB962C8B-B14F-4D97-AF65-F5344CB8AC3E}">
        <p14:creationId xmlns:p14="http://schemas.microsoft.com/office/powerpoint/2010/main" val="2194953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Books on Domestic Abuse</a:t>
            </a:r>
            <a:br>
              <a:rPr lang="en-GB" dirty="0"/>
            </a:b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b="1" i="1" dirty="0">
                <a:hlinkClick r:id="rId2"/>
              </a:rPr>
              <a:t>Mommy’s Black Eye</a:t>
            </a:r>
            <a:br>
              <a:rPr lang="en-GB" dirty="0"/>
            </a:br>
            <a:r>
              <a:rPr lang="en-GB" dirty="0"/>
              <a:t>By William George </a:t>
            </a:r>
            <a:r>
              <a:rPr lang="en-GB" dirty="0" err="1"/>
              <a:t>Bentrim</a:t>
            </a:r>
            <a:r>
              <a:rPr lang="en-GB" dirty="0"/>
              <a:t> - </a:t>
            </a:r>
            <a:r>
              <a:rPr lang="en-GB" dirty="0" err="1"/>
              <a:t>Bearly</a:t>
            </a:r>
            <a:r>
              <a:rPr lang="en-GB" dirty="0"/>
              <a:t> Tolerable Publications, 2012</a:t>
            </a:r>
          </a:p>
          <a:p>
            <a:pPr marL="0" indent="0">
              <a:buNone/>
            </a:pPr>
            <a:r>
              <a:rPr lang="en-GB" b="1" i="1" dirty="0">
                <a:hlinkClick r:id="rId3"/>
              </a:rPr>
              <a:t>A Family That Fights</a:t>
            </a:r>
            <a:br>
              <a:rPr lang="en-GB" dirty="0"/>
            </a:br>
            <a:r>
              <a:rPr lang="en-GB" dirty="0"/>
              <a:t>By Sharon </a:t>
            </a:r>
            <a:r>
              <a:rPr lang="en-GB" dirty="0" err="1"/>
              <a:t>Chesler</a:t>
            </a:r>
            <a:r>
              <a:rPr lang="en-GB" dirty="0"/>
              <a:t> Bernstein - Albert Whitman &amp; Company, 1991</a:t>
            </a:r>
          </a:p>
          <a:p>
            <a:pPr marL="0" indent="0">
              <a:buNone/>
            </a:pPr>
            <a:r>
              <a:rPr lang="en-GB" b="1" dirty="0"/>
              <a:t> </a:t>
            </a:r>
            <a:r>
              <a:rPr lang="en-GB" b="1" i="1" dirty="0">
                <a:hlinkClick r:id="rId4"/>
              </a:rPr>
              <a:t>Something Is Wrong at My House</a:t>
            </a:r>
            <a:br>
              <a:rPr lang="en-GB" dirty="0"/>
            </a:br>
            <a:r>
              <a:rPr lang="en-GB" dirty="0"/>
              <a:t>By Diane Davis - </a:t>
            </a:r>
            <a:r>
              <a:rPr lang="en-GB" dirty="0">
                <a:hlinkClick r:id="rId5"/>
              </a:rPr>
              <a:t>Parenting</a:t>
            </a:r>
            <a:r>
              <a:rPr lang="en-GB" dirty="0"/>
              <a:t> Press, 2010</a:t>
            </a:r>
          </a:p>
        </p:txBody>
      </p:sp>
      <p:pic>
        <p:nvPicPr>
          <p:cNvPr id="4" name="Picture 3" descr="Domestic Violence Helpline - Northern Health and Social Care Trust"/>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192" y="5445224"/>
            <a:ext cx="2568694" cy="1157923"/>
          </a:xfrm>
          <a:prstGeom prst="rect">
            <a:avLst/>
          </a:prstGeom>
          <a:noFill/>
          <a:ln>
            <a:noFill/>
          </a:ln>
        </p:spPr>
      </p:pic>
    </p:spTree>
    <p:extLst>
      <p:ext uri="{BB962C8B-B14F-4D97-AF65-F5344CB8AC3E}">
        <p14:creationId xmlns:p14="http://schemas.microsoft.com/office/powerpoint/2010/main" val="2708343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safeguarding boards can do</a:t>
            </a:r>
          </a:p>
        </p:txBody>
      </p:sp>
      <p:sp>
        <p:nvSpPr>
          <p:cNvPr id="3" name="Content Placeholder 2"/>
          <p:cNvSpPr>
            <a:spLocks noGrp="1"/>
          </p:cNvSpPr>
          <p:nvPr>
            <p:ph idx="1"/>
          </p:nvPr>
        </p:nvSpPr>
        <p:spPr/>
        <p:txBody>
          <a:bodyPr/>
          <a:lstStyle/>
          <a:p>
            <a:r>
              <a:rPr lang="en-GB" dirty="0"/>
              <a:t>Challenge the myths that perpetuate domestic abuse.</a:t>
            </a:r>
          </a:p>
          <a:p>
            <a:r>
              <a:rPr lang="en-GB" dirty="0"/>
              <a:t>Support children to seek help and safety.</a:t>
            </a:r>
          </a:p>
          <a:p>
            <a:r>
              <a:rPr lang="en-GB" dirty="0"/>
              <a:t>Model and promote healthy, non-violent</a:t>
            </a:r>
          </a:p>
          <a:p>
            <a:r>
              <a:rPr lang="en-GB" dirty="0"/>
              <a:t>relationships.</a:t>
            </a:r>
          </a:p>
        </p:txBody>
      </p:sp>
      <p:pic>
        <p:nvPicPr>
          <p:cNvPr id="4" name="Picture 3" descr="Supporting Victims of Domestic Violence - Virtual Course"/>
          <p:cNvPicPr/>
          <p:nvPr/>
        </p:nvPicPr>
        <p:blipFill>
          <a:blip r:embed="rId2">
            <a:extLst>
              <a:ext uri="{28A0092B-C50C-407E-A947-70E740481C1C}">
                <a14:useLocalDpi xmlns:a14="http://schemas.microsoft.com/office/drawing/2010/main" val="0"/>
              </a:ext>
            </a:extLst>
          </a:blip>
          <a:srcRect/>
          <a:stretch>
            <a:fillRect/>
          </a:stretch>
        </p:blipFill>
        <p:spPr bwMode="auto">
          <a:xfrm>
            <a:off x="6763692" y="4482666"/>
            <a:ext cx="1923108" cy="1925116"/>
          </a:xfrm>
          <a:prstGeom prst="rect">
            <a:avLst/>
          </a:prstGeom>
          <a:noFill/>
          <a:ln>
            <a:noFill/>
          </a:ln>
        </p:spPr>
      </p:pic>
    </p:spTree>
    <p:extLst>
      <p:ext uri="{BB962C8B-B14F-4D97-AF65-F5344CB8AC3E}">
        <p14:creationId xmlns:p14="http://schemas.microsoft.com/office/powerpoint/2010/main" val="1940613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Books on Domestic Abuse</a:t>
            </a:r>
          </a:p>
        </p:txBody>
      </p:sp>
      <p:sp>
        <p:nvSpPr>
          <p:cNvPr id="3" name="Content Placeholder 2"/>
          <p:cNvSpPr>
            <a:spLocks noGrp="1"/>
          </p:cNvSpPr>
          <p:nvPr>
            <p:ph idx="1"/>
          </p:nvPr>
        </p:nvSpPr>
        <p:spPr/>
        <p:txBody>
          <a:bodyPr/>
          <a:lstStyle/>
          <a:p>
            <a:pPr marL="0" indent="0">
              <a:buNone/>
            </a:pPr>
            <a:r>
              <a:rPr lang="en-GB" b="1" i="1" dirty="0">
                <a:hlinkClick r:id="rId2"/>
              </a:rPr>
              <a:t>Hear My Roar: A Story of Family Violence</a:t>
            </a:r>
            <a:br>
              <a:rPr lang="en-GB" dirty="0"/>
            </a:br>
            <a:r>
              <a:rPr lang="en-GB" dirty="0"/>
              <a:t>By Gillian Watts - </a:t>
            </a:r>
            <a:r>
              <a:rPr lang="en-GB" dirty="0" err="1"/>
              <a:t>Annick</a:t>
            </a:r>
            <a:r>
              <a:rPr lang="en-GB" dirty="0"/>
              <a:t> Press, 2009</a:t>
            </a:r>
          </a:p>
          <a:p>
            <a:pPr marL="0" indent="0">
              <a:buNone/>
            </a:pPr>
            <a:r>
              <a:rPr lang="en-GB" b="1" i="1" dirty="0">
                <a:hlinkClick r:id="rId3"/>
              </a:rPr>
              <a:t>The Day My Daddy Lost His Temper</a:t>
            </a:r>
            <a:br>
              <a:rPr lang="en-GB" dirty="0"/>
            </a:br>
            <a:r>
              <a:rPr lang="en-GB" dirty="0"/>
              <a:t>By </a:t>
            </a:r>
            <a:r>
              <a:rPr lang="en-GB" dirty="0" err="1"/>
              <a:t>Dr.</a:t>
            </a:r>
            <a:r>
              <a:rPr lang="en-GB" dirty="0"/>
              <a:t> Carol Santana </a:t>
            </a:r>
            <a:r>
              <a:rPr lang="en-GB" dirty="0" err="1"/>
              <a:t>McCleary</a:t>
            </a:r>
            <a:r>
              <a:rPr lang="en-GB" dirty="0"/>
              <a:t> - Self-published, 2014</a:t>
            </a:r>
          </a:p>
        </p:txBody>
      </p:sp>
      <p:pic>
        <p:nvPicPr>
          <p:cNvPr id="4" name="Picture 3" descr="Domestic Violence Helpline - Northern Health and Social Care Trus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5157192"/>
            <a:ext cx="3216766" cy="1445955"/>
          </a:xfrm>
          <a:prstGeom prst="rect">
            <a:avLst/>
          </a:prstGeom>
          <a:noFill/>
          <a:ln>
            <a:noFill/>
          </a:ln>
        </p:spPr>
      </p:pic>
    </p:spTree>
    <p:extLst>
      <p:ext uri="{BB962C8B-B14F-4D97-AF65-F5344CB8AC3E}">
        <p14:creationId xmlns:p14="http://schemas.microsoft.com/office/powerpoint/2010/main" val="3857353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8ECF-2BC1-442E-BEC6-0D7BFC6B2AAD}"/>
              </a:ext>
            </a:extLst>
          </p:cNvPr>
          <p:cNvSpPr>
            <a:spLocks noGrp="1"/>
          </p:cNvSpPr>
          <p:nvPr>
            <p:ph type="title"/>
          </p:nvPr>
        </p:nvSpPr>
        <p:spPr/>
        <p:txBody>
          <a:bodyPr>
            <a:normAutofit fontScale="90000"/>
          </a:bodyPr>
          <a:lstStyle/>
          <a:p>
            <a:r>
              <a:rPr lang="en-GB" dirty="0"/>
              <a:t>Books on beyond words for SEND</a:t>
            </a:r>
          </a:p>
        </p:txBody>
      </p:sp>
      <p:pic>
        <p:nvPicPr>
          <p:cNvPr id="4" name="Content Placeholder 3" descr="A computer screen with a red background&#10;&#10;Description automatically generated with low confidence">
            <a:extLst>
              <a:ext uri="{FF2B5EF4-FFF2-40B4-BE49-F238E27FC236}">
                <a16:creationId xmlns:a16="http://schemas.microsoft.com/office/drawing/2014/main" id="{6FBA9B42-951A-481D-B24B-465BA82B0910}"/>
              </a:ext>
            </a:extLst>
          </p:cNvPr>
          <p:cNvPicPr>
            <a:picLocks noGrp="1" noChangeAspect="1"/>
          </p:cNvPicPr>
          <p:nvPr>
            <p:ph idx="1"/>
          </p:nvPr>
        </p:nvPicPr>
        <p:blipFill rotWithShape="1">
          <a:blip r:embed="rId2"/>
          <a:srcRect t="12945" r="61681" b="10941"/>
          <a:stretch/>
        </p:blipFill>
        <p:spPr bwMode="auto">
          <a:xfrm>
            <a:off x="1238295" y="1600200"/>
            <a:ext cx="6440398" cy="3844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1425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7"/>
            <a:ext cx="8003232" cy="5112568"/>
          </a:xfrm>
        </p:spPr>
        <p:txBody>
          <a:bodyPr>
            <a:normAutofit fontScale="40000" lnSpcReduction="20000"/>
          </a:bodyPr>
          <a:lstStyle/>
          <a:p>
            <a:pPr marL="0" indent="0">
              <a:buNone/>
            </a:pPr>
            <a:r>
              <a:rPr lang="en-GB" b="1" dirty="0"/>
              <a:t>1. </a:t>
            </a:r>
            <a:r>
              <a:rPr lang="en-GB" sz="3600" b="1" dirty="0">
                <a:latin typeface="Calibri" panose="020F0502020204030204" pitchFamily="34" charset="0"/>
                <a:cs typeface="Calibri" panose="020F0502020204030204" pitchFamily="34" charset="0"/>
              </a:rPr>
              <a:t>Anger Is Okay Violence Is NOT (Julie K. Federico)</a:t>
            </a:r>
            <a:endParaRPr lang="en-GB" sz="3600" dirty="0">
              <a:latin typeface="Calibri" panose="020F0502020204030204" pitchFamily="34" charset="0"/>
              <a:cs typeface="Calibri" panose="020F0502020204030204" pitchFamily="34" charset="0"/>
            </a:endParaRPr>
          </a:p>
          <a:p>
            <a:pPr marL="0" indent="0">
              <a:buNone/>
            </a:pPr>
            <a:r>
              <a:rPr lang="en-GB" sz="3600" dirty="0">
                <a:latin typeface="Calibri" panose="020F0502020204030204" pitchFamily="34" charset="0"/>
                <a:cs typeface="Calibri" panose="020F0502020204030204" pitchFamily="34" charset="0"/>
              </a:rPr>
              <a:t>Federico has a long list of books that are great resources for children dealing with difficult topics. This book helps children find alternative </a:t>
            </a:r>
            <a:r>
              <a:rPr lang="en-GB" sz="3600" dirty="0" err="1">
                <a:latin typeface="Calibri" panose="020F0502020204030204" pitchFamily="34" charset="0"/>
                <a:cs typeface="Calibri" panose="020F0502020204030204" pitchFamily="34" charset="0"/>
              </a:rPr>
              <a:t>behaviors</a:t>
            </a:r>
            <a:r>
              <a:rPr lang="en-GB" sz="3600" dirty="0">
                <a:latin typeface="Calibri" panose="020F0502020204030204" pitchFamily="34" charset="0"/>
                <a:cs typeface="Calibri" panose="020F0502020204030204" pitchFamily="34" charset="0"/>
              </a:rPr>
              <a:t> instead of getting angry. It’s hidden message deals with domestic violence.</a:t>
            </a:r>
            <a:endParaRPr lang="en-GB" sz="3600" b="1" dirty="0">
              <a:latin typeface="Calibri" panose="020F0502020204030204" pitchFamily="34" charset="0"/>
              <a:cs typeface="Calibri" panose="020F0502020204030204" pitchFamily="34" charset="0"/>
            </a:endParaRPr>
          </a:p>
          <a:p>
            <a:pPr marL="0" indent="0">
              <a:buNone/>
            </a:pPr>
            <a:r>
              <a:rPr lang="en-GB" sz="3600" b="1" dirty="0">
                <a:latin typeface="Calibri" panose="020F0502020204030204" pitchFamily="34" charset="0"/>
                <a:cs typeface="Calibri" panose="020F0502020204030204" pitchFamily="34" charset="0"/>
              </a:rPr>
              <a:t>2. Some Secrets Should Never Be Kept (</a:t>
            </a:r>
            <a:r>
              <a:rPr lang="en-GB" sz="3600" b="1" dirty="0" err="1">
                <a:latin typeface="Calibri" panose="020F0502020204030204" pitchFamily="34" charset="0"/>
                <a:cs typeface="Calibri" panose="020F0502020204030204" pitchFamily="34" charset="0"/>
              </a:rPr>
              <a:t>Jayneen</a:t>
            </a:r>
            <a:r>
              <a:rPr lang="en-GB" sz="3600" b="1" dirty="0">
                <a:latin typeface="Calibri" panose="020F0502020204030204" pitchFamily="34" charset="0"/>
                <a:cs typeface="Calibri" panose="020F0502020204030204" pitchFamily="34" charset="0"/>
              </a:rPr>
              <a:t> Sanders)</a:t>
            </a:r>
            <a:endParaRPr lang="en-GB" sz="3600" dirty="0">
              <a:latin typeface="Calibri" panose="020F0502020204030204" pitchFamily="34" charset="0"/>
              <a:cs typeface="Calibri" panose="020F0502020204030204" pitchFamily="34" charset="0"/>
            </a:endParaRPr>
          </a:p>
          <a:p>
            <a:pPr marL="0" indent="0">
              <a:buNone/>
            </a:pPr>
            <a:r>
              <a:rPr lang="en-GB" sz="3600" dirty="0">
                <a:latin typeface="Calibri" panose="020F0502020204030204" pitchFamily="34" charset="0"/>
                <a:cs typeface="Calibri" panose="020F0502020204030204" pitchFamily="34" charset="0"/>
              </a:rPr>
              <a:t>This picture book talks about body safety in a nonthreatening and age-appropriate manner. It’s beautifully illustrated by Craig Smith and written for children up to 12 years old. Adults can use the discussion questions in the back of the book for added conversation about the topic.</a:t>
            </a:r>
          </a:p>
          <a:p>
            <a:pPr marL="0" indent="0">
              <a:buNone/>
            </a:pPr>
            <a:r>
              <a:rPr lang="en-GB" sz="3600" b="1" dirty="0">
                <a:latin typeface="Calibri" panose="020F0502020204030204" pitchFamily="34" charset="0"/>
                <a:cs typeface="Calibri" panose="020F0502020204030204" pitchFamily="34" charset="0"/>
              </a:rPr>
              <a:t>3. A Terrible Thing Happened (Margaret M. Holmes &amp; Sasha J. </a:t>
            </a:r>
            <a:r>
              <a:rPr lang="en-GB" sz="3600" b="1" dirty="0" err="1">
                <a:latin typeface="Calibri" panose="020F0502020204030204" pitchFamily="34" charset="0"/>
                <a:cs typeface="Calibri" panose="020F0502020204030204" pitchFamily="34" charset="0"/>
              </a:rPr>
              <a:t>Mudlaff</a:t>
            </a:r>
            <a:r>
              <a:rPr lang="en-GB" sz="3600" b="1" dirty="0">
                <a:latin typeface="Calibri" panose="020F0502020204030204" pitchFamily="34" charset="0"/>
                <a:cs typeface="Calibri" panose="020F0502020204030204" pitchFamily="34" charset="0"/>
              </a:rPr>
              <a:t>)</a:t>
            </a:r>
            <a:endParaRPr lang="en-GB" sz="3600" dirty="0">
              <a:latin typeface="Calibri" panose="020F0502020204030204" pitchFamily="34" charset="0"/>
              <a:cs typeface="Calibri" panose="020F0502020204030204" pitchFamily="34" charset="0"/>
            </a:endParaRPr>
          </a:p>
          <a:p>
            <a:pPr marL="0" indent="0">
              <a:buNone/>
            </a:pPr>
            <a:r>
              <a:rPr lang="en-GB" sz="3600" dirty="0">
                <a:latin typeface="Calibri" panose="020F0502020204030204" pitchFamily="34" charset="0"/>
                <a:cs typeface="Calibri" panose="020F0502020204030204" pitchFamily="34" charset="0"/>
              </a:rPr>
              <a:t>Sherman sees something awful happen. He gets nervous and anxious, but when he talks about it with a </a:t>
            </a:r>
            <a:r>
              <a:rPr lang="en-GB" sz="3600" dirty="0" err="1">
                <a:latin typeface="Calibri" panose="020F0502020204030204" pitchFamily="34" charset="0"/>
                <a:cs typeface="Calibri" panose="020F0502020204030204" pitchFamily="34" charset="0"/>
              </a:rPr>
              <a:t>counselor</a:t>
            </a:r>
            <a:r>
              <a:rPr lang="en-GB" sz="3600" dirty="0">
                <a:latin typeface="Calibri" panose="020F0502020204030204" pitchFamily="34" charset="0"/>
                <a:cs typeface="Calibri" panose="020F0502020204030204" pitchFamily="34" charset="0"/>
              </a:rPr>
              <a:t>, he feels better. This book supports mental health therapy. It’s not just about witnessing domestic violence, but natural disasters, gang violence or accidents.</a:t>
            </a:r>
          </a:p>
          <a:p>
            <a:pPr marL="0" indent="0">
              <a:buNone/>
            </a:pPr>
            <a:r>
              <a:rPr lang="en-GB" sz="3600" b="1" dirty="0">
                <a:latin typeface="Calibri" panose="020F0502020204030204" pitchFamily="34" charset="0"/>
                <a:cs typeface="Calibri" panose="020F0502020204030204" pitchFamily="34" charset="0"/>
              </a:rPr>
              <a:t>4. The Day My Daddy Lost His Temper (</a:t>
            </a:r>
            <a:r>
              <a:rPr lang="en-GB" sz="3600" b="1" dirty="0" err="1">
                <a:latin typeface="Calibri" panose="020F0502020204030204" pitchFamily="34" charset="0"/>
                <a:cs typeface="Calibri" panose="020F0502020204030204" pitchFamily="34" charset="0"/>
              </a:rPr>
              <a:t>Dr.</a:t>
            </a:r>
            <a:r>
              <a:rPr lang="en-GB" sz="3600" b="1" dirty="0">
                <a:latin typeface="Calibri" panose="020F0502020204030204" pitchFamily="34" charset="0"/>
                <a:cs typeface="Calibri" panose="020F0502020204030204" pitchFamily="34" charset="0"/>
              </a:rPr>
              <a:t> Carol Santana </a:t>
            </a:r>
            <a:r>
              <a:rPr lang="en-GB" sz="3600" b="1" dirty="0" err="1">
                <a:latin typeface="Calibri" panose="020F0502020204030204" pitchFamily="34" charset="0"/>
                <a:cs typeface="Calibri" panose="020F0502020204030204" pitchFamily="34" charset="0"/>
              </a:rPr>
              <a:t>McCleary</a:t>
            </a:r>
            <a:r>
              <a:rPr lang="en-GB" sz="3600" b="1" dirty="0">
                <a:latin typeface="Calibri" panose="020F0502020204030204" pitchFamily="34" charset="0"/>
                <a:cs typeface="Calibri" panose="020F0502020204030204" pitchFamily="34" charset="0"/>
              </a:rPr>
              <a:t>, </a:t>
            </a:r>
            <a:r>
              <a:rPr lang="en-GB" sz="3600" b="1" dirty="0" err="1">
                <a:latin typeface="Calibri" panose="020F0502020204030204" pitchFamily="34" charset="0"/>
                <a:cs typeface="Calibri" panose="020F0502020204030204" pitchFamily="34" charset="0"/>
              </a:rPr>
              <a:t>PsyD</a:t>
            </a:r>
            <a:endParaRPr lang="en-GB" sz="3600" b="1" dirty="0">
              <a:latin typeface="Calibri" panose="020F0502020204030204" pitchFamily="34" charset="0"/>
              <a:cs typeface="Calibri" panose="020F0502020204030204" pitchFamily="34" charset="0"/>
            </a:endParaRPr>
          </a:p>
          <a:p>
            <a:pPr marL="0" indent="0">
              <a:buNone/>
            </a:pPr>
            <a:r>
              <a:rPr lang="en-GB" sz="3600" dirty="0">
                <a:latin typeface="Calibri" panose="020F0502020204030204" pitchFamily="34" charset="0"/>
                <a:cs typeface="Calibri" panose="020F0502020204030204" pitchFamily="34" charset="0"/>
              </a:rPr>
              <a:t>This book is part of the Empowering Kids Series, which helps children learn to verbalize their experience and feelings. This helps the healing process and reduces feelings of shame by letting children know they aren’t alone.</a:t>
            </a:r>
          </a:p>
          <a:p>
            <a:pPr marL="0" indent="0">
              <a:buNone/>
            </a:pPr>
            <a:r>
              <a:rPr lang="en-GB" sz="3600" b="1" dirty="0">
                <a:latin typeface="Calibri" panose="020F0502020204030204" pitchFamily="34" charset="0"/>
                <a:cs typeface="Calibri" panose="020F0502020204030204" pitchFamily="34" charset="0"/>
              </a:rPr>
              <a:t>5. The Night Dad Went to Jail: What to Expect When Someone You Love Goes to Jail (Melissa Higgins)</a:t>
            </a:r>
            <a:endParaRPr lang="en-GB" sz="3600" dirty="0">
              <a:latin typeface="Calibri" panose="020F0502020204030204" pitchFamily="34" charset="0"/>
              <a:cs typeface="Calibri" panose="020F0502020204030204" pitchFamily="34" charset="0"/>
            </a:endParaRPr>
          </a:p>
          <a:p>
            <a:pPr marL="0" indent="0">
              <a:buNone/>
            </a:pPr>
            <a:r>
              <a:rPr lang="en-GB" sz="3600" dirty="0">
                <a:latin typeface="Calibri" panose="020F0502020204030204" pitchFamily="34" charset="0"/>
                <a:cs typeface="Calibri" panose="020F0502020204030204" pitchFamily="34" charset="0"/>
              </a:rPr>
              <a:t>When the police arrest a parent, the child can feel a multitude of things, from fear to anger and guilt. This well-written book helps kids understand it wasn’t their fault.</a:t>
            </a:r>
          </a:p>
          <a:p>
            <a:pPr marL="0" indent="0">
              <a:buNone/>
            </a:pPr>
            <a:r>
              <a:rPr lang="en-GB" sz="3600" b="1" dirty="0">
                <a:latin typeface="Calibri" panose="020F0502020204030204" pitchFamily="34" charset="0"/>
                <a:cs typeface="Calibri" panose="020F0502020204030204" pitchFamily="34" charset="0"/>
              </a:rPr>
              <a:t>6. Lizzy Lives in an Angry House: Learning to Thrive in the Midst of an Angry Environment (Karen Addison, MSPH)</a:t>
            </a:r>
            <a:endParaRPr lang="en-GB" sz="3600" dirty="0">
              <a:latin typeface="Calibri" panose="020F0502020204030204" pitchFamily="34" charset="0"/>
              <a:cs typeface="Calibri" panose="020F0502020204030204" pitchFamily="34" charset="0"/>
            </a:endParaRPr>
          </a:p>
          <a:p>
            <a:pPr marL="0" indent="0">
              <a:buNone/>
            </a:pPr>
            <a:r>
              <a:rPr lang="en-GB" sz="3600" dirty="0">
                <a:latin typeface="Calibri" panose="020F0502020204030204" pitchFamily="34" charset="0"/>
                <a:cs typeface="Calibri" panose="020F0502020204030204" pitchFamily="34" charset="0"/>
              </a:rPr>
              <a:t>This book is a resource for children and adults who are living in an unhealthy relationship. It’s written to help children understand how to make sense of the situation and still love the abusive adult. Addison gives children ways to keep themselves safe while still speaking up. It’s not necessarily a picture book in the truest sense, but it offers hope and healing.</a:t>
            </a:r>
          </a:p>
          <a:p>
            <a:endParaRPr lang="en-GB" sz="3600" dirty="0">
              <a:latin typeface="Calibri" panose="020F0502020204030204" pitchFamily="34" charset="0"/>
              <a:cs typeface="Calibri" panose="020F0502020204030204" pitchFamily="34" charset="0"/>
            </a:endParaRPr>
          </a:p>
        </p:txBody>
      </p:sp>
      <p:pic>
        <p:nvPicPr>
          <p:cNvPr id="4" name="Picture 3" descr="Domestic Violence Helpline - Northern Health and Social Care Trus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5445224"/>
            <a:ext cx="2568694" cy="1157923"/>
          </a:xfrm>
          <a:prstGeom prst="rect">
            <a:avLst/>
          </a:prstGeom>
          <a:noFill/>
          <a:ln>
            <a:noFill/>
          </a:ln>
        </p:spPr>
      </p:pic>
    </p:spTree>
    <p:extLst>
      <p:ext uri="{BB962C8B-B14F-4D97-AF65-F5344CB8AC3E}">
        <p14:creationId xmlns:p14="http://schemas.microsoft.com/office/powerpoint/2010/main" val="2945260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t="14335" r="31867" b="11506"/>
          <a:stretch/>
        </p:blipFill>
        <p:spPr bwMode="auto">
          <a:xfrm>
            <a:off x="247650" y="332656"/>
            <a:ext cx="8896350" cy="3695700"/>
          </a:xfrm>
          <a:prstGeom prst="rect">
            <a:avLst/>
          </a:prstGeom>
          <a:ln>
            <a:noFill/>
          </a:ln>
          <a:extLst>
            <a:ext uri="{53640926-AAD7-44D8-BBD7-CCE9431645EC}">
              <a14:shadowObscured xmlns:a14="http://schemas.microsoft.com/office/drawing/2010/main"/>
            </a:ext>
          </a:extLst>
        </p:spPr>
      </p:pic>
      <p:pic>
        <p:nvPicPr>
          <p:cNvPr id="3" name="Picture 2"/>
          <p:cNvPicPr/>
          <p:nvPr/>
        </p:nvPicPr>
        <p:blipFill rotWithShape="1">
          <a:blip r:embed="rId3"/>
          <a:srcRect t="41093" b="26223"/>
          <a:stretch/>
        </p:blipFill>
        <p:spPr bwMode="auto">
          <a:xfrm>
            <a:off x="611560" y="4149080"/>
            <a:ext cx="8280920" cy="1628775"/>
          </a:xfrm>
          <a:prstGeom prst="rect">
            <a:avLst/>
          </a:prstGeom>
          <a:ln>
            <a:noFill/>
          </a:ln>
          <a:extLst>
            <a:ext uri="{53640926-AAD7-44D8-BBD7-CCE9431645EC}">
              <a14:shadowObscured xmlns:a14="http://schemas.microsoft.com/office/drawing/2010/main"/>
            </a:ext>
          </a:extLst>
        </p:spPr>
      </p:pic>
      <p:pic>
        <p:nvPicPr>
          <p:cNvPr id="4" name="Picture 3" descr="Domestic Violence Helpline - Northern Health and Social Care Trus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4797152"/>
            <a:ext cx="3648814" cy="1805995"/>
          </a:xfrm>
          <a:prstGeom prst="rect">
            <a:avLst/>
          </a:prstGeom>
          <a:noFill/>
          <a:ln>
            <a:noFill/>
          </a:ln>
        </p:spPr>
      </p:pic>
    </p:spTree>
    <p:extLst>
      <p:ext uri="{BB962C8B-B14F-4D97-AF65-F5344CB8AC3E}">
        <p14:creationId xmlns:p14="http://schemas.microsoft.com/office/powerpoint/2010/main" val="2945460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0531" t="13188" r="39819" b="5008"/>
          <a:stretch/>
        </p:blipFill>
        <p:spPr bwMode="auto">
          <a:xfrm>
            <a:off x="1763688" y="188640"/>
            <a:ext cx="5656659" cy="546735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2699792" y="5929231"/>
            <a:ext cx="4572000" cy="923330"/>
          </a:xfrm>
          <a:prstGeom prst="rect">
            <a:avLst/>
          </a:prstGeom>
        </p:spPr>
        <p:txBody>
          <a:bodyPr>
            <a:spAutoFit/>
          </a:bodyPr>
          <a:lstStyle/>
          <a:p>
            <a:r>
              <a:rPr lang="en-GB" dirty="0">
                <a:hlinkClick r:id="rId3"/>
              </a:rPr>
              <a:t>https://www.whatdowedoallday.com/childrens-books-that-address-domestic-violence/</a:t>
            </a:r>
            <a:endParaRPr lang="en-GB" dirty="0"/>
          </a:p>
          <a:p>
            <a:endParaRPr lang="en-GB" dirty="0"/>
          </a:p>
        </p:txBody>
      </p:sp>
    </p:spTree>
    <p:extLst>
      <p:ext uri="{BB962C8B-B14F-4D97-AF65-F5344CB8AC3E}">
        <p14:creationId xmlns:p14="http://schemas.microsoft.com/office/powerpoint/2010/main" val="1970826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True co-production</a:t>
            </a:r>
          </a:p>
        </p:txBody>
      </p:sp>
      <p:sp>
        <p:nvSpPr>
          <p:cNvPr id="3" name="Content Placeholder 2"/>
          <p:cNvSpPr>
            <a:spLocks noGrp="1"/>
          </p:cNvSpPr>
          <p:nvPr>
            <p:ph idx="1"/>
          </p:nvPr>
        </p:nvSpPr>
        <p:spPr/>
        <p:txBody>
          <a:bodyPr>
            <a:normAutofit/>
          </a:bodyPr>
          <a:lstStyle/>
          <a:p>
            <a:r>
              <a:rPr lang="en-GB" dirty="0"/>
              <a:t>Are children’s ideas and views used to make changes or do we drive our own agenda?</a:t>
            </a:r>
          </a:p>
          <a:p>
            <a:r>
              <a:rPr lang="en-GB" dirty="0"/>
              <a:t>Do we give children feedback on the impact of what they have done?</a:t>
            </a:r>
          </a:p>
          <a:p>
            <a:r>
              <a:rPr lang="en-GB" dirty="0"/>
              <a:t>Are we missing out on a rich data source?</a:t>
            </a:r>
          </a:p>
        </p:txBody>
      </p:sp>
      <p:pic>
        <p:nvPicPr>
          <p:cNvPr id="4" name="Picture 3" descr="Co-production by Spice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5157192"/>
            <a:ext cx="2268855" cy="1276350"/>
          </a:xfrm>
          <a:prstGeom prst="rect">
            <a:avLst/>
          </a:prstGeom>
          <a:noFill/>
          <a:ln>
            <a:noFill/>
          </a:ln>
        </p:spPr>
      </p:pic>
    </p:spTree>
    <p:extLst>
      <p:ext uri="{BB962C8B-B14F-4D97-AF65-F5344CB8AC3E}">
        <p14:creationId xmlns:p14="http://schemas.microsoft.com/office/powerpoint/2010/main" val="509744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Co-production</a:t>
            </a:r>
          </a:p>
        </p:txBody>
      </p:sp>
      <p:sp>
        <p:nvSpPr>
          <p:cNvPr id="3" name="Content Placeholder 2"/>
          <p:cNvSpPr>
            <a:spLocks noGrp="1"/>
          </p:cNvSpPr>
          <p:nvPr>
            <p:ph idx="1"/>
          </p:nvPr>
        </p:nvSpPr>
        <p:spPr/>
        <p:txBody>
          <a:bodyPr>
            <a:normAutofit lnSpcReduction="10000"/>
          </a:bodyPr>
          <a:lstStyle/>
          <a:p>
            <a:r>
              <a:rPr lang="en-GB" dirty="0"/>
              <a:t>Booklets on healthy friendships, relationships, consent, managing and resolving conflict</a:t>
            </a:r>
          </a:p>
          <a:p>
            <a:r>
              <a:rPr lang="en-GB" dirty="0"/>
              <a:t>Running workshops on relationships, conflict, consent</a:t>
            </a:r>
          </a:p>
          <a:p>
            <a:r>
              <a:rPr lang="en-GB" dirty="0"/>
              <a:t>Writing child friendly policies linked to behaviour, bullying, equality and the protected characteristics</a:t>
            </a:r>
          </a:p>
          <a:p>
            <a:endParaRPr lang="en-GB" dirty="0"/>
          </a:p>
        </p:txBody>
      </p:sp>
      <p:pic>
        <p:nvPicPr>
          <p:cNvPr id="4" name="Picture 3" descr="Co-production by Spice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5157192"/>
            <a:ext cx="2268855" cy="1276350"/>
          </a:xfrm>
          <a:prstGeom prst="rect">
            <a:avLst/>
          </a:prstGeom>
          <a:noFill/>
          <a:ln>
            <a:noFill/>
          </a:ln>
        </p:spPr>
      </p:pic>
    </p:spTree>
    <p:extLst>
      <p:ext uri="{BB962C8B-B14F-4D97-AF65-F5344CB8AC3E}">
        <p14:creationId xmlns:p14="http://schemas.microsoft.com/office/powerpoint/2010/main" val="841968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Domestic Abuse Toolkit for all ages</a:t>
            </a:r>
          </a:p>
        </p:txBody>
      </p:sp>
      <p:sp>
        <p:nvSpPr>
          <p:cNvPr id="3" name="Content Placeholder 2"/>
          <p:cNvSpPr>
            <a:spLocks noGrp="1"/>
          </p:cNvSpPr>
          <p:nvPr>
            <p:ph idx="1"/>
          </p:nvPr>
        </p:nvSpPr>
        <p:spPr/>
        <p:txBody>
          <a:bodyPr/>
          <a:lstStyle/>
          <a:p>
            <a:pPr marL="0" indent="0">
              <a:buNone/>
            </a:pPr>
            <a:r>
              <a:rPr lang="en-GB">
                <a:hlinkClick r:id="rId2"/>
              </a:rPr>
              <a:t>http://thehideout.org.uk/wp-content/uploads/2015/07/spiralling_toolkit.pdf#page=95&amp;zoom=100,0,198</a:t>
            </a:r>
            <a:endParaRPr lang="en-GB"/>
          </a:p>
          <a:p>
            <a:pPr marL="0" indent="0">
              <a:buNone/>
            </a:pPr>
            <a:endParaRPr lang="en-GB"/>
          </a:p>
        </p:txBody>
      </p:sp>
    </p:spTree>
    <p:extLst>
      <p:ext uri="{BB962C8B-B14F-4D97-AF65-F5344CB8AC3E}">
        <p14:creationId xmlns:p14="http://schemas.microsoft.com/office/powerpoint/2010/main" val="3961089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Resources</a:t>
            </a:r>
          </a:p>
        </p:txBody>
      </p:sp>
      <p:sp>
        <p:nvSpPr>
          <p:cNvPr id="3" name="Content Placeholder 2"/>
          <p:cNvSpPr>
            <a:spLocks noGrp="1"/>
          </p:cNvSpPr>
          <p:nvPr>
            <p:ph idx="1"/>
          </p:nvPr>
        </p:nvSpPr>
        <p:spPr>
          <a:xfrm>
            <a:off x="457200" y="1268761"/>
            <a:ext cx="8003232" cy="4176464"/>
          </a:xfrm>
        </p:spPr>
        <p:txBody>
          <a:bodyPr>
            <a:normAutofit fontScale="47500" lnSpcReduction="20000"/>
          </a:bodyPr>
          <a:lstStyle/>
          <a:p>
            <a:r>
              <a:rPr lang="en-GB" dirty="0">
                <a:latin typeface="Calibri" panose="020F0502020204030204" pitchFamily="34" charset="0"/>
                <a:cs typeface="Calibri" panose="020F0502020204030204" pitchFamily="34" charset="0"/>
                <a:hlinkClick r:id="rId2"/>
              </a:rPr>
              <a:t>http://thehideout.org.uk/</a:t>
            </a: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hlinkClick r:id="rId3"/>
              </a:rPr>
              <a:t>https://www.childline.org.uk/</a:t>
            </a:r>
            <a:r>
              <a:rPr lang="en-GB" dirty="0">
                <a:latin typeface="Calibri" panose="020F0502020204030204" pitchFamily="34" charset="0"/>
                <a:cs typeface="Calibri" panose="020F0502020204030204" pitchFamily="34" charset="0"/>
              </a:rPr>
              <a:t> 0800 1111</a:t>
            </a:r>
          </a:p>
          <a:p>
            <a:pPr marL="0" indent="0">
              <a:buNone/>
            </a:pPr>
            <a:endParaRPr lang="en-GB" dirty="0">
              <a:latin typeface="Calibri" panose="020F0502020204030204" pitchFamily="34" charset="0"/>
              <a:cs typeface="Calibri" panose="020F0502020204030204" pitchFamily="34" charset="0"/>
            </a:endParaRPr>
          </a:p>
          <a:p>
            <a:pPr marL="0" indent="0">
              <a:buNone/>
            </a:pPr>
            <a:r>
              <a:rPr lang="en-GB" b="1" dirty="0">
                <a:latin typeface="Calibri" panose="020F0502020204030204" pitchFamily="34" charset="0"/>
                <a:cs typeface="Calibri" panose="020F0502020204030204" pitchFamily="34" charset="0"/>
              </a:rPr>
              <a:t>For parents</a:t>
            </a:r>
          </a:p>
          <a:p>
            <a:pPr marL="0" indent="0">
              <a:buNone/>
            </a:pPr>
            <a:endParaRPr lang="en-GB" b="1" dirty="0">
              <a:latin typeface="Calibri" panose="020F0502020204030204" pitchFamily="34" charset="0"/>
              <a:cs typeface="Calibri" panose="020F0502020204030204" pitchFamily="34" charset="0"/>
            </a:endParaRPr>
          </a:p>
          <a:p>
            <a:r>
              <a:rPr lang="en-GB" u="sng" dirty="0">
                <a:latin typeface="Calibri" panose="020F0502020204030204" pitchFamily="34" charset="0"/>
                <a:cs typeface="Calibri" panose="020F0502020204030204" pitchFamily="34" charset="0"/>
                <a:hlinkClick r:id="rId4" tooltip="Relate"/>
              </a:rPr>
              <a:t>Relate</a:t>
            </a:r>
            <a:br>
              <a:rPr lang="en-GB" dirty="0">
                <a:latin typeface="Calibri" panose="020F0502020204030204" pitchFamily="34" charset="0"/>
                <a:cs typeface="Calibri" panose="020F0502020204030204" pitchFamily="34" charset="0"/>
              </a:rPr>
            </a:br>
            <a:r>
              <a:rPr lang="en-GB" u="sng" dirty="0">
                <a:latin typeface="Calibri" panose="020F0502020204030204" pitchFamily="34" charset="0"/>
                <a:cs typeface="Calibri" panose="020F0502020204030204" pitchFamily="34" charset="0"/>
                <a:hlinkClick r:id="rId5"/>
              </a:rPr>
              <a:t>0300 003 0396</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You can talk to Relate about your relationship, including issues around domestic abuse.</a:t>
            </a:r>
          </a:p>
          <a:p>
            <a:r>
              <a:rPr lang="en-GB" u="sng" dirty="0">
                <a:latin typeface="Calibri" panose="020F0502020204030204" pitchFamily="34" charset="0"/>
                <a:cs typeface="Calibri" panose="020F0502020204030204" pitchFamily="34" charset="0"/>
                <a:hlinkClick r:id="rId6" tooltip="Women's Aid"/>
              </a:rPr>
              <a:t>National Domestic Violence Helpline</a:t>
            </a:r>
            <a:br>
              <a:rPr lang="en-GB" dirty="0">
                <a:latin typeface="Calibri" panose="020F0502020204030204" pitchFamily="34" charset="0"/>
                <a:cs typeface="Calibri" panose="020F0502020204030204" pitchFamily="34" charset="0"/>
              </a:rPr>
            </a:br>
            <a:r>
              <a:rPr lang="en-GB" u="sng" dirty="0">
                <a:latin typeface="Calibri" panose="020F0502020204030204" pitchFamily="34" charset="0"/>
                <a:cs typeface="Calibri" panose="020F0502020204030204" pitchFamily="34" charset="0"/>
                <a:hlinkClick r:id="rId7"/>
              </a:rPr>
              <a:t>0808 2000 247</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A 24 hour free helpline run in partnership between Women's Aid and Refuge.</a:t>
            </a:r>
          </a:p>
          <a:p>
            <a:r>
              <a:rPr lang="en-GB" u="sng" dirty="0">
                <a:latin typeface="Calibri" panose="020F0502020204030204" pitchFamily="34" charset="0"/>
                <a:cs typeface="Calibri" panose="020F0502020204030204" pitchFamily="34" charset="0"/>
                <a:hlinkClick r:id="rId8" tooltip="Men's Advice Line"/>
              </a:rPr>
              <a:t>Men's Advice Line</a:t>
            </a:r>
            <a:br>
              <a:rPr lang="en-GB" dirty="0">
                <a:latin typeface="Calibri" panose="020F0502020204030204" pitchFamily="34" charset="0"/>
                <a:cs typeface="Calibri" panose="020F0502020204030204" pitchFamily="34" charset="0"/>
              </a:rPr>
            </a:br>
            <a:r>
              <a:rPr lang="en-GB" u="sng" dirty="0">
                <a:latin typeface="Calibri" panose="020F0502020204030204" pitchFamily="34" charset="0"/>
                <a:cs typeface="Calibri" panose="020F0502020204030204" pitchFamily="34" charset="0"/>
                <a:hlinkClick r:id="rId9"/>
              </a:rPr>
              <a:t>0808 801 0327</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Advice and support for men experiencing domestic violence and abuse.</a:t>
            </a:r>
          </a:p>
          <a:p>
            <a:r>
              <a:rPr lang="en-GB" u="sng" dirty="0">
                <a:latin typeface="Calibri" panose="020F0502020204030204" pitchFamily="34" charset="0"/>
                <a:cs typeface="Calibri" panose="020F0502020204030204" pitchFamily="34" charset="0"/>
                <a:hlinkClick r:id="rId10" tooltip="Galop"/>
              </a:rPr>
              <a:t>National LGBT+ Domestic Abuse Helpline</a:t>
            </a:r>
            <a:br>
              <a:rPr lang="en-GB" dirty="0">
                <a:latin typeface="Calibri" panose="020F0502020204030204" pitchFamily="34" charset="0"/>
                <a:cs typeface="Calibri" panose="020F0502020204030204" pitchFamily="34" charset="0"/>
              </a:rPr>
            </a:br>
            <a:r>
              <a:rPr lang="en-GB" u="sng" dirty="0">
                <a:latin typeface="Calibri" panose="020F0502020204030204" pitchFamily="34" charset="0"/>
                <a:cs typeface="Calibri" panose="020F0502020204030204" pitchFamily="34" charset="0"/>
                <a:hlinkClick r:id="rId11"/>
              </a:rPr>
              <a:t>0800 999 5428</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Emotional and practical support for LGBT+ people experiencing domestic abuse</a:t>
            </a:r>
          </a:p>
          <a:p>
            <a:pPr marL="0" indent="0">
              <a:buNone/>
            </a:pPr>
            <a:endParaRPr lang="en-GB" dirty="0"/>
          </a:p>
        </p:txBody>
      </p:sp>
    </p:spTree>
    <p:extLst>
      <p:ext uri="{BB962C8B-B14F-4D97-AF65-F5344CB8AC3E}">
        <p14:creationId xmlns:p14="http://schemas.microsoft.com/office/powerpoint/2010/main" val="2599420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Free domestic abuse training - The Haven Refuge – Wolverhampton </a:t>
            </a:r>
          </a:p>
        </p:txBody>
      </p:sp>
      <p:sp>
        <p:nvSpPr>
          <p:cNvPr id="3" name="Content Placeholder 2"/>
          <p:cNvSpPr>
            <a:spLocks noGrp="1"/>
          </p:cNvSpPr>
          <p:nvPr>
            <p:ph idx="1"/>
          </p:nvPr>
        </p:nvSpPr>
        <p:spPr/>
        <p:txBody>
          <a:bodyPr>
            <a:normAutofit/>
          </a:bodyPr>
          <a:lstStyle/>
          <a:p>
            <a:pPr marL="0" indent="0">
              <a:buNone/>
            </a:pPr>
            <a:r>
              <a:rPr lang="en-GB" sz="2400" dirty="0">
                <a:latin typeface="Calibri" panose="020F0502020204030204" pitchFamily="34" charset="0"/>
                <a:cs typeface="Calibri" panose="020F0502020204030204" pitchFamily="34" charset="0"/>
              </a:rPr>
              <a:t>Severn Training and Schools Alliance is offering free domestic training abuse for schools:</a:t>
            </a:r>
          </a:p>
          <a:p>
            <a:r>
              <a:rPr lang="en-GB" sz="2400" b="1" dirty="0">
                <a:latin typeface="Calibri" panose="020F0502020204030204" pitchFamily="34" charset="0"/>
                <a:cs typeface="Calibri" panose="020F0502020204030204" pitchFamily="34" charset="0"/>
              </a:rPr>
              <a:t>Friday 25</a:t>
            </a:r>
            <a:r>
              <a:rPr lang="en-GB" sz="2400" b="1" baseline="30000" dirty="0">
                <a:latin typeface="Calibri" panose="020F0502020204030204" pitchFamily="34" charset="0"/>
                <a:cs typeface="Calibri" panose="020F0502020204030204" pitchFamily="34" charset="0"/>
              </a:rPr>
              <a:t>th</a:t>
            </a:r>
            <a:r>
              <a:rPr lang="en-GB" sz="2400" b="1" dirty="0">
                <a:latin typeface="Calibri" panose="020F0502020204030204" pitchFamily="34" charset="0"/>
                <a:cs typeface="Calibri" panose="020F0502020204030204" pitchFamily="34" charset="0"/>
              </a:rPr>
              <a:t> March </a:t>
            </a:r>
            <a:endParaRPr lang="en-GB" sz="2400"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Monday 28</a:t>
            </a:r>
            <a:r>
              <a:rPr lang="en-GB" sz="2400" b="1" baseline="30000" dirty="0">
                <a:latin typeface="Calibri" panose="020F0502020204030204" pitchFamily="34" charset="0"/>
                <a:cs typeface="Calibri" panose="020F0502020204030204" pitchFamily="34" charset="0"/>
              </a:rPr>
              <a:t>th</a:t>
            </a:r>
            <a:r>
              <a:rPr lang="en-GB" sz="2400" b="1" dirty="0">
                <a:latin typeface="Calibri" panose="020F0502020204030204" pitchFamily="34" charset="0"/>
                <a:cs typeface="Calibri" panose="020F0502020204030204" pitchFamily="34" charset="0"/>
              </a:rPr>
              <a:t> March</a:t>
            </a:r>
            <a:endParaRPr lang="en-GB" sz="2400"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Monday 4</a:t>
            </a:r>
            <a:r>
              <a:rPr lang="en-GB" sz="2400" b="1" baseline="30000" dirty="0">
                <a:latin typeface="Calibri" panose="020F0502020204030204" pitchFamily="34" charset="0"/>
                <a:cs typeface="Calibri" panose="020F0502020204030204" pitchFamily="34" charset="0"/>
              </a:rPr>
              <a:t>th</a:t>
            </a:r>
            <a:r>
              <a:rPr lang="en-GB" sz="2400" b="1" dirty="0">
                <a:latin typeface="Calibri" panose="020F0502020204030204" pitchFamily="34" charset="0"/>
                <a:cs typeface="Calibri" panose="020F0502020204030204" pitchFamily="34" charset="0"/>
              </a:rPr>
              <a:t> April</a:t>
            </a:r>
            <a:endParaRPr lang="en-GB" sz="2400"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Tuesday 5</a:t>
            </a:r>
            <a:r>
              <a:rPr lang="en-GB" sz="2400" b="1" baseline="30000" dirty="0">
                <a:latin typeface="Calibri" panose="020F0502020204030204" pitchFamily="34" charset="0"/>
                <a:cs typeface="Calibri" panose="020F0502020204030204" pitchFamily="34" charset="0"/>
              </a:rPr>
              <a:t>th</a:t>
            </a:r>
            <a:r>
              <a:rPr lang="en-GB" sz="2400" b="1" dirty="0">
                <a:latin typeface="Calibri" panose="020F0502020204030204" pitchFamily="34" charset="0"/>
                <a:cs typeface="Calibri" panose="020F0502020204030204" pitchFamily="34" charset="0"/>
              </a:rPr>
              <a:t> April</a:t>
            </a:r>
            <a:endParaRPr lang="en-GB" sz="2400"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Thursday 7</a:t>
            </a:r>
            <a:r>
              <a:rPr lang="en-GB" sz="2400" b="1" baseline="30000" dirty="0">
                <a:latin typeface="Calibri" panose="020F0502020204030204" pitchFamily="34" charset="0"/>
                <a:cs typeface="Calibri" panose="020F0502020204030204" pitchFamily="34" charset="0"/>
              </a:rPr>
              <a:t>th</a:t>
            </a:r>
            <a:r>
              <a:rPr lang="en-GB" sz="2400" b="1" dirty="0">
                <a:latin typeface="Calibri" panose="020F0502020204030204" pitchFamily="34" charset="0"/>
                <a:cs typeface="Calibri" panose="020F0502020204030204" pitchFamily="34" charset="0"/>
              </a:rPr>
              <a:t> April</a:t>
            </a:r>
            <a:endParaRPr lang="en-GB" sz="2400" dirty="0">
              <a:latin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cs typeface="Calibri" panose="020F0502020204030204" pitchFamily="34" charset="0"/>
              </a:rPr>
              <a:t>9.30am to 3pm with lunch and breaks – groups of 10, all online</a:t>
            </a:r>
          </a:p>
          <a:p>
            <a:pPr marL="0" indent="0">
              <a:buNone/>
            </a:pPr>
            <a:endParaRPr lang="en-GB" dirty="0"/>
          </a:p>
        </p:txBody>
      </p:sp>
    </p:spTree>
    <p:extLst>
      <p:ext uri="{BB962C8B-B14F-4D97-AF65-F5344CB8AC3E}">
        <p14:creationId xmlns:p14="http://schemas.microsoft.com/office/powerpoint/2010/main" val="2869302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3000" dirty="0">
                <a:latin typeface="Calibri" panose="020F0502020204030204" pitchFamily="34" charset="0"/>
                <a:cs typeface="Calibri" panose="020F0502020204030204" pitchFamily="34" charset="0"/>
              </a:rPr>
              <a:t>Research has shown that there is wide acceptance of abuse among young people in the UK</a:t>
            </a:r>
          </a:p>
        </p:txBody>
      </p:sp>
      <p:sp>
        <p:nvSpPr>
          <p:cNvPr id="3" name="Content Placeholder 2"/>
          <p:cNvSpPr>
            <a:spLocks noGrp="1"/>
          </p:cNvSpPr>
          <p:nvPr>
            <p:ph idx="1"/>
          </p:nvPr>
        </p:nvSpPr>
        <p:spPr/>
        <p:txBody>
          <a:bodyPr>
            <a:normAutofit/>
          </a:bodyPr>
          <a:lstStyle/>
          <a:p>
            <a:pPr marL="0" indent="0">
              <a:buNone/>
            </a:pPr>
            <a:r>
              <a:rPr lang="en-GB" dirty="0"/>
              <a:t>According to </a:t>
            </a:r>
            <a:r>
              <a:rPr lang="en-GB" dirty="0" err="1"/>
              <a:t>Girlguiding’s</a:t>
            </a:r>
            <a:r>
              <a:rPr lang="en-GB" dirty="0"/>
              <a:t> Girls’ Attitudes</a:t>
            </a:r>
          </a:p>
          <a:p>
            <a:pPr marL="0" indent="0">
              <a:buNone/>
            </a:pPr>
            <a:r>
              <a:rPr lang="en-GB" dirty="0"/>
              <a:t>Survey 2013, seven out of ten girls aged 13 and over have experienced intrusive forms</a:t>
            </a:r>
          </a:p>
          <a:p>
            <a:pPr marL="0" indent="0">
              <a:buNone/>
            </a:pPr>
            <a:r>
              <a:rPr lang="en-GB" dirty="0"/>
              <a:t>of sexual harassment, such as jokes, taunts and unwanted sexual attention.12</a:t>
            </a:r>
          </a:p>
        </p:txBody>
      </p:sp>
      <p:pic>
        <p:nvPicPr>
          <p:cNvPr id="4" name="Picture 3" descr="Domestic abuse: Who else can help me? | Nottinghamshire Poli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5013176"/>
            <a:ext cx="2647315" cy="1488440"/>
          </a:xfrm>
          <a:prstGeom prst="rect">
            <a:avLst/>
          </a:prstGeom>
          <a:noFill/>
          <a:ln>
            <a:noFill/>
          </a:ln>
        </p:spPr>
      </p:pic>
    </p:spTree>
    <p:extLst>
      <p:ext uri="{BB962C8B-B14F-4D97-AF65-F5344CB8AC3E}">
        <p14:creationId xmlns:p14="http://schemas.microsoft.com/office/powerpoint/2010/main" val="2126147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sz="3300" b="1" dirty="0">
                <a:latin typeface="Calibri" panose="020F0502020204030204" pitchFamily="34" charset="0"/>
                <a:cs typeface="Calibri" panose="020F0502020204030204" pitchFamily="34" charset="0"/>
              </a:rPr>
            </a:br>
            <a:br>
              <a:rPr lang="en-GB" sz="3300" b="1" dirty="0">
                <a:latin typeface="Calibri" panose="020F0502020204030204" pitchFamily="34" charset="0"/>
                <a:cs typeface="Calibri" panose="020F0502020204030204" pitchFamily="34" charset="0"/>
              </a:rPr>
            </a:br>
            <a:r>
              <a:rPr lang="en-GB" sz="3000" b="1" dirty="0">
                <a:latin typeface="Calibri" panose="020F0502020204030204" pitchFamily="34" charset="0"/>
                <a:cs typeface="Calibri" panose="020F0502020204030204" pitchFamily="34" charset="0"/>
              </a:rPr>
              <a:t>Supporting Children, Young People and their Families who have been subjected to Domestic Abuse</a:t>
            </a:r>
            <a:br>
              <a:rPr lang="en-GB" dirty="0"/>
            </a:br>
            <a:endParaRPr lang="en-GB" dirty="0"/>
          </a:p>
        </p:txBody>
      </p:sp>
      <p:sp>
        <p:nvSpPr>
          <p:cNvPr id="3" name="Content Placeholder 2"/>
          <p:cNvSpPr>
            <a:spLocks noGrp="1"/>
          </p:cNvSpPr>
          <p:nvPr>
            <p:ph idx="1"/>
          </p:nvPr>
        </p:nvSpPr>
        <p:spPr/>
        <p:txBody>
          <a:bodyPr/>
          <a:lstStyle/>
          <a:p>
            <a:pPr marL="0" indent="0">
              <a:buNone/>
            </a:pPr>
            <a:r>
              <a:rPr lang="en-GB" dirty="0"/>
              <a:t>Rationale:  </a:t>
            </a:r>
          </a:p>
          <a:p>
            <a:pPr marL="0" indent="0">
              <a:buNone/>
            </a:pPr>
            <a:r>
              <a:rPr lang="en-GB" dirty="0"/>
              <a:t>To educate professionals in supporting children, young people and their families who are being subjected to Domestic Abuse by using strength-based approaches in assessing risk and identifying that early intervention is key.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927951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outcomes</a:t>
            </a:r>
          </a:p>
        </p:txBody>
      </p:sp>
      <p:sp>
        <p:nvSpPr>
          <p:cNvPr id="3" name="Content Placeholder 2"/>
          <p:cNvSpPr>
            <a:spLocks noGrp="1"/>
          </p:cNvSpPr>
          <p:nvPr>
            <p:ph idx="1"/>
          </p:nvPr>
        </p:nvSpPr>
        <p:spPr>
          <a:xfrm>
            <a:off x="457200" y="1268761"/>
            <a:ext cx="8229600" cy="4176464"/>
          </a:xfrm>
        </p:spPr>
        <p:txBody>
          <a:bodyPr>
            <a:noAutofit/>
          </a:bodyPr>
          <a:lstStyle/>
          <a:p>
            <a:pPr lvl="0"/>
            <a:r>
              <a:rPr lang="en-GB" sz="1600" b="1" dirty="0">
                <a:latin typeface="Calibri" panose="020F0502020204030204" pitchFamily="34" charset="0"/>
                <a:cs typeface="Calibri" panose="020F0502020204030204" pitchFamily="34" charset="0"/>
              </a:rPr>
              <a:t>Identify what the impact of Domestic Abuse does to children, young people and their families.</a:t>
            </a:r>
          </a:p>
          <a:p>
            <a:pPr lvl="0"/>
            <a:r>
              <a:rPr lang="en-GB" sz="1600" b="1" dirty="0">
                <a:latin typeface="Calibri" panose="020F0502020204030204" pitchFamily="34" charset="0"/>
                <a:cs typeface="Calibri" panose="020F0502020204030204" pitchFamily="34" charset="0"/>
              </a:rPr>
              <a:t>Recognise how the Domestic Abuse Act 2021 protects children and young people. </a:t>
            </a:r>
          </a:p>
          <a:p>
            <a:pPr lvl="0"/>
            <a:r>
              <a:rPr lang="en-GB" sz="1600" b="1" dirty="0">
                <a:latin typeface="Calibri" panose="020F0502020204030204" pitchFamily="34" charset="0"/>
                <a:cs typeface="Calibri" panose="020F0502020204030204" pitchFamily="34" charset="0"/>
              </a:rPr>
              <a:t>Identify the risks to children and young people being subjected to Domestic Abuse. </a:t>
            </a:r>
          </a:p>
          <a:p>
            <a:pPr lvl="0"/>
            <a:r>
              <a:rPr lang="en-GB" sz="1600" b="1" dirty="0">
                <a:latin typeface="Calibri" panose="020F0502020204030204" pitchFamily="34" charset="0"/>
                <a:cs typeface="Calibri" panose="020F0502020204030204" pitchFamily="34" charset="0"/>
              </a:rPr>
              <a:t>Understand the importance of early identification, intervention, and prevention.</a:t>
            </a:r>
          </a:p>
          <a:p>
            <a:pPr lvl="0"/>
            <a:r>
              <a:rPr lang="en-GB" sz="1600" b="1" dirty="0">
                <a:latin typeface="Calibri" panose="020F0502020204030204" pitchFamily="34" charset="0"/>
                <a:cs typeface="Calibri" panose="020F0502020204030204" pitchFamily="34" charset="0"/>
              </a:rPr>
              <a:t>Indicate the need to apply the Think Family approach into your practice to enhance assessment and safety. </a:t>
            </a:r>
          </a:p>
          <a:p>
            <a:pPr lvl="0"/>
            <a:r>
              <a:rPr lang="en-GB" sz="1600" b="1" dirty="0">
                <a:latin typeface="Calibri" panose="020F0502020204030204" pitchFamily="34" charset="0"/>
                <a:cs typeface="Calibri" panose="020F0502020204030204" pitchFamily="34" charset="0"/>
              </a:rPr>
              <a:t>Identify your role in supporting children, young people and their families being subjected to Domestic Abuse.</a:t>
            </a:r>
          </a:p>
          <a:p>
            <a:pPr lvl="0"/>
            <a:r>
              <a:rPr lang="en-GB" sz="1600" b="1" dirty="0">
                <a:latin typeface="Calibri" panose="020F0502020204030204" pitchFamily="34" charset="0"/>
                <a:cs typeface="Calibri" panose="020F0502020204030204" pitchFamily="34" charset="0"/>
              </a:rPr>
              <a:t>Develop strategies to feel confident to be professionally curious to ask about Domestic Abuse.</a:t>
            </a:r>
          </a:p>
          <a:p>
            <a:pPr lvl="0"/>
            <a:r>
              <a:rPr lang="en-GB" sz="1600" b="1" dirty="0">
                <a:latin typeface="Calibri" panose="020F0502020204030204" pitchFamily="34" charset="0"/>
                <a:cs typeface="Calibri" panose="020F0502020204030204" pitchFamily="34" charset="0"/>
              </a:rPr>
              <a:t>Respond to a disclosure of Domestic Abuse sensitively and in a way that promotes the safety of victims and families.</a:t>
            </a:r>
          </a:p>
          <a:p>
            <a:pPr lvl="0"/>
            <a:r>
              <a:rPr lang="en-GB" sz="1600" b="1" dirty="0">
                <a:latin typeface="Calibri" panose="020F0502020204030204" pitchFamily="34" charset="0"/>
                <a:cs typeface="Calibri" panose="020F0502020204030204" pitchFamily="34" charset="0"/>
              </a:rPr>
              <a:t>How and where to refer.</a:t>
            </a:r>
          </a:p>
          <a:p>
            <a:pPr lvl="0"/>
            <a:r>
              <a:rPr lang="en-GB" sz="1600" b="1" dirty="0">
                <a:latin typeface="Calibri" panose="020F0502020204030204" pitchFamily="34" charset="0"/>
                <a:cs typeface="Calibri" panose="020F0502020204030204" pitchFamily="34" charset="0"/>
              </a:rPr>
              <a:t>Case studies.</a:t>
            </a:r>
          </a:p>
          <a:p>
            <a:pPr marL="0" indent="0">
              <a:buNone/>
            </a:pPr>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50621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 resources</a:t>
            </a:r>
          </a:p>
        </p:txBody>
      </p:sp>
      <p:sp>
        <p:nvSpPr>
          <p:cNvPr id="3" name="Content Placeholder 2"/>
          <p:cNvSpPr>
            <a:spLocks noGrp="1"/>
          </p:cNvSpPr>
          <p:nvPr>
            <p:ph idx="1"/>
          </p:nvPr>
        </p:nvSpPr>
        <p:spPr/>
        <p:txBody>
          <a:bodyPr>
            <a:normAutofit fontScale="85000" lnSpcReduction="20000"/>
          </a:bodyPr>
          <a:lstStyle/>
          <a:p>
            <a:pPr marL="0" indent="0">
              <a:buNone/>
            </a:pPr>
            <a:r>
              <a:rPr lang="en-GB" dirty="0"/>
              <a:t>Support resources:</a:t>
            </a:r>
          </a:p>
          <a:p>
            <a:r>
              <a:rPr lang="en-GB" dirty="0"/>
              <a:t>Overview of training with sources and referral details.</a:t>
            </a:r>
          </a:p>
          <a:p>
            <a:r>
              <a:rPr lang="en-GB" dirty="0"/>
              <a:t>Q&amp;A session to cover any issues.</a:t>
            </a:r>
          </a:p>
          <a:p>
            <a:r>
              <a:rPr lang="en-GB" dirty="0"/>
              <a:t>Ongoing after event sessions</a:t>
            </a:r>
          </a:p>
          <a:p>
            <a:r>
              <a:rPr lang="en-GB" dirty="0"/>
              <a:t>Feedback on events to Severn Training with ongoing changes as required.</a:t>
            </a:r>
          </a:p>
          <a:p>
            <a:r>
              <a:rPr lang="en-GB" dirty="0"/>
              <a:t>Group size of up to 10 attendees – this will allow interaction throughout, effective discussions around case studies and Q&amp;A.</a:t>
            </a:r>
          </a:p>
          <a:p>
            <a:endParaRPr lang="en-GB" dirty="0"/>
          </a:p>
        </p:txBody>
      </p:sp>
    </p:spTree>
    <p:extLst>
      <p:ext uri="{BB962C8B-B14F-4D97-AF65-F5344CB8AC3E}">
        <p14:creationId xmlns:p14="http://schemas.microsoft.com/office/powerpoint/2010/main" val="2356474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RSHE support materials	</a:t>
            </a:r>
          </a:p>
        </p:txBody>
      </p:sp>
      <p:sp>
        <p:nvSpPr>
          <p:cNvPr id="3" name="Content Placeholder 2"/>
          <p:cNvSpPr>
            <a:spLocks noGrp="1"/>
          </p:cNvSpPr>
          <p:nvPr>
            <p:ph idx="1"/>
          </p:nvPr>
        </p:nvSpPr>
        <p:spPr/>
        <p:txBody>
          <a:bodyPr>
            <a:normAutofit fontScale="62500" lnSpcReduction="20000"/>
          </a:bodyPr>
          <a:lstStyle/>
          <a:p>
            <a:pPr marL="0" indent="0">
              <a:buNone/>
            </a:pPr>
            <a:r>
              <a:rPr lang="en-GB" dirty="0"/>
              <a:t>Remember the </a:t>
            </a:r>
            <a:r>
              <a:rPr lang="en-GB" dirty="0" err="1"/>
              <a:t>DfE</a:t>
            </a:r>
            <a:r>
              <a:rPr lang="en-GB" dirty="0"/>
              <a:t> training materials and resources</a:t>
            </a:r>
          </a:p>
          <a:p>
            <a:pPr marL="0" indent="0">
              <a:buNone/>
            </a:pPr>
            <a:r>
              <a:rPr lang="en-GB" u="sng" dirty="0">
                <a:hlinkClick r:id="rId2"/>
              </a:rPr>
              <a:t>https://www.gov.uk/government/publications/relationships-education-relationships-and-sex-education-rse-and-health-education/annex-b-resources-for-relationships-education-relationships-and-sex-education-rse-and-health-education</a:t>
            </a:r>
            <a:endParaRPr lang="en-GB" dirty="0"/>
          </a:p>
          <a:p>
            <a:pPr marL="0" indent="0">
              <a:buNone/>
            </a:pPr>
            <a:endParaRPr lang="en-GB" dirty="0"/>
          </a:p>
          <a:p>
            <a:pPr marL="0" indent="0">
              <a:buNone/>
            </a:pPr>
            <a:r>
              <a:rPr lang="en-GB" dirty="0"/>
              <a:t>Training modules</a:t>
            </a:r>
          </a:p>
          <a:p>
            <a:pPr marL="0" indent="0">
              <a:buNone/>
            </a:pPr>
            <a:endParaRPr lang="en-GB" dirty="0"/>
          </a:p>
          <a:p>
            <a:r>
              <a:rPr lang="en-GB" dirty="0"/>
              <a:t>Primary  - </a:t>
            </a:r>
            <a:r>
              <a:rPr lang="en-GB" u="sng" dirty="0">
                <a:hlinkClick r:id="rId3"/>
              </a:rPr>
              <a:t>https://www.gov.uk/guidance/teaching-about-relationships-sex-and-health#primary-teacher-training-modules</a:t>
            </a:r>
            <a:endParaRPr lang="en-GB" dirty="0"/>
          </a:p>
          <a:p>
            <a:pPr marL="0" indent="0">
              <a:buNone/>
            </a:pPr>
            <a:endParaRPr lang="en-GB" dirty="0"/>
          </a:p>
          <a:p>
            <a:r>
              <a:rPr lang="en-GB" dirty="0"/>
              <a:t>Secondary - </a:t>
            </a:r>
            <a:r>
              <a:rPr lang="en-GB" u="sng" dirty="0">
                <a:hlinkClick r:id="rId4"/>
              </a:rPr>
              <a:t>https://www.gov.uk/guidance/teaching-about-relationships-sex-and-health#secondary-teacher-training-modules</a:t>
            </a:r>
            <a:endParaRPr lang="en-GB" dirty="0"/>
          </a:p>
          <a:p>
            <a:pPr marL="0" indent="0">
              <a:buNone/>
            </a:pPr>
            <a:endParaRPr lang="en-GB" dirty="0"/>
          </a:p>
        </p:txBody>
      </p:sp>
    </p:spTree>
    <p:extLst>
      <p:ext uri="{BB962C8B-B14F-4D97-AF65-F5344CB8AC3E}">
        <p14:creationId xmlns:p14="http://schemas.microsoft.com/office/powerpoint/2010/main" val="3985760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Girls’ Attitude Survey</a:t>
            </a:r>
          </a:p>
        </p:txBody>
      </p:sp>
      <p:sp>
        <p:nvSpPr>
          <p:cNvPr id="3" name="Content Placeholder 2"/>
          <p:cNvSpPr>
            <a:spLocks noGrp="1"/>
          </p:cNvSpPr>
          <p:nvPr>
            <p:ph idx="1"/>
          </p:nvPr>
        </p:nvSpPr>
        <p:spPr/>
        <p:txBody>
          <a:bodyPr/>
          <a:lstStyle/>
          <a:p>
            <a:pPr marL="0" indent="0">
              <a:buNone/>
            </a:pPr>
            <a:r>
              <a:rPr lang="en-GB" dirty="0"/>
              <a:t>The Girls’ Attitudes Survey 2020, revealed that eight out of ten girls and young women aged 11 to 21 (80%) have thought about changing their appearance</a:t>
            </a:r>
          </a:p>
        </p:txBody>
      </p:sp>
      <p:pic>
        <p:nvPicPr>
          <p:cNvPr id="4" name="Picture 3" descr="Stop Domestic Abuse - Home | Facebook"/>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789040"/>
            <a:ext cx="2451521" cy="2448272"/>
          </a:xfrm>
          <a:prstGeom prst="rect">
            <a:avLst/>
          </a:prstGeom>
          <a:noFill/>
          <a:ln>
            <a:noFill/>
          </a:ln>
        </p:spPr>
      </p:pic>
    </p:spTree>
    <p:extLst>
      <p:ext uri="{BB962C8B-B14F-4D97-AF65-F5344CB8AC3E}">
        <p14:creationId xmlns:p14="http://schemas.microsoft.com/office/powerpoint/2010/main" val="98264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students</a:t>
            </a:r>
          </a:p>
        </p:txBody>
      </p:sp>
      <p:sp>
        <p:nvSpPr>
          <p:cNvPr id="3" name="Content Placeholder 2"/>
          <p:cNvSpPr>
            <a:spLocks noGrp="1"/>
          </p:cNvSpPr>
          <p:nvPr>
            <p:ph idx="1"/>
          </p:nvPr>
        </p:nvSpPr>
        <p:spPr/>
        <p:txBody>
          <a:bodyPr>
            <a:normAutofit fontScale="92500" lnSpcReduction="20000"/>
          </a:bodyPr>
          <a:lstStyle/>
          <a:p>
            <a:pPr marL="0" indent="0">
              <a:buNone/>
            </a:pPr>
            <a:r>
              <a:rPr lang="en-GB" dirty="0"/>
              <a:t>In a study by the charity Brook and the student database Dig-In, conducted in January 2019 with students at university, 56% of respondents said they had experienced unwanted sexual behaviours</a:t>
            </a:r>
          </a:p>
          <a:p>
            <a:pPr marL="0" indent="0">
              <a:buNone/>
            </a:pPr>
            <a:r>
              <a:rPr lang="en-GB" dirty="0"/>
              <a:t>at university, but only 15% realised that these behaviours counted as sexual harassment. Most of the incidents were perpetrated by other students and only around 5% of survivors reported it.</a:t>
            </a:r>
          </a:p>
        </p:txBody>
      </p:sp>
      <p:pic>
        <p:nvPicPr>
          <p:cNvPr id="4" name="Picture 3" descr="A poignant message of domestic violence - Soroptimist Internation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292" y="5301208"/>
            <a:ext cx="2136140" cy="1200150"/>
          </a:xfrm>
          <a:prstGeom prst="rect">
            <a:avLst/>
          </a:prstGeom>
          <a:noFill/>
          <a:ln>
            <a:noFill/>
          </a:ln>
        </p:spPr>
      </p:pic>
    </p:spTree>
    <p:extLst>
      <p:ext uri="{BB962C8B-B14F-4D97-AF65-F5344CB8AC3E}">
        <p14:creationId xmlns:p14="http://schemas.microsoft.com/office/powerpoint/2010/main" val="1817967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Sexual harassment </a:t>
            </a:r>
          </a:p>
        </p:txBody>
      </p:sp>
      <p:sp>
        <p:nvSpPr>
          <p:cNvPr id="3" name="Content Placeholder 2"/>
          <p:cNvSpPr>
            <a:spLocks noGrp="1"/>
          </p:cNvSpPr>
          <p:nvPr>
            <p:ph idx="1"/>
          </p:nvPr>
        </p:nvSpPr>
        <p:spPr/>
        <p:txBody>
          <a:bodyPr>
            <a:normAutofit lnSpcReduction="10000"/>
          </a:bodyPr>
          <a:lstStyle/>
          <a:p>
            <a:pPr marL="0" indent="0">
              <a:buNone/>
            </a:pPr>
            <a:r>
              <a:rPr lang="en-GB" dirty="0"/>
              <a:t>One in three 16-18 year old girls say</a:t>
            </a:r>
          </a:p>
          <a:p>
            <a:pPr marL="0" indent="0">
              <a:buNone/>
            </a:pPr>
            <a:r>
              <a:rPr lang="en-GB" dirty="0"/>
              <a:t>they have experienced unwanted sexual</a:t>
            </a:r>
          </a:p>
          <a:p>
            <a:pPr marL="0" indent="0">
              <a:buNone/>
            </a:pPr>
            <a:r>
              <a:rPr lang="en-GB" dirty="0"/>
              <a:t>touching at school.</a:t>
            </a:r>
          </a:p>
          <a:p>
            <a:pPr marL="0" indent="0">
              <a:buNone/>
            </a:pPr>
            <a:r>
              <a:rPr lang="en-GB" dirty="0"/>
              <a:t>59% of young women aged 13-21 say they</a:t>
            </a:r>
          </a:p>
          <a:p>
            <a:pPr marL="0" indent="0">
              <a:buNone/>
            </a:pPr>
            <a:r>
              <a:rPr lang="en-GB" dirty="0"/>
              <a:t>had faced some form of sexual harassment</a:t>
            </a:r>
          </a:p>
          <a:p>
            <a:pPr marL="0" indent="0">
              <a:buNone/>
            </a:pPr>
            <a:r>
              <a:rPr lang="en-GB" dirty="0"/>
              <a:t>at school or college in the past year (at the</a:t>
            </a:r>
          </a:p>
          <a:p>
            <a:pPr marL="0" indent="0">
              <a:buNone/>
            </a:pPr>
            <a:r>
              <a:rPr lang="en-GB" dirty="0"/>
              <a:t>time of survey)</a:t>
            </a:r>
          </a:p>
        </p:txBody>
      </p:sp>
      <p:pic>
        <p:nvPicPr>
          <p:cNvPr id="4" name="Picture 3" descr="No Home for Domestic Abuse | West Dunbartonshire Council"/>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941168"/>
            <a:ext cx="2242592" cy="1702590"/>
          </a:xfrm>
          <a:prstGeom prst="rect">
            <a:avLst/>
          </a:prstGeom>
          <a:noFill/>
          <a:ln>
            <a:noFill/>
          </a:ln>
        </p:spPr>
      </p:pic>
    </p:spTree>
    <p:extLst>
      <p:ext uri="{BB962C8B-B14F-4D97-AF65-F5344CB8AC3E}">
        <p14:creationId xmlns:p14="http://schemas.microsoft.com/office/powerpoint/2010/main" val="520745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Rape and derogatory language</a:t>
            </a:r>
          </a:p>
        </p:txBody>
      </p:sp>
      <p:sp>
        <p:nvSpPr>
          <p:cNvPr id="3" name="Content Placeholder 2"/>
          <p:cNvSpPr>
            <a:spLocks noGrp="1"/>
          </p:cNvSpPr>
          <p:nvPr>
            <p:ph idx="1"/>
          </p:nvPr>
        </p:nvSpPr>
        <p:spPr/>
        <p:txBody>
          <a:bodyPr>
            <a:normAutofit fontScale="92500"/>
          </a:bodyPr>
          <a:lstStyle/>
          <a:p>
            <a:pPr marL="0" indent="0">
              <a:buNone/>
            </a:pPr>
            <a:r>
              <a:rPr lang="en-GB" dirty="0"/>
              <a:t>600 rapes in schools were reported to</a:t>
            </a:r>
          </a:p>
          <a:p>
            <a:pPr marL="0" indent="0">
              <a:buNone/>
            </a:pPr>
            <a:r>
              <a:rPr lang="en-GB" dirty="0"/>
              <a:t>police between 2012 and 2015 - an average</a:t>
            </a:r>
          </a:p>
          <a:p>
            <a:pPr marL="0" indent="0">
              <a:buNone/>
            </a:pPr>
            <a:r>
              <a:rPr lang="en-GB" dirty="0"/>
              <a:t>of a rape every day of the school year.</a:t>
            </a:r>
          </a:p>
          <a:p>
            <a:pPr marL="0" indent="0">
              <a:buNone/>
            </a:pPr>
            <a:r>
              <a:rPr lang="en-GB" dirty="0"/>
              <a:t>Nearly three-quarters (71%) of all 16-18</a:t>
            </a:r>
          </a:p>
          <a:p>
            <a:pPr marL="0" indent="0">
              <a:buNone/>
            </a:pPr>
            <a:r>
              <a:rPr lang="en-GB" dirty="0"/>
              <a:t>year olds say they hear terms like ‘slut’</a:t>
            </a:r>
          </a:p>
          <a:p>
            <a:pPr marL="0" indent="0">
              <a:buNone/>
            </a:pPr>
            <a:r>
              <a:rPr lang="en-GB" dirty="0"/>
              <a:t>or ‘slag’ used towards girls at school on a</a:t>
            </a:r>
          </a:p>
          <a:p>
            <a:pPr marL="0" indent="0">
              <a:buNone/>
            </a:pPr>
            <a:r>
              <a:rPr lang="en-GB" dirty="0"/>
              <a:t>regular basis.</a:t>
            </a:r>
          </a:p>
        </p:txBody>
      </p:sp>
      <p:pic>
        <p:nvPicPr>
          <p:cNvPr id="4" name="Picture 3" descr="DOMESTIC ABUSE – HAB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445224"/>
            <a:ext cx="2090420" cy="1200150"/>
          </a:xfrm>
          <a:prstGeom prst="rect">
            <a:avLst/>
          </a:prstGeom>
          <a:noFill/>
          <a:ln>
            <a:noFill/>
          </a:ln>
        </p:spPr>
      </p:pic>
    </p:spTree>
    <p:extLst>
      <p:ext uri="{BB962C8B-B14F-4D97-AF65-F5344CB8AC3E}">
        <p14:creationId xmlns:p14="http://schemas.microsoft.com/office/powerpoint/2010/main" val="2144565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Signs of domestic abuse</a:t>
            </a:r>
          </a:p>
        </p:txBody>
      </p:sp>
      <p:sp>
        <p:nvSpPr>
          <p:cNvPr id="3" name="Content Placeholder 2"/>
          <p:cNvSpPr>
            <a:spLocks noGrp="1"/>
          </p:cNvSpPr>
          <p:nvPr>
            <p:ph idx="1"/>
          </p:nvPr>
        </p:nvSpPr>
        <p:spPr/>
        <p:txBody>
          <a:bodyPr>
            <a:normAutofit fontScale="85000" lnSpcReduction="20000"/>
          </a:bodyPr>
          <a:lstStyle/>
          <a:p>
            <a:r>
              <a:rPr lang="en-GB" dirty="0"/>
              <a:t>unexplained absences or lateness – either from staying at home to protect their mother or hide their injuries, or because they are prevented from attending the setting;</a:t>
            </a:r>
          </a:p>
          <a:p>
            <a:r>
              <a:rPr lang="en-GB" dirty="0"/>
              <a:t>children and young people attending the school or group when ill rather than staying at home;</a:t>
            </a:r>
          </a:p>
          <a:p>
            <a:r>
              <a:rPr lang="en-GB" dirty="0"/>
              <a:t>children and young people not completing their homework or home-based activities, or making constant excuses, because of what is happening at home;</a:t>
            </a:r>
          </a:p>
        </p:txBody>
      </p:sp>
      <p:pic>
        <p:nvPicPr>
          <p:cNvPr id="4" name="Picture 3" descr="UK gets tough on domestic abuse as 'helpless' Chinese women suffer in  silence | South China Morning Pos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7520" y="5229200"/>
            <a:ext cx="1859280" cy="1239520"/>
          </a:xfrm>
          <a:prstGeom prst="rect">
            <a:avLst/>
          </a:prstGeom>
          <a:noFill/>
          <a:ln>
            <a:noFill/>
          </a:ln>
        </p:spPr>
      </p:pic>
    </p:spTree>
    <p:extLst>
      <p:ext uri="{BB962C8B-B14F-4D97-AF65-F5344CB8AC3E}">
        <p14:creationId xmlns:p14="http://schemas.microsoft.com/office/powerpoint/2010/main" val="2051979628"/>
      </p:ext>
    </p:extLst>
  </p:cSld>
  <p:clrMapOvr>
    <a:masterClrMapping/>
  </p:clrMapOvr>
</p:sld>
</file>

<file path=ppt/theme/theme1.xml><?xml version="1.0" encoding="utf-8"?>
<a:theme xmlns:a="http://schemas.openxmlformats.org/drawingml/2006/main" name="STSA Powerpoint Template">
  <a:themeElements>
    <a:clrScheme name="Severn Teaching School">
      <a:dk1>
        <a:sysClr val="windowText" lastClr="000000"/>
      </a:dk1>
      <a:lt1>
        <a:srgbClr val="FFFFFF"/>
      </a:lt1>
      <a:dk2>
        <a:srgbClr val="838F57"/>
      </a:dk2>
      <a:lt2>
        <a:srgbClr val="DCC391"/>
      </a:lt2>
      <a:accent1>
        <a:srgbClr val="838F57"/>
      </a:accent1>
      <a:accent2>
        <a:srgbClr val="99BAE9"/>
      </a:accent2>
      <a:accent3>
        <a:srgbClr val="838F57"/>
      </a:accent3>
      <a:accent4>
        <a:srgbClr val="C00000"/>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3811</Words>
  <Application>Microsoft Office PowerPoint</Application>
  <PresentationFormat>On-screen Show (4:3)</PresentationFormat>
  <Paragraphs>267</Paragraphs>
  <Slides>43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Calibri</vt:lpstr>
      <vt:lpstr>STSA Powerpoint Template</vt:lpstr>
      <vt:lpstr>Supporting children’s understanding of Domestic Abuse</vt:lpstr>
      <vt:lpstr>Domestic Abuse – a reminder</vt:lpstr>
      <vt:lpstr>What safeguarding boards can do</vt:lpstr>
      <vt:lpstr>Research has shown that there is wide acceptance of abuse among young people in the UK</vt:lpstr>
      <vt:lpstr>Girls’ Attitude Survey</vt:lpstr>
      <vt:lpstr>University students</vt:lpstr>
      <vt:lpstr>Sexual harassment </vt:lpstr>
      <vt:lpstr>Rape and derogatory language</vt:lpstr>
      <vt:lpstr>Signs of domestic abuse</vt:lpstr>
      <vt:lpstr>Other indicators</vt:lpstr>
      <vt:lpstr>Resilience and the voice of the child</vt:lpstr>
      <vt:lpstr>Age-appropriate themes KS1 and 2 – Expect Respect</vt:lpstr>
      <vt:lpstr>Age-appropriate themes KS3 and 4 – Expect Respect</vt:lpstr>
      <vt:lpstr>Challenging stereotypes in Early Years </vt:lpstr>
      <vt:lpstr>PowerPoint Presentation</vt:lpstr>
      <vt:lpstr>PowerPoint Presentation</vt:lpstr>
      <vt:lpstr>Books to combat stereotyping at KS1 and lower KS2</vt:lpstr>
      <vt:lpstr>Books to combat stereotyping at KS1 and lower KS2</vt:lpstr>
      <vt:lpstr>Books to combat stereotyping at KS1 and lower KS2</vt:lpstr>
      <vt:lpstr>Books to combat stereotyping at KS2 and lower KS3</vt:lpstr>
      <vt:lpstr>Books to challenge stereotyping at KS2 and lower KS3</vt:lpstr>
      <vt:lpstr>Books to challenge stereotyping at KS2 and lower KS3</vt:lpstr>
      <vt:lpstr>Questions to ask</vt:lpstr>
      <vt:lpstr>Key Stage 3</vt:lpstr>
      <vt:lpstr>Challenging stereotypes – Anna Freud</vt:lpstr>
      <vt:lpstr>Conflict resolution – through peer mentors and guiding peers</vt:lpstr>
      <vt:lpstr>DA and the law</vt:lpstr>
      <vt:lpstr>Domestic Abuse Act 2021</vt:lpstr>
      <vt:lpstr>Books on Domestic Abuse </vt:lpstr>
      <vt:lpstr>Books on Domestic Abuse</vt:lpstr>
      <vt:lpstr>Books on beyond words for SEND</vt:lpstr>
      <vt:lpstr>PowerPoint Presentation</vt:lpstr>
      <vt:lpstr>PowerPoint Presentation</vt:lpstr>
      <vt:lpstr>PowerPoint Presentation</vt:lpstr>
      <vt:lpstr>True co-production</vt:lpstr>
      <vt:lpstr>Co-production</vt:lpstr>
      <vt:lpstr>Domestic Abuse Toolkit for all ages</vt:lpstr>
      <vt:lpstr>Resources</vt:lpstr>
      <vt:lpstr>Free domestic abuse training - The Haven Refuge – Wolverhampton </vt:lpstr>
      <vt:lpstr>  Supporting Children, Young People and their Families who have been subjected to Domestic Abuse </vt:lpstr>
      <vt:lpstr>Learning outcomes</vt:lpstr>
      <vt:lpstr>Support resources</vt:lpstr>
      <vt:lpstr>RSHE support materials </vt:lpstr>
    </vt:vector>
  </TitlesOfParts>
  <Company>T&amp;W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Doult, Will</dc:creator>
  <cp:lastModifiedBy>Deane, Sian</cp:lastModifiedBy>
  <cp:revision>38</cp:revision>
  <cp:lastPrinted>2013-06-26T15:50:20Z</cp:lastPrinted>
  <dcterms:created xsi:type="dcterms:W3CDTF">2013-05-08T10:14:27Z</dcterms:created>
  <dcterms:modified xsi:type="dcterms:W3CDTF">2022-03-16T09:13:38Z</dcterms:modified>
</cp:coreProperties>
</file>