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5"/>
  </p:notesMasterIdLst>
  <p:handoutMasterIdLst>
    <p:handoutMasterId r:id="rId26"/>
  </p:handoutMasterIdLst>
  <p:sldIdLst>
    <p:sldId id="274" r:id="rId2"/>
    <p:sldId id="330" r:id="rId3"/>
    <p:sldId id="331" r:id="rId4"/>
    <p:sldId id="302" r:id="rId5"/>
    <p:sldId id="308" r:id="rId6"/>
    <p:sldId id="319" r:id="rId7"/>
    <p:sldId id="320" r:id="rId8"/>
    <p:sldId id="321" r:id="rId9"/>
    <p:sldId id="287" r:id="rId10"/>
    <p:sldId id="323" r:id="rId11"/>
    <p:sldId id="324" r:id="rId12"/>
    <p:sldId id="289" r:id="rId13"/>
    <p:sldId id="327" r:id="rId14"/>
    <p:sldId id="325" r:id="rId15"/>
    <p:sldId id="326" r:id="rId16"/>
    <p:sldId id="328" r:id="rId17"/>
    <p:sldId id="288" r:id="rId18"/>
    <p:sldId id="332" r:id="rId19"/>
    <p:sldId id="335" r:id="rId20"/>
    <p:sldId id="334" r:id="rId21"/>
    <p:sldId id="336" r:id="rId22"/>
    <p:sldId id="329" r:id="rId23"/>
    <p:sldId id="290" r:id="rId24"/>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69240" autoAdjust="0"/>
  </p:normalViewPr>
  <p:slideViewPr>
    <p:cSldViewPr snapToGrid="0" snapToObjects="1">
      <p:cViewPr varScale="1">
        <p:scale>
          <a:sx n="50" d="100"/>
          <a:sy n="50" d="100"/>
        </p:scale>
        <p:origin x="1230" y="6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1" d="100"/>
          <a:sy n="51"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902075" y="0"/>
            <a:ext cx="2986088" cy="501650"/>
          </a:xfrm>
          <a:prstGeom prst="rect">
            <a:avLst/>
          </a:prstGeom>
        </p:spPr>
        <p:txBody>
          <a:bodyPr vert="horz" lIns="91440" tIns="45720" rIns="91440" bIns="45720" rtlCol="0"/>
          <a:lstStyle>
            <a:lvl1pPr algn="r">
              <a:defRPr sz="1200"/>
            </a:lvl1pPr>
          </a:lstStyle>
          <a:p>
            <a:fld id="{0DE72AFD-9D75-4D45-B2D0-904A9B568D11}" type="datetimeFigureOut">
              <a:rPr lang="en-GB" smtClean="0"/>
              <a:t>23/09/2022</a:t>
            </a:fld>
            <a:endParaRPr lang="en-GB" dirty="0"/>
          </a:p>
        </p:txBody>
      </p:sp>
      <p:sp>
        <p:nvSpPr>
          <p:cNvPr id="4" name="Footer Placeholder 3"/>
          <p:cNvSpPr>
            <a:spLocks noGrp="1"/>
          </p:cNvSpPr>
          <p:nvPr>
            <p:ph type="ftr" sz="quarter" idx="2"/>
          </p:nvPr>
        </p:nvSpPr>
        <p:spPr>
          <a:xfrm>
            <a:off x="0" y="9520238"/>
            <a:ext cx="2986088" cy="50165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02075" y="9520238"/>
            <a:ext cx="2986088" cy="501650"/>
          </a:xfrm>
          <a:prstGeom prst="rect">
            <a:avLst/>
          </a:prstGeom>
        </p:spPr>
        <p:txBody>
          <a:bodyPr vert="horz" lIns="91440" tIns="45720" rIns="91440" bIns="45720" rtlCol="0" anchor="b"/>
          <a:lstStyle>
            <a:lvl1pPr algn="r">
              <a:defRPr sz="1200"/>
            </a:lvl1pPr>
          </a:lstStyle>
          <a:p>
            <a:fld id="{910ABF2B-FE5D-4048-B660-3432CF961DD4}" type="slidenum">
              <a:rPr lang="en-GB" smtClean="0"/>
              <a:t>‹#›</a:t>
            </a:fld>
            <a:endParaRPr lang="en-GB" dirty="0"/>
          </a:p>
        </p:txBody>
      </p:sp>
    </p:spTree>
    <p:extLst>
      <p:ext uri="{BB962C8B-B14F-4D97-AF65-F5344CB8AC3E}">
        <p14:creationId xmlns:p14="http://schemas.microsoft.com/office/powerpoint/2010/main" val="3302013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558" cy="502835"/>
          </a:xfrm>
          <a:prstGeom prst="rect">
            <a:avLst/>
          </a:prstGeom>
        </p:spPr>
        <p:txBody>
          <a:bodyPr vert="horz" lIns="92464" tIns="46232" rIns="92464" bIns="46232" rtlCol="0"/>
          <a:lstStyle>
            <a:lvl1pPr algn="l">
              <a:defRPr sz="1200"/>
            </a:lvl1pPr>
          </a:lstStyle>
          <a:p>
            <a:endParaRPr lang="en-GB" dirty="0"/>
          </a:p>
        </p:txBody>
      </p:sp>
      <p:sp>
        <p:nvSpPr>
          <p:cNvPr id="3" name="Date Placeholder 2"/>
          <p:cNvSpPr>
            <a:spLocks noGrp="1"/>
          </p:cNvSpPr>
          <p:nvPr>
            <p:ph type="dt" idx="1"/>
          </p:nvPr>
        </p:nvSpPr>
        <p:spPr>
          <a:xfrm>
            <a:off x="3902598" y="0"/>
            <a:ext cx="2985558" cy="502835"/>
          </a:xfrm>
          <a:prstGeom prst="rect">
            <a:avLst/>
          </a:prstGeom>
        </p:spPr>
        <p:txBody>
          <a:bodyPr vert="horz" lIns="92464" tIns="46232" rIns="92464" bIns="46232" rtlCol="0"/>
          <a:lstStyle>
            <a:lvl1pPr algn="r">
              <a:defRPr sz="1200"/>
            </a:lvl1pPr>
          </a:lstStyle>
          <a:p>
            <a:fld id="{AFD00247-9A30-4E0E-8BFE-9D3231195514}" type="datetimeFigureOut">
              <a:rPr lang="en-GB" smtClean="0"/>
              <a:t>23/09/2022</a:t>
            </a:fld>
            <a:endParaRPr lang="en-GB" dirty="0"/>
          </a:p>
        </p:txBody>
      </p:sp>
      <p:sp>
        <p:nvSpPr>
          <p:cNvPr id="4" name="Slide Image Placeholder 3"/>
          <p:cNvSpPr>
            <a:spLocks noGrp="1" noRot="1" noChangeAspect="1"/>
          </p:cNvSpPr>
          <p:nvPr>
            <p:ph type="sldImg" idx="2"/>
          </p:nvPr>
        </p:nvSpPr>
        <p:spPr>
          <a:xfrm>
            <a:off x="1190625" y="1254125"/>
            <a:ext cx="4508500" cy="3381375"/>
          </a:xfrm>
          <a:prstGeom prst="rect">
            <a:avLst/>
          </a:prstGeom>
          <a:noFill/>
          <a:ln w="12700">
            <a:solidFill>
              <a:prstClr val="black"/>
            </a:solidFill>
          </a:ln>
        </p:spPr>
        <p:txBody>
          <a:bodyPr vert="horz" lIns="92464" tIns="46232" rIns="92464" bIns="46232" rtlCol="0" anchor="ctr"/>
          <a:lstStyle/>
          <a:p>
            <a:endParaRPr lang="en-GB" dirty="0"/>
          </a:p>
        </p:txBody>
      </p:sp>
      <p:sp>
        <p:nvSpPr>
          <p:cNvPr id="5" name="Notes Placeholder 4"/>
          <p:cNvSpPr>
            <a:spLocks noGrp="1"/>
          </p:cNvSpPr>
          <p:nvPr>
            <p:ph type="body" sz="quarter" idx="3"/>
          </p:nvPr>
        </p:nvSpPr>
        <p:spPr>
          <a:xfrm>
            <a:off x="688976" y="4823033"/>
            <a:ext cx="5511800" cy="3946119"/>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519055"/>
            <a:ext cx="2985558" cy="502834"/>
          </a:xfrm>
          <a:prstGeom prst="rect">
            <a:avLst/>
          </a:prstGeom>
        </p:spPr>
        <p:txBody>
          <a:bodyPr vert="horz" lIns="92464" tIns="46232" rIns="92464" bIns="4623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02598" y="9519055"/>
            <a:ext cx="2985558" cy="502834"/>
          </a:xfrm>
          <a:prstGeom prst="rect">
            <a:avLst/>
          </a:prstGeom>
        </p:spPr>
        <p:txBody>
          <a:bodyPr vert="horz" lIns="92464" tIns="46232" rIns="92464" bIns="46232" rtlCol="0" anchor="b"/>
          <a:lstStyle>
            <a:lvl1pPr algn="r">
              <a:defRPr sz="1200"/>
            </a:lvl1pPr>
          </a:lstStyle>
          <a:p>
            <a:fld id="{549AD6D3-F3D9-4533-B6A3-A53385F3BDF9}" type="slidenum">
              <a:rPr lang="en-GB" smtClean="0"/>
              <a:t>‹#›</a:t>
            </a:fld>
            <a:endParaRPr lang="en-GB" dirty="0"/>
          </a:p>
        </p:txBody>
      </p:sp>
    </p:spTree>
    <p:extLst>
      <p:ext uri="{BB962C8B-B14F-4D97-AF65-F5344CB8AC3E}">
        <p14:creationId xmlns:p14="http://schemas.microsoft.com/office/powerpoint/2010/main" val="378766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9AD6D3-F3D9-4533-B6A3-A53385F3BDF9}" type="slidenum">
              <a:rPr lang="en-GB" smtClean="0"/>
              <a:t>1</a:t>
            </a:fld>
            <a:endParaRPr lang="en-GB" dirty="0"/>
          </a:p>
        </p:txBody>
      </p:sp>
    </p:spTree>
    <p:extLst>
      <p:ext uri="{BB962C8B-B14F-4D97-AF65-F5344CB8AC3E}">
        <p14:creationId xmlns:p14="http://schemas.microsoft.com/office/powerpoint/2010/main" val="4031837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9AD6D3-F3D9-4533-B6A3-A53385F3BDF9}" type="slidenum">
              <a:rPr lang="en-GB" smtClean="0"/>
              <a:t>10</a:t>
            </a:fld>
            <a:endParaRPr lang="en-GB"/>
          </a:p>
        </p:txBody>
      </p:sp>
    </p:spTree>
    <p:extLst>
      <p:ext uri="{BB962C8B-B14F-4D97-AF65-F5344CB8AC3E}">
        <p14:creationId xmlns:p14="http://schemas.microsoft.com/office/powerpoint/2010/main" val="424397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Looking locally, we have a core infrastructure in place to deliver the Armed Forces Covenant.</a:t>
            </a:r>
          </a:p>
          <a:p>
            <a:endParaRPr lang="en-GB" baseline="0" dirty="0" smtClean="0"/>
          </a:p>
          <a:p>
            <a:r>
              <a:rPr lang="en-GB" baseline="0" dirty="0" smtClean="0"/>
              <a:t>Firstly, we have an elect member – Cllr Chris Turley –as the Armed Forces Champion and also, Cllr Paul Watling who is the Cabinet Member with portfolio responsibility for the Covenant.</a:t>
            </a:r>
          </a:p>
          <a:p>
            <a:r>
              <a:rPr lang="en-GB" baseline="0" dirty="0" smtClean="0"/>
              <a:t>Then we have – myself – who acts as the officer point of contact within the Council.  This can be contact from a range of organisations and government departments such as the Ministry of Defence and the Department of Education, to Service Charities such as the Royal British Legion and SSAFA, non-Service Charities e.g. Age UK and also contact from our Armed Forces communities on a wide range of subjects and issues.</a:t>
            </a:r>
          </a:p>
          <a:p>
            <a:endParaRPr lang="en-GB" baseline="0" dirty="0" smtClean="0"/>
          </a:p>
          <a:p>
            <a:r>
              <a:rPr lang="en-GB" baseline="0" dirty="0" smtClean="0"/>
              <a:t>The Covenant is delivered by collaboration primarily through the Telford &amp; Wrekin Strategic Armed Forces Covenant Partnership Board which meets quarterly and is made up of approximately 50+ partners from the private sector, voluntary sector and the public sector including the DWP, West Mercia Police, the NHS and the Shropshire, Fire and Rescue Service.</a:t>
            </a:r>
          </a:p>
          <a:p>
            <a:endParaRPr lang="en-GB" baseline="0" dirty="0" smtClean="0"/>
          </a:p>
          <a:p>
            <a:r>
              <a:rPr lang="en-GB" baseline="0" dirty="0" smtClean="0"/>
              <a:t>We communicate through a web page with key information and links and also, an Armed Forces Community Group </a:t>
            </a:r>
            <a:r>
              <a:rPr lang="en-GB" baseline="0" dirty="0" err="1" smtClean="0"/>
              <a:t>facebook</a:t>
            </a:r>
            <a:r>
              <a:rPr lang="en-GB" baseline="0" dirty="0" smtClean="0"/>
              <a:t> page.  There is Armed Forces Covenant training on Ollie for Front line staff which is currently being updated to include the new legislation. Telford &amp; Wrekin Council have made a clear public statement of expectations in “Our Programme to Protect, Care &amp; Intent to Create a Better Borough Plan 2020-21”. (CLICK)  </a:t>
            </a:r>
            <a:endParaRPr lang="en-GB" baseline="0" dirty="0" smtClean="0"/>
          </a:p>
          <a:p>
            <a:endParaRPr lang="en-GB" baseline="0" dirty="0" smtClean="0"/>
          </a:p>
          <a:p>
            <a:r>
              <a:rPr lang="en-GB" baseline="0" dirty="0" smtClean="0"/>
              <a:t>Regarding, the Route Through Which Concerns Can Be Raised – we recently created an online enquiry/referral form, on the Council’s Armed Forces Covenant webpages, that can be completed by partner organisations or by members of the Armed Forces Community. The completed form goes straight to the Armed forces Community mailbox and is prioritised to ensure effective signposting or that relevant support can be made available.</a:t>
            </a:r>
          </a:p>
          <a:p>
            <a:endParaRPr lang="en-GB" baseline="0" dirty="0" smtClean="0"/>
          </a:p>
          <a:p>
            <a:r>
              <a:rPr lang="en-GB" baseline="0" dirty="0" smtClean="0"/>
              <a:t>Finally</a:t>
            </a:r>
            <a:r>
              <a:rPr lang="en-GB" baseline="0" dirty="0" smtClean="0"/>
              <a:t>, we have an action plan in place and policies are reviewed regularly e.g. the annual leave policy was updated to ensure that our Reservists were able to undertake 10 day paid leave each year to attend their fortnightly training camp.</a:t>
            </a:r>
          </a:p>
          <a:p>
            <a:endParaRPr lang="en-GB" baseline="0" dirty="0" smtClean="0"/>
          </a:p>
          <a:p>
            <a:r>
              <a:rPr lang="en-GB" baseline="0" dirty="0" smtClean="0"/>
              <a:t>And, of course, everything we do, around the Covenant, is done with enthusiasm and commitment even if it’s just helping the veteran who phoned me up </a:t>
            </a:r>
            <a:r>
              <a:rPr lang="en-GB" baseline="0" dirty="0" smtClean="0"/>
              <a:t>one day to </a:t>
            </a:r>
            <a:r>
              <a:rPr lang="en-GB" baseline="0" dirty="0" smtClean="0"/>
              <a:t>say that his boiler was leaking and he couldn’t get any response from the three plumbers list on the Council’s </a:t>
            </a:r>
            <a:r>
              <a:rPr lang="en-GB" baseline="0" dirty="0" err="1" smtClean="0"/>
              <a:t>CheckATrader</a:t>
            </a:r>
            <a:r>
              <a:rPr lang="en-GB" baseline="0" dirty="0" smtClean="0"/>
              <a:t> list!</a:t>
            </a:r>
          </a:p>
          <a:p>
            <a:endParaRPr lang="en-GB" baseline="0" dirty="0" smtClean="0"/>
          </a:p>
          <a:p>
            <a:endParaRPr lang="en-GB" baseline="0" dirty="0" smtClean="0"/>
          </a:p>
          <a:p>
            <a:endParaRPr lang="en-GB" baseline="0" dirty="0" smtClean="0"/>
          </a:p>
          <a:p>
            <a:endParaRPr lang="en-GB" baseline="0" dirty="0" smtClean="0"/>
          </a:p>
        </p:txBody>
      </p:sp>
      <p:sp>
        <p:nvSpPr>
          <p:cNvPr id="4" name="Slide Number Placeholder 3"/>
          <p:cNvSpPr>
            <a:spLocks noGrp="1"/>
          </p:cNvSpPr>
          <p:nvPr>
            <p:ph type="sldNum" sz="quarter" idx="5"/>
          </p:nvPr>
        </p:nvSpPr>
        <p:spPr/>
        <p:txBody>
          <a:bodyPr/>
          <a:lstStyle/>
          <a:p>
            <a:fld id="{549AD6D3-F3D9-4533-B6A3-A53385F3BDF9}" type="slidenum">
              <a:rPr lang="en-GB" smtClean="0"/>
              <a:t>11</a:t>
            </a:fld>
            <a:endParaRPr lang="en-GB"/>
          </a:p>
        </p:txBody>
      </p:sp>
    </p:spTree>
    <p:extLst>
      <p:ext uri="{BB962C8B-B14F-4D97-AF65-F5344CB8AC3E}">
        <p14:creationId xmlns:p14="http://schemas.microsoft.com/office/powerpoint/2010/main" val="3763997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9AD6D3-F3D9-4533-B6A3-A53385F3BDF9}" type="slidenum">
              <a:rPr lang="en-GB" smtClean="0"/>
              <a:t>12</a:t>
            </a:fld>
            <a:endParaRPr lang="en-GB"/>
          </a:p>
        </p:txBody>
      </p:sp>
    </p:spTree>
    <p:extLst>
      <p:ext uri="{BB962C8B-B14F-4D97-AF65-F5344CB8AC3E}">
        <p14:creationId xmlns:p14="http://schemas.microsoft.com/office/powerpoint/2010/main" val="2741476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9AD6D3-F3D9-4533-B6A3-A53385F3BDF9}" type="slidenum">
              <a:rPr lang="en-GB" smtClean="0"/>
              <a:t>13</a:t>
            </a:fld>
            <a:endParaRPr lang="en-GB"/>
          </a:p>
        </p:txBody>
      </p:sp>
    </p:spTree>
    <p:extLst>
      <p:ext uri="{BB962C8B-B14F-4D97-AF65-F5344CB8AC3E}">
        <p14:creationId xmlns:p14="http://schemas.microsoft.com/office/powerpoint/2010/main" val="1818395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9AD6D3-F3D9-4533-B6A3-A53385F3BDF9}" type="slidenum">
              <a:rPr lang="en-GB" smtClean="0"/>
              <a:t>14</a:t>
            </a:fld>
            <a:endParaRPr lang="en-GB"/>
          </a:p>
        </p:txBody>
      </p:sp>
    </p:spTree>
    <p:extLst>
      <p:ext uri="{BB962C8B-B14F-4D97-AF65-F5344CB8AC3E}">
        <p14:creationId xmlns:p14="http://schemas.microsoft.com/office/powerpoint/2010/main" val="3248367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9AD6D3-F3D9-4533-B6A3-A53385F3BDF9}" type="slidenum">
              <a:rPr lang="en-GB" smtClean="0"/>
              <a:t>15</a:t>
            </a:fld>
            <a:endParaRPr lang="en-GB"/>
          </a:p>
        </p:txBody>
      </p:sp>
    </p:spTree>
    <p:extLst>
      <p:ext uri="{BB962C8B-B14F-4D97-AF65-F5344CB8AC3E}">
        <p14:creationId xmlns:p14="http://schemas.microsoft.com/office/powerpoint/2010/main" val="2054749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9AD6D3-F3D9-4533-B6A3-A53385F3BDF9}" type="slidenum">
              <a:rPr lang="en-GB" smtClean="0"/>
              <a:t>16</a:t>
            </a:fld>
            <a:endParaRPr lang="en-GB" dirty="0"/>
          </a:p>
        </p:txBody>
      </p:sp>
    </p:spTree>
    <p:extLst>
      <p:ext uri="{BB962C8B-B14F-4D97-AF65-F5344CB8AC3E}">
        <p14:creationId xmlns:p14="http://schemas.microsoft.com/office/powerpoint/2010/main" val="1657153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9AD6D3-F3D9-4533-B6A3-A53385F3BDF9}" type="slidenum">
              <a:rPr lang="en-GB" smtClean="0"/>
              <a:t>17</a:t>
            </a:fld>
            <a:endParaRPr lang="en-GB" dirty="0"/>
          </a:p>
        </p:txBody>
      </p:sp>
    </p:spTree>
    <p:extLst>
      <p:ext uri="{BB962C8B-B14F-4D97-AF65-F5344CB8AC3E}">
        <p14:creationId xmlns:p14="http://schemas.microsoft.com/office/powerpoint/2010/main" val="1123430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549AD6D3-F3D9-4533-B6A3-A53385F3BDF9}" type="slidenum">
              <a:rPr lang="en-GB" smtClean="0"/>
              <a:t>18</a:t>
            </a:fld>
            <a:endParaRPr lang="en-GB" dirty="0"/>
          </a:p>
        </p:txBody>
      </p:sp>
    </p:spTree>
    <p:extLst>
      <p:ext uri="{BB962C8B-B14F-4D97-AF65-F5344CB8AC3E}">
        <p14:creationId xmlns:p14="http://schemas.microsoft.com/office/powerpoint/2010/main" val="2076326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9AD6D3-F3D9-4533-B6A3-A53385F3BDF9}" type="slidenum">
              <a:rPr lang="en-GB" smtClean="0"/>
              <a:t>19</a:t>
            </a:fld>
            <a:endParaRPr lang="en-GB" dirty="0"/>
          </a:p>
        </p:txBody>
      </p:sp>
    </p:spTree>
    <p:extLst>
      <p:ext uri="{BB962C8B-B14F-4D97-AF65-F5344CB8AC3E}">
        <p14:creationId xmlns:p14="http://schemas.microsoft.com/office/powerpoint/2010/main" val="3651349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549AD6D3-F3D9-4533-B6A3-A53385F3BDF9}" type="slidenum">
              <a:rPr lang="en-GB" smtClean="0"/>
              <a:t>2</a:t>
            </a:fld>
            <a:endParaRPr lang="en-GB" dirty="0"/>
          </a:p>
        </p:txBody>
      </p:sp>
    </p:spTree>
    <p:extLst>
      <p:ext uri="{BB962C8B-B14F-4D97-AF65-F5344CB8AC3E}">
        <p14:creationId xmlns:p14="http://schemas.microsoft.com/office/powerpoint/2010/main" val="381759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9AD6D3-F3D9-4533-B6A3-A53385F3BDF9}" type="slidenum">
              <a:rPr lang="en-GB" smtClean="0"/>
              <a:t>20</a:t>
            </a:fld>
            <a:endParaRPr lang="en-GB" dirty="0"/>
          </a:p>
        </p:txBody>
      </p:sp>
    </p:spTree>
    <p:extLst>
      <p:ext uri="{BB962C8B-B14F-4D97-AF65-F5344CB8AC3E}">
        <p14:creationId xmlns:p14="http://schemas.microsoft.com/office/powerpoint/2010/main" val="1608532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9AD6D3-F3D9-4533-B6A3-A53385F3BDF9}" type="slidenum">
              <a:rPr lang="en-GB" smtClean="0"/>
              <a:t>22</a:t>
            </a:fld>
            <a:endParaRPr lang="en-GB" dirty="0"/>
          </a:p>
        </p:txBody>
      </p:sp>
    </p:spTree>
    <p:extLst>
      <p:ext uri="{BB962C8B-B14F-4D97-AF65-F5344CB8AC3E}">
        <p14:creationId xmlns:p14="http://schemas.microsoft.com/office/powerpoint/2010/main" val="2045268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9AD6D3-F3D9-4533-B6A3-A53385F3BDF9}" type="slidenum">
              <a:rPr lang="en-GB" smtClean="0"/>
              <a:t>23</a:t>
            </a:fld>
            <a:endParaRPr lang="en-GB" dirty="0"/>
          </a:p>
        </p:txBody>
      </p:sp>
    </p:spTree>
    <p:extLst>
      <p:ext uri="{BB962C8B-B14F-4D97-AF65-F5344CB8AC3E}">
        <p14:creationId xmlns:p14="http://schemas.microsoft.com/office/powerpoint/2010/main" val="4024119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549AD6D3-F3D9-4533-B6A3-A53385F3BDF9}" type="slidenum">
              <a:rPr lang="en-GB" smtClean="0"/>
              <a:t>3</a:t>
            </a:fld>
            <a:endParaRPr lang="en-GB"/>
          </a:p>
        </p:txBody>
      </p:sp>
    </p:spTree>
    <p:extLst>
      <p:ext uri="{BB962C8B-B14F-4D97-AF65-F5344CB8AC3E}">
        <p14:creationId xmlns:p14="http://schemas.microsoft.com/office/powerpoint/2010/main" val="76715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9AD6D3-F3D9-4533-B6A3-A53385F3BDF9}" type="slidenum">
              <a:rPr lang="en-GB" smtClean="0"/>
              <a:t>4</a:t>
            </a:fld>
            <a:endParaRPr lang="en-GB"/>
          </a:p>
        </p:txBody>
      </p:sp>
    </p:spTree>
    <p:extLst>
      <p:ext uri="{BB962C8B-B14F-4D97-AF65-F5344CB8AC3E}">
        <p14:creationId xmlns:p14="http://schemas.microsoft.com/office/powerpoint/2010/main" val="2508322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9AD6D3-F3D9-4533-B6A3-A53385F3BDF9}" type="slidenum">
              <a:rPr lang="en-GB" smtClean="0"/>
              <a:t>5</a:t>
            </a:fld>
            <a:endParaRPr lang="en-GB"/>
          </a:p>
        </p:txBody>
      </p:sp>
    </p:spTree>
    <p:extLst>
      <p:ext uri="{BB962C8B-B14F-4D97-AF65-F5344CB8AC3E}">
        <p14:creationId xmlns:p14="http://schemas.microsoft.com/office/powerpoint/2010/main" val="2276739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9AD6D3-F3D9-4533-B6A3-A53385F3BDF9}" type="slidenum">
              <a:rPr lang="en-GB" smtClean="0"/>
              <a:t>6</a:t>
            </a:fld>
            <a:endParaRPr lang="en-GB"/>
          </a:p>
        </p:txBody>
      </p:sp>
    </p:spTree>
    <p:extLst>
      <p:ext uri="{BB962C8B-B14F-4D97-AF65-F5344CB8AC3E}">
        <p14:creationId xmlns:p14="http://schemas.microsoft.com/office/powerpoint/2010/main" val="1150879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9AD6D3-F3D9-4533-B6A3-A53385F3BDF9}" type="slidenum">
              <a:rPr lang="en-GB" smtClean="0"/>
              <a:t>7</a:t>
            </a:fld>
            <a:endParaRPr lang="en-GB"/>
          </a:p>
        </p:txBody>
      </p:sp>
    </p:spTree>
    <p:extLst>
      <p:ext uri="{BB962C8B-B14F-4D97-AF65-F5344CB8AC3E}">
        <p14:creationId xmlns:p14="http://schemas.microsoft.com/office/powerpoint/2010/main" val="1828924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9AD6D3-F3D9-4533-B6A3-A53385F3BDF9}" type="slidenum">
              <a:rPr lang="en-GB" smtClean="0"/>
              <a:t>8</a:t>
            </a:fld>
            <a:endParaRPr lang="en-GB"/>
          </a:p>
        </p:txBody>
      </p:sp>
    </p:spTree>
    <p:extLst>
      <p:ext uri="{BB962C8B-B14F-4D97-AF65-F5344CB8AC3E}">
        <p14:creationId xmlns:p14="http://schemas.microsoft.com/office/powerpoint/2010/main" val="3122037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5"/>
          </p:nvPr>
        </p:nvSpPr>
        <p:spPr/>
        <p:txBody>
          <a:bodyPr/>
          <a:lstStyle/>
          <a:p>
            <a:fld id="{549AD6D3-F3D9-4533-B6A3-A53385F3BDF9}" type="slidenum">
              <a:rPr lang="en-GB" smtClean="0"/>
              <a:t>9</a:t>
            </a:fld>
            <a:endParaRPr lang="en-GB"/>
          </a:p>
        </p:txBody>
      </p:sp>
    </p:spTree>
    <p:extLst>
      <p:ext uri="{BB962C8B-B14F-4D97-AF65-F5344CB8AC3E}">
        <p14:creationId xmlns:p14="http://schemas.microsoft.com/office/powerpoint/2010/main" val="112512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1C000-5255-4B1C-AB1A-2DF0526D32C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01E4199D-834A-4B10-B75C-0C9D7837C9A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F5CAA72-596A-4F70-AB7A-9A18F0F9D828}"/>
              </a:ext>
            </a:extLst>
          </p:cNvPr>
          <p:cNvSpPr>
            <a:spLocks noGrp="1"/>
          </p:cNvSpPr>
          <p:nvPr>
            <p:ph type="dt" sz="half" idx="10"/>
          </p:nvPr>
        </p:nvSpPr>
        <p:spPr/>
        <p:txBody>
          <a:bodyPr/>
          <a:lstStyle/>
          <a:p>
            <a:pPr>
              <a:defRPr/>
            </a:pPr>
            <a:endParaRPr lang="en-GB" altLang="en-US" dirty="0">
              <a:solidFill>
                <a:prstClr val="black">
                  <a:tint val="75000"/>
                </a:prstClr>
              </a:solidFill>
            </a:endParaRPr>
          </a:p>
        </p:txBody>
      </p:sp>
      <p:sp>
        <p:nvSpPr>
          <p:cNvPr id="5" name="Footer Placeholder 4">
            <a:extLst>
              <a:ext uri="{FF2B5EF4-FFF2-40B4-BE49-F238E27FC236}">
                <a16:creationId xmlns:a16="http://schemas.microsoft.com/office/drawing/2014/main" id="{897123E7-8E57-4448-AF7B-887F8E5309C0}"/>
              </a:ext>
            </a:extLst>
          </p:cNvPr>
          <p:cNvSpPr>
            <a:spLocks noGrp="1"/>
          </p:cNvSpPr>
          <p:nvPr>
            <p:ph type="ftr" sz="quarter" idx="11"/>
          </p:nvPr>
        </p:nvSpPr>
        <p:spPr/>
        <p:txBody>
          <a:bodyPr/>
          <a:lstStyle/>
          <a:p>
            <a:pPr>
              <a:defRPr/>
            </a:pPr>
            <a:endParaRPr lang="en-GB" alt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DB1A2DE-79A9-4337-9529-69B679D0EB27}"/>
              </a:ext>
            </a:extLst>
          </p:cNvPr>
          <p:cNvSpPr>
            <a:spLocks noGrp="1"/>
          </p:cNvSpPr>
          <p:nvPr>
            <p:ph type="sldNum" sz="quarter" idx="12"/>
          </p:nvPr>
        </p:nvSpPr>
        <p:spPr/>
        <p:txBody>
          <a:bodyPr/>
          <a:lstStyle/>
          <a:p>
            <a:pPr>
              <a:defRPr/>
            </a:pPr>
            <a:fld id="{F650CD31-5C8B-4AD1-9C7F-8D5EDCFFB228}" type="slidenum">
              <a:rPr lang="en-GB" altLang="en-US" smtClean="0">
                <a:solidFill>
                  <a:prstClr val="black">
                    <a:tint val="75000"/>
                  </a:prstClr>
                </a:solidFill>
              </a:rPr>
              <a:pPr>
                <a:def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72719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3EB7F-F6C8-421E-BDB5-D0403F2DFE2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1BA102-2DF3-4FE6-ADF3-75A4F918E1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99BA06-961D-41D7-8927-EA75AD6FDCE7}"/>
              </a:ext>
            </a:extLst>
          </p:cNvPr>
          <p:cNvSpPr>
            <a:spLocks noGrp="1"/>
          </p:cNvSpPr>
          <p:nvPr>
            <p:ph type="dt" sz="half" idx="10"/>
          </p:nvPr>
        </p:nvSpPr>
        <p:spPr/>
        <p:txBody>
          <a:bodyPr/>
          <a:lstStyle/>
          <a:p>
            <a:pPr>
              <a:defRPr/>
            </a:pPr>
            <a:endParaRPr lang="en-GB" altLang="en-US" dirty="0">
              <a:solidFill>
                <a:prstClr val="black">
                  <a:tint val="75000"/>
                </a:prstClr>
              </a:solidFill>
            </a:endParaRPr>
          </a:p>
        </p:txBody>
      </p:sp>
      <p:sp>
        <p:nvSpPr>
          <p:cNvPr id="5" name="Footer Placeholder 4">
            <a:extLst>
              <a:ext uri="{FF2B5EF4-FFF2-40B4-BE49-F238E27FC236}">
                <a16:creationId xmlns:a16="http://schemas.microsoft.com/office/drawing/2014/main" id="{7B379750-EBE9-48B4-8095-4DF491978204}"/>
              </a:ext>
            </a:extLst>
          </p:cNvPr>
          <p:cNvSpPr>
            <a:spLocks noGrp="1"/>
          </p:cNvSpPr>
          <p:nvPr>
            <p:ph type="ftr" sz="quarter" idx="11"/>
          </p:nvPr>
        </p:nvSpPr>
        <p:spPr/>
        <p:txBody>
          <a:bodyPr/>
          <a:lstStyle/>
          <a:p>
            <a:pPr>
              <a:defRPr/>
            </a:pPr>
            <a:endParaRPr lang="en-GB" alt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D41F4A1-3723-453D-97AD-20F91D8610FD}"/>
              </a:ext>
            </a:extLst>
          </p:cNvPr>
          <p:cNvSpPr>
            <a:spLocks noGrp="1"/>
          </p:cNvSpPr>
          <p:nvPr>
            <p:ph type="sldNum" sz="quarter" idx="12"/>
          </p:nvPr>
        </p:nvSpPr>
        <p:spPr/>
        <p:txBody>
          <a:bodyPr/>
          <a:lstStyle/>
          <a:p>
            <a:pPr>
              <a:defRPr/>
            </a:pPr>
            <a:fld id="{28CDB8BE-5102-4471-90AA-5E4CB19C8876}" type="slidenum">
              <a:rPr lang="en-GB" altLang="en-US" smtClean="0">
                <a:solidFill>
                  <a:prstClr val="black">
                    <a:tint val="75000"/>
                  </a:prstClr>
                </a:solidFill>
              </a:rPr>
              <a:pPr>
                <a:def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279280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C7351A-4014-41E9-BDA1-6DFA5B49FF1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5F9B87-14F3-4302-B094-6726751F2944}"/>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99E32D-0D14-4E49-ACB3-B82355A92A07}"/>
              </a:ext>
            </a:extLst>
          </p:cNvPr>
          <p:cNvSpPr>
            <a:spLocks noGrp="1"/>
          </p:cNvSpPr>
          <p:nvPr>
            <p:ph type="dt" sz="half" idx="10"/>
          </p:nvPr>
        </p:nvSpPr>
        <p:spPr/>
        <p:txBody>
          <a:bodyPr/>
          <a:lstStyle/>
          <a:p>
            <a:pPr>
              <a:defRPr/>
            </a:pPr>
            <a:endParaRPr lang="en-GB" altLang="en-US" dirty="0">
              <a:solidFill>
                <a:prstClr val="black">
                  <a:tint val="75000"/>
                </a:prstClr>
              </a:solidFill>
            </a:endParaRPr>
          </a:p>
        </p:txBody>
      </p:sp>
      <p:sp>
        <p:nvSpPr>
          <p:cNvPr id="5" name="Footer Placeholder 4">
            <a:extLst>
              <a:ext uri="{FF2B5EF4-FFF2-40B4-BE49-F238E27FC236}">
                <a16:creationId xmlns:a16="http://schemas.microsoft.com/office/drawing/2014/main" id="{D795490C-7F6A-4AC9-9F4E-809B9006B3A2}"/>
              </a:ext>
            </a:extLst>
          </p:cNvPr>
          <p:cNvSpPr>
            <a:spLocks noGrp="1"/>
          </p:cNvSpPr>
          <p:nvPr>
            <p:ph type="ftr" sz="quarter" idx="11"/>
          </p:nvPr>
        </p:nvSpPr>
        <p:spPr/>
        <p:txBody>
          <a:bodyPr/>
          <a:lstStyle/>
          <a:p>
            <a:pPr>
              <a:defRPr/>
            </a:pPr>
            <a:endParaRPr lang="en-GB" alt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58B3E67-EBD5-45CA-8823-7C14CFBA536F}"/>
              </a:ext>
            </a:extLst>
          </p:cNvPr>
          <p:cNvSpPr>
            <a:spLocks noGrp="1"/>
          </p:cNvSpPr>
          <p:nvPr>
            <p:ph type="sldNum" sz="quarter" idx="12"/>
          </p:nvPr>
        </p:nvSpPr>
        <p:spPr/>
        <p:txBody>
          <a:bodyPr/>
          <a:lstStyle/>
          <a:p>
            <a:pPr>
              <a:defRPr/>
            </a:pPr>
            <a:fld id="{EDD7B34D-5C35-4D03-82CA-FE1B8A925872}" type="slidenum">
              <a:rPr lang="en-GB" altLang="en-US" smtClean="0">
                <a:solidFill>
                  <a:prstClr val="black">
                    <a:tint val="75000"/>
                  </a:prstClr>
                </a:solidFill>
              </a:rPr>
              <a:pPr>
                <a:def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200453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B6708-500C-4475-8D39-AC4AE76812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A708DA-785D-4D0E-AE70-4F15BEF2E9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547C22-D010-4604-970E-A24BEAEB9FBD}"/>
              </a:ext>
            </a:extLst>
          </p:cNvPr>
          <p:cNvSpPr>
            <a:spLocks noGrp="1"/>
          </p:cNvSpPr>
          <p:nvPr>
            <p:ph type="dt" sz="half" idx="10"/>
          </p:nvPr>
        </p:nvSpPr>
        <p:spPr/>
        <p:txBody>
          <a:bodyPr/>
          <a:lstStyle/>
          <a:p>
            <a:pPr>
              <a:defRPr/>
            </a:pPr>
            <a:endParaRPr lang="en-GB" altLang="en-US" dirty="0">
              <a:solidFill>
                <a:prstClr val="black">
                  <a:tint val="75000"/>
                </a:prstClr>
              </a:solidFill>
            </a:endParaRPr>
          </a:p>
        </p:txBody>
      </p:sp>
      <p:sp>
        <p:nvSpPr>
          <p:cNvPr id="5" name="Footer Placeholder 4">
            <a:extLst>
              <a:ext uri="{FF2B5EF4-FFF2-40B4-BE49-F238E27FC236}">
                <a16:creationId xmlns:a16="http://schemas.microsoft.com/office/drawing/2014/main" id="{64C6B98A-B055-47CA-9397-D18D2F129969}"/>
              </a:ext>
            </a:extLst>
          </p:cNvPr>
          <p:cNvSpPr>
            <a:spLocks noGrp="1"/>
          </p:cNvSpPr>
          <p:nvPr>
            <p:ph type="ftr" sz="quarter" idx="11"/>
          </p:nvPr>
        </p:nvSpPr>
        <p:spPr/>
        <p:txBody>
          <a:bodyPr/>
          <a:lstStyle/>
          <a:p>
            <a:pPr>
              <a:defRPr/>
            </a:pPr>
            <a:endParaRPr lang="en-GB" altLang="en-US" dirty="0">
              <a:solidFill>
                <a:prstClr val="black">
                  <a:tint val="75000"/>
                </a:prstClr>
              </a:solidFill>
            </a:endParaRPr>
          </a:p>
        </p:txBody>
      </p:sp>
      <p:sp>
        <p:nvSpPr>
          <p:cNvPr id="6" name="Slide Number Placeholder 5">
            <a:extLst>
              <a:ext uri="{FF2B5EF4-FFF2-40B4-BE49-F238E27FC236}">
                <a16:creationId xmlns:a16="http://schemas.microsoft.com/office/drawing/2014/main" id="{798159E6-8B96-4840-8449-D8F6E068002F}"/>
              </a:ext>
            </a:extLst>
          </p:cNvPr>
          <p:cNvSpPr>
            <a:spLocks noGrp="1"/>
          </p:cNvSpPr>
          <p:nvPr>
            <p:ph type="sldNum" sz="quarter" idx="12"/>
          </p:nvPr>
        </p:nvSpPr>
        <p:spPr/>
        <p:txBody>
          <a:bodyPr/>
          <a:lstStyle/>
          <a:p>
            <a:pPr>
              <a:defRPr/>
            </a:pPr>
            <a:fld id="{C75D4D7D-E169-4293-85F1-C0C5195E1F96}" type="slidenum">
              <a:rPr lang="en-GB" altLang="en-US" smtClean="0">
                <a:solidFill>
                  <a:prstClr val="black">
                    <a:tint val="75000"/>
                  </a:prstClr>
                </a:solidFill>
              </a:rPr>
              <a:pPr>
                <a:def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3210606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D6BAC-185F-4F86-BAD3-6D4F61E6BB0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D0414A-BAA0-43E0-A513-6A59EBB4614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9B2AD30-08C6-4BA2-8FF6-D4041DEEEF20}"/>
              </a:ext>
            </a:extLst>
          </p:cNvPr>
          <p:cNvSpPr>
            <a:spLocks noGrp="1"/>
          </p:cNvSpPr>
          <p:nvPr>
            <p:ph type="dt" sz="half" idx="10"/>
          </p:nvPr>
        </p:nvSpPr>
        <p:spPr/>
        <p:txBody>
          <a:bodyPr/>
          <a:lstStyle/>
          <a:p>
            <a:pPr>
              <a:defRPr/>
            </a:pPr>
            <a:endParaRPr lang="en-GB" altLang="en-US" dirty="0">
              <a:solidFill>
                <a:prstClr val="black">
                  <a:tint val="75000"/>
                </a:prstClr>
              </a:solidFill>
            </a:endParaRPr>
          </a:p>
        </p:txBody>
      </p:sp>
      <p:sp>
        <p:nvSpPr>
          <p:cNvPr id="5" name="Footer Placeholder 4">
            <a:extLst>
              <a:ext uri="{FF2B5EF4-FFF2-40B4-BE49-F238E27FC236}">
                <a16:creationId xmlns:a16="http://schemas.microsoft.com/office/drawing/2014/main" id="{40A50566-10D2-47DB-B4AC-2EB791B0D4AA}"/>
              </a:ext>
            </a:extLst>
          </p:cNvPr>
          <p:cNvSpPr>
            <a:spLocks noGrp="1"/>
          </p:cNvSpPr>
          <p:nvPr>
            <p:ph type="ftr" sz="quarter" idx="11"/>
          </p:nvPr>
        </p:nvSpPr>
        <p:spPr/>
        <p:txBody>
          <a:bodyPr/>
          <a:lstStyle/>
          <a:p>
            <a:pPr>
              <a:defRPr/>
            </a:pPr>
            <a:endParaRPr lang="en-GB" altLang="en-US" dirty="0">
              <a:solidFill>
                <a:prstClr val="black">
                  <a:tint val="75000"/>
                </a:prstClr>
              </a:solidFill>
            </a:endParaRPr>
          </a:p>
        </p:txBody>
      </p:sp>
      <p:sp>
        <p:nvSpPr>
          <p:cNvPr id="6" name="Slide Number Placeholder 5">
            <a:extLst>
              <a:ext uri="{FF2B5EF4-FFF2-40B4-BE49-F238E27FC236}">
                <a16:creationId xmlns:a16="http://schemas.microsoft.com/office/drawing/2014/main" id="{DF45B4E4-7BC3-4CE0-B329-7F25138A1CF7}"/>
              </a:ext>
            </a:extLst>
          </p:cNvPr>
          <p:cNvSpPr>
            <a:spLocks noGrp="1"/>
          </p:cNvSpPr>
          <p:nvPr>
            <p:ph type="sldNum" sz="quarter" idx="12"/>
          </p:nvPr>
        </p:nvSpPr>
        <p:spPr/>
        <p:txBody>
          <a:bodyPr/>
          <a:lstStyle/>
          <a:p>
            <a:pPr>
              <a:defRPr/>
            </a:pPr>
            <a:fld id="{04380BFB-5FCB-42F6-88B0-675C07F560A7}" type="slidenum">
              <a:rPr lang="en-GB" altLang="en-US" smtClean="0">
                <a:solidFill>
                  <a:prstClr val="black">
                    <a:tint val="75000"/>
                  </a:prstClr>
                </a:solidFill>
              </a:rPr>
              <a:pPr>
                <a:def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420641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861F-D860-45B1-8095-D53E8F8F4F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59B7C0-A87D-46E0-A7FA-B96BED9B806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2E22B4-B858-4A28-8E7D-E4A99DA7F7C0}"/>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11415A-50F4-44BF-9CE1-4C6113455CD3}"/>
              </a:ext>
            </a:extLst>
          </p:cNvPr>
          <p:cNvSpPr>
            <a:spLocks noGrp="1"/>
          </p:cNvSpPr>
          <p:nvPr>
            <p:ph type="dt" sz="half" idx="10"/>
          </p:nvPr>
        </p:nvSpPr>
        <p:spPr/>
        <p:txBody>
          <a:bodyPr/>
          <a:lstStyle/>
          <a:p>
            <a:pPr>
              <a:defRPr/>
            </a:pPr>
            <a:endParaRPr lang="en-GB" altLang="en-US" dirty="0">
              <a:solidFill>
                <a:prstClr val="black">
                  <a:tint val="75000"/>
                </a:prstClr>
              </a:solidFill>
            </a:endParaRPr>
          </a:p>
        </p:txBody>
      </p:sp>
      <p:sp>
        <p:nvSpPr>
          <p:cNvPr id="6" name="Footer Placeholder 5">
            <a:extLst>
              <a:ext uri="{FF2B5EF4-FFF2-40B4-BE49-F238E27FC236}">
                <a16:creationId xmlns:a16="http://schemas.microsoft.com/office/drawing/2014/main" id="{A700D3EE-738D-4C59-9843-0F9D2D6083D3}"/>
              </a:ext>
            </a:extLst>
          </p:cNvPr>
          <p:cNvSpPr>
            <a:spLocks noGrp="1"/>
          </p:cNvSpPr>
          <p:nvPr>
            <p:ph type="ftr" sz="quarter" idx="11"/>
          </p:nvPr>
        </p:nvSpPr>
        <p:spPr/>
        <p:txBody>
          <a:bodyPr/>
          <a:lstStyle/>
          <a:p>
            <a:pPr>
              <a:defRPr/>
            </a:pPr>
            <a:endParaRPr lang="en-GB" altLang="en-US" dirty="0">
              <a:solidFill>
                <a:prstClr val="black">
                  <a:tint val="75000"/>
                </a:prstClr>
              </a:solidFill>
            </a:endParaRPr>
          </a:p>
        </p:txBody>
      </p:sp>
      <p:sp>
        <p:nvSpPr>
          <p:cNvPr id="7" name="Slide Number Placeholder 6">
            <a:extLst>
              <a:ext uri="{FF2B5EF4-FFF2-40B4-BE49-F238E27FC236}">
                <a16:creationId xmlns:a16="http://schemas.microsoft.com/office/drawing/2014/main" id="{C87B33C2-7765-4615-AAB6-E5413C19570B}"/>
              </a:ext>
            </a:extLst>
          </p:cNvPr>
          <p:cNvSpPr>
            <a:spLocks noGrp="1"/>
          </p:cNvSpPr>
          <p:nvPr>
            <p:ph type="sldNum" sz="quarter" idx="12"/>
          </p:nvPr>
        </p:nvSpPr>
        <p:spPr/>
        <p:txBody>
          <a:bodyPr/>
          <a:lstStyle/>
          <a:p>
            <a:pPr>
              <a:defRPr/>
            </a:pPr>
            <a:fld id="{B7755B7D-8EA0-450E-824A-200AD8907C35}" type="slidenum">
              <a:rPr lang="en-GB" altLang="en-US" smtClean="0">
                <a:solidFill>
                  <a:prstClr val="black">
                    <a:tint val="75000"/>
                  </a:prstClr>
                </a:solidFill>
              </a:rPr>
              <a:pPr>
                <a:def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353704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E493A-34CA-4CD1-9F73-61118FAC3DD6}"/>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E3E107-34A2-4517-B0D2-FA4ED22E2E2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F6A3096E-0AE5-4433-BC70-ACDB21358FA7}"/>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697404-88AF-4BB7-A628-54BA9574DED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D29BF472-4376-4879-A8E4-CC6B9391F763}"/>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9B76042-DD83-41C3-BBD9-965BA98CBB36}"/>
              </a:ext>
            </a:extLst>
          </p:cNvPr>
          <p:cNvSpPr>
            <a:spLocks noGrp="1"/>
          </p:cNvSpPr>
          <p:nvPr>
            <p:ph type="dt" sz="half" idx="10"/>
          </p:nvPr>
        </p:nvSpPr>
        <p:spPr/>
        <p:txBody>
          <a:bodyPr/>
          <a:lstStyle/>
          <a:p>
            <a:pPr>
              <a:defRPr/>
            </a:pPr>
            <a:endParaRPr lang="en-GB" altLang="en-US" dirty="0">
              <a:solidFill>
                <a:prstClr val="black">
                  <a:tint val="75000"/>
                </a:prstClr>
              </a:solidFill>
            </a:endParaRPr>
          </a:p>
        </p:txBody>
      </p:sp>
      <p:sp>
        <p:nvSpPr>
          <p:cNvPr id="8" name="Footer Placeholder 7">
            <a:extLst>
              <a:ext uri="{FF2B5EF4-FFF2-40B4-BE49-F238E27FC236}">
                <a16:creationId xmlns:a16="http://schemas.microsoft.com/office/drawing/2014/main" id="{72665EFB-C4B6-4611-9F1F-9CD66DC76FA7}"/>
              </a:ext>
            </a:extLst>
          </p:cNvPr>
          <p:cNvSpPr>
            <a:spLocks noGrp="1"/>
          </p:cNvSpPr>
          <p:nvPr>
            <p:ph type="ftr" sz="quarter" idx="11"/>
          </p:nvPr>
        </p:nvSpPr>
        <p:spPr/>
        <p:txBody>
          <a:bodyPr/>
          <a:lstStyle/>
          <a:p>
            <a:pPr>
              <a:defRPr/>
            </a:pPr>
            <a:endParaRPr lang="en-GB" altLang="en-US" dirty="0">
              <a:solidFill>
                <a:prstClr val="black">
                  <a:tint val="75000"/>
                </a:prstClr>
              </a:solidFill>
            </a:endParaRPr>
          </a:p>
        </p:txBody>
      </p:sp>
      <p:sp>
        <p:nvSpPr>
          <p:cNvPr id="9" name="Slide Number Placeholder 8">
            <a:extLst>
              <a:ext uri="{FF2B5EF4-FFF2-40B4-BE49-F238E27FC236}">
                <a16:creationId xmlns:a16="http://schemas.microsoft.com/office/drawing/2014/main" id="{AF12D00E-E2FB-4896-B641-3C1636EFA58B}"/>
              </a:ext>
            </a:extLst>
          </p:cNvPr>
          <p:cNvSpPr>
            <a:spLocks noGrp="1"/>
          </p:cNvSpPr>
          <p:nvPr>
            <p:ph type="sldNum" sz="quarter" idx="12"/>
          </p:nvPr>
        </p:nvSpPr>
        <p:spPr/>
        <p:txBody>
          <a:bodyPr/>
          <a:lstStyle/>
          <a:p>
            <a:pPr>
              <a:defRPr/>
            </a:pPr>
            <a:fld id="{A9301E8D-F5F3-4613-9130-9D69A55FDB8B}" type="slidenum">
              <a:rPr lang="en-GB" altLang="en-US" smtClean="0">
                <a:solidFill>
                  <a:prstClr val="black">
                    <a:tint val="75000"/>
                  </a:prstClr>
                </a:solidFill>
              </a:rPr>
              <a:pPr>
                <a:def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2828170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AD1C-67E8-4E03-B684-0A84CF575DC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5D0F049-0A81-41CE-AACE-1B4616572990}"/>
              </a:ext>
            </a:extLst>
          </p:cNvPr>
          <p:cNvSpPr>
            <a:spLocks noGrp="1"/>
          </p:cNvSpPr>
          <p:nvPr>
            <p:ph type="dt" sz="half" idx="10"/>
          </p:nvPr>
        </p:nvSpPr>
        <p:spPr/>
        <p:txBody>
          <a:bodyPr/>
          <a:lstStyle/>
          <a:p>
            <a:pPr>
              <a:defRPr/>
            </a:pPr>
            <a:endParaRPr lang="en-GB" altLang="en-US" dirty="0">
              <a:solidFill>
                <a:prstClr val="black">
                  <a:tint val="75000"/>
                </a:prstClr>
              </a:solidFill>
            </a:endParaRPr>
          </a:p>
        </p:txBody>
      </p:sp>
      <p:sp>
        <p:nvSpPr>
          <p:cNvPr id="4" name="Footer Placeholder 3">
            <a:extLst>
              <a:ext uri="{FF2B5EF4-FFF2-40B4-BE49-F238E27FC236}">
                <a16:creationId xmlns:a16="http://schemas.microsoft.com/office/drawing/2014/main" id="{946A051E-6FA4-4BAE-8C91-F1DDCA9DAFE8}"/>
              </a:ext>
            </a:extLst>
          </p:cNvPr>
          <p:cNvSpPr>
            <a:spLocks noGrp="1"/>
          </p:cNvSpPr>
          <p:nvPr>
            <p:ph type="ftr" sz="quarter" idx="11"/>
          </p:nvPr>
        </p:nvSpPr>
        <p:spPr/>
        <p:txBody>
          <a:bodyPr/>
          <a:lstStyle/>
          <a:p>
            <a:pPr>
              <a:defRPr/>
            </a:pPr>
            <a:endParaRPr lang="en-GB" altLang="en-US" dirty="0">
              <a:solidFill>
                <a:prstClr val="black">
                  <a:tint val="75000"/>
                </a:prstClr>
              </a:solidFill>
            </a:endParaRPr>
          </a:p>
        </p:txBody>
      </p:sp>
      <p:sp>
        <p:nvSpPr>
          <p:cNvPr id="5" name="Slide Number Placeholder 4">
            <a:extLst>
              <a:ext uri="{FF2B5EF4-FFF2-40B4-BE49-F238E27FC236}">
                <a16:creationId xmlns:a16="http://schemas.microsoft.com/office/drawing/2014/main" id="{6E74A066-F936-461C-A82A-A10AB0CCDA43}"/>
              </a:ext>
            </a:extLst>
          </p:cNvPr>
          <p:cNvSpPr>
            <a:spLocks noGrp="1"/>
          </p:cNvSpPr>
          <p:nvPr>
            <p:ph type="sldNum" sz="quarter" idx="12"/>
          </p:nvPr>
        </p:nvSpPr>
        <p:spPr/>
        <p:txBody>
          <a:bodyPr/>
          <a:lstStyle/>
          <a:p>
            <a:pPr>
              <a:defRPr/>
            </a:pPr>
            <a:fld id="{8F189B7E-824F-47A6-94F9-D82F29D1D972}" type="slidenum">
              <a:rPr lang="en-GB" altLang="en-US" smtClean="0">
                <a:solidFill>
                  <a:prstClr val="black">
                    <a:tint val="75000"/>
                  </a:prstClr>
                </a:solidFill>
              </a:rPr>
              <a:pPr>
                <a:def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209918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5F789-B392-490C-8974-D71620473383}"/>
              </a:ext>
            </a:extLst>
          </p:cNvPr>
          <p:cNvSpPr>
            <a:spLocks noGrp="1"/>
          </p:cNvSpPr>
          <p:nvPr>
            <p:ph type="dt" sz="half" idx="10"/>
          </p:nvPr>
        </p:nvSpPr>
        <p:spPr/>
        <p:txBody>
          <a:bodyPr/>
          <a:lstStyle/>
          <a:p>
            <a:pPr>
              <a:defRPr/>
            </a:pPr>
            <a:endParaRPr lang="en-GB" altLang="en-US" dirty="0">
              <a:solidFill>
                <a:prstClr val="black">
                  <a:tint val="75000"/>
                </a:prstClr>
              </a:solidFill>
            </a:endParaRPr>
          </a:p>
        </p:txBody>
      </p:sp>
      <p:sp>
        <p:nvSpPr>
          <p:cNvPr id="3" name="Footer Placeholder 2">
            <a:extLst>
              <a:ext uri="{FF2B5EF4-FFF2-40B4-BE49-F238E27FC236}">
                <a16:creationId xmlns:a16="http://schemas.microsoft.com/office/drawing/2014/main" id="{6252261C-40E3-49E8-AECA-DFC2DAF10B7B}"/>
              </a:ext>
            </a:extLst>
          </p:cNvPr>
          <p:cNvSpPr>
            <a:spLocks noGrp="1"/>
          </p:cNvSpPr>
          <p:nvPr>
            <p:ph type="ftr" sz="quarter" idx="11"/>
          </p:nvPr>
        </p:nvSpPr>
        <p:spPr/>
        <p:txBody>
          <a:bodyPr/>
          <a:lstStyle/>
          <a:p>
            <a:pPr>
              <a:defRPr/>
            </a:pPr>
            <a:endParaRPr lang="en-GB" altLang="en-US" dirty="0">
              <a:solidFill>
                <a:prstClr val="black">
                  <a:tint val="75000"/>
                </a:prstClr>
              </a:solidFill>
            </a:endParaRPr>
          </a:p>
        </p:txBody>
      </p:sp>
      <p:sp>
        <p:nvSpPr>
          <p:cNvPr id="4" name="Slide Number Placeholder 3">
            <a:extLst>
              <a:ext uri="{FF2B5EF4-FFF2-40B4-BE49-F238E27FC236}">
                <a16:creationId xmlns:a16="http://schemas.microsoft.com/office/drawing/2014/main" id="{3BCFC546-5D87-4264-AC05-2F105C57D28B}"/>
              </a:ext>
            </a:extLst>
          </p:cNvPr>
          <p:cNvSpPr>
            <a:spLocks noGrp="1"/>
          </p:cNvSpPr>
          <p:nvPr>
            <p:ph type="sldNum" sz="quarter" idx="12"/>
          </p:nvPr>
        </p:nvSpPr>
        <p:spPr/>
        <p:txBody>
          <a:bodyPr/>
          <a:lstStyle/>
          <a:p>
            <a:pPr>
              <a:defRPr/>
            </a:pPr>
            <a:fld id="{D8D926A8-48B9-41A1-894E-DD313694FB4B}" type="slidenum">
              <a:rPr lang="en-GB" altLang="en-US" smtClean="0">
                <a:solidFill>
                  <a:prstClr val="black">
                    <a:tint val="75000"/>
                  </a:prstClr>
                </a:solidFill>
              </a:rPr>
              <a:pPr>
                <a:def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377605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B8915-49C7-466F-9B19-3804EAA8E2C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352E40-012D-4ADF-94BE-659E357B97D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60E8097-9DD2-43A0-B843-D3DFBC00A28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1395EE3-A277-4CCD-8DF2-AFBF1440BB5B}"/>
              </a:ext>
            </a:extLst>
          </p:cNvPr>
          <p:cNvSpPr>
            <a:spLocks noGrp="1"/>
          </p:cNvSpPr>
          <p:nvPr>
            <p:ph type="dt" sz="half" idx="10"/>
          </p:nvPr>
        </p:nvSpPr>
        <p:spPr/>
        <p:txBody>
          <a:bodyPr/>
          <a:lstStyle/>
          <a:p>
            <a:pPr>
              <a:defRPr/>
            </a:pPr>
            <a:endParaRPr lang="en-GB" altLang="en-US" dirty="0">
              <a:solidFill>
                <a:prstClr val="black">
                  <a:tint val="75000"/>
                </a:prstClr>
              </a:solidFill>
            </a:endParaRPr>
          </a:p>
        </p:txBody>
      </p:sp>
      <p:sp>
        <p:nvSpPr>
          <p:cNvPr id="6" name="Footer Placeholder 5">
            <a:extLst>
              <a:ext uri="{FF2B5EF4-FFF2-40B4-BE49-F238E27FC236}">
                <a16:creationId xmlns:a16="http://schemas.microsoft.com/office/drawing/2014/main" id="{396FC51B-8019-4025-B7A7-591D642026D4}"/>
              </a:ext>
            </a:extLst>
          </p:cNvPr>
          <p:cNvSpPr>
            <a:spLocks noGrp="1"/>
          </p:cNvSpPr>
          <p:nvPr>
            <p:ph type="ftr" sz="quarter" idx="11"/>
          </p:nvPr>
        </p:nvSpPr>
        <p:spPr/>
        <p:txBody>
          <a:bodyPr/>
          <a:lstStyle/>
          <a:p>
            <a:pPr>
              <a:defRPr/>
            </a:pPr>
            <a:endParaRPr lang="en-GB" altLang="en-US" dirty="0">
              <a:solidFill>
                <a:prstClr val="black">
                  <a:tint val="75000"/>
                </a:prstClr>
              </a:solidFill>
            </a:endParaRPr>
          </a:p>
        </p:txBody>
      </p:sp>
      <p:sp>
        <p:nvSpPr>
          <p:cNvPr id="7" name="Slide Number Placeholder 6">
            <a:extLst>
              <a:ext uri="{FF2B5EF4-FFF2-40B4-BE49-F238E27FC236}">
                <a16:creationId xmlns:a16="http://schemas.microsoft.com/office/drawing/2014/main" id="{E159D0EC-34E8-45C7-9CF0-A5DBD9B66B8D}"/>
              </a:ext>
            </a:extLst>
          </p:cNvPr>
          <p:cNvSpPr>
            <a:spLocks noGrp="1"/>
          </p:cNvSpPr>
          <p:nvPr>
            <p:ph type="sldNum" sz="quarter" idx="12"/>
          </p:nvPr>
        </p:nvSpPr>
        <p:spPr/>
        <p:txBody>
          <a:bodyPr/>
          <a:lstStyle/>
          <a:p>
            <a:pPr>
              <a:defRPr/>
            </a:pPr>
            <a:fld id="{2D488510-ED03-4C88-9EA7-06F0741A72C0}" type="slidenum">
              <a:rPr lang="en-GB" altLang="en-US" smtClean="0">
                <a:solidFill>
                  <a:prstClr val="black">
                    <a:tint val="75000"/>
                  </a:prstClr>
                </a:solidFill>
              </a:rPr>
              <a:pPr>
                <a:def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193112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54AB-A3B6-4875-8801-F30B64E9355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2CDFE3E-BD2C-4BBD-8B4A-CC0213EF116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a:extLst>
              <a:ext uri="{FF2B5EF4-FFF2-40B4-BE49-F238E27FC236}">
                <a16:creationId xmlns:a16="http://schemas.microsoft.com/office/drawing/2014/main" id="{9AC29AA0-1CBF-4C96-8608-45C3A547F1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CF12F3D-95B9-49C9-ACB6-7E149ECF883D}"/>
              </a:ext>
            </a:extLst>
          </p:cNvPr>
          <p:cNvSpPr>
            <a:spLocks noGrp="1"/>
          </p:cNvSpPr>
          <p:nvPr>
            <p:ph type="dt" sz="half" idx="10"/>
          </p:nvPr>
        </p:nvSpPr>
        <p:spPr/>
        <p:txBody>
          <a:bodyPr/>
          <a:lstStyle/>
          <a:p>
            <a:pPr>
              <a:defRPr/>
            </a:pPr>
            <a:endParaRPr lang="en-GB" altLang="en-US" dirty="0">
              <a:solidFill>
                <a:prstClr val="black">
                  <a:tint val="75000"/>
                </a:prstClr>
              </a:solidFill>
            </a:endParaRPr>
          </a:p>
        </p:txBody>
      </p:sp>
      <p:sp>
        <p:nvSpPr>
          <p:cNvPr id="6" name="Footer Placeholder 5">
            <a:extLst>
              <a:ext uri="{FF2B5EF4-FFF2-40B4-BE49-F238E27FC236}">
                <a16:creationId xmlns:a16="http://schemas.microsoft.com/office/drawing/2014/main" id="{79414107-CD0A-4C55-A82B-E4373908984C}"/>
              </a:ext>
            </a:extLst>
          </p:cNvPr>
          <p:cNvSpPr>
            <a:spLocks noGrp="1"/>
          </p:cNvSpPr>
          <p:nvPr>
            <p:ph type="ftr" sz="quarter" idx="11"/>
          </p:nvPr>
        </p:nvSpPr>
        <p:spPr/>
        <p:txBody>
          <a:bodyPr/>
          <a:lstStyle/>
          <a:p>
            <a:pPr>
              <a:defRPr/>
            </a:pPr>
            <a:endParaRPr lang="en-GB" altLang="en-US" dirty="0">
              <a:solidFill>
                <a:prstClr val="black">
                  <a:tint val="75000"/>
                </a:prstClr>
              </a:solidFill>
            </a:endParaRPr>
          </a:p>
        </p:txBody>
      </p:sp>
      <p:sp>
        <p:nvSpPr>
          <p:cNvPr id="7" name="Slide Number Placeholder 6">
            <a:extLst>
              <a:ext uri="{FF2B5EF4-FFF2-40B4-BE49-F238E27FC236}">
                <a16:creationId xmlns:a16="http://schemas.microsoft.com/office/drawing/2014/main" id="{69B67BBD-BB74-4D0C-8B17-74FA332E2F67}"/>
              </a:ext>
            </a:extLst>
          </p:cNvPr>
          <p:cNvSpPr>
            <a:spLocks noGrp="1"/>
          </p:cNvSpPr>
          <p:nvPr>
            <p:ph type="sldNum" sz="quarter" idx="12"/>
          </p:nvPr>
        </p:nvSpPr>
        <p:spPr/>
        <p:txBody>
          <a:bodyPr/>
          <a:lstStyle/>
          <a:p>
            <a:pPr>
              <a:defRPr/>
            </a:pPr>
            <a:fld id="{820F94E6-420C-48D9-8AD3-729AA8E3A7EB}" type="slidenum">
              <a:rPr lang="en-GB" altLang="en-US" smtClean="0">
                <a:solidFill>
                  <a:prstClr val="black">
                    <a:tint val="75000"/>
                  </a:prstClr>
                </a:solidFill>
              </a:rPr>
              <a:pPr>
                <a:def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3662294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2A1757-AC91-4FC7-B5C0-BAFE514513D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61E9FC-D898-4BD9-AAEE-2C6BD42B479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97DE12-1596-4936-86E8-A10FC36726C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a:defRPr/>
            </a:pPr>
            <a:endParaRPr lang="en-GB" altLang="en-US" dirty="0">
              <a:solidFill>
                <a:prstClr val="black">
                  <a:tint val="75000"/>
                </a:prstClr>
              </a:solidFill>
            </a:endParaRPr>
          </a:p>
        </p:txBody>
      </p:sp>
      <p:sp>
        <p:nvSpPr>
          <p:cNvPr id="5" name="Footer Placeholder 4">
            <a:extLst>
              <a:ext uri="{FF2B5EF4-FFF2-40B4-BE49-F238E27FC236}">
                <a16:creationId xmlns:a16="http://schemas.microsoft.com/office/drawing/2014/main" id="{C3EBC2F8-0813-48EF-9F7D-D4AE299E18F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a:defRPr/>
            </a:pPr>
            <a:endParaRPr lang="en-GB" alt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AA38996-DF9D-43B3-9D57-463D9AB5627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a:defRPr/>
            </a:pPr>
            <a:fld id="{58074086-A21E-4708-B506-EB5F271CEA9B}" type="slidenum">
              <a:rPr lang="en-GB" altLang="en-US" smtClean="0">
                <a:solidFill>
                  <a:prstClr val="black">
                    <a:tint val="75000"/>
                  </a:prstClr>
                </a:solidFill>
              </a:rPr>
              <a:pPr defTabSz="914400">
                <a:defRPr/>
              </a:pPr>
              <a:t>‹#›</a:t>
            </a:fld>
            <a:endParaRPr lang="en-GB" altLang="en-US" dirty="0">
              <a:solidFill>
                <a:prstClr val="black">
                  <a:tint val="75000"/>
                </a:prstClr>
              </a:solidFill>
            </a:endParaRPr>
          </a:p>
        </p:txBody>
      </p:sp>
    </p:spTree>
    <p:extLst>
      <p:ext uri="{BB962C8B-B14F-4D97-AF65-F5344CB8AC3E}">
        <p14:creationId xmlns:p14="http://schemas.microsoft.com/office/powerpoint/2010/main" val="1743335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0.png"/><Relationship Id="rId18" Type="http://schemas.openxmlformats.org/officeDocument/2006/relationships/image" Target="../media/image30.jpe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29.png"/><Relationship Id="rId2" Type="http://schemas.openxmlformats.org/officeDocument/2006/relationships/notesSlide" Target="../notesSlides/notesSlide17.xml"/><Relationship Id="rId16"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16.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nhs.uk/opcourag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rcgp.org.uk/veterans" TargetMode="Externa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hyperlink" Target="mailto:veterans@rcgp.org.uk"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ideo" Target="https://www.youtube.com/embed/r1o69-lasw8" TargetMode="External"/><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hyperlink" Target="mailto:cindy.masonmorris@telford.gov.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u6A6HhVttpM" TargetMode="External"/><Relationship Id="rId5" Type="http://schemas.openxmlformats.org/officeDocument/2006/relationships/image" Target="../media/image12.jpe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65060" y="5668274"/>
            <a:ext cx="2151611" cy="4303694"/>
          </a:xfrm>
        </p:spPr>
        <p:txBody>
          <a:bodyPr>
            <a:normAutofit/>
          </a:bodyPr>
          <a:lstStyle/>
          <a:p>
            <a:pPr lvl="0" algn="r" defTabSz="457200" eaLnBrk="1" fontAlgn="auto" hangingPunct="1">
              <a:spcBef>
                <a:spcPts val="0"/>
              </a:spcBef>
              <a:spcAft>
                <a:spcPts val="0"/>
              </a:spcAft>
            </a:pPr>
            <a:r>
              <a:rPr lang="en-GB" smtClean="0">
                <a:solidFill>
                  <a:schemeClr val="accent1"/>
                </a:solidFill>
                <a:latin typeface="HelveticaNeueLTStd-Bd"/>
                <a:ea typeface="+mn-ea"/>
                <a:cs typeface="+mn-cs"/>
              </a:rPr>
              <a:t/>
            </a:r>
            <a:br>
              <a:rPr lang="en-GB" smtClean="0">
                <a:solidFill>
                  <a:schemeClr val="accent1"/>
                </a:solidFill>
                <a:latin typeface="HelveticaNeueLTStd-Bd"/>
                <a:ea typeface="+mn-ea"/>
                <a:cs typeface="+mn-cs"/>
              </a:rPr>
            </a:br>
            <a:endParaRPr lang="en-GB" dirty="0">
              <a:solidFill>
                <a:schemeClr val="accent1"/>
              </a:solidFill>
            </a:endParaRP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490721" y="963877"/>
            <a:ext cx="5412105" cy="4930246"/>
          </a:xfrm>
        </p:spPr>
        <p:txBody>
          <a:bodyPr anchor="ctr">
            <a:normAutofit/>
          </a:bodyPr>
          <a:lstStyle/>
          <a:p>
            <a:pPr marL="0" indent="0">
              <a:buNone/>
            </a:pPr>
            <a:r>
              <a:rPr lang="en-GB" b="1" smtClean="0">
                <a:latin typeface="HelveticaNeueLTStd-Bd"/>
                <a:ea typeface="+mj-ea"/>
                <a:cs typeface="+mj-cs"/>
              </a:rPr>
              <a:t>Telford &amp; Wrekin Council</a:t>
            </a:r>
          </a:p>
          <a:p>
            <a:pPr marL="0" indent="0">
              <a:buNone/>
            </a:pPr>
            <a:r>
              <a:rPr lang="en-GB" sz="4000" b="1" smtClean="0">
                <a:latin typeface="HelveticaNeueLTStd-Roman"/>
              </a:rPr>
              <a:t>Cindy Mason-Morris</a:t>
            </a:r>
          </a:p>
          <a:p>
            <a:pPr marL="0" indent="0">
              <a:buNone/>
            </a:pPr>
            <a:r>
              <a:rPr lang="en-GB" b="1" smtClean="0">
                <a:latin typeface="HelveticaNeueLTStd-Roman"/>
              </a:rPr>
              <a:t>Armed Forces Covenant Co-ordinator</a:t>
            </a:r>
          </a:p>
          <a:p>
            <a:pPr marL="0" indent="0">
              <a:buNone/>
            </a:pPr>
            <a:endParaRPr lang="en-GB" b="1" smtClean="0">
              <a:latin typeface="HelveticaNeueLTStd-Roman"/>
            </a:endParaRPr>
          </a:p>
          <a:p>
            <a:pPr marL="0" indent="0">
              <a:buNone/>
            </a:pPr>
            <a:endParaRPr lang="en-GB" b="1" smtClean="0">
              <a:latin typeface="HelveticaNeueLTStd-Roman"/>
            </a:endParaRPr>
          </a:p>
          <a:p>
            <a:pPr marL="0" indent="0">
              <a:buNone/>
            </a:pPr>
            <a:r>
              <a:rPr lang="en-GB" b="1" smtClean="0">
                <a:latin typeface="HelveticaNeueLTStd-Roman"/>
              </a:rPr>
              <a:t>Ministry of Defence</a:t>
            </a:r>
          </a:p>
          <a:p>
            <a:pPr marL="0" indent="0">
              <a:buNone/>
            </a:pPr>
            <a:r>
              <a:rPr lang="en-GB" sz="4400" b="1" smtClean="0">
                <a:latin typeface="HelveticaNeueLTStd-Roman"/>
              </a:rPr>
              <a:t>Smita Mehta</a:t>
            </a:r>
          </a:p>
          <a:p>
            <a:pPr marL="0" indent="0">
              <a:buNone/>
            </a:pPr>
            <a:r>
              <a:rPr lang="en-GB" sz="2000" b="1" smtClean="0">
                <a:latin typeface="HelveticaNeueLTStd-Bd"/>
              </a:rPr>
              <a:t>AF Covenant Legislation Policy 1 </a:t>
            </a:r>
            <a:endParaRPr lang="en-GB" sz="2000" b="1" smtClean="0">
              <a:latin typeface="HelveticaNeueLTStd-Bd"/>
            </a:endParaRPr>
          </a:p>
          <a:p>
            <a:pPr marL="0" indent="0">
              <a:buNone/>
            </a:pPr>
            <a:endParaRPr lang="en-GB" b="1" smtClean="0">
              <a:latin typeface="HelveticaNeueLTStd-Roman"/>
            </a:endParaRPr>
          </a:p>
          <a:p>
            <a:pPr marL="0" indent="0">
              <a:buNone/>
            </a:pPr>
            <a:endParaRPr lang="en-GB" b="1" dirty="0">
              <a:latin typeface="HelveticaNeueLTStd-Roman"/>
            </a:endParaRPr>
          </a:p>
        </p:txBody>
      </p:sp>
      <p:pic>
        <p:nvPicPr>
          <p:cNvPr id="5" name="Picture 4">
            <a:extLst>
              <a:ext uri="{FF2B5EF4-FFF2-40B4-BE49-F238E27FC236}">
                <a16:creationId xmlns:a16="http://schemas.microsoft.com/office/drawing/2014/main" id="{62DDD174-B645-4780-A01C-FD44D1639B46}"/>
              </a:ext>
            </a:extLst>
          </p:cNvPr>
          <p:cNvPicPr>
            <a:picLocks noChangeAspect="1"/>
          </p:cNvPicPr>
          <p:nvPr/>
        </p:nvPicPr>
        <p:blipFill>
          <a:blip r:embed="rId3"/>
          <a:stretch>
            <a:fillRect/>
          </a:stretch>
        </p:blipFill>
        <p:spPr>
          <a:xfrm>
            <a:off x="7981223" y="75008"/>
            <a:ext cx="1068254" cy="1212058"/>
          </a:xfrm>
          <a:prstGeom prst="rect">
            <a:avLst/>
          </a:prstGeom>
        </p:spPr>
      </p:pic>
      <p:pic>
        <p:nvPicPr>
          <p:cNvPr id="2050"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3" y="4709160"/>
            <a:ext cx="3043118" cy="159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173" y="320040"/>
            <a:ext cx="2540127" cy="2540127"/>
          </a:xfrm>
          <a:prstGeom prst="rect">
            <a:avLst/>
          </a:prstGeom>
        </p:spPr>
      </p:pic>
    </p:spTree>
    <p:extLst>
      <p:ext uri="{BB962C8B-B14F-4D97-AF65-F5344CB8AC3E}">
        <p14:creationId xmlns:p14="http://schemas.microsoft.com/office/powerpoint/2010/main" val="2239566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702255" y="1085850"/>
            <a:ext cx="7739489" cy="5091113"/>
          </a:xfrm>
          <a:prstGeom prst="rect">
            <a:avLst/>
          </a:prstGeom>
        </p:spPr>
      </p:pic>
    </p:spTree>
    <p:extLst>
      <p:ext uri="{BB962C8B-B14F-4D97-AF65-F5344CB8AC3E}">
        <p14:creationId xmlns:p14="http://schemas.microsoft.com/office/powerpoint/2010/main" val="106520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52763-1382-42C7-8179-58D07D87F7DE}"/>
              </a:ext>
            </a:extLst>
          </p:cNvPr>
          <p:cNvSpPr>
            <a:spLocks noGrp="1"/>
          </p:cNvSpPr>
          <p:nvPr>
            <p:ph type="title"/>
          </p:nvPr>
        </p:nvSpPr>
        <p:spPr/>
        <p:txBody>
          <a:bodyPr/>
          <a:lstStyle/>
          <a:p>
            <a:pPr algn="ctr"/>
            <a:r>
              <a:rPr lang="en-GB" dirty="0">
                <a:latin typeface="HelveticaNeueLTStd-Roman"/>
              </a:rPr>
              <a:t>Telford &amp; Wrekin Partnership</a:t>
            </a:r>
          </a:p>
        </p:txBody>
      </p:sp>
      <p:pic>
        <p:nvPicPr>
          <p:cNvPr id="7" name="Content Placeholder 6">
            <a:extLst>
              <a:ext uri="{FF2B5EF4-FFF2-40B4-BE49-F238E27FC236}">
                <a16:creationId xmlns:a16="http://schemas.microsoft.com/office/drawing/2014/main" id="{AFA47091-852C-466A-8EFB-ACBC227D432D}"/>
              </a:ext>
            </a:extLst>
          </p:cNvPr>
          <p:cNvPicPr>
            <a:picLocks noGrp="1" noChangeAspect="1"/>
          </p:cNvPicPr>
          <p:nvPr>
            <p:ph idx="1"/>
          </p:nvPr>
        </p:nvPicPr>
        <p:blipFill>
          <a:blip r:embed="rId3"/>
          <a:stretch>
            <a:fillRect/>
          </a:stretch>
        </p:blipFill>
        <p:spPr>
          <a:xfrm>
            <a:off x="0" y="1383811"/>
            <a:ext cx="9144000" cy="4336472"/>
          </a:xfrm>
          <a:prstGeom prst="rect">
            <a:avLst/>
          </a:prstGeom>
        </p:spPr>
      </p:pic>
      <p:pic>
        <p:nvPicPr>
          <p:cNvPr id="8" name="Picture 7">
            <a:extLst>
              <a:ext uri="{FF2B5EF4-FFF2-40B4-BE49-F238E27FC236}">
                <a16:creationId xmlns:a16="http://schemas.microsoft.com/office/drawing/2014/main" id="{8FE2909B-4B5F-497E-8C1D-974BA71B1D9B}"/>
              </a:ext>
            </a:extLst>
          </p:cNvPr>
          <p:cNvPicPr>
            <a:picLocks noChangeAspect="1"/>
          </p:cNvPicPr>
          <p:nvPr/>
        </p:nvPicPr>
        <p:blipFill>
          <a:blip r:embed="rId4"/>
          <a:stretch>
            <a:fillRect/>
          </a:stretch>
        </p:blipFill>
        <p:spPr>
          <a:xfrm>
            <a:off x="7978855" y="1992"/>
            <a:ext cx="1072989" cy="1213209"/>
          </a:xfrm>
          <a:prstGeom prst="rect">
            <a:avLst/>
          </a:prstGeom>
        </p:spPr>
      </p:pic>
    </p:spTree>
    <p:extLst>
      <p:ext uri="{BB962C8B-B14F-4D97-AF65-F5344CB8AC3E}">
        <p14:creationId xmlns:p14="http://schemas.microsoft.com/office/powerpoint/2010/main" val="1172875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D629-030D-455D-A6BA-EC8B3F36CF85}"/>
              </a:ext>
            </a:extLst>
          </p:cNvPr>
          <p:cNvSpPr>
            <a:spLocks noGrp="1"/>
          </p:cNvSpPr>
          <p:nvPr>
            <p:ph type="title"/>
          </p:nvPr>
        </p:nvSpPr>
        <p:spPr>
          <a:xfrm>
            <a:off x="628650" y="540334"/>
            <a:ext cx="7886700" cy="1325563"/>
          </a:xfrm>
        </p:spPr>
        <p:txBody>
          <a:bodyPr/>
          <a:lstStyle/>
          <a:p>
            <a:pPr algn="ctr"/>
            <a:r>
              <a:rPr lang="en-GB" sz="3600" b="1" dirty="0">
                <a:latin typeface="HelveticaNeueLTStd-Bd"/>
              </a:rPr>
              <a:t>The Covenant in Telford</a:t>
            </a:r>
            <a:endParaRPr lang="en-GB" dirty="0"/>
          </a:p>
        </p:txBody>
      </p:sp>
      <p:sp>
        <p:nvSpPr>
          <p:cNvPr id="3" name="Content Placeholder 2">
            <a:extLst>
              <a:ext uri="{FF2B5EF4-FFF2-40B4-BE49-F238E27FC236}">
                <a16:creationId xmlns:a16="http://schemas.microsoft.com/office/drawing/2014/main" id="{BB4DD6B8-9B55-491C-9836-B379DC121B0A}"/>
              </a:ext>
            </a:extLst>
          </p:cNvPr>
          <p:cNvSpPr>
            <a:spLocks noGrp="1"/>
          </p:cNvSpPr>
          <p:nvPr>
            <p:ph idx="1"/>
          </p:nvPr>
        </p:nvSpPr>
        <p:spPr/>
        <p:txBody>
          <a:bodyPr/>
          <a:lstStyle/>
          <a:p>
            <a:r>
              <a:rPr lang="en-GB" sz="2800" dirty="0"/>
              <a:t>Strategic Partnership </a:t>
            </a:r>
            <a:r>
              <a:rPr lang="en-GB" sz="2800" dirty="0" smtClean="0"/>
              <a:t>Group</a:t>
            </a:r>
          </a:p>
          <a:p>
            <a:r>
              <a:rPr lang="en-GB" sz="2800" dirty="0" smtClean="0"/>
              <a:t>Operations Group </a:t>
            </a:r>
            <a:endParaRPr lang="en-GB" sz="2800" dirty="0"/>
          </a:p>
          <a:p>
            <a:r>
              <a:rPr lang="en-GB" sz="2800" dirty="0" smtClean="0"/>
              <a:t>Business </a:t>
            </a:r>
            <a:r>
              <a:rPr lang="en-GB" sz="2800" dirty="0"/>
              <a:t>Engagement</a:t>
            </a:r>
          </a:p>
          <a:p>
            <a:r>
              <a:rPr lang="en-GB" sz="2800" dirty="0"/>
              <a:t>Community Engagement</a:t>
            </a:r>
          </a:p>
          <a:p>
            <a:r>
              <a:rPr lang="en-GB" sz="2800" dirty="0"/>
              <a:t>Covenant Signings</a:t>
            </a:r>
          </a:p>
          <a:p>
            <a:pPr marL="0" indent="0">
              <a:buNone/>
            </a:pPr>
            <a:endParaRPr lang="en-GB" dirty="0"/>
          </a:p>
        </p:txBody>
      </p:sp>
      <p:pic>
        <p:nvPicPr>
          <p:cNvPr id="4" name="Picture 3">
            <a:extLst>
              <a:ext uri="{FF2B5EF4-FFF2-40B4-BE49-F238E27FC236}">
                <a16:creationId xmlns:a16="http://schemas.microsoft.com/office/drawing/2014/main" id="{70EE68D0-97A6-4745-AC21-C7C6C58D0A9C}"/>
              </a:ext>
            </a:extLst>
          </p:cNvPr>
          <p:cNvPicPr>
            <a:picLocks noChangeAspect="1"/>
          </p:cNvPicPr>
          <p:nvPr/>
        </p:nvPicPr>
        <p:blipFill>
          <a:blip r:embed="rId3"/>
          <a:stretch>
            <a:fillRect/>
          </a:stretch>
        </p:blipFill>
        <p:spPr>
          <a:xfrm>
            <a:off x="7978855" y="17282"/>
            <a:ext cx="1072989" cy="1213209"/>
          </a:xfrm>
          <a:prstGeom prst="rect">
            <a:avLst/>
          </a:prstGeom>
        </p:spPr>
      </p:pic>
    </p:spTree>
    <p:extLst>
      <p:ext uri="{BB962C8B-B14F-4D97-AF65-F5344CB8AC3E}">
        <p14:creationId xmlns:p14="http://schemas.microsoft.com/office/powerpoint/2010/main" val="416884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b="1" dirty="0" smtClean="0"/>
              <a:t>Principles of The Armed Forces Covenant</a:t>
            </a:r>
            <a:endParaRPr lang="en-GB" sz="3600" b="1" dirty="0"/>
          </a:p>
        </p:txBody>
      </p:sp>
      <p:sp>
        <p:nvSpPr>
          <p:cNvPr id="3" name="Content Placeholder 2"/>
          <p:cNvSpPr>
            <a:spLocks noGrp="1"/>
          </p:cNvSpPr>
          <p:nvPr>
            <p:ph idx="1"/>
          </p:nvPr>
        </p:nvSpPr>
        <p:spPr/>
        <p:txBody>
          <a:bodyPr/>
          <a:lstStyle/>
          <a:p>
            <a:pPr marL="0" indent="0" hangingPunct="0">
              <a:buNone/>
            </a:pPr>
            <a:r>
              <a:rPr lang="en-GB" sz="3200" b="1" dirty="0"/>
              <a:t>Section 1: </a:t>
            </a:r>
            <a:endParaRPr lang="en-GB" sz="3200" b="1" dirty="0" smtClean="0"/>
          </a:p>
          <a:p>
            <a:pPr hangingPunct="0"/>
            <a:endParaRPr lang="en-GB" sz="3200" b="1" i="1" dirty="0"/>
          </a:p>
          <a:p>
            <a:pPr hangingPunct="0"/>
            <a:r>
              <a:rPr lang="en-GB" sz="3200" i="1" dirty="0" smtClean="0"/>
              <a:t>no </a:t>
            </a:r>
            <a:r>
              <a:rPr lang="en-GB" sz="3200" i="1" dirty="0"/>
              <a:t>member of the Armed Forces Community should face disadvantage in the provision of public and commercial services compared to any other </a:t>
            </a:r>
            <a:r>
              <a:rPr lang="en-GB" sz="3200" i="1" dirty="0" smtClean="0"/>
              <a:t>citizen;</a:t>
            </a:r>
            <a:endParaRPr lang="en-GB" sz="3200" dirty="0"/>
          </a:p>
          <a:p>
            <a:pPr lvl="0" hangingPunct="0"/>
            <a:r>
              <a:rPr lang="en-GB" sz="3200" i="1" dirty="0"/>
              <a:t>in some circumstances special treatment may be appropriate especially for the injured or bereaved.</a:t>
            </a:r>
            <a:endParaRPr lang="en-GB" sz="3200" dirty="0"/>
          </a:p>
          <a:p>
            <a:endParaRPr lang="en-GB" dirty="0"/>
          </a:p>
        </p:txBody>
      </p:sp>
    </p:spTree>
    <p:extLst>
      <p:ext uri="{BB962C8B-B14F-4D97-AF65-F5344CB8AC3E}">
        <p14:creationId xmlns:p14="http://schemas.microsoft.com/office/powerpoint/2010/main" val="188017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t>SP Services Covenant Pledges</a:t>
            </a:r>
            <a:endParaRPr lang="en-GB" sz="3600" b="1" dirty="0"/>
          </a:p>
        </p:txBody>
      </p:sp>
      <p:sp>
        <p:nvSpPr>
          <p:cNvPr id="5" name="Content Placeholder 4"/>
          <p:cNvSpPr>
            <a:spLocks noGrp="1"/>
          </p:cNvSpPr>
          <p:nvPr>
            <p:ph idx="1"/>
          </p:nvPr>
        </p:nvSpPr>
        <p:spPr>
          <a:xfrm>
            <a:off x="628650" y="1447800"/>
            <a:ext cx="8039100" cy="5238750"/>
          </a:xfrm>
        </p:spPr>
        <p:txBody>
          <a:bodyPr>
            <a:normAutofit fontScale="25000" lnSpcReduction="20000"/>
          </a:bodyPr>
          <a:lstStyle/>
          <a:p>
            <a:pPr marL="0" indent="0" hangingPunct="0">
              <a:buNone/>
            </a:pPr>
            <a:r>
              <a:rPr lang="en-GB" sz="7200" dirty="0" smtClean="0"/>
              <a:t>SP </a:t>
            </a:r>
            <a:r>
              <a:rPr lang="en-GB" sz="7200" dirty="0"/>
              <a:t>Services (UK) Ltd recognises the value serving personnel, reservists, veterans and military families bring to our business. We will seek to uphold the principles of the </a:t>
            </a:r>
            <a:r>
              <a:rPr lang="en-GB" sz="7200" dirty="0" smtClean="0"/>
              <a:t>Armed Forces Covenant by:</a:t>
            </a:r>
          </a:p>
          <a:p>
            <a:pPr hangingPunct="0"/>
            <a:r>
              <a:rPr lang="en-GB" sz="7200" i="1" dirty="0" smtClean="0"/>
              <a:t>promoting </a:t>
            </a:r>
            <a:r>
              <a:rPr lang="en-GB" sz="7200" i="1" dirty="0"/>
              <a:t>the fact that we are an Armed Forces-friendly organisation;</a:t>
            </a:r>
            <a:endParaRPr lang="en-GB" sz="7200" dirty="0"/>
          </a:p>
          <a:p>
            <a:pPr lvl="0" hangingPunct="0"/>
            <a:r>
              <a:rPr lang="en-GB" sz="7200" i="1" dirty="0"/>
              <a:t>seeking to support the employment of veterans young and old including those injured or disabled during combat operations;</a:t>
            </a:r>
            <a:endParaRPr lang="en-GB" sz="7200" dirty="0"/>
          </a:p>
          <a:p>
            <a:pPr lvl="0" hangingPunct="0"/>
            <a:r>
              <a:rPr lang="en-GB" sz="7200" i="1" dirty="0"/>
              <a:t>striving to support the employment of Service spouses and partners where applicable;</a:t>
            </a:r>
            <a:endParaRPr lang="en-GB" sz="7200" dirty="0"/>
          </a:p>
          <a:p>
            <a:pPr lvl="0" hangingPunct="0"/>
            <a:r>
              <a:rPr lang="en-GB" sz="7200" i="1" dirty="0"/>
              <a:t>endeavouring to offer a degree of flexibility in granting leave for Service spouses and partners before, during and after a partner’s deployment where applicable;</a:t>
            </a:r>
            <a:endParaRPr lang="en-GB" sz="7200" dirty="0"/>
          </a:p>
          <a:p>
            <a:pPr lvl="0" hangingPunct="0"/>
            <a:r>
              <a:rPr lang="en-GB" sz="7200" i="1" dirty="0"/>
              <a:t>seeking to support our employees who choose to be members of the Reserve forces, including by accommodating their training and deployment where possible;</a:t>
            </a:r>
            <a:endParaRPr lang="en-GB" sz="7200" dirty="0"/>
          </a:p>
          <a:p>
            <a:pPr lvl="0" hangingPunct="0"/>
            <a:r>
              <a:rPr lang="en-GB" sz="7200" i="1" dirty="0"/>
              <a:t>offering support to local cadet units, either in our local community or in local schools, where possible;</a:t>
            </a:r>
            <a:endParaRPr lang="en-GB" sz="7200" dirty="0"/>
          </a:p>
          <a:p>
            <a:pPr lvl="0" hangingPunct="0"/>
            <a:r>
              <a:rPr lang="en-GB" sz="7200" i="1" dirty="0"/>
              <a:t>aiming to actively participate in Armed Forces Day and similar events, where possible;</a:t>
            </a:r>
            <a:endParaRPr lang="en-GB" sz="7200" dirty="0"/>
          </a:p>
          <a:p>
            <a:pPr lvl="0" hangingPunct="0"/>
            <a:r>
              <a:rPr lang="en-GB" sz="7200" i="1" dirty="0"/>
              <a:t>offering a 10% discount to all Armed Forces personnel, both past and present, on any order placed online or in our showroom;</a:t>
            </a:r>
            <a:endParaRPr lang="en-GB" sz="7200" dirty="0"/>
          </a:p>
          <a:p>
            <a:pPr lvl="0" hangingPunct="0"/>
            <a:r>
              <a:rPr lang="en-GB" sz="7200" i="1" dirty="0"/>
              <a:t>offering free use of our meeting rooms and facilities at Bastion House, </a:t>
            </a:r>
            <a:r>
              <a:rPr lang="en-GB" sz="7200" i="1" dirty="0" err="1"/>
              <a:t>Hortonwood</a:t>
            </a:r>
            <a:r>
              <a:rPr lang="en-GB" sz="7200" i="1" dirty="0"/>
              <a:t>, Telford.</a:t>
            </a:r>
            <a:endParaRPr lang="en-GB" sz="7200" dirty="0"/>
          </a:p>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484" y="418307"/>
            <a:ext cx="915315" cy="609600"/>
          </a:xfrm>
          <a:prstGeom prst="rect">
            <a:avLst/>
          </a:prstGeom>
        </p:spPr>
      </p:pic>
      <p:pic>
        <p:nvPicPr>
          <p:cNvPr id="3074" name="Picture 2" descr="May be an image of text that says 'SP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1" y="125015"/>
            <a:ext cx="1322785" cy="132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74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arn(inVertical)">
                                      <p:cBhvr>
                                        <p:cTn id="10" dur="500"/>
                                        <p:tgtEl>
                                          <p:spTgt spid="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arn(inVertical)">
                                      <p:cBhvr>
                                        <p:cTn id="13" dur="500"/>
                                        <p:tgtEl>
                                          <p:spTgt spid="5">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barn(inVertical)">
                                      <p:cBhvr>
                                        <p:cTn id="16" dur="500"/>
                                        <p:tgtEl>
                                          <p:spTgt spid="5">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barn(inVertical)">
                                      <p:cBhvr>
                                        <p:cTn id="19" dur="500"/>
                                        <p:tgtEl>
                                          <p:spTgt spid="5">
                                            <p:txEl>
                                              <p:pRg st="5" end="5"/>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barn(inVertical)">
                                      <p:cBhvr>
                                        <p:cTn id="25" dur="500"/>
                                        <p:tgtEl>
                                          <p:spTgt spid="5">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fade">
                                      <p:cBhvr>
                                        <p:cTn id="30" dur="1000"/>
                                        <p:tgtEl>
                                          <p:spTgt spid="5">
                                            <p:txEl>
                                              <p:pRg st="8" end="8"/>
                                            </p:txEl>
                                          </p:spTgt>
                                        </p:tgtEl>
                                      </p:cBhvr>
                                    </p:animEffect>
                                    <p:anim calcmode="lin" valueType="num">
                                      <p:cBhvr>
                                        <p:cTn id="31"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2" dur="1000" fill="hold"/>
                                        <p:tgtEl>
                                          <p:spTgt spid="5">
                                            <p:txEl>
                                              <p:pRg st="8" end="8"/>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animEffect transition="in" filter="fade">
                                      <p:cBhvr>
                                        <p:cTn id="35" dur="1000"/>
                                        <p:tgtEl>
                                          <p:spTgt spid="5">
                                            <p:txEl>
                                              <p:pRg st="9" end="9"/>
                                            </p:txEl>
                                          </p:spTgt>
                                        </p:tgtEl>
                                      </p:cBhvr>
                                    </p:animEffect>
                                    <p:anim calcmode="lin" valueType="num">
                                      <p:cBhvr>
                                        <p:cTn id="36"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smtClean="0"/>
              <a:t>DeafNAble Covenant Pledges</a:t>
            </a:r>
            <a:endParaRPr lang="en-GB" sz="3200" b="1" dirty="0"/>
          </a:p>
        </p:txBody>
      </p:sp>
      <p:sp>
        <p:nvSpPr>
          <p:cNvPr id="3" name="Content Placeholder 2"/>
          <p:cNvSpPr>
            <a:spLocks noGrp="1"/>
          </p:cNvSpPr>
          <p:nvPr>
            <p:ph idx="1"/>
          </p:nvPr>
        </p:nvSpPr>
        <p:spPr/>
        <p:txBody>
          <a:bodyPr>
            <a:normAutofit lnSpcReduction="10000"/>
          </a:bodyPr>
          <a:lstStyle/>
          <a:p>
            <a:pPr marL="0" indent="0" hangingPunct="0">
              <a:buNone/>
            </a:pPr>
            <a:r>
              <a:rPr lang="en-GB" dirty="0" err="1"/>
              <a:t>DeafnAble</a:t>
            </a:r>
            <a:r>
              <a:rPr lang="en-GB" dirty="0"/>
              <a:t> recognises the value serving personnel, reservists, veterans and military families bring to our business. We will seek to uphold the principles of the Armed Forces Covenant, by</a:t>
            </a:r>
            <a:r>
              <a:rPr lang="en-GB" dirty="0" smtClean="0"/>
              <a:t>:</a:t>
            </a:r>
            <a:endParaRPr lang="en-GB" dirty="0"/>
          </a:p>
          <a:p>
            <a:pPr lvl="0" fontAlgn="auto" hangingPunct="0"/>
            <a:r>
              <a:rPr lang="en-GB" b="1" dirty="0"/>
              <a:t>Promoting the Armed Forces: </a:t>
            </a:r>
            <a:r>
              <a:rPr lang="en-GB" dirty="0"/>
              <a:t>promoting the fact that we are an Armed Forces-friendly organisation, to our customers, clients and the wider public</a:t>
            </a:r>
            <a:r>
              <a:rPr lang="en-GB" dirty="0" smtClean="0"/>
              <a:t>.</a:t>
            </a:r>
            <a:endParaRPr lang="en-GB" dirty="0"/>
          </a:p>
          <a:p>
            <a:pPr lvl="0"/>
            <a:r>
              <a:rPr lang="en-GB" b="1" dirty="0"/>
              <a:t>Veterans: </a:t>
            </a:r>
            <a:r>
              <a:rPr lang="en-GB" dirty="0"/>
              <a:t>supporting fellow veterans who are sufferers of deafness, including directing to entitlements, and helping to build strategies to manage hearing loss and all the complications that follow hearing loss.</a:t>
            </a:r>
            <a:r>
              <a:rPr lang="en-GB" b="1" dirty="0"/>
              <a:t> </a:t>
            </a:r>
            <a:endParaRPr lang="en-GB" dirty="0"/>
          </a:p>
          <a:p>
            <a:pPr lvl="0" fontAlgn="auto" hangingPunct="0"/>
            <a:r>
              <a:rPr lang="en-GB" b="1" dirty="0"/>
              <a:t>National Events:  </a:t>
            </a:r>
            <a:r>
              <a:rPr lang="en-GB" dirty="0"/>
              <a:t>supporting Armed Forces Day, Reserves Day, the annual National Poppy Appeal and Remembrance activities and support other organisations with signposting/referrals and promoting them to help better their services as well as build up a loyal partnership together.</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650" y="516186"/>
            <a:ext cx="1536700" cy="1023442"/>
          </a:xfrm>
          <a:prstGeom prst="rect">
            <a:avLst/>
          </a:prstGeom>
        </p:spPr>
      </p:pic>
      <p:pic>
        <p:nvPicPr>
          <p:cNvPr id="2050" name="Picture 2" descr="Deaf N Able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580231"/>
            <a:ext cx="2590800" cy="89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48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ED629-030D-455D-A6BA-EC8B3F36CF85}"/>
              </a:ext>
            </a:extLst>
          </p:cNvPr>
          <p:cNvSpPr>
            <a:spLocks noGrp="1"/>
          </p:cNvSpPr>
          <p:nvPr>
            <p:ph type="title"/>
          </p:nvPr>
        </p:nvSpPr>
        <p:spPr>
          <a:xfrm>
            <a:off x="628650" y="540334"/>
            <a:ext cx="7886700" cy="1325563"/>
          </a:xfrm>
        </p:spPr>
        <p:txBody>
          <a:bodyPr/>
          <a:lstStyle/>
          <a:p>
            <a:pPr algn="ctr"/>
            <a:r>
              <a:rPr lang="en-GB" sz="3600" b="1" dirty="0">
                <a:latin typeface="HelveticaNeueLTStd-Bd"/>
              </a:rPr>
              <a:t>The Covenant in Telford</a:t>
            </a:r>
            <a:endParaRPr lang="en-GB" dirty="0"/>
          </a:p>
        </p:txBody>
      </p:sp>
      <p:sp>
        <p:nvSpPr>
          <p:cNvPr id="3" name="Content Placeholder 2">
            <a:extLst>
              <a:ext uri="{FF2B5EF4-FFF2-40B4-BE49-F238E27FC236}">
                <a16:creationId xmlns:a16="http://schemas.microsoft.com/office/drawing/2014/main" id="{BB4DD6B8-9B55-491C-9836-B379DC121B0A}"/>
              </a:ext>
            </a:extLst>
          </p:cNvPr>
          <p:cNvSpPr>
            <a:spLocks noGrp="1"/>
          </p:cNvSpPr>
          <p:nvPr>
            <p:ph idx="1"/>
          </p:nvPr>
        </p:nvSpPr>
        <p:spPr/>
        <p:txBody>
          <a:bodyPr/>
          <a:lstStyle/>
          <a:p>
            <a:r>
              <a:rPr lang="en-GB" sz="2800" dirty="0"/>
              <a:t>Strategic Partnership Group</a:t>
            </a:r>
          </a:p>
          <a:p>
            <a:r>
              <a:rPr lang="en-GB" sz="2800" dirty="0" smtClean="0"/>
              <a:t>Business </a:t>
            </a:r>
            <a:r>
              <a:rPr lang="en-GB" sz="2800" dirty="0"/>
              <a:t>Engagement</a:t>
            </a:r>
          </a:p>
          <a:p>
            <a:r>
              <a:rPr lang="en-GB" sz="2800" dirty="0"/>
              <a:t>Community Engagement</a:t>
            </a:r>
          </a:p>
          <a:p>
            <a:r>
              <a:rPr lang="en-GB" sz="2800" dirty="0"/>
              <a:t>Covenant Signings</a:t>
            </a:r>
          </a:p>
          <a:p>
            <a:r>
              <a:rPr lang="en-GB" sz="2800" dirty="0"/>
              <a:t>Events and Activities</a:t>
            </a:r>
          </a:p>
          <a:p>
            <a:r>
              <a:rPr lang="en-GB" sz="2800" dirty="0" smtClean="0"/>
              <a:t>Outreach e.g. Calm Cafes for Veterans</a:t>
            </a:r>
            <a:endParaRPr lang="en-GB" sz="2800" dirty="0"/>
          </a:p>
          <a:p>
            <a:r>
              <a:rPr lang="en-GB" sz="2800" dirty="0" smtClean="0"/>
              <a:t>Defence Employer </a:t>
            </a:r>
            <a:r>
              <a:rPr lang="en-GB" sz="2800" dirty="0"/>
              <a:t>Recognition Scheme</a:t>
            </a:r>
          </a:p>
          <a:p>
            <a:endParaRPr lang="en-GB" dirty="0"/>
          </a:p>
        </p:txBody>
      </p:sp>
      <p:pic>
        <p:nvPicPr>
          <p:cNvPr id="4" name="Picture 3">
            <a:extLst>
              <a:ext uri="{FF2B5EF4-FFF2-40B4-BE49-F238E27FC236}">
                <a16:creationId xmlns:a16="http://schemas.microsoft.com/office/drawing/2014/main" id="{70EE68D0-97A6-4745-AC21-C7C6C58D0A9C}"/>
              </a:ext>
            </a:extLst>
          </p:cNvPr>
          <p:cNvPicPr>
            <a:picLocks noChangeAspect="1"/>
          </p:cNvPicPr>
          <p:nvPr/>
        </p:nvPicPr>
        <p:blipFill>
          <a:blip r:embed="rId3"/>
          <a:stretch>
            <a:fillRect/>
          </a:stretch>
        </p:blipFill>
        <p:spPr>
          <a:xfrm>
            <a:off x="7978855" y="17282"/>
            <a:ext cx="1072989" cy="1213209"/>
          </a:xfrm>
          <a:prstGeom prst="rect">
            <a:avLst/>
          </a:prstGeom>
        </p:spPr>
      </p:pic>
    </p:spTree>
    <p:extLst>
      <p:ext uri="{BB962C8B-B14F-4D97-AF65-F5344CB8AC3E}">
        <p14:creationId xmlns:p14="http://schemas.microsoft.com/office/powerpoint/2010/main" val="176634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arn(inVertic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arn(in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8AA9-9525-4B57-9A72-BCC51F9A3834}"/>
              </a:ext>
            </a:extLst>
          </p:cNvPr>
          <p:cNvSpPr>
            <a:spLocks noGrp="1"/>
          </p:cNvSpPr>
          <p:nvPr>
            <p:ph type="title"/>
          </p:nvPr>
        </p:nvSpPr>
        <p:spPr>
          <a:xfrm>
            <a:off x="628650" y="436255"/>
            <a:ext cx="7886700" cy="1325563"/>
          </a:xfrm>
        </p:spPr>
        <p:txBody>
          <a:bodyPr/>
          <a:lstStyle/>
          <a:p>
            <a:pPr algn="ctr"/>
            <a:r>
              <a:rPr lang="en-GB" dirty="0">
                <a:latin typeface="HelveticaNeueLTStd-Roman"/>
              </a:rPr>
              <a:t>Who we work with?</a:t>
            </a:r>
          </a:p>
        </p:txBody>
      </p:sp>
      <p:pic>
        <p:nvPicPr>
          <p:cNvPr id="24" name="Content Placeholder 4">
            <a:extLst>
              <a:ext uri="{FF2B5EF4-FFF2-40B4-BE49-F238E27FC236}">
                <a16:creationId xmlns:a16="http://schemas.microsoft.com/office/drawing/2014/main" id="{A47B2E9A-F249-4A00-9B40-78BD76BF45CC}"/>
              </a:ext>
            </a:extLst>
          </p:cNvPr>
          <p:cNvPicPr>
            <a:picLocks noGrp="1" noChangeAspect="1"/>
          </p:cNvPicPr>
          <p:nvPr>
            <p:ph idx="1"/>
          </p:nvPr>
        </p:nvPicPr>
        <p:blipFill>
          <a:blip r:embed="rId3"/>
          <a:stretch>
            <a:fillRect/>
          </a:stretch>
        </p:blipFill>
        <p:spPr>
          <a:xfrm>
            <a:off x="315745" y="4086829"/>
            <a:ext cx="2106977" cy="1147132"/>
          </a:xfrm>
        </p:spPr>
      </p:pic>
      <p:pic>
        <p:nvPicPr>
          <p:cNvPr id="6" name="Picture 5">
            <a:extLst>
              <a:ext uri="{FF2B5EF4-FFF2-40B4-BE49-F238E27FC236}">
                <a16:creationId xmlns:a16="http://schemas.microsoft.com/office/drawing/2014/main" id="{B97F7137-DF74-48FA-9D46-5E93463C71FC}"/>
              </a:ext>
            </a:extLst>
          </p:cNvPr>
          <p:cNvPicPr>
            <a:picLocks noChangeAspect="1"/>
          </p:cNvPicPr>
          <p:nvPr/>
        </p:nvPicPr>
        <p:blipFill>
          <a:blip r:embed="rId4"/>
          <a:stretch>
            <a:fillRect/>
          </a:stretch>
        </p:blipFill>
        <p:spPr>
          <a:xfrm>
            <a:off x="92156" y="119213"/>
            <a:ext cx="1853730" cy="1853730"/>
          </a:xfrm>
          <a:prstGeom prst="rect">
            <a:avLst/>
          </a:prstGeom>
        </p:spPr>
      </p:pic>
      <p:pic>
        <p:nvPicPr>
          <p:cNvPr id="7" name="Picture 6">
            <a:extLst>
              <a:ext uri="{FF2B5EF4-FFF2-40B4-BE49-F238E27FC236}">
                <a16:creationId xmlns:a16="http://schemas.microsoft.com/office/drawing/2014/main" id="{200FB52E-6C58-47CB-B922-25EAF9BBC6DD}"/>
              </a:ext>
            </a:extLst>
          </p:cNvPr>
          <p:cNvPicPr>
            <a:picLocks noChangeAspect="1"/>
          </p:cNvPicPr>
          <p:nvPr/>
        </p:nvPicPr>
        <p:blipFill>
          <a:blip r:embed="rId5"/>
          <a:stretch>
            <a:fillRect/>
          </a:stretch>
        </p:blipFill>
        <p:spPr>
          <a:xfrm>
            <a:off x="4555179" y="2332288"/>
            <a:ext cx="1781038" cy="1018120"/>
          </a:xfrm>
          <a:prstGeom prst="rect">
            <a:avLst/>
          </a:prstGeom>
        </p:spPr>
      </p:pic>
      <p:pic>
        <p:nvPicPr>
          <p:cNvPr id="8" name="Picture 7">
            <a:extLst>
              <a:ext uri="{FF2B5EF4-FFF2-40B4-BE49-F238E27FC236}">
                <a16:creationId xmlns:a16="http://schemas.microsoft.com/office/drawing/2014/main" id="{75C89B74-6CFF-46BE-8C2D-8FDB342E3126}"/>
              </a:ext>
            </a:extLst>
          </p:cNvPr>
          <p:cNvPicPr>
            <a:picLocks noChangeAspect="1"/>
          </p:cNvPicPr>
          <p:nvPr/>
        </p:nvPicPr>
        <p:blipFill>
          <a:blip r:embed="rId6"/>
          <a:stretch>
            <a:fillRect/>
          </a:stretch>
        </p:blipFill>
        <p:spPr>
          <a:xfrm>
            <a:off x="2762820" y="1439300"/>
            <a:ext cx="1426588" cy="1359526"/>
          </a:xfrm>
          <a:prstGeom prst="rect">
            <a:avLst/>
          </a:prstGeom>
        </p:spPr>
      </p:pic>
      <p:pic>
        <p:nvPicPr>
          <p:cNvPr id="9" name="Picture 8">
            <a:extLst>
              <a:ext uri="{FF2B5EF4-FFF2-40B4-BE49-F238E27FC236}">
                <a16:creationId xmlns:a16="http://schemas.microsoft.com/office/drawing/2014/main" id="{23B9B011-3589-4DC1-B4F0-63B12510FBB2}"/>
              </a:ext>
            </a:extLst>
          </p:cNvPr>
          <p:cNvPicPr>
            <a:picLocks noChangeAspect="1"/>
          </p:cNvPicPr>
          <p:nvPr/>
        </p:nvPicPr>
        <p:blipFill>
          <a:blip r:embed="rId7"/>
          <a:stretch>
            <a:fillRect/>
          </a:stretch>
        </p:blipFill>
        <p:spPr>
          <a:xfrm>
            <a:off x="7609830" y="1473034"/>
            <a:ext cx="1254766" cy="1254766"/>
          </a:xfrm>
          <a:prstGeom prst="rect">
            <a:avLst/>
          </a:prstGeom>
        </p:spPr>
      </p:pic>
      <p:pic>
        <p:nvPicPr>
          <p:cNvPr id="10" name="Picture 9">
            <a:extLst>
              <a:ext uri="{FF2B5EF4-FFF2-40B4-BE49-F238E27FC236}">
                <a16:creationId xmlns:a16="http://schemas.microsoft.com/office/drawing/2014/main" id="{2724D36E-C23F-4306-955D-DABADCC69A2B}"/>
              </a:ext>
            </a:extLst>
          </p:cNvPr>
          <p:cNvPicPr>
            <a:picLocks noChangeAspect="1"/>
          </p:cNvPicPr>
          <p:nvPr/>
        </p:nvPicPr>
        <p:blipFill>
          <a:blip r:embed="rId8"/>
          <a:stretch>
            <a:fillRect/>
          </a:stretch>
        </p:blipFill>
        <p:spPr>
          <a:xfrm>
            <a:off x="5267947" y="1289446"/>
            <a:ext cx="1940540" cy="983746"/>
          </a:xfrm>
          <a:prstGeom prst="rect">
            <a:avLst/>
          </a:prstGeom>
        </p:spPr>
      </p:pic>
      <p:pic>
        <p:nvPicPr>
          <p:cNvPr id="12" name="Picture 11">
            <a:extLst>
              <a:ext uri="{FF2B5EF4-FFF2-40B4-BE49-F238E27FC236}">
                <a16:creationId xmlns:a16="http://schemas.microsoft.com/office/drawing/2014/main" id="{72F06FCA-5726-46B0-83C0-60FEFE9BF07F}"/>
              </a:ext>
            </a:extLst>
          </p:cNvPr>
          <p:cNvPicPr>
            <a:picLocks noChangeAspect="1"/>
          </p:cNvPicPr>
          <p:nvPr/>
        </p:nvPicPr>
        <p:blipFill>
          <a:blip r:embed="rId9"/>
          <a:stretch>
            <a:fillRect/>
          </a:stretch>
        </p:blipFill>
        <p:spPr>
          <a:xfrm>
            <a:off x="6608265" y="2413966"/>
            <a:ext cx="1300189" cy="1347152"/>
          </a:xfrm>
          <a:prstGeom prst="rect">
            <a:avLst/>
          </a:prstGeom>
        </p:spPr>
      </p:pic>
      <p:pic>
        <p:nvPicPr>
          <p:cNvPr id="16" name="Picture 15">
            <a:extLst>
              <a:ext uri="{FF2B5EF4-FFF2-40B4-BE49-F238E27FC236}">
                <a16:creationId xmlns:a16="http://schemas.microsoft.com/office/drawing/2014/main" id="{0CEE4D8A-2099-4172-A155-3084370FEA5B}"/>
              </a:ext>
            </a:extLst>
          </p:cNvPr>
          <p:cNvPicPr>
            <a:picLocks noChangeAspect="1"/>
          </p:cNvPicPr>
          <p:nvPr/>
        </p:nvPicPr>
        <p:blipFill>
          <a:blip r:embed="rId10"/>
          <a:stretch>
            <a:fillRect/>
          </a:stretch>
        </p:blipFill>
        <p:spPr>
          <a:xfrm>
            <a:off x="6543528" y="3626141"/>
            <a:ext cx="987706" cy="1357313"/>
          </a:xfrm>
          <a:prstGeom prst="rect">
            <a:avLst/>
          </a:prstGeom>
        </p:spPr>
      </p:pic>
      <p:pic>
        <p:nvPicPr>
          <p:cNvPr id="18" name="Picture 17">
            <a:extLst>
              <a:ext uri="{FF2B5EF4-FFF2-40B4-BE49-F238E27FC236}">
                <a16:creationId xmlns:a16="http://schemas.microsoft.com/office/drawing/2014/main" id="{7E5DB1FA-4E42-4F40-9773-A22C3E3DE6B2}"/>
              </a:ext>
            </a:extLst>
          </p:cNvPr>
          <p:cNvPicPr>
            <a:picLocks noChangeAspect="1"/>
          </p:cNvPicPr>
          <p:nvPr/>
        </p:nvPicPr>
        <p:blipFill>
          <a:blip r:embed="rId11"/>
          <a:stretch>
            <a:fillRect/>
          </a:stretch>
        </p:blipFill>
        <p:spPr>
          <a:xfrm>
            <a:off x="7557733" y="3550519"/>
            <a:ext cx="1306863" cy="1306863"/>
          </a:xfrm>
          <a:prstGeom prst="rect">
            <a:avLst/>
          </a:prstGeom>
        </p:spPr>
      </p:pic>
      <p:pic>
        <p:nvPicPr>
          <p:cNvPr id="19" name="Picture 18">
            <a:extLst>
              <a:ext uri="{FF2B5EF4-FFF2-40B4-BE49-F238E27FC236}">
                <a16:creationId xmlns:a16="http://schemas.microsoft.com/office/drawing/2014/main" id="{B2121AE9-3DBA-4916-8107-30268ED394BB}"/>
              </a:ext>
            </a:extLst>
          </p:cNvPr>
          <p:cNvPicPr>
            <a:picLocks noChangeAspect="1"/>
          </p:cNvPicPr>
          <p:nvPr/>
        </p:nvPicPr>
        <p:blipFill>
          <a:blip r:embed="rId12"/>
          <a:stretch>
            <a:fillRect/>
          </a:stretch>
        </p:blipFill>
        <p:spPr>
          <a:xfrm>
            <a:off x="6701238" y="5394467"/>
            <a:ext cx="1905000" cy="661988"/>
          </a:xfrm>
          <a:prstGeom prst="rect">
            <a:avLst/>
          </a:prstGeom>
        </p:spPr>
      </p:pic>
      <p:pic>
        <p:nvPicPr>
          <p:cNvPr id="20" name="Picture 19">
            <a:extLst>
              <a:ext uri="{FF2B5EF4-FFF2-40B4-BE49-F238E27FC236}">
                <a16:creationId xmlns:a16="http://schemas.microsoft.com/office/drawing/2014/main" id="{58BC8544-0C70-49D7-A653-0328C1DBDBBF}"/>
              </a:ext>
            </a:extLst>
          </p:cNvPr>
          <p:cNvPicPr>
            <a:picLocks noChangeAspect="1"/>
          </p:cNvPicPr>
          <p:nvPr/>
        </p:nvPicPr>
        <p:blipFill>
          <a:blip r:embed="rId13"/>
          <a:stretch>
            <a:fillRect/>
          </a:stretch>
        </p:blipFill>
        <p:spPr>
          <a:xfrm>
            <a:off x="7978855" y="97656"/>
            <a:ext cx="1072989" cy="1213209"/>
          </a:xfrm>
          <a:prstGeom prst="rect">
            <a:avLst/>
          </a:prstGeom>
        </p:spPr>
      </p:pic>
      <p:pic>
        <p:nvPicPr>
          <p:cNvPr id="25" name="Graphic 24">
            <a:extLst>
              <a:ext uri="{FF2B5EF4-FFF2-40B4-BE49-F238E27FC236}">
                <a16:creationId xmlns:a16="http://schemas.microsoft.com/office/drawing/2014/main" id="{2BACEE7A-FA92-4607-8530-24B2750786D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305260" y="2141587"/>
            <a:ext cx="2314575" cy="571500"/>
          </a:xfrm>
          <a:prstGeom prst="rect">
            <a:avLst/>
          </a:prstGeom>
        </p:spPr>
      </p:pic>
      <p:pic>
        <p:nvPicPr>
          <p:cNvPr id="27" name="Picture 26">
            <a:extLst>
              <a:ext uri="{FF2B5EF4-FFF2-40B4-BE49-F238E27FC236}">
                <a16:creationId xmlns:a16="http://schemas.microsoft.com/office/drawing/2014/main" id="{06269025-B53B-473C-878E-7731686A8026}"/>
              </a:ext>
            </a:extLst>
          </p:cNvPr>
          <p:cNvPicPr>
            <a:picLocks noChangeAspect="1"/>
          </p:cNvPicPr>
          <p:nvPr/>
        </p:nvPicPr>
        <p:blipFill>
          <a:blip r:embed="rId16"/>
          <a:stretch>
            <a:fillRect/>
          </a:stretch>
        </p:blipFill>
        <p:spPr>
          <a:xfrm>
            <a:off x="2852262" y="3018020"/>
            <a:ext cx="1362075" cy="1571625"/>
          </a:xfrm>
          <a:prstGeom prst="rect">
            <a:avLst/>
          </a:prstGeom>
        </p:spPr>
      </p:pic>
      <p:pic>
        <p:nvPicPr>
          <p:cNvPr id="28" name="Content Placeholder 15">
            <a:extLst>
              <a:ext uri="{FF2B5EF4-FFF2-40B4-BE49-F238E27FC236}">
                <a16:creationId xmlns:a16="http://schemas.microsoft.com/office/drawing/2014/main" id="{D2208F6D-45C0-4741-8123-17D2A4D474AB}"/>
              </a:ext>
            </a:extLst>
          </p:cNvPr>
          <p:cNvPicPr>
            <a:picLocks noChangeAspect="1"/>
          </p:cNvPicPr>
          <p:nvPr/>
        </p:nvPicPr>
        <p:blipFill>
          <a:blip r:embed="rId17"/>
          <a:stretch>
            <a:fillRect/>
          </a:stretch>
        </p:blipFill>
        <p:spPr bwMode="auto">
          <a:xfrm>
            <a:off x="103168" y="2930239"/>
            <a:ext cx="2638110" cy="11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76292" y="10061876"/>
            <a:ext cx="1792886" cy="504949"/>
          </a:xfrm>
          <a:prstGeom prst="rect">
            <a:avLst/>
          </a:prstGeom>
          <a:noFill/>
        </p:spPr>
        <p:txBody>
          <a:bodyPr wrap="square" rtlCol="0">
            <a:spAutoFit/>
          </a:bodyPr>
          <a:lstStyle/>
          <a:p>
            <a:endParaRPr lang="en-GB" dirty="0"/>
          </a:p>
        </p:txBody>
      </p:sp>
      <p:pic>
        <p:nvPicPr>
          <p:cNvPr id="1026" name="Picture 2" descr="Vets-RBL Logo Bann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72958" y="4808839"/>
            <a:ext cx="4107046" cy="157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469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smtClean="0"/>
              <a:t>SUCCESSES TO DATE </a:t>
            </a:r>
            <a:endParaRPr lang="en-GB" sz="4000" b="1" dirty="0"/>
          </a:p>
        </p:txBody>
      </p:sp>
      <p:sp>
        <p:nvSpPr>
          <p:cNvPr id="3" name="Content Placeholder 2"/>
          <p:cNvSpPr>
            <a:spLocks noGrp="1"/>
          </p:cNvSpPr>
          <p:nvPr>
            <p:ph idx="1"/>
          </p:nvPr>
        </p:nvSpPr>
        <p:spPr/>
        <p:txBody>
          <a:bodyPr>
            <a:normAutofit/>
          </a:bodyPr>
          <a:lstStyle/>
          <a:p>
            <a:r>
              <a:rPr lang="en-GB" sz="3200" dirty="0" smtClean="0"/>
              <a:t>Core infrastructure in place.</a:t>
            </a:r>
          </a:p>
          <a:p>
            <a:r>
              <a:rPr lang="en-GB" sz="3200" dirty="0" smtClean="0"/>
              <a:t>Joint Armed Forces Needs Assessment.</a:t>
            </a:r>
          </a:p>
          <a:p>
            <a:r>
              <a:rPr lang="en-GB" sz="3200" dirty="0" smtClean="0"/>
              <a:t>Employer Recognition Scheme Gold Award.</a:t>
            </a:r>
          </a:p>
          <a:p>
            <a:r>
              <a:rPr lang="en-GB" sz="3200" dirty="0" smtClean="0"/>
              <a:t>Growing number of businesses/organisations signed up to the Covenant.</a:t>
            </a:r>
          </a:p>
          <a:p>
            <a:r>
              <a:rPr lang="en-GB" sz="3200" dirty="0" smtClean="0"/>
              <a:t>Calm Cafes for Veterans.</a:t>
            </a:r>
            <a:endParaRPr lang="en-GB" sz="3200" dirty="0"/>
          </a:p>
        </p:txBody>
      </p:sp>
    </p:spTree>
    <p:extLst>
      <p:ext uri="{BB962C8B-B14F-4D97-AF65-F5344CB8AC3E}">
        <p14:creationId xmlns:p14="http://schemas.microsoft.com/office/powerpoint/2010/main" val="386234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F6C8-6429-0D48-88D0-92597804F2BD}"/>
              </a:ext>
            </a:extLst>
          </p:cNvPr>
          <p:cNvSpPr>
            <a:spLocks noGrp="1"/>
          </p:cNvSpPr>
          <p:nvPr>
            <p:ph type="title"/>
          </p:nvPr>
        </p:nvSpPr>
        <p:spPr>
          <a:xfrm>
            <a:off x="516199" y="390764"/>
            <a:ext cx="8209070" cy="994172"/>
          </a:xfrm>
        </p:spPr>
        <p:txBody>
          <a:bodyPr>
            <a:normAutofit/>
          </a:bodyPr>
          <a:lstStyle/>
          <a:p>
            <a:pPr algn="ctr"/>
            <a:r>
              <a:rPr lang="en-US" sz="3000" b="1" dirty="0" smtClean="0">
                <a:latin typeface="Lato" panose="020F0502020204030203" pitchFamily="34" charset="0"/>
                <a:ea typeface="Lato" panose="020F0502020204030203" pitchFamily="34" charset="0"/>
                <a:cs typeface="Lato" panose="020F0502020204030203" pitchFamily="34" charset="0"/>
              </a:rPr>
              <a:t>RCGP </a:t>
            </a:r>
            <a:r>
              <a:rPr lang="en-US" sz="3000" b="1" dirty="0">
                <a:latin typeface="Lato" panose="020F0502020204030203" pitchFamily="34" charset="0"/>
                <a:ea typeface="Lato" panose="020F0502020204030203" pitchFamily="34" charset="0"/>
                <a:cs typeface="Lato" panose="020F0502020204030203" pitchFamily="34" charset="0"/>
              </a:rPr>
              <a:t>Veterans Accreditation</a:t>
            </a:r>
          </a:p>
        </p:txBody>
      </p:sp>
      <p:pic>
        <p:nvPicPr>
          <p:cNvPr id="4" name="Picture 3">
            <a:extLst>
              <a:ext uri="{FF2B5EF4-FFF2-40B4-BE49-F238E27FC236}">
                <a16:creationId xmlns:a16="http://schemas.microsoft.com/office/drawing/2014/main" id="{570DF235-C7B2-CC4C-933D-2C3C07A276E6}"/>
              </a:ext>
            </a:extLst>
          </p:cNvPr>
          <p:cNvPicPr>
            <a:picLocks noChangeAspect="1"/>
          </p:cNvPicPr>
          <p:nvPr/>
        </p:nvPicPr>
        <p:blipFill>
          <a:blip r:embed="rId3"/>
          <a:stretch>
            <a:fillRect/>
          </a:stretch>
        </p:blipFill>
        <p:spPr>
          <a:xfrm>
            <a:off x="5933662" y="1997589"/>
            <a:ext cx="2791607" cy="3718328"/>
          </a:xfrm>
          <a:prstGeom prst="rect">
            <a:avLst/>
          </a:prstGeom>
        </p:spPr>
      </p:pic>
      <p:sp>
        <p:nvSpPr>
          <p:cNvPr id="5" name="Content Placeholder 2">
            <a:extLst>
              <a:ext uri="{FF2B5EF4-FFF2-40B4-BE49-F238E27FC236}">
                <a16:creationId xmlns:a16="http://schemas.microsoft.com/office/drawing/2014/main" id="{16AD352F-3D8D-4541-86B4-6C511B021195}"/>
              </a:ext>
            </a:extLst>
          </p:cNvPr>
          <p:cNvSpPr>
            <a:spLocks noGrp="1"/>
          </p:cNvSpPr>
          <p:nvPr>
            <p:ph idx="1"/>
          </p:nvPr>
        </p:nvSpPr>
        <p:spPr>
          <a:xfrm>
            <a:off x="306280" y="1328178"/>
            <a:ext cx="5386526" cy="669411"/>
          </a:xfrm>
        </p:spPr>
        <p:txBody>
          <a:bodyPr/>
          <a:lstStyle/>
          <a:p>
            <a:pPr marL="0" indent="0">
              <a:buNone/>
            </a:pPr>
            <a:r>
              <a:rPr lang="en-GB" b="1" dirty="0">
                <a:latin typeface="Lato" panose="020F0502020204030203" pitchFamily="34" charset="0"/>
                <a:ea typeface="Lato" panose="020F0502020204030203" pitchFamily="34" charset="0"/>
                <a:cs typeface="Lato" panose="020F0502020204030203" pitchFamily="34" charset="0"/>
              </a:rPr>
              <a:t>Why our programme is important both for GPs and patients</a:t>
            </a:r>
            <a:r>
              <a:rPr lang="en-GB" b="1" dirty="0" smtClean="0">
                <a:latin typeface="Lato" panose="020F0502020204030203" pitchFamily="34" charset="0"/>
                <a:ea typeface="Lato" panose="020F0502020204030203" pitchFamily="34" charset="0"/>
                <a:cs typeface="Lato" panose="020F0502020204030203" pitchFamily="34" charset="0"/>
              </a:rPr>
              <a:t>?</a:t>
            </a:r>
          </a:p>
          <a:p>
            <a:pPr marL="0" indent="0">
              <a:buNone/>
            </a:pPr>
            <a:endParaRPr lang="en-GB" b="1" dirty="0" smtClean="0">
              <a:latin typeface="Lato" panose="020F0502020204030203" pitchFamily="34" charset="0"/>
              <a:ea typeface="Lato" panose="020F0502020204030203" pitchFamily="34" charset="0"/>
              <a:cs typeface="Lato" panose="020F0502020204030203" pitchFamily="34" charset="0"/>
            </a:endParaRPr>
          </a:p>
          <a:p>
            <a:pPr marL="0" indent="0">
              <a:buNone/>
            </a:pPr>
            <a:endParaRPr lang="en-US" b="1" dirty="0">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EB236CD1-DF30-413A-8876-8645E18B41E0}"/>
              </a:ext>
            </a:extLst>
          </p:cNvPr>
          <p:cNvSpPr txBox="1"/>
          <p:nvPr/>
        </p:nvSpPr>
        <p:spPr>
          <a:xfrm>
            <a:off x="7936083" y="5586925"/>
            <a:ext cx="1265068" cy="184666"/>
          </a:xfrm>
          <a:prstGeom prst="rect">
            <a:avLst/>
          </a:prstGeom>
          <a:noFill/>
        </p:spPr>
        <p:txBody>
          <a:bodyPr wrap="square" rtlCol="0">
            <a:spAutoFit/>
          </a:bodyPr>
          <a:lstStyle/>
          <a:p>
            <a:r>
              <a:rPr lang="en-GB" sz="600" dirty="0">
                <a:solidFill>
                  <a:schemeClr val="bg1"/>
                </a:solidFill>
              </a:rPr>
              <a:t>Crown Copyright 2021</a:t>
            </a:r>
          </a:p>
        </p:txBody>
      </p:sp>
      <p:sp>
        <p:nvSpPr>
          <p:cNvPr id="3" name="TextBox 2">
            <a:extLst>
              <a:ext uri="{FF2B5EF4-FFF2-40B4-BE49-F238E27FC236}">
                <a16:creationId xmlns:a16="http://schemas.microsoft.com/office/drawing/2014/main" id="{0941D3C7-683A-4736-B0F2-92C70391F8D5}"/>
              </a:ext>
            </a:extLst>
          </p:cNvPr>
          <p:cNvSpPr txBox="1"/>
          <p:nvPr/>
        </p:nvSpPr>
        <p:spPr>
          <a:xfrm>
            <a:off x="306280" y="1997589"/>
            <a:ext cx="5386526" cy="4247317"/>
          </a:xfrm>
          <a:prstGeom prst="rect">
            <a:avLst/>
          </a:prstGeom>
          <a:noFill/>
        </p:spPr>
        <p:txBody>
          <a:bodyPr wrap="square" rtlCol="0">
            <a:spAutoFit/>
          </a:bodyPr>
          <a:lstStyle/>
          <a:p>
            <a:pPr marL="214313" indent="-214313">
              <a:buFont typeface="Arial" panose="020B0604020202020204" pitchFamily="34" charset="0"/>
              <a:buChar char="•"/>
            </a:pPr>
            <a:r>
              <a:rPr lang="en-GB" sz="2000" b="1" dirty="0">
                <a:latin typeface="Lato" panose="020F0502020204030203" pitchFamily="34" charset="0"/>
                <a:ea typeface="Lato" panose="020F0502020204030203" pitchFamily="34" charset="0"/>
                <a:cs typeface="Lato" panose="020F0502020204030203" pitchFamily="34" charset="0"/>
              </a:rPr>
              <a:t>Supports practices to identify and code their veterans, and to appoint a clinical lead who undertakes training and other activities related to veteran healthcare.</a:t>
            </a:r>
          </a:p>
          <a:p>
            <a:pPr marL="214313" indent="-214313">
              <a:buFont typeface="Arial" panose="020B0604020202020204" pitchFamily="34" charset="0"/>
              <a:buChar char="•"/>
            </a:pPr>
            <a:endParaRPr lang="en-GB" sz="2000" b="1" dirty="0">
              <a:latin typeface="Lato" panose="020F0502020204030203" pitchFamily="34" charset="0"/>
              <a:ea typeface="Lato" panose="020F0502020204030203" pitchFamily="34" charset="0"/>
              <a:cs typeface="Lato" panose="020F0502020204030203" pitchFamily="34" charset="0"/>
            </a:endParaRPr>
          </a:p>
          <a:p>
            <a:pPr marL="214313" indent="-214313">
              <a:buFont typeface="Arial" panose="020B0604020202020204" pitchFamily="34" charset="0"/>
              <a:buChar char="•"/>
            </a:pPr>
            <a:r>
              <a:rPr lang="en-GB" sz="2000" b="1" dirty="0">
                <a:latin typeface="Lato" panose="020F0502020204030203" pitchFamily="34" charset="0"/>
                <a:ea typeface="Lato" panose="020F0502020204030203" pitchFamily="34" charset="0"/>
                <a:cs typeface="Lato" panose="020F0502020204030203" pitchFamily="34" charset="0"/>
              </a:rPr>
              <a:t>We provide accredited practices with an information pack to help increase their understanding of the health needs of veterans, and the services available to them.</a:t>
            </a:r>
          </a:p>
          <a:p>
            <a:pPr marL="214313" indent="-214313">
              <a:buFont typeface="Arial" panose="020B0604020202020204" pitchFamily="34" charset="0"/>
              <a:buChar char="•"/>
            </a:pPr>
            <a:endParaRPr lang="en-GB" sz="2000" b="1" dirty="0">
              <a:latin typeface="Lato" panose="020F0502020204030203" pitchFamily="34" charset="0"/>
              <a:ea typeface="Lato" panose="020F0502020204030203" pitchFamily="34" charset="0"/>
              <a:cs typeface="Lato" panose="020F0502020204030203" pitchFamily="34" charset="0"/>
            </a:endParaRPr>
          </a:p>
          <a:p>
            <a:pPr marL="214313" indent="-214313">
              <a:buFont typeface="Arial" panose="020B0604020202020204" pitchFamily="34" charset="0"/>
              <a:buChar char="•"/>
            </a:pPr>
            <a:r>
              <a:rPr lang="en-GB" sz="2000" b="1" dirty="0">
                <a:latin typeface="Lato" panose="020F0502020204030203" pitchFamily="34" charset="0"/>
                <a:ea typeface="Lato" panose="020F0502020204030203" pitchFamily="34" charset="0"/>
                <a:cs typeface="Lato" panose="020F0502020204030203" pitchFamily="34" charset="0"/>
              </a:rPr>
              <a:t>Practices provide evidence that they are supportive of veterans’ healthcare. </a:t>
            </a:r>
          </a:p>
          <a:p>
            <a:pPr marL="214313" indent="-214313">
              <a:buFont typeface="Arial" panose="020B0604020202020204" pitchFamily="34" charset="0"/>
              <a:buChar char="•"/>
            </a:pPr>
            <a:endParaRPr lang="en-GB" sz="1500" dirty="0">
              <a:latin typeface="Lato" panose="020F0502020204030203" pitchFamily="34" charset="0"/>
              <a:ea typeface="Lato" panose="020F0502020204030203" pitchFamily="34" charset="0"/>
              <a:cs typeface="Lato" panose="020F0502020204030203" pitchFamily="34" charset="0"/>
            </a:endParaRPr>
          </a:p>
          <a:p>
            <a:endParaRPr lang="en-GB" sz="1500" dirty="0"/>
          </a:p>
        </p:txBody>
      </p:sp>
    </p:spTree>
    <p:extLst>
      <p:ext uri="{BB962C8B-B14F-4D97-AF65-F5344CB8AC3E}">
        <p14:creationId xmlns:p14="http://schemas.microsoft.com/office/powerpoint/2010/main" val="217403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4068"/>
            <a:ext cx="6858000" cy="964854"/>
          </a:xfrm>
        </p:spPr>
        <p:txBody>
          <a:bodyPr>
            <a:normAutofit/>
          </a:bodyPr>
          <a:lstStyle/>
          <a:p>
            <a:r>
              <a:rPr lang="en-GB" sz="5400" b="1" dirty="0" smtClean="0"/>
              <a:t>CONTENT </a:t>
            </a:r>
            <a:endParaRPr lang="en-GB" sz="5400" b="1" dirty="0"/>
          </a:p>
        </p:txBody>
      </p:sp>
      <p:sp>
        <p:nvSpPr>
          <p:cNvPr id="3" name="Subtitle 2"/>
          <p:cNvSpPr>
            <a:spLocks noGrp="1"/>
          </p:cNvSpPr>
          <p:nvPr>
            <p:ph type="subTitle" idx="1"/>
          </p:nvPr>
        </p:nvSpPr>
        <p:spPr>
          <a:xfrm>
            <a:off x="552451" y="2219602"/>
            <a:ext cx="7924800" cy="3914498"/>
          </a:xfrm>
        </p:spPr>
        <p:txBody>
          <a:bodyPr>
            <a:normAutofit fontScale="85000" lnSpcReduction="10000"/>
          </a:bodyPr>
          <a:lstStyle/>
          <a:p>
            <a:pPr marL="285750" indent="-285750" algn="l">
              <a:buFont typeface="Arial" panose="020B0604020202020204" pitchFamily="34" charset="0"/>
              <a:buChar char="•"/>
            </a:pPr>
            <a:r>
              <a:rPr lang="en-GB" sz="3600" dirty="0" smtClean="0"/>
              <a:t>Introduction.</a:t>
            </a:r>
          </a:p>
          <a:p>
            <a:pPr marL="285750" indent="-285750" algn="l">
              <a:buFont typeface="Arial" panose="020B0604020202020204" pitchFamily="34" charset="0"/>
              <a:buChar char="•"/>
            </a:pPr>
            <a:r>
              <a:rPr lang="en-GB" sz="3600" dirty="0" smtClean="0"/>
              <a:t>What is the Covenant?</a:t>
            </a:r>
          </a:p>
          <a:p>
            <a:pPr marL="285750" indent="-285750" algn="l">
              <a:buFont typeface="Arial" panose="020B0604020202020204" pitchFamily="34" charset="0"/>
              <a:buChar char="•"/>
            </a:pPr>
            <a:r>
              <a:rPr lang="en-GB" sz="3600" dirty="0" smtClean="0"/>
              <a:t>Armed Forces Community?</a:t>
            </a:r>
          </a:p>
          <a:p>
            <a:pPr marL="285750" indent="-285750" algn="l">
              <a:buFont typeface="Arial" panose="020B0604020202020204" pitchFamily="34" charset="0"/>
              <a:buChar char="•"/>
            </a:pPr>
            <a:r>
              <a:rPr lang="en-GB" sz="3600" dirty="0" smtClean="0"/>
              <a:t>The Covenant in Telford &amp; Wrekin.</a:t>
            </a:r>
          </a:p>
          <a:p>
            <a:pPr marL="285750" indent="-285750" algn="l">
              <a:buFont typeface="Arial" panose="020B0604020202020204" pitchFamily="34" charset="0"/>
              <a:buChar char="•"/>
            </a:pPr>
            <a:r>
              <a:rPr lang="en-GB" sz="3600" dirty="0" smtClean="0"/>
              <a:t>Successes to date.</a:t>
            </a:r>
          </a:p>
          <a:p>
            <a:pPr marL="285750" indent="-285750" algn="l">
              <a:buFont typeface="Arial" panose="020B0604020202020204" pitchFamily="34" charset="0"/>
              <a:buChar char="•"/>
            </a:pPr>
            <a:r>
              <a:rPr lang="en-GB" sz="3600" dirty="0" smtClean="0"/>
              <a:t>Armed Forces Act 2021 &amp; New Covenant Duty.</a:t>
            </a:r>
          </a:p>
          <a:p>
            <a:pPr marL="285750" indent="-285750" algn="l">
              <a:buFont typeface="Arial" panose="020B0604020202020204" pitchFamily="34" charset="0"/>
              <a:buChar char="•"/>
            </a:pPr>
            <a:r>
              <a:rPr lang="en-GB" sz="3600" dirty="0" smtClean="0"/>
              <a:t>RCGP Veterans Friendly Accreditation Scheme.</a:t>
            </a:r>
            <a:endParaRPr lang="en-GB" sz="3600" dirty="0" smtClean="0"/>
          </a:p>
          <a:p>
            <a:pPr marL="285750" indent="-285750" algn="l">
              <a:buFont typeface="Arial" panose="020B0604020202020204" pitchFamily="34" charset="0"/>
              <a:buChar char="•"/>
            </a:pPr>
            <a:r>
              <a:rPr lang="en-GB" sz="3600" dirty="0" smtClean="0"/>
              <a:t>Questions.</a:t>
            </a:r>
          </a:p>
          <a:p>
            <a:pPr marL="285750" indent="-285750" algn="l">
              <a:buFont typeface="Arial" panose="020B0604020202020204" pitchFamily="34" charset="0"/>
              <a:buChar char="•"/>
            </a:pPr>
            <a:endParaRPr lang="en-GB" sz="3600" dirty="0" smtClean="0"/>
          </a:p>
          <a:p>
            <a:pPr marL="285750" indent="-285750" algn="l">
              <a:buFont typeface="Arial" panose="020B0604020202020204" pitchFamily="34" charset="0"/>
              <a:buChar char="•"/>
            </a:pPr>
            <a:endParaRPr lang="en-GB" sz="3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9852" y="433388"/>
            <a:ext cx="1802296" cy="1200780"/>
          </a:xfrm>
          <a:prstGeom prst="rect">
            <a:avLst/>
          </a:prstGeom>
        </p:spPr>
      </p:pic>
    </p:spTree>
    <p:extLst>
      <p:ext uri="{BB962C8B-B14F-4D97-AF65-F5344CB8AC3E}">
        <p14:creationId xmlns:p14="http://schemas.microsoft.com/office/powerpoint/2010/main" val="362220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arn(inVertical)">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barn(inVertical)">
                                      <p:cBhvr>
                                        <p:cTn id="4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6204" y="888008"/>
            <a:ext cx="8149146" cy="994172"/>
          </a:xfrm>
        </p:spPr>
        <p:txBody>
          <a:bodyPr>
            <a:normAutofit fontScale="90000"/>
          </a:bodyPr>
          <a:lstStyle/>
          <a:p>
            <a:pPr algn="ctr"/>
            <a:r>
              <a:rPr lang="en-GB" b="1" dirty="0">
                <a:latin typeface="Lato" panose="020F0502020204030203" pitchFamily="34" charset="0"/>
                <a:ea typeface="Lato" panose="020F0502020204030203" pitchFamily="34" charset="0"/>
                <a:cs typeface="Lato" panose="020F0502020204030203" pitchFamily="34" charset="0"/>
              </a:rPr>
              <a:t>NHS Mental health support for veterans, service leavers and reservists</a:t>
            </a:r>
          </a:p>
        </p:txBody>
      </p:sp>
      <p:sp>
        <p:nvSpPr>
          <p:cNvPr id="3" name="Content Placeholder 2"/>
          <p:cNvSpPr>
            <a:spLocks noGrp="1"/>
          </p:cNvSpPr>
          <p:nvPr>
            <p:ph idx="1"/>
          </p:nvPr>
        </p:nvSpPr>
        <p:spPr>
          <a:xfrm>
            <a:off x="282097" y="2038350"/>
            <a:ext cx="7648523" cy="3962401"/>
          </a:xfrm>
        </p:spPr>
        <p:txBody>
          <a:bodyPr>
            <a:normAutofit/>
          </a:bodyPr>
          <a:lstStyle/>
          <a:p>
            <a:r>
              <a:rPr lang="en-GB" sz="2000" b="1" dirty="0">
                <a:latin typeface="Lato" panose="020F0502020204030203" pitchFamily="34" charset="0"/>
                <a:ea typeface="Lato" panose="020F0502020204030203" pitchFamily="34" charset="0"/>
                <a:cs typeface="Lato" panose="020F0502020204030203" pitchFamily="34" charset="0"/>
              </a:rPr>
              <a:t>Op COURAGE: </a:t>
            </a:r>
            <a:r>
              <a:rPr lang="en-GB" sz="2000" dirty="0">
                <a:latin typeface="Lato" panose="020F0502020204030203" pitchFamily="34" charset="0"/>
                <a:ea typeface="Lato" panose="020F0502020204030203" pitchFamily="34" charset="0"/>
                <a:cs typeface="Lato" panose="020F0502020204030203" pitchFamily="34" charset="0"/>
              </a:rPr>
              <a:t>the NHS Veterans Mental Health and Wellbeing Service</a:t>
            </a:r>
          </a:p>
          <a:p>
            <a:pPr lvl="1"/>
            <a:r>
              <a:rPr lang="en-GB" sz="2000" dirty="0">
                <a:latin typeface="Lato" panose="020F0502020204030203" pitchFamily="34" charset="0"/>
                <a:ea typeface="Lato" panose="020F0502020204030203" pitchFamily="34" charset="0"/>
                <a:cs typeface="Lato" panose="020F0502020204030203" pitchFamily="34" charset="0"/>
              </a:rPr>
              <a:t>Everyone at Op COURAGE is either from the armed forces community or is experienced in working with serving personnel, reservists, veterans and their families.</a:t>
            </a:r>
          </a:p>
          <a:p>
            <a:r>
              <a:rPr lang="en-GB" sz="2000" b="1" dirty="0">
                <a:latin typeface="Lato" panose="020F0502020204030203" pitchFamily="34" charset="0"/>
                <a:ea typeface="Lato" panose="020F0502020204030203" pitchFamily="34" charset="0"/>
                <a:cs typeface="Lato" panose="020F0502020204030203" pitchFamily="34" charset="0"/>
              </a:rPr>
              <a:t>Contacting Op COURAGE</a:t>
            </a:r>
          </a:p>
          <a:p>
            <a:pPr lvl="1"/>
            <a:r>
              <a:rPr lang="en-GB" sz="2000" dirty="0">
                <a:latin typeface="Lato" panose="020F0502020204030203" pitchFamily="34" charset="0"/>
                <a:ea typeface="Lato" panose="020F0502020204030203" pitchFamily="34" charset="0"/>
                <a:cs typeface="Lato" panose="020F0502020204030203" pitchFamily="34" charset="0"/>
              </a:rPr>
              <a:t>directly getting in touch yourself, or through a family member or friend</a:t>
            </a:r>
          </a:p>
          <a:p>
            <a:pPr lvl="1"/>
            <a:r>
              <a:rPr lang="en-GB" sz="2000" dirty="0">
                <a:latin typeface="Lato" panose="020F0502020204030203" pitchFamily="34" charset="0"/>
                <a:ea typeface="Lato" panose="020F0502020204030203" pitchFamily="34" charset="0"/>
                <a:cs typeface="Lato" panose="020F0502020204030203" pitchFamily="34" charset="0"/>
              </a:rPr>
              <a:t>asking a GP to refer you</a:t>
            </a:r>
          </a:p>
          <a:p>
            <a:pPr lvl="1"/>
            <a:r>
              <a:rPr lang="en-GB" sz="2000" dirty="0">
                <a:latin typeface="Lato" panose="020F0502020204030203" pitchFamily="34" charset="0"/>
                <a:ea typeface="Lato" panose="020F0502020204030203" pitchFamily="34" charset="0"/>
                <a:cs typeface="Lato" panose="020F0502020204030203" pitchFamily="34" charset="0"/>
              </a:rPr>
              <a:t>asking a charity to refer you</a:t>
            </a:r>
          </a:p>
          <a:p>
            <a:r>
              <a:rPr lang="en-GB" sz="2000" b="1" dirty="0">
                <a:latin typeface="Lato" panose="020F0502020204030203" pitchFamily="34" charset="0"/>
                <a:ea typeface="Lato" panose="020F0502020204030203" pitchFamily="34" charset="0"/>
                <a:cs typeface="Lato" panose="020F0502020204030203" pitchFamily="34" charset="0"/>
              </a:rPr>
              <a:t>For more information, visit the NHS website at </a:t>
            </a:r>
            <a:r>
              <a:rPr lang="en-GB" sz="2000" b="1" u="sng" dirty="0">
                <a:solidFill>
                  <a:srgbClr val="6D6E71"/>
                </a:solidFill>
                <a:latin typeface="Nunito Sans" panose="020B0604020202020204" pitchFamily="2" charset="0"/>
                <a:hlinkClick r:id="rId3"/>
              </a:rPr>
              <a:t>www.nhs.uk/opcourage</a:t>
            </a:r>
            <a:endParaRPr lang="en-GB" sz="2000" b="1" dirty="0">
              <a:latin typeface="Lato" panose="020F0502020204030203" pitchFamily="34" charset="0"/>
              <a:ea typeface="Lato" panose="020F0502020204030203" pitchFamily="34" charset="0"/>
              <a:cs typeface="Lato" panose="020F0502020204030203" pitchFamily="34" charset="0"/>
            </a:endParaRPr>
          </a:p>
          <a:p>
            <a:pPr lvl="1"/>
            <a:endParaRPr lang="en-GB" sz="135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50933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A0246-047E-4F62-8E0D-204F4D2BFEE8}"/>
              </a:ext>
            </a:extLst>
          </p:cNvPr>
          <p:cNvPicPr>
            <a:picLocks noChangeAspect="1"/>
          </p:cNvPicPr>
          <p:nvPr/>
        </p:nvPicPr>
        <p:blipFill>
          <a:blip r:embed="rId2"/>
          <a:stretch>
            <a:fillRect/>
          </a:stretch>
        </p:blipFill>
        <p:spPr>
          <a:xfrm>
            <a:off x="1209665" y="477625"/>
            <a:ext cx="7058035" cy="3814487"/>
          </a:xfrm>
          <a:prstGeom prst="rect">
            <a:avLst/>
          </a:prstGeom>
        </p:spPr>
      </p:pic>
      <p:sp>
        <p:nvSpPr>
          <p:cNvPr id="3" name="Rectangle 2"/>
          <p:cNvSpPr/>
          <p:nvPr/>
        </p:nvSpPr>
        <p:spPr>
          <a:xfrm>
            <a:off x="419100" y="4986634"/>
            <a:ext cx="8286750" cy="1323439"/>
          </a:xfrm>
          <a:prstGeom prst="rect">
            <a:avLst/>
          </a:prstGeom>
        </p:spPr>
        <p:txBody>
          <a:bodyPr wrap="square">
            <a:spAutoFit/>
          </a:bodyPr>
          <a:lstStyle/>
          <a:p>
            <a:pPr marL="38100" indent="0" algn="ctr">
              <a:buNone/>
            </a:pPr>
            <a:r>
              <a:rPr lang="en-US" sz="4000" b="1" dirty="0" smtClean="0">
                <a:latin typeface="Lato" panose="020F0502020204030203" pitchFamily="34" charset="0"/>
                <a:ea typeface="Lato" panose="020F0502020204030203" pitchFamily="34" charset="0"/>
                <a:cs typeface="Lato" panose="020F0502020204030203" pitchFamily="34" charset="0"/>
                <a:hlinkClick r:id="rId3"/>
              </a:rPr>
              <a:t>www.rcgp.org.uk/veterans</a:t>
            </a:r>
            <a:r>
              <a:rPr lang="en-US" sz="4000" b="1" dirty="0">
                <a:latin typeface="Lato" panose="020F0502020204030203" pitchFamily="34" charset="0"/>
                <a:ea typeface="Lato" panose="020F0502020204030203" pitchFamily="34" charset="0"/>
                <a:cs typeface="Lato" panose="020F0502020204030203" pitchFamily="34" charset="0"/>
              </a:rPr>
              <a:t/>
            </a:r>
            <a:br>
              <a:rPr lang="en-US" sz="4000" b="1" dirty="0">
                <a:latin typeface="Lato" panose="020F0502020204030203" pitchFamily="34" charset="0"/>
                <a:ea typeface="Lato" panose="020F0502020204030203" pitchFamily="34" charset="0"/>
                <a:cs typeface="Lato" panose="020F0502020204030203" pitchFamily="34" charset="0"/>
              </a:rPr>
            </a:br>
            <a:r>
              <a:rPr lang="en-US" sz="4000" b="1" dirty="0">
                <a:latin typeface="Lato" panose="020F0502020204030203" pitchFamily="34" charset="0"/>
                <a:ea typeface="Lato" panose="020F0502020204030203" pitchFamily="34" charset="0"/>
                <a:cs typeface="Lato" panose="020F0502020204030203" pitchFamily="34" charset="0"/>
              </a:rPr>
              <a:t> </a:t>
            </a:r>
            <a:r>
              <a:rPr lang="en-GB" sz="4000" b="1" dirty="0" smtClean="0">
                <a:latin typeface="Lato" panose="020F0502020204030203" pitchFamily="34" charset="0"/>
                <a:ea typeface="Lato" panose="020F0502020204030203" pitchFamily="34" charset="0"/>
                <a:cs typeface="Lato" panose="020F0502020204030203" pitchFamily="34" charset="0"/>
                <a:hlinkClick r:id="rId4"/>
              </a:rPr>
              <a:t>veterans@rcgp.org.uk</a:t>
            </a:r>
            <a:endParaRPr lang="en-US" sz="40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98092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600" b="1" dirty="0" smtClean="0"/>
              <a:t/>
            </a:r>
            <a:br>
              <a:rPr lang="en-GB" sz="3600" b="1" dirty="0" smtClean="0"/>
            </a:br>
            <a:r>
              <a:rPr lang="en-GB" sz="3600" b="1" dirty="0" smtClean="0"/>
              <a:t>A </a:t>
            </a:r>
            <a:r>
              <a:rPr lang="en-GB" sz="3600" b="1" dirty="0"/>
              <a:t>Y</a:t>
            </a:r>
            <a:r>
              <a:rPr lang="en-GB" sz="3600" b="1" dirty="0" smtClean="0"/>
              <a:t>oung </a:t>
            </a:r>
            <a:r>
              <a:rPr lang="en-GB" sz="3600" b="1" dirty="0"/>
              <a:t>S</a:t>
            </a:r>
            <a:r>
              <a:rPr lang="en-GB" sz="3600" b="1" dirty="0" smtClean="0"/>
              <a:t>oldier's </a:t>
            </a:r>
            <a:r>
              <a:rPr lang="en-GB" sz="3600" b="1" dirty="0"/>
              <a:t>C</a:t>
            </a:r>
            <a:r>
              <a:rPr lang="en-GB" sz="3600" b="1" dirty="0" smtClean="0"/>
              <a:t>hallenges </a:t>
            </a:r>
            <a:r>
              <a:rPr lang="en-GB" sz="3600" b="1" dirty="0"/>
              <a:t>A</a:t>
            </a:r>
            <a:r>
              <a:rPr lang="en-GB" sz="3600" b="1" dirty="0" smtClean="0"/>
              <a:t>fter </a:t>
            </a:r>
            <a:r>
              <a:rPr lang="en-GB" sz="3600" b="1" dirty="0"/>
              <a:t>L</a:t>
            </a:r>
            <a:r>
              <a:rPr lang="en-GB" sz="3600" b="1" dirty="0" smtClean="0"/>
              <a:t>eaving </a:t>
            </a:r>
            <a:r>
              <a:rPr lang="en-GB" sz="3600" b="1" dirty="0"/>
              <a:t>the Forces</a:t>
            </a:r>
            <a:br>
              <a:rPr lang="en-GB" sz="3600" b="1" dirty="0"/>
            </a:br>
            <a:endParaRPr lang="en-GB" sz="3600" b="1" dirty="0"/>
          </a:p>
        </p:txBody>
      </p:sp>
      <p:pic>
        <p:nvPicPr>
          <p:cNvPr id="5" name="r1o69-lasw8"/>
          <p:cNvPicPr>
            <a:picLocks noGrp="1" noRot="1" noChangeAspect="1"/>
          </p:cNvPicPr>
          <p:nvPr>
            <p:ph idx="1"/>
            <a:videoFile r:link="rId1"/>
          </p:nvPr>
        </p:nvPicPr>
        <p:blipFill>
          <a:blip r:embed="rId4"/>
          <a:stretch>
            <a:fillRect/>
          </a:stretch>
        </p:blipFill>
        <p:spPr>
          <a:xfrm>
            <a:off x="2286000" y="2714625"/>
            <a:ext cx="4572000" cy="2571750"/>
          </a:xfrm>
          <a:prstGeom prst="rect">
            <a:avLst/>
          </a:prstGeom>
        </p:spPr>
      </p:pic>
    </p:spTree>
    <p:extLst>
      <p:ext uri="{BB962C8B-B14F-4D97-AF65-F5344CB8AC3E}">
        <p14:creationId xmlns:p14="http://schemas.microsoft.com/office/powerpoint/2010/main" val="3578441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4AB7AE6-B6A2-4441-8664-C9E5B69F5641}"/>
              </a:ext>
            </a:extLst>
          </p:cNvPr>
          <p:cNvSpPr txBox="1">
            <a:spLocks noGrp="1"/>
          </p:cNvSpPr>
          <p:nvPr>
            <p:ph idx="1"/>
          </p:nvPr>
        </p:nvSpPr>
        <p:spPr>
          <a:xfrm>
            <a:off x="748966" y="1253331"/>
            <a:ext cx="7886700" cy="435133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endParaRPr lang="en-GB" b="1" dirty="0">
              <a:solidFill>
                <a:srgbClr val="9E9D9D"/>
              </a:solidFill>
            </a:endParaRPr>
          </a:p>
          <a:p>
            <a:pPr>
              <a:spcBef>
                <a:spcPts val="0"/>
              </a:spcBef>
            </a:pPr>
            <a:r>
              <a:rPr lang="en-GB" sz="4000" b="1" dirty="0">
                <a:solidFill>
                  <a:schemeClr val="tx1"/>
                </a:solidFill>
              </a:rPr>
              <a:t>Any Questions?</a:t>
            </a:r>
          </a:p>
          <a:p>
            <a:pPr>
              <a:spcBef>
                <a:spcPts val="0"/>
              </a:spcBef>
            </a:pPr>
            <a:endParaRPr lang="en-GB" sz="1800" dirty="0">
              <a:solidFill>
                <a:schemeClr val="tx1"/>
              </a:solidFill>
            </a:endParaRPr>
          </a:p>
          <a:p>
            <a:pPr>
              <a:spcBef>
                <a:spcPts val="0"/>
              </a:spcBef>
            </a:pPr>
            <a:endParaRPr lang="en-GB" sz="1800" dirty="0">
              <a:solidFill>
                <a:schemeClr val="tx1"/>
              </a:solidFill>
            </a:endParaRPr>
          </a:p>
          <a:p>
            <a:pPr>
              <a:spcBef>
                <a:spcPts val="0"/>
              </a:spcBef>
            </a:pPr>
            <a:endParaRPr lang="en-GB" sz="1800" dirty="0">
              <a:solidFill>
                <a:schemeClr val="tx1"/>
              </a:solidFill>
            </a:endParaRPr>
          </a:p>
          <a:p>
            <a:pPr>
              <a:spcBef>
                <a:spcPts val="0"/>
              </a:spcBef>
            </a:pPr>
            <a:r>
              <a:rPr lang="en-GB" dirty="0">
                <a:solidFill>
                  <a:schemeClr val="tx1"/>
                </a:solidFill>
                <a:hlinkClick r:id="rId3"/>
              </a:rPr>
              <a:t>cindy.masonmorris@telford.gov.uk</a:t>
            </a:r>
            <a:r>
              <a:rPr lang="en-GB" dirty="0">
                <a:solidFill>
                  <a:schemeClr val="tx1"/>
                </a:solidFill>
              </a:rPr>
              <a:t> </a:t>
            </a:r>
          </a:p>
          <a:p>
            <a:pPr>
              <a:spcBef>
                <a:spcPts val="0"/>
              </a:spcBef>
            </a:pPr>
            <a:endParaRPr lang="en-GB" dirty="0">
              <a:solidFill>
                <a:schemeClr val="tx1"/>
              </a:solidFill>
            </a:endParaRPr>
          </a:p>
          <a:p>
            <a:endParaRPr lang="en-GB" dirty="0"/>
          </a:p>
        </p:txBody>
      </p:sp>
      <p:pic>
        <p:nvPicPr>
          <p:cNvPr id="5" name="Picture 4">
            <a:extLst>
              <a:ext uri="{FF2B5EF4-FFF2-40B4-BE49-F238E27FC236}">
                <a16:creationId xmlns:a16="http://schemas.microsoft.com/office/drawing/2014/main" id="{9F2FD563-64B6-4C28-9FA8-ABA123617B88}"/>
              </a:ext>
            </a:extLst>
          </p:cNvPr>
          <p:cNvPicPr>
            <a:picLocks noChangeAspect="1"/>
          </p:cNvPicPr>
          <p:nvPr/>
        </p:nvPicPr>
        <p:blipFill>
          <a:blip r:embed="rId4"/>
          <a:stretch>
            <a:fillRect/>
          </a:stretch>
        </p:blipFill>
        <p:spPr>
          <a:xfrm>
            <a:off x="7969831" y="40122"/>
            <a:ext cx="1072989" cy="1213209"/>
          </a:xfrm>
          <a:prstGeom prst="rect">
            <a:avLst/>
          </a:prstGeom>
        </p:spPr>
      </p:pic>
    </p:spTree>
    <p:extLst>
      <p:ext uri="{BB962C8B-B14F-4D97-AF65-F5344CB8AC3E}">
        <p14:creationId xmlns:p14="http://schemas.microsoft.com/office/powerpoint/2010/main" val="1395543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inistry of Defence - Digital Govern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6388" y="1953135"/>
            <a:ext cx="3076065" cy="30760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itish Army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815" y="674687"/>
            <a:ext cx="2092808" cy="17827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oyal Air Force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149" y="482917"/>
            <a:ext cx="2028977" cy="19173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oyal Navy - Wikip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06" y="4126309"/>
            <a:ext cx="1491414" cy="1805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81651" y="3238500"/>
            <a:ext cx="3352799" cy="400110"/>
          </a:xfrm>
          <a:prstGeom prst="rect">
            <a:avLst/>
          </a:prstGeom>
          <a:noFill/>
        </p:spPr>
        <p:txBody>
          <a:bodyPr wrap="square" rtlCol="0">
            <a:spAutoFit/>
          </a:bodyPr>
          <a:lstStyle/>
          <a:p>
            <a:pPr algn="ctr"/>
            <a:r>
              <a:rPr lang="en-GB" sz="2000" b="1" dirty="0" smtClean="0"/>
              <a:t>DONNINGTON</a:t>
            </a:r>
            <a:endParaRPr lang="en-GB" sz="2000" b="1" dirty="0"/>
          </a:p>
        </p:txBody>
      </p:sp>
      <p:sp>
        <p:nvSpPr>
          <p:cNvPr id="6" name="TextBox 5"/>
          <p:cNvSpPr txBox="1"/>
          <p:nvPr/>
        </p:nvSpPr>
        <p:spPr>
          <a:xfrm>
            <a:off x="6153149" y="4895850"/>
            <a:ext cx="2419351" cy="646331"/>
          </a:xfrm>
          <a:prstGeom prst="rect">
            <a:avLst/>
          </a:prstGeom>
          <a:noFill/>
        </p:spPr>
        <p:txBody>
          <a:bodyPr wrap="square" rtlCol="0">
            <a:spAutoFit/>
          </a:bodyPr>
          <a:lstStyle/>
          <a:p>
            <a:r>
              <a:rPr lang="en-GB" b="1" dirty="0" smtClean="0"/>
              <a:t>ANDOVER, HAMPSHIRE</a:t>
            </a:r>
          </a:p>
          <a:p>
            <a:endParaRPr lang="en-GB" b="1" dirty="0"/>
          </a:p>
        </p:txBody>
      </p:sp>
      <p:sp>
        <p:nvSpPr>
          <p:cNvPr id="7" name="TextBox 6"/>
          <p:cNvSpPr txBox="1"/>
          <p:nvPr/>
        </p:nvSpPr>
        <p:spPr>
          <a:xfrm>
            <a:off x="3181350" y="5353050"/>
            <a:ext cx="2819400" cy="369332"/>
          </a:xfrm>
          <a:prstGeom prst="rect">
            <a:avLst/>
          </a:prstGeom>
          <a:noFill/>
        </p:spPr>
        <p:txBody>
          <a:bodyPr wrap="square" rtlCol="0">
            <a:spAutoFit/>
          </a:bodyPr>
          <a:lstStyle/>
          <a:p>
            <a:r>
              <a:rPr lang="en-GB" b="1" dirty="0" smtClean="0"/>
              <a:t>DUSSELDORF, GERMANY</a:t>
            </a:r>
            <a:endParaRPr lang="en-GB" b="1" dirty="0"/>
          </a:p>
        </p:txBody>
      </p:sp>
      <p:sp>
        <p:nvSpPr>
          <p:cNvPr id="8" name="TextBox 7"/>
          <p:cNvSpPr txBox="1"/>
          <p:nvPr/>
        </p:nvSpPr>
        <p:spPr>
          <a:xfrm>
            <a:off x="3241420" y="1048061"/>
            <a:ext cx="2286000" cy="400110"/>
          </a:xfrm>
          <a:prstGeom prst="rect">
            <a:avLst/>
          </a:prstGeom>
          <a:noFill/>
        </p:spPr>
        <p:txBody>
          <a:bodyPr wrap="square" rtlCol="0">
            <a:spAutoFit/>
          </a:bodyPr>
          <a:lstStyle/>
          <a:p>
            <a:r>
              <a:rPr lang="en-GB" sz="2000" b="1" dirty="0" smtClean="0"/>
              <a:t>PORTSMOUTH</a:t>
            </a:r>
            <a:endParaRPr lang="en-GB" sz="2000" b="1" dirty="0"/>
          </a:p>
        </p:txBody>
      </p:sp>
      <p:sp>
        <p:nvSpPr>
          <p:cNvPr id="9" name="TextBox 8"/>
          <p:cNvSpPr txBox="1"/>
          <p:nvPr/>
        </p:nvSpPr>
        <p:spPr>
          <a:xfrm>
            <a:off x="531815" y="2971800"/>
            <a:ext cx="1752005" cy="400110"/>
          </a:xfrm>
          <a:prstGeom prst="rect">
            <a:avLst/>
          </a:prstGeom>
          <a:noFill/>
        </p:spPr>
        <p:txBody>
          <a:bodyPr wrap="square" rtlCol="0">
            <a:spAutoFit/>
          </a:bodyPr>
          <a:lstStyle/>
          <a:p>
            <a:r>
              <a:rPr lang="en-GB" sz="2000" b="1" dirty="0" smtClean="0"/>
              <a:t>BRISTOL</a:t>
            </a:r>
            <a:endParaRPr lang="en-GB" sz="2000" b="1" dirty="0"/>
          </a:p>
        </p:txBody>
      </p:sp>
      <p:sp>
        <p:nvSpPr>
          <p:cNvPr id="10" name="TextBox 9"/>
          <p:cNvSpPr txBox="1"/>
          <p:nvPr/>
        </p:nvSpPr>
        <p:spPr>
          <a:xfrm>
            <a:off x="6362700" y="5932090"/>
            <a:ext cx="2209800" cy="400110"/>
          </a:xfrm>
          <a:prstGeom prst="rect">
            <a:avLst/>
          </a:prstGeom>
          <a:noFill/>
        </p:spPr>
        <p:txBody>
          <a:bodyPr wrap="square" rtlCol="0">
            <a:spAutoFit/>
          </a:bodyPr>
          <a:lstStyle/>
          <a:p>
            <a:r>
              <a:rPr lang="en-GB" sz="2000" b="1" dirty="0" smtClean="0"/>
              <a:t>STAFFORD</a:t>
            </a:r>
            <a:endParaRPr lang="en-GB" sz="2000" b="1" dirty="0"/>
          </a:p>
        </p:txBody>
      </p:sp>
      <p:sp>
        <p:nvSpPr>
          <p:cNvPr id="11" name="TextBox 10"/>
          <p:cNvSpPr txBox="1"/>
          <p:nvPr/>
        </p:nvSpPr>
        <p:spPr>
          <a:xfrm>
            <a:off x="2283820" y="6332200"/>
            <a:ext cx="3050180" cy="400110"/>
          </a:xfrm>
          <a:prstGeom prst="rect">
            <a:avLst/>
          </a:prstGeom>
          <a:noFill/>
        </p:spPr>
        <p:txBody>
          <a:bodyPr wrap="square" rtlCol="0">
            <a:spAutoFit/>
          </a:bodyPr>
          <a:lstStyle/>
          <a:p>
            <a:r>
              <a:rPr lang="en-GB" sz="2000" b="1" dirty="0" smtClean="0"/>
              <a:t>SUTTON COLDFIELD</a:t>
            </a:r>
            <a:endParaRPr lang="en-GB" sz="2000" b="1" dirty="0"/>
          </a:p>
        </p:txBody>
      </p:sp>
      <p:sp>
        <p:nvSpPr>
          <p:cNvPr id="12" name="TextBox 11"/>
          <p:cNvSpPr txBox="1"/>
          <p:nvPr/>
        </p:nvSpPr>
        <p:spPr>
          <a:xfrm>
            <a:off x="3808910" y="1953135"/>
            <a:ext cx="2553790" cy="400110"/>
          </a:xfrm>
          <a:prstGeom prst="rect">
            <a:avLst/>
          </a:prstGeom>
          <a:noFill/>
        </p:spPr>
        <p:txBody>
          <a:bodyPr wrap="square" rtlCol="0">
            <a:spAutoFit/>
          </a:bodyPr>
          <a:lstStyle/>
          <a:p>
            <a:r>
              <a:rPr lang="en-GB" sz="2000" b="1" dirty="0" smtClean="0"/>
              <a:t>WHITEHALL, LONDON</a:t>
            </a:r>
            <a:endParaRPr lang="en-GB" sz="2000" b="1" dirty="0"/>
          </a:p>
        </p:txBody>
      </p:sp>
    </p:spTree>
    <p:extLst>
      <p:ext uri="{BB962C8B-B14F-4D97-AF65-F5344CB8AC3E}">
        <p14:creationId xmlns:p14="http://schemas.microsoft.com/office/powerpoint/2010/main" val="425778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2F4603-8573-494E-BD51-4AE9EAF7A993}"/>
              </a:ext>
            </a:extLst>
          </p:cNvPr>
          <p:cNvPicPr>
            <a:picLocks noChangeAspect="1"/>
          </p:cNvPicPr>
          <p:nvPr/>
        </p:nvPicPr>
        <p:blipFill>
          <a:blip r:embed="rId3"/>
          <a:stretch>
            <a:fillRect/>
          </a:stretch>
        </p:blipFill>
        <p:spPr>
          <a:xfrm>
            <a:off x="2064773" y="2779354"/>
            <a:ext cx="4650659" cy="3481571"/>
          </a:xfrm>
          <a:prstGeom prst="rect">
            <a:avLst/>
          </a:prstGeom>
        </p:spPr>
      </p:pic>
      <p:sp>
        <p:nvSpPr>
          <p:cNvPr id="3" name="Content Placeholder 2">
            <a:extLst>
              <a:ext uri="{FF2B5EF4-FFF2-40B4-BE49-F238E27FC236}">
                <a16:creationId xmlns:a16="http://schemas.microsoft.com/office/drawing/2014/main" id="{8298ABEB-9254-43CA-B705-A408273A35E8}"/>
              </a:ext>
            </a:extLst>
          </p:cNvPr>
          <p:cNvSpPr>
            <a:spLocks noGrp="1"/>
          </p:cNvSpPr>
          <p:nvPr>
            <p:ph idx="1"/>
          </p:nvPr>
        </p:nvSpPr>
        <p:spPr>
          <a:xfrm>
            <a:off x="446752" y="6657"/>
            <a:ext cx="7886700" cy="4351338"/>
          </a:xfrm>
        </p:spPr>
        <p:txBody>
          <a:bodyPr/>
          <a:lstStyle/>
          <a:p>
            <a:pPr marL="0" indent="0" algn="ctr">
              <a:buNone/>
            </a:pPr>
            <a:endParaRPr lang="en-GB" sz="6600" dirty="0"/>
          </a:p>
          <a:p>
            <a:pPr marL="0" indent="0" algn="ctr">
              <a:buNone/>
            </a:pPr>
            <a:r>
              <a:rPr lang="en-GB" sz="6600" dirty="0"/>
              <a:t>What is the Armed Forces Covenant</a:t>
            </a:r>
          </a:p>
        </p:txBody>
      </p:sp>
    </p:spTree>
    <p:extLst>
      <p:ext uri="{BB962C8B-B14F-4D97-AF65-F5344CB8AC3E}">
        <p14:creationId xmlns:p14="http://schemas.microsoft.com/office/powerpoint/2010/main" val="2932345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758A-CD60-4058-B884-A3413987B648}"/>
              </a:ext>
            </a:extLst>
          </p:cNvPr>
          <p:cNvSpPr>
            <a:spLocks noGrp="1"/>
          </p:cNvSpPr>
          <p:nvPr>
            <p:ph type="ctrTitle"/>
          </p:nvPr>
        </p:nvSpPr>
        <p:spPr>
          <a:xfrm>
            <a:off x="1219200" y="1428750"/>
            <a:ext cx="6781800" cy="4095750"/>
          </a:xfrm>
        </p:spPr>
        <p:txBody>
          <a:bodyPr>
            <a:normAutofit fontScale="90000"/>
          </a:bodyPr>
          <a:lstStyle/>
          <a:p>
            <a:r>
              <a:rPr lang="en-GB" sz="4000" b="1" dirty="0"/>
              <a:t/>
            </a:r>
            <a:br>
              <a:rPr lang="en-GB" sz="4000" b="1" dirty="0"/>
            </a:br>
            <a:r>
              <a:rPr lang="en-GB" sz="4000" b="1" dirty="0"/>
              <a:t/>
            </a:r>
            <a:br>
              <a:rPr lang="en-GB" sz="4000" b="1" dirty="0"/>
            </a:br>
            <a:r>
              <a:rPr lang="en-GB" sz="4000" b="1" dirty="0"/>
              <a:t/>
            </a:r>
            <a:br>
              <a:rPr lang="en-GB" sz="4000" b="1" dirty="0"/>
            </a:br>
            <a:r>
              <a:rPr lang="en-GB" sz="4000" b="1" dirty="0"/>
              <a:t/>
            </a:r>
            <a:br>
              <a:rPr lang="en-GB" sz="4000" b="1" dirty="0"/>
            </a:br>
            <a:r>
              <a:rPr lang="en-GB" sz="4000" b="1" dirty="0"/>
              <a:t/>
            </a:r>
            <a:br>
              <a:rPr lang="en-GB" sz="4000" b="1" dirty="0"/>
            </a:br>
            <a:r>
              <a:rPr lang="en-GB" sz="4400" b="1" dirty="0"/>
              <a:t>“The Armed Forces Covenant is a promise by the nation ensuring that those who serve, or who have served, in the Armed Forces, and their families, are treated fairly”.</a:t>
            </a:r>
          </a:p>
        </p:txBody>
      </p:sp>
    </p:spTree>
    <p:extLst>
      <p:ext uri="{BB962C8B-B14F-4D97-AF65-F5344CB8AC3E}">
        <p14:creationId xmlns:p14="http://schemas.microsoft.com/office/powerpoint/2010/main" val="2711841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1087437"/>
          </a:xfrm>
        </p:spPr>
        <p:txBody>
          <a:bodyPr/>
          <a:lstStyle/>
          <a:p>
            <a:r>
              <a:rPr lang="en-GB" b="1" dirty="0" smtClean="0"/>
              <a:t>Armed Forces Covenant</a:t>
            </a:r>
            <a:endParaRPr lang="en-GB" b="1" dirty="0"/>
          </a:p>
        </p:txBody>
      </p:sp>
      <p:sp>
        <p:nvSpPr>
          <p:cNvPr id="3" name="Subtitle 2"/>
          <p:cNvSpPr>
            <a:spLocks noGrp="1"/>
          </p:cNvSpPr>
          <p:nvPr>
            <p:ph type="subTitle" idx="1"/>
          </p:nvPr>
        </p:nvSpPr>
        <p:spPr>
          <a:xfrm>
            <a:off x="762000" y="2514600"/>
            <a:ext cx="7505700" cy="3505200"/>
          </a:xfrm>
        </p:spPr>
        <p:txBody>
          <a:bodyPr>
            <a:normAutofit fontScale="85000" lnSpcReduction="20000"/>
          </a:bodyPr>
          <a:lstStyle/>
          <a:p>
            <a:pPr marL="285750" indent="-285750" algn="l">
              <a:buFont typeface="Arial" panose="020B0604020202020204" pitchFamily="34" charset="0"/>
              <a:buChar char="•"/>
            </a:pPr>
            <a:r>
              <a:rPr lang="en-GB" sz="2800" b="1" dirty="0" smtClean="0"/>
              <a:t>Voluntary Pledge by the Nation</a:t>
            </a:r>
            <a:r>
              <a:rPr lang="en-GB" sz="2800" b="1" dirty="0" smtClean="0"/>
              <a:t>.</a:t>
            </a:r>
          </a:p>
          <a:p>
            <a:pPr marL="285750" indent="-285750" algn="l">
              <a:buFont typeface="Arial" panose="020B0604020202020204" pitchFamily="34" charset="0"/>
              <a:buChar char="•"/>
            </a:pPr>
            <a:r>
              <a:rPr lang="en-GB" sz="2800" b="1" i="1" dirty="0" smtClean="0"/>
              <a:t>Principles of the Covenant:</a:t>
            </a:r>
          </a:p>
          <a:p>
            <a:pPr marL="628650" lvl="1" indent="-285750" algn="l">
              <a:buFont typeface="Arial" panose="020B0604020202020204" pitchFamily="34" charset="0"/>
              <a:buChar char="•"/>
            </a:pPr>
            <a:r>
              <a:rPr lang="en-GB" sz="2500" b="1" i="1" dirty="0" smtClean="0">
                <a:solidFill>
                  <a:srgbClr val="7030A0"/>
                </a:solidFill>
              </a:rPr>
              <a:t>The Armed Forces community should not face disadvantage compared to other citizens in the provision of public and commercial services.</a:t>
            </a:r>
          </a:p>
          <a:p>
            <a:pPr marL="628650" lvl="1" indent="-285750" algn="l">
              <a:buFont typeface="Arial" panose="020B0604020202020204" pitchFamily="34" charset="0"/>
              <a:buChar char="•"/>
            </a:pPr>
            <a:r>
              <a:rPr lang="en-GB" sz="2500" b="1" i="1" dirty="0" smtClean="0">
                <a:solidFill>
                  <a:srgbClr val="7030A0"/>
                </a:solidFill>
              </a:rPr>
              <a:t>Special consideration is appropriate, in some cases, especially for those who have given most such as the injured and the bereaved.</a:t>
            </a:r>
            <a:endParaRPr lang="en-GB" sz="2500" b="1" i="1" dirty="0" smtClean="0">
              <a:solidFill>
                <a:srgbClr val="7030A0"/>
              </a:solidFill>
            </a:endParaRPr>
          </a:p>
          <a:p>
            <a:pPr marL="285750" indent="-285750" algn="l">
              <a:buFont typeface="Arial" panose="020B0604020202020204" pitchFamily="34" charset="0"/>
              <a:buChar char="•"/>
            </a:pPr>
            <a:r>
              <a:rPr lang="en-GB" sz="2800" b="1" dirty="0" smtClean="0"/>
              <a:t>Local Authorities.</a:t>
            </a:r>
          </a:p>
          <a:p>
            <a:pPr marL="285750" indent="-285750" algn="l">
              <a:buFont typeface="Arial" panose="020B0604020202020204" pitchFamily="34" charset="0"/>
              <a:buChar char="•"/>
            </a:pPr>
            <a:r>
              <a:rPr lang="en-GB" sz="2800" b="1" dirty="0" smtClean="0"/>
              <a:t>Businesses and Charitable Organisations.</a:t>
            </a:r>
          </a:p>
          <a:p>
            <a:pPr marL="285750" indent="-285750" algn="l">
              <a:buFont typeface="Arial" panose="020B0604020202020204" pitchFamily="34" charset="0"/>
              <a:buChar char="•"/>
            </a:pPr>
            <a:r>
              <a:rPr lang="en-GB" sz="2800" b="1" dirty="0" smtClean="0"/>
              <a:t>Funding.</a:t>
            </a:r>
          </a:p>
          <a:p>
            <a:pPr algn="l"/>
            <a:endParaRPr lang="en-GB" sz="2800" b="1" dirty="0"/>
          </a:p>
        </p:txBody>
      </p:sp>
      <p:pic>
        <p:nvPicPr>
          <p:cNvPr id="4" name="Picture 3">
            <a:extLst>
              <a:ext uri="{FF2B5EF4-FFF2-40B4-BE49-F238E27FC236}">
                <a16:creationId xmlns:a16="http://schemas.microsoft.com/office/drawing/2014/main" id="{70EE68D0-97A6-4745-AC21-C7C6C58D0A9C}"/>
              </a:ext>
            </a:extLst>
          </p:cNvPr>
          <p:cNvPicPr>
            <a:picLocks noChangeAspect="1"/>
          </p:cNvPicPr>
          <p:nvPr/>
        </p:nvPicPr>
        <p:blipFill>
          <a:blip r:embed="rId3"/>
          <a:stretch>
            <a:fillRect/>
          </a:stretch>
        </p:blipFill>
        <p:spPr>
          <a:xfrm>
            <a:off x="7616905" y="515758"/>
            <a:ext cx="1072989" cy="1213209"/>
          </a:xfrm>
          <a:prstGeom prst="rect">
            <a:avLst/>
          </a:prstGeom>
        </p:spPr>
      </p:pic>
    </p:spTree>
    <p:extLst>
      <p:ext uri="{BB962C8B-B14F-4D97-AF65-F5344CB8AC3E}">
        <p14:creationId xmlns:p14="http://schemas.microsoft.com/office/powerpoint/2010/main" val="230654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b="1" dirty="0" smtClean="0"/>
              <a:t>BATTLE BACK CENTRE</a:t>
            </a:r>
            <a:br>
              <a:rPr lang="en-GB" sz="3600" b="1" dirty="0" smtClean="0"/>
            </a:br>
            <a:r>
              <a:rPr lang="en-GB" sz="3600" b="1" dirty="0" smtClean="0"/>
              <a:t>LILLESHALL</a:t>
            </a:r>
            <a:endParaRPr lang="en-GB" sz="36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1212" y="365126"/>
            <a:ext cx="1887838" cy="1066800"/>
          </a:xfrm>
          <a:prstGeom prst="rect">
            <a:avLst/>
          </a:prstGeom>
        </p:spPr>
      </p:pic>
      <p:pic>
        <p:nvPicPr>
          <p:cNvPr id="5" name="u6A6HhVttpM"/>
          <p:cNvPicPr>
            <a:picLocks noGrp="1" noRot="1" noChangeAspect="1"/>
          </p:cNvPicPr>
          <p:nvPr>
            <p:ph idx="1"/>
            <a:videoFile r:link="rId1"/>
          </p:nvPr>
        </p:nvPicPr>
        <p:blipFill>
          <a:blip r:embed="rId5"/>
          <a:stretch>
            <a:fillRect/>
          </a:stretch>
        </p:blipFill>
        <p:spPr>
          <a:xfrm>
            <a:off x="2286000" y="2714625"/>
            <a:ext cx="4572000" cy="2571750"/>
          </a:xfrm>
          <a:prstGeom prst="rect">
            <a:avLst/>
          </a:prstGeom>
        </p:spPr>
      </p:pic>
    </p:spTree>
    <p:extLst>
      <p:ext uri="{BB962C8B-B14F-4D97-AF65-F5344CB8AC3E}">
        <p14:creationId xmlns:p14="http://schemas.microsoft.com/office/powerpoint/2010/main" val="3825506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t>Armed Forces Community?</a:t>
            </a:r>
            <a:endParaRPr lang="en-GB" sz="4400" b="1" dirty="0"/>
          </a:p>
        </p:txBody>
      </p:sp>
      <p:sp>
        <p:nvSpPr>
          <p:cNvPr id="3" name="Content Placeholder 2"/>
          <p:cNvSpPr>
            <a:spLocks noGrp="1"/>
          </p:cNvSpPr>
          <p:nvPr>
            <p:ph idx="1"/>
          </p:nvPr>
        </p:nvSpPr>
        <p:spPr/>
        <p:txBody>
          <a:bodyPr/>
          <a:lstStyle/>
          <a:p>
            <a:r>
              <a:rPr lang="en-GB" sz="3200" dirty="0" smtClean="0"/>
              <a:t>Members of the Regular Armed Forces &amp; the Reserves.</a:t>
            </a:r>
          </a:p>
          <a:p>
            <a:r>
              <a:rPr lang="en-GB" sz="3200" dirty="0"/>
              <a:t>M</a:t>
            </a:r>
            <a:r>
              <a:rPr lang="en-GB" sz="3200" dirty="0" smtClean="0"/>
              <a:t>embers </a:t>
            </a:r>
            <a:r>
              <a:rPr lang="en-GB" sz="3200" dirty="0"/>
              <a:t>of British overseas territory forces who are subject to Service </a:t>
            </a:r>
            <a:r>
              <a:rPr lang="en-GB" sz="3200" dirty="0" smtClean="0"/>
              <a:t>law.</a:t>
            </a:r>
          </a:p>
          <a:p>
            <a:r>
              <a:rPr lang="en-GB" sz="3200" dirty="0"/>
              <a:t>F</a:t>
            </a:r>
            <a:r>
              <a:rPr lang="en-GB" sz="3200" dirty="0" smtClean="0"/>
              <a:t>ormer </a:t>
            </a:r>
            <a:r>
              <a:rPr lang="en-GB" sz="3200" dirty="0"/>
              <a:t>members of any of Her Majesty’s forces who are ordinarily resident in the </a:t>
            </a:r>
            <a:r>
              <a:rPr lang="en-GB" sz="3200" dirty="0" smtClean="0"/>
              <a:t>UK.</a:t>
            </a:r>
          </a:p>
          <a:p>
            <a:r>
              <a:rPr lang="en-GB" sz="3200" dirty="0" smtClean="0"/>
              <a:t>Relevant family members.</a:t>
            </a:r>
            <a:endParaRPr lang="en-GB" sz="3200" dirty="0"/>
          </a:p>
          <a:p>
            <a:endParaRPr lang="en-GB" sz="3600" dirty="0"/>
          </a:p>
          <a:p>
            <a:pPr marL="0" indent="0">
              <a:buNone/>
            </a:pP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6330" y="350065"/>
            <a:ext cx="1390820" cy="926286"/>
          </a:xfrm>
          <a:prstGeom prst="rect">
            <a:avLst/>
          </a:prstGeom>
        </p:spPr>
      </p:pic>
    </p:spTree>
    <p:extLst>
      <p:ext uri="{BB962C8B-B14F-4D97-AF65-F5344CB8AC3E}">
        <p14:creationId xmlns:p14="http://schemas.microsoft.com/office/powerpoint/2010/main" val="34835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52763-1382-42C7-8179-58D07D87F7DE}"/>
              </a:ext>
            </a:extLst>
          </p:cNvPr>
          <p:cNvSpPr>
            <a:spLocks noGrp="1"/>
          </p:cNvSpPr>
          <p:nvPr>
            <p:ph type="title"/>
          </p:nvPr>
        </p:nvSpPr>
        <p:spPr/>
        <p:txBody>
          <a:bodyPr/>
          <a:lstStyle/>
          <a:p>
            <a:pPr algn="ctr"/>
            <a:r>
              <a:rPr lang="en-GB" dirty="0">
                <a:latin typeface="HelveticaNeueLTStd-Roman"/>
              </a:rPr>
              <a:t>Telford &amp; Wrekin Partnership</a:t>
            </a:r>
          </a:p>
        </p:txBody>
      </p:sp>
      <p:pic>
        <p:nvPicPr>
          <p:cNvPr id="7" name="Content Placeholder 6">
            <a:extLst>
              <a:ext uri="{FF2B5EF4-FFF2-40B4-BE49-F238E27FC236}">
                <a16:creationId xmlns:a16="http://schemas.microsoft.com/office/drawing/2014/main" id="{AFA47091-852C-466A-8EFB-ACBC227D432D}"/>
              </a:ext>
            </a:extLst>
          </p:cNvPr>
          <p:cNvPicPr>
            <a:picLocks noGrp="1" noChangeAspect="1"/>
          </p:cNvPicPr>
          <p:nvPr>
            <p:ph idx="1"/>
          </p:nvPr>
        </p:nvPicPr>
        <p:blipFill>
          <a:blip r:embed="rId3"/>
          <a:stretch>
            <a:fillRect/>
          </a:stretch>
        </p:blipFill>
        <p:spPr>
          <a:xfrm>
            <a:off x="0" y="1383811"/>
            <a:ext cx="9144000" cy="4336472"/>
          </a:xfrm>
          <a:prstGeom prst="rect">
            <a:avLst/>
          </a:prstGeom>
        </p:spPr>
      </p:pic>
      <p:pic>
        <p:nvPicPr>
          <p:cNvPr id="8" name="Picture 7">
            <a:extLst>
              <a:ext uri="{FF2B5EF4-FFF2-40B4-BE49-F238E27FC236}">
                <a16:creationId xmlns:a16="http://schemas.microsoft.com/office/drawing/2014/main" id="{8FE2909B-4B5F-497E-8C1D-974BA71B1D9B}"/>
              </a:ext>
            </a:extLst>
          </p:cNvPr>
          <p:cNvPicPr>
            <a:picLocks noChangeAspect="1"/>
          </p:cNvPicPr>
          <p:nvPr/>
        </p:nvPicPr>
        <p:blipFill>
          <a:blip r:embed="rId4"/>
          <a:stretch>
            <a:fillRect/>
          </a:stretch>
        </p:blipFill>
        <p:spPr>
          <a:xfrm>
            <a:off x="7978855" y="1992"/>
            <a:ext cx="1072989" cy="1213209"/>
          </a:xfrm>
          <a:prstGeom prst="rect">
            <a:avLst/>
          </a:prstGeom>
        </p:spPr>
      </p:pic>
    </p:spTree>
    <p:extLst>
      <p:ext uri="{BB962C8B-B14F-4D97-AF65-F5344CB8AC3E}">
        <p14:creationId xmlns:p14="http://schemas.microsoft.com/office/powerpoint/2010/main" val="1352365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1452</TotalTime>
  <Words>1380</Words>
  <Application>Microsoft Office PowerPoint</Application>
  <PresentationFormat>On-screen Show (4:3)</PresentationFormat>
  <Paragraphs>149</Paragraphs>
  <Slides>23</Slides>
  <Notes>22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HelveticaNeueLTStd-Bd</vt:lpstr>
      <vt:lpstr>HelveticaNeueLTStd-Roman</vt:lpstr>
      <vt:lpstr>Lato</vt:lpstr>
      <vt:lpstr>Nunito Sans</vt:lpstr>
      <vt:lpstr>Office Theme</vt:lpstr>
      <vt:lpstr> </vt:lpstr>
      <vt:lpstr>CONTENT </vt:lpstr>
      <vt:lpstr>PowerPoint Presentation</vt:lpstr>
      <vt:lpstr>PowerPoint Presentation</vt:lpstr>
      <vt:lpstr>     “The Armed Forces Covenant is a promise by the nation ensuring that those who serve, or who have served, in the Armed Forces, and their families, are treated fairly”.</vt:lpstr>
      <vt:lpstr>Armed Forces Covenant</vt:lpstr>
      <vt:lpstr>BATTLE BACK CENTRE LILLESHALL</vt:lpstr>
      <vt:lpstr>Armed Forces Community?</vt:lpstr>
      <vt:lpstr>Telford &amp; Wrekin Partnership</vt:lpstr>
      <vt:lpstr>PowerPoint Presentation</vt:lpstr>
      <vt:lpstr>Telford &amp; Wrekin Partnership</vt:lpstr>
      <vt:lpstr>The Covenant in Telford</vt:lpstr>
      <vt:lpstr>Principles of The Armed Forces Covenant</vt:lpstr>
      <vt:lpstr>SP Services Covenant Pledges</vt:lpstr>
      <vt:lpstr>DeafNAble Covenant Pledges</vt:lpstr>
      <vt:lpstr>The Covenant in Telford</vt:lpstr>
      <vt:lpstr>Who we work with?</vt:lpstr>
      <vt:lpstr>SUCCESSES TO DATE </vt:lpstr>
      <vt:lpstr>RCGP Veterans Accreditation</vt:lpstr>
      <vt:lpstr>NHS Mental health support for veterans, service leavers and reservists</vt:lpstr>
      <vt:lpstr>PowerPoint Presentation</vt:lpstr>
      <vt:lpstr> A Young Soldier's Challenges After Leaving the Forces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Cindy Mason-Morris</dc:creator>
  <cp:lastModifiedBy>Mason-Morris, Cindy</cp:lastModifiedBy>
  <cp:revision>90</cp:revision>
  <cp:lastPrinted>2022-09-23T13:24:52Z</cp:lastPrinted>
  <dcterms:created xsi:type="dcterms:W3CDTF">2020-03-02T13:52:59Z</dcterms:created>
  <dcterms:modified xsi:type="dcterms:W3CDTF">2022-09-23T13:39:08Z</dcterms:modified>
</cp:coreProperties>
</file>