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sldIdLst>
    <p:sldId id="292" r:id="rId5"/>
    <p:sldId id="294" r:id="rId6"/>
    <p:sldId id="298" r:id="rId7"/>
    <p:sldId id="299" r:id="rId8"/>
    <p:sldId id="324" r:id="rId9"/>
    <p:sldId id="325" r:id="rId10"/>
    <p:sldId id="313" r:id="rId11"/>
    <p:sldId id="300" r:id="rId12"/>
    <p:sldId id="301" r:id="rId13"/>
    <p:sldId id="295" r:id="rId14"/>
    <p:sldId id="303" r:id="rId15"/>
    <p:sldId id="302" r:id="rId16"/>
    <p:sldId id="304" r:id="rId17"/>
    <p:sldId id="306" r:id="rId18"/>
    <p:sldId id="307" r:id="rId19"/>
    <p:sldId id="309" r:id="rId20"/>
    <p:sldId id="312" r:id="rId21"/>
    <p:sldId id="311" r:id="rId22"/>
    <p:sldId id="319" r:id="rId23"/>
    <p:sldId id="320" r:id="rId24"/>
    <p:sldId id="3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98D6EE"/>
    <a:srgbClr val="D997BE"/>
    <a:srgbClr val="8A91C0"/>
    <a:srgbClr val="8AAEDC"/>
    <a:srgbClr val="8DAEDC"/>
    <a:srgbClr val="2BB7B1"/>
    <a:srgbClr val="BAD89C"/>
    <a:srgbClr val="35A8C9"/>
    <a:srgbClr val="31A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2"/>
    <p:restoredTop sz="86406"/>
  </p:normalViewPr>
  <p:slideViewPr>
    <p:cSldViewPr snapToGrid="0" snapToObjects="1">
      <p:cViewPr varScale="1">
        <p:scale>
          <a:sx n="99" d="100"/>
          <a:sy n="99" d="100"/>
        </p:scale>
        <p:origin x="-104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a Murray" userId="ff37efbd-8518-422c-8861-e422ff61f368" providerId="ADAL" clId="{E6FBD67A-7380-4A99-B894-826E0962289F}"/>
    <pc:docChg chg="delSld">
      <pc:chgData name="Isabella Murray" userId="ff37efbd-8518-422c-8861-e422ff61f368" providerId="ADAL" clId="{E6FBD67A-7380-4A99-B894-826E0962289F}" dt="2021-02-10T11:56:21.092" v="1" actId="47"/>
      <pc:docMkLst>
        <pc:docMk/>
      </pc:docMkLst>
      <pc:sldChg chg="del">
        <pc:chgData name="Isabella Murray" userId="ff37efbd-8518-422c-8861-e422ff61f368" providerId="ADAL" clId="{E6FBD67A-7380-4A99-B894-826E0962289F}" dt="2021-02-10T11:56:19.890" v="0" actId="47"/>
        <pc:sldMkLst>
          <pc:docMk/>
          <pc:sldMk cId="2681644029" sldId="297"/>
        </pc:sldMkLst>
      </pc:sldChg>
      <pc:sldChg chg="del">
        <pc:chgData name="Isabella Murray" userId="ff37efbd-8518-422c-8861-e422ff61f368" providerId="ADAL" clId="{E6FBD67A-7380-4A99-B894-826E0962289F}" dt="2021-02-10T11:56:21.092" v="1" actId="47"/>
        <pc:sldMkLst>
          <pc:docMk/>
          <pc:sldMk cId="935902682"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48DBC-9775-C94B-961D-C0C352CC7021}"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47A67-BEE5-784A-A6A2-413BE5A4395A}" type="slidenum">
              <a:rPr lang="en-US" smtClean="0"/>
              <a:t>‹#›</a:t>
            </a:fld>
            <a:endParaRPr lang="en-US"/>
          </a:p>
        </p:txBody>
      </p:sp>
    </p:spTree>
    <p:extLst>
      <p:ext uri="{BB962C8B-B14F-4D97-AF65-F5344CB8AC3E}">
        <p14:creationId xmlns:p14="http://schemas.microsoft.com/office/powerpoint/2010/main" val="5536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lfordsafeguardingpartnership.org.uk/downloads/file/115/safeguarding-threshold-of-needs-matri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2</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12</a:t>
            </a:fld>
            <a:endParaRPr lang="en-US"/>
          </a:p>
        </p:txBody>
      </p:sp>
    </p:spTree>
    <p:extLst>
      <p:ext uri="{BB962C8B-B14F-4D97-AF65-F5344CB8AC3E}">
        <p14:creationId xmlns:p14="http://schemas.microsoft.com/office/powerpoint/2010/main" val="15474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13</a:t>
            </a:fld>
            <a:endParaRPr lang="en-US"/>
          </a:p>
        </p:txBody>
      </p:sp>
    </p:spTree>
    <p:extLst>
      <p:ext uri="{BB962C8B-B14F-4D97-AF65-F5344CB8AC3E}">
        <p14:creationId xmlns:p14="http://schemas.microsoft.com/office/powerpoint/2010/main" val="15474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14</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B47A67-BEE5-784A-A6A2-413BE5A4395A}" type="slidenum">
              <a:rPr lang="en-US" smtClean="0"/>
              <a:t>15</a:t>
            </a:fld>
            <a:endParaRPr lang="en-US"/>
          </a:p>
        </p:txBody>
      </p:sp>
    </p:spTree>
    <p:extLst>
      <p:ext uri="{BB962C8B-B14F-4D97-AF65-F5344CB8AC3E}">
        <p14:creationId xmlns:p14="http://schemas.microsoft.com/office/powerpoint/2010/main" val="331635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 above</a:t>
            </a:r>
            <a:r>
              <a:rPr lang="en-GB" b="0" baseline="0" dirty="0" smtClean="0"/>
              <a:t> table is an extract from TWSP’s, </a:t>
            </a:r>
            <a:r>
              <a:rPr lang="en-GB" b="1" dirty="0" smtClean="0"/>
              <a:t>Safeguarding Threshold</a:t>
            </a:r>
            <a:r>
              <a:rPr lang="en-GB" b="1" baseline="0" dirty="0" smtClean="0"/>
              <a:t> for Access to Safeguarding Services Matrix (July 2020)</a:t>
            </a:r>
          </a:p>
          <a:p>
            <a:r>
              <a:rPr lang="en-GB" dirty="0" smtClean="0">
                <a:hlinkClick r:id="rId3"/>
              </a:rPr>
              <a:t>Safeguarding Threshold of Needs Matrix - Telford and Wrekin Safeguarding Partnership (telfordsafeguardingpartnership.org.uk)</a:t>
            </a:r>
            <a:endParaRPr lang="en-GB" b="1" baseline="0" dirty="0" smtClean="0"/>
          </a:p>
          <a:p>
            <a:endParaRPr lang="en-GB" baseline="0" dirty="0" smtClean="0"/>
          </a:p>
          <a:p>
            <a:r>
              <a:rPr lang="en-GB" b="1" dirty="0" smtClean="0"/>
              <a:t>Guidance on the categories (Page 6)</a:t>
            </a:r>
          </a:p>
          <a:p>
            <a:r>
              <a:rPr lang="en-GB" b="1" dirty="0" smtClean="0"/>
              <a:t>Lower Level of Harm </a:t>
            </a:r>
            <a:r>
              <a:rPr lang="en-GB" dirty="0" smtClean="0"/>
              <a:t>– These may not meet the threshold for a section 42 enquiry, however the actions may include advice, information, risk management, staff training, disciplinary or complaints procedures. Any actions taken should be recorded. However, if there are multiple ‘non-reportable’ incidents concerning the same service user/staff member/team consideration should be given as to whether a safeguarding concern should be raised. It may be advisable to discuss this with the organisational Adult Safeguarding Lead. </a:t>
            </a:r>
          </a:p>
          <a:p>
            <a:endParaRPr lang="en-GB" dirty="0" smtClean="0"/>
          </a:p>
          <a:p>
            <a:r>
              <a:rPr lang="en-GB" b="1" dirty="0" smtClean="0"/>
              <a:t>Significant </a:t>
            </a:r>
            <a:r>
              <a:rPr lang="en-GB" dirty="0" smtClean="0"/>
              <a:t>– This means that it is likely to meet the threshold for a Section 42 enquiry. A safeguarding concern and consultation with the organisational Adult Safeguarding Lead is advisable. </a:t>
            </a:r>
          </a:p>
          <a:p>
            <a:endParaRPr lang="en-GB" dirty="0" smtClean="0"/>
          </a:p>
          <a:p>
            <a:r>
              <a:rPr lang="en-GB" b="1" dirty="0" smtClean="0"/>
              <a:t>Critica</a:t>
            </a:r>
            <a:r>
              <a:rPr lang="en-GB" dirty="0" smtClean="0"/>
              <a:t>l – This means that it is highly likely to result in an urgent safeguarding enquiry (known as a Section 42 Enquiry). It will be a serious criminal matter, and therefore immediate discussion with the police will be required. </a:t>
            </a:r>
            <a:endParaRPr lang="en-GB" dirty="0"/>
          </a:p>
        </p:txBody>
      </p:sp>
      <p:sp>
        <p:nvSpPr>
          <p:cNvPr id="4" name="Slide Number Placeholder 3"/>
          <p:cNvSpPr>
            <a:spLocks noGrp="1"/>
          </p:cNvSpPr>
          <p:nvPr>
            <p:ph type="sldNum" sz="quarter" idx="10"/>
          </p:nvPr>
        </p:nvSpPr>
        <p:spPr/>
        <p:txBody>
          <a:bodyPr/>
          <a:lstStyle/>
          <a:p>
            <a:fld id="{A8B47A67-BEE5-784A-A6A2-413BE5A4395A}" type="slidenum">
              <a:rPr lang="en-US" smtClean="0"/>
              <a:t>16</a:t>
            </a:fld>
            <a:endParaRPr lang="en-US"/>
          </a:p>
        </p:txBody>
      </p:sp>
    </p:spTree>
    <p:extLst>
      <p:ext uri="{BB962C8B-B14F-4D97-AF65-F5344CB8AC3E}">
        <p14:creationId xmlns:p14="http://schemas.microsoft.com/office/powerpoint/2010/main" val="255333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18</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47A67-BEE5-784A-A6A2-413BE5A4395A}" type="slidenum">
              <a:rPr lang="en-US" smtClean="0"/>
              <a:t>19</a:t>
            </a:fld>
            <a:endParaRPr lang="en-US"/>
          </a:p>
        </p:txBody>
      </p:sp>
    </p:spTree>
    <p:extLst>
      <p:ext uri="{BB962C8B-B14F-4D97-AF65-F5344CB8AC3E}">
        <p14:creationId xmlns:p14="http://schemas.microsoft.com/office/powerpoint/2010/main" val="307025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3</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4</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Prevention of pressure ulcers is not only ideal but, in most cases, perfectly possible. Taking a proactive approach will reduce harm to individuals. </a:t>
            </a:r>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5</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Preventing</a:t>
            </a:r>
            <a:r>
              <a:rPr lang="en-US" baseline="0" dirty="0" smtClean="0"/>
              <a:t> pressure ulcers and a prompt response to signs of a pressure ulcer developing is a real opportunity to improve the lives and individuals and their families and to improve the quality of life for a great many people.</a:t>
            </a:r>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6</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8</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9</a:t>
            </a:fld>
            <a:endParaRPr lang="en-US"/>
          </a:p>
        </p:txBody>
      </p:sp>
    </p:spTree>
    <p:extLst>
      <p:ext uri="{BB962C8B-B14F-4D97-AF65-F5344CB8AC3E}">
        <p14:creationId xmlns:p14="http://schemas.microsoft.com/office/powerpoint/2010/main" val="43929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utilise</a:t>
            </a:r>
            <a:r>
              <a:rPr lang="en-US" dirty="0" smtClean="0"/>
              <a:t> Appendix 1:</a:t>
            </a:r>
            <a:r>
              <a:rPr lang="en-US" baseline="0" dirty="0" smtClean="0"/>
              <a:t> Guidance for completing the adult safeguarding decision guide to ensure that you are covering all key elements.   This includes the consideration of:</a:t>
            </a:r>
          </a:p>
          <a:p>
            <a:pPr marL="171450" indent="-171450">
              <a:buFontTx/>
              <a:buChar char="-"/>
            </a:pPr>
            <a:r>
              <a:rPr lang="en-US" baseline="0" dirty="0" smtClean="0"/>
              <a:t>History</a:t>
            </a:r>
          </a:p>
          <a:p>
            <a:pPr marL="171450" indent="-171450">
              <a:buFontTx/>
              <a:buChar char="-"/>
            </a:pPr>
            <a:r>
              <a:rPr lang="en-US" baseline="0" dirty="0" smtClean="0"/>
              <a:t>Medical history</a:t>
            </a:r>
          </a:p>
          <a:p>
            <a:pPr marL="171450" indent="-171450">
              <a:buFontTx/>
              <a:buChar char="-"/>
            </a:pPr>
            <a:r>
              <a:rPr lang="en-US" baseline="0" dirty="0" smtClean="0"/>
              <a:t>Monitoring of skin integrity</a:t>
            </a:r>
          </a:p>
          <a:p>
            <a:pPr marL="171450" indent="-171450">
              <a:buFontTx/>
              <a:buChar char="-"/>
            </a:pPr>
            <a:r>
              <a:rPr lang="en-US" baseline="0" dirty="0" smtClean="0"/>
              <a:t>Expert advice on skin integrity</a:t>
            </a:r>
          </a:p>
          <a:p>
            <a:pPr marL="171450" indent="-171450">
              <a:buFontTx/>
              <a:buChar char="-"/>
            </a:pPr>
            <a:r>
              <a:rPr lang="en-US" baseline="0" dirty="0" smtClean="0"/>
              <a:t>Care planning and implementation for management of skin integrity </a:t>
            </a:r>
          </a:p>
          <a:p>
            <a:pPr marL="171450" indent="-171450">
              <a:buFontTx/>
              <a:buChar char="-"/>
            </a:pPr>
            <a:r>
              <a:rPr lang="en-US" baseline="0" dirty="0" smtClean="0"/>
              <a:t>Care provided in general (hygiene, continence, hydration, nutrition, medications)</a:t>
            </a:r>
          </a:p>
          <a:p>
            <a:pPr marL="171450" indent="-171450">
              <a:buFontTx/>
              <a:buChar char="-"/>
            </a:pPr>
            <a:r>
              <a:rPr lang="en-US" baseline="0" dirty="0" smtClean="0"/>
              <a:t>Other possible contributory factors</a:t>
            </a:r>
          </a:p>
          <a:p>
            <a:pPr marL="0" indent="0">
              <a:buFontTx/>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10</a:t>
            </a:fld>
            <a:endParaRPr lang="en-US"/>
          </a:p>
        </p:txBody>
      </p:sp>
    </p:spTree>
    <p:extLst>
      <p:ext uri="{BB962C8B-B14F-4D97-AF65-F5344CB8AC3E}">
        <p14:creationId xmlns:p14="http://schemas.microsoft.com/office/powerpoint/2010/main" val="15474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7A67-BEE5-784A-A6A2-413BE5A4395A}" type="slidenum">
              <a:rPr lang="en-US" smtClean="0"/>
              <a:t>11</a:t>
            </a:fld>
            <a:endParaRPr lang="en-US"/>
          </a:p>
        </p:txBody>
      </p:sp>
    </p:spTree>
    <p:extLst>
      <p:ext uri="{BB962C8B-B14F-4D97-AF65-F5344CB8AC3E}">
        <p14:creationId xmlns:p14="http://schemas.microsoft.com/office/powerpoint/2010/main" val="154745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AE56453-00F1-B846-B69D-838A9477F29E}"/>
              </a:ext>
            </a:extLst>
          </p:cNvPr>
          <p:cNvSpPr/>
          <p:nvPr userDrawn="1"/>
        </p:nvSpPr>
        <p:spPr>
          <a:xfrm>
            <a:off x="0" y="6342185"/>
            <a:ext cx="12192000" cy="515815"/>
          </a:xfrm>
          <a:prstGeom prst="rect">
            <a:avLst/>
          </a:prstGeom>
          <a:gradFill>
            <a:gsLst>
              <a:gs pos="0">
                <a:schemeClr val="accent1">
                  <a:alpha val="95000"/>
                </a:schemeClr>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F5C1F0A-03F0-E040-97B8-C3AF2229EC30}"/>
              </a:ext>
            </a:extLst>
          </p:cNvPr>
          <p:cNvSpPr>
            <a:spLocks noGrp="1"/>
          </p:cNvSpPr>
          <p:nvPr>
            <p:ph type="ctrTitle" hasCustomPrompt="1"/>
          </p:nvPr>
        </p:nvSpPr>
        <p:spPr>
          <a:xfrm>
            <a:off x="445794" y="1475347"/>
            <a:ext cx="8698206" cy="1434108"/>
          </a:xfrm>
        </p:spPr>
        <p:txBody>
          <a:bodyPr vert="horz" wrap="square" lIns="0" tIns="0" rIns="0" bIns="0" anchor="b" anchorCtr="0">
            <a:normAutofit/>
          </a:bodyPr>
          <a:lstStyle>
            <a:lvl1pPr algn="l">
              <a:defRPr sz="4400"/>
            </a:lvl1pPr>
          </a:lstStyle>
          <a:p>
            <a:r>
              <a:rPr lang="en-GB" dirty="0"/>
              <a:t>Click to add title here</a:t>
            </a:r>
            <a:endParaRPr lang="en-US" dirty="0"/>
          </a:p>
        </p:txBody>
      </p:sp>
      <p:sp>
        <p:nvSpPr>
          <p:cNvPr id="3" name="Subtitle 2">
            <a:extLst>
              <a:ext uri="{FF2B5EF4-FFF2-40B4-BE49-F238E27FC236}">
                <a16:creationId xmlns:a16="http://schemas.microsoft.com/office/drawing/2014/main" xmlns="" id="{24727C62-FD78-E046-B4CB-3634E04A754D}"/>
              </a:ext>
            </a:extLst>
          </p:cNvPr>
          <p:cNvSpPr>
            <a:spLocks noGrp="1"/>
          </p:cNvSpPr>
          <p:nvPr>
            <p:ph type="subTitle" idx="1" hasCustomPrompt="1"/>
          </p:nvPr>
        </p:nvSpPr>
        <p:spPr>
          <a:xfrm>
            <a:off x="445794" y="3083037"/>
            <a:ext cx="11264899" cy="365126"/>
          </a:xfrm>
        </p:spPr>
        <p:txBody>
          <a:bodyPr vert="horz" wrap="square" lIns="0" tIns="0" rIns="0" bIns="0" anchor="t" anchorCtr="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 here</a:t>
            </a:r>
            <a:endParaRPr lang="en-US" dirty="0"/>
          </a:p>
        </p:txBody>
      </p:sp>
      <p:pic>
        <p:nvPicPr>
          <p:cNvPr id="10" name="Picture 9" descr="Graphical user interface, text&#10;&#10;Description automatically generated">
            <a:extLst>
              <a:ext uri="{FF2B5EF4-FFF2-40B4-BE49-F238E27FC236}">
                <a16:creationId xmlns:a16="http://schemas.microsoft.com/office/drawing/2014/main" xmlns="" id="{41EEDFA2-AA31-164B-A453-42F39DB60D3A}"/>
              </a:ext>
            </a:extLst>
          </p:cNvPr>
          <p:cNvPicPr>
            <a:picLocks noChangeAspect="1"/>
          </p:cNvPicPr>
          <p:nvPr userDrawn="1"/>
        </p:nvPicPr>
        <p:blipFill>
          <a:blip r:embed="rId3"/>
          <a:stretch>
            <a:fillRect/>
          </a:stretch>
        </p:blipFill>
        <p:spPr>
          <a:xfrm>
            <a:off x="9652986" y="421247"/>
            <a:ext cx="2120900" cy="1054100"/>
          </a:xfrm>
          <a:prstGeom prst="rect">
            <a:avLst/>
          </a:prstGeom>
        </p:spPr>
      </p:pic>
      <p:sp>
        <p:nvSpPr>
          <p:cNvPr id="4" name="Rectangle 3">
            <a:extLst>
              <a:ext uri="{FF2B5EF4-FFF2-40B4-BE49-F238E27FC236}">
                <a16:creationId xmlns:a16="http://schemas.microsoft.com/office/drawing/2014/main" xmlns="" id="{CE7E696C-19DC-3244-91A9-04A7936E6BC7}"/>
              </a:ext>
            </a:extLst>
          </p:cNvPr>
          <p:cNvSpPr/>
          <p:nvPr userDrawn="1"/>
        </p:nvSpPr>
        <p:spPr>
          <a:xfrm>
            <a:off x="445794" y="6465866"/>
            <a:ext cx="3433376" cy="215444"/>
          </a:xfrm>
          <a:prstGeom prst="rect">
            <a:avLst/>
          </a:prstGeom>
        </p:spPr>
        <p:txBody>
          <a:bodyPr wrap="none" lIns="0" tIns="0" rIns="0" bIns="0">
            <a:spAutoFit/>
          </a:bodyPr>
          <a:lstStyle/>
          <a:p>
            <a:r>
              <a:rPr lang="en-GB" sz="1400" dirty="0" err="1">
                <a:solidFill>
                  <a:schemeClr val="bg1"/>
                </a:solidFill>
              </a:rPr>
              <a:t>www.shropshiretelfordandwrekinccg.nhs.uk</a:t>
            </a:r>
            <a:endParaRPr lang="en-GB" sz="1400" dirty="0"/>
          </a:p>
        </p:txBody>
      </p:sp>
    </p:spTree>
    <p:extLst>
      <p:ext uri="{BB962C8B-B14F-4D97-AF65-F5344CB8AC3E}">
        <p14:creationId xmlns:p14="http://schemas.microsoft.com/office/powerpoint/2010/main" val="24814548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with chart 2 column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9CD40DCD-5FC4-FF42-A7AA-9BB0AB30FCE9}"/>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4" name="Chart Placeholder 3">
            <a:extLst>
              <a:ext uri="{FF2B5EF4-FFF2-40B4-BE49-F238E27FC236}">
                <a16:creationId xmlns:a16="http://schemas.microsoft.com/office/drawing/2014/main" xmlns="" id="{02128AC7-3EDA-5D49-87EF-01DD7C82AA26}"/>
              </a:ext>
            </a:extLst>
          </p:cNvPr>
          <p:cNvSpPr>
            <a:spLocks noGrp="1"/>
          </p:cNvSpPr>
          <p:nvPr>
            <p:ph type="chart" sz="quarter" idx="13"/>
          </p:nvPr>
        </p:nvSpPr>
        <p:spPr>
          <a:xfrm>
            <a:off x="431999" y="1731146"/>
            <a:ext cx="6465951" cy="4065972"/>
          </a:xfrm>
        </p:spPr>
        <p:txBody>
          <a:bodyPr/>
          <a:lstStyle/>
          <a:p>
            <a:r>
              <a:rPr lang="en-US" dirty="0"/>
              <a:t>Click icon to add chart</a:t>
            </a:r>
          </a:p>
        </p:txBody>
      </p:sp>
      <p:sp>
        <p:nvSpPr>
          <p:cNvPr id="13" name="Content Placeholder 2">
            <a:extLst>
              <a:ext uri="{FF2B5EF4-FFF2-40B4-BE49-F238E27FC236}">
                <a16:creationId xmlns:a16="http://schemas.microsoft.com/office/drawing/2014/main" xmlns="" id="{5E85F944-8553-6C4B-BC0B-4F88FEFB236D}"/>
              </a:ext>
            </a:extLst>
          </p:cNvPr>
          <p:cNvSpPr>
            <a:spLocks noGrp="1"/>
          </p:cNvSpPr>
          <p:nvPr>
            <p:ph sz="half" idx="14"/>
          </p:nvPr>
        </p:nvSpPr>
        <p:spPr>
          <a:xfrm>
            <a:off x="7424457" y="1731146"/>
            <a:ext cx="4335541" cy="40829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xmlns="" id="{F1656518-B729-AC44-87F5-8F1368A1944D}"/>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xmlns="" id="{18F5FC60-5D5D-5642-90AD-E58ECB652360}"/>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
        <p:nvSpPr>
          <p:cNvPr id="7" name="Slide Number Placeholder 6">
            <a:extLst>
              <a:ext uri="{FF2B5EF4-FFF2-40B4-BE49-F238E27FC236}">
                <a16:creationId xmlns:a16="http://schemas.microsoft.com/office/drawing/2014/main" xmlns="" id="{C6D77B86-7755-8F40-9602-3FD045C43B13}"/>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Tree>
    <p:extLst>
      <p:ext uri="{BB962C8B-B14F-4D97-AF65-F5344CB8AC3E}">
        <p14:creationId xmlns:p14="http://schemas.microsoft.com/office/powerpoint/2010/main" val="34073135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break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59CE0-9B69-D643-9A56-0C6C4A5627A6}"/>
              </a:ext>
            </a:extLst>
          </p:cNvPr>
          <p:cNvSpPr>
            <a:spLocks noGrp="1"/>
          </p:cNvSpPr>
          <p:nvPr>
            <p:ph type="title" hasCustomPrompt="1"/>
          </p:nvPr>
        </p:nvSpPr>
        <p:spPr>
          <a:xfrm>
            <a:off x="431999" y="435006"/>
            <a:ext cx="8587309" cy="3316779"/>
          </a:xfrm>
        </p:spPr>
        <p:txBody>
          <a:bodyPr anchor="b"/>
          <a:lstStyle>
            <a:lvl1pPr>
              <a:defRPr sz="6000">
                <a:solidFill>
                  <a:schemeClr val="accent1"/>
                </a:solidFill>
              </a:defRPr>
            </a:lvl1pPr>
          </a:lstStyle>
          <a:p>
            <a:r>
              <a:rPr lang="en-GB" dirty="0"/>
              <a:t>Click to </a:t>
            </a:r>
            <a:r>
              <a:rPr lang="en-GB" dirty="0" smtClean="0"/>
              <a:t>add section break </a:t>
            </a:r>
            <a:r>
              <a:rPr lang="en-GB" dirty="0"/>
              <a:t>title</a:t>
            </a:r>
            <a:endParaRPr lang="en-US" dirty="0"/>
          </a:p>
        </p:txBody>
      </p:sp>
      <p:sp>
        <p:nvSpPr>
          <p:cNvPr id="3" name="Text Placeholder 2">
            <a:extLst>
              <a:ext uri="{FF2B5EF4-FFF2-40B4-BE49-F238E27FC236}">
                <a16:creationId xmlns:a16="http://schemas.microsoft.com/office/drawing/2014/main" xmlns="" id="{B1794FAE-4A84-464D-B401-C0EDA9B00ABC}"/>
              </a:ext>
            </a:extLst>
          </p:cNvPr>
          <p:cNvSpPr>
            <a:spLocks noGrp="1"/>
          </p:cNvSpPr>
          <p:nvPr>
            <p:ph type="body" idx="1" hasCustomPrompt="1"/>
          </p:nvPr>
        </p:nvSpPr>
        <p:spPr>
          <a:xfrm>
            <a:off x="431999" y="3988340"/>
            <a:ext cx="8587309" cy="985442"/>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edit Master text styles</a:t>
            </a:r>
          </a:p>
        </p:txBody>
      </p:sp>
      <p:pic>
        <p:nvPicPr>
          <p:cNvPr id="7" name="Picture 6" descr="Graphical user interface, text&#10;&#10;Description automatically generated">
            <a:extLst>
              <a:ext uri="{FF2B5EF4-FFF2-40B4-BE49-F238E27FC236}">
                <a16:creationId xmlns:a16="http://schemas.microsoft.com/office/drawing/2014/main" xmlns="" id="{7E8D6D06-E3DA-E74E-BCEA-BB860E09B847}"/>
              </a:ext>
            </a:extLst>
          </p:cNvPr>
          <p:cNvPicPr>
            <a:picLocks noChangeAspect="1"/>
          </p:cNvPicPr>
          <p:nvPr userDrawn="1"/>
        </p:nvPicPr>
        <p:blipFill>
          <a:blip r:embed="rId3"/>
          <a:stretch>
            <a:fillRect/>
          </a:stretch>
        </p:blipFill>
        <p:spPr>
          <a:xfrm>
            <a:off x="9652986" y="421247"/>
            <a:ext cx="2120900" cy="1054100"/>
          </a:xfrm>
          <a:prstGeom prst="rect">
            <a:avLst/>
          </a:prstGeom>
        </p:spPr>
      </p:pic>
    </p:spTree>
    <p:extLst>
      <p:ext uri="{BB962C8B-B14F-4D97-AF65-F5344CB8AC3E}">
        <p14:creationId xmlns:p14="http://schemas.microsoft.com/office/powerpoint/2010/main" val="3190142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C109F-C942-3D40-A4D8-3FE8EF8CBD18}"/>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3" name="Content Placeholder 2">
            <a:extLst>
              <a:ext uri="{FF2B5EF4-FFF2-40B4-BE49-F238E27FC236}">
                <a16:creationId xmlns:a16="http://schemas.microsoft.com/office/drawing/2014/main" xmlns="" id="{5A77D384-3EBB-304A-92FC-38FF3FFE7484}"/>
              </a:ext>
            </a:extLst>
          </p:cNvPr>
          <p:cNvSpPr>
            <a:spLocks noGrp="1"/>
          </p:cNvSpPr>
          <p:nvPr>
            <p:ph idx="1"/>
          </p:nvPr>
        </p:nvSpPr>
        <p:spPr>
          <a:xfrm>
            <a:off x="436485" y="1766657"/>
            <a:ext cx="11319030" cy="4058692"/>
          </a:xfrm>
        </p:spPr>
        <p:txBody>
          <a:bodyPr/>
          <a:lstStyle>
            <a:lvl1pPr marL="277813" indent="-277813">
              <a:lnSpc>
                <a:spcPct val="120000"/>
              </a:lnSpc>
              <a:spcBef>
                <a:spcPts val="600"/>
              </a:spcBef>
              <a:spcAft>
                <a:spcPts val="600"/>
              </a:spcAft>
              <a:buSzPct val="150000"/>
              <a:buFont typeface="Wingdings" panose="05000000000000000000" pitchFamily="2" charset="2"/>
              <a:buChar char="§"/>
              <a:tabLst/>
              <a:defRPr/>
            </a:lvl1pPr>
            <a:lvl2pPr marL="766763" indent="-309563">
              <a:lnSpc>
                <a:spcPct val="120000"/>
              </a:lnSpc>
              <a:spcBef>
                <a:spcPts val="600"/>
              </a:spcBef>
              <a:spcAft>
                <a:spcPts val="600"/>
              </a:spcAft>
              <a:buSzPct val="150000"/>
              <a:buFont typeface="Wingdings" panose="05000000000000000000" pitchFamily="2" charset="2"/>
              <a:buChar char="§"/>
              <a:tabLst/>
              <a:defRPr>
                <a:solidFill>
                  <a:srgbClr val="005EB8"/>
                </a:solidFill>
              </a:defRPr>
            </a:lvl2pPr>
            <a:lvl3pPr marL="1143000" indent="-228600">
              <a:lnSpc>
                <a:spcPct val="120000"/>
              </a:lnSpc>
              <a:spcBef>
                <a:spcPts val="600"/>
              </a:spcBef>
              <a:spcAft>
                <a:spcPts val="600"/>
              </a:spcAft>
              <a:buSzPct val="150000"/>
              <a:buFont typeface="Wingdings" panose="05000000000000000000" pitchFamily="2" charset="2"/>
              <a:buChar char="§"/>
              <a:defRPr/>
            </a:lvl3pPr>
            <a:lvl4pPr marL="1600200" indent="-228600">
              <a:lnSpc>
                <a:spcPct val="120000"/>
              </a:lnSpc>
              <a:spcBef>
                <a:spcPts val="600"/>
              </a:spcBef>
              <a:spcAft>
                <a:spcPts val="600"/>
              </a:spcAft>
              <a:buSzPct val="150000"/>
              <a:buFont typeface="Wingdings" panose="05000000000000000000" pitchFamily="2" charset="2"/>
              <a:buChar char="§"/>
              <a:defRPr>
                <a:solidFill>
                  <a:srgbClr val="005EB8"/>
                </a:solidFill>
              </a:defRPr>
            </a:lvl4pPr>
            <a:lvl5pPr marL="2057400" indent="-228600">
              <a:lnSpc>
                <a:spcPct val="120000"/>
              </a:lnSpc>
              <a:spcBef>
                <a:spcPts val="600"/>
              </a:spcBef>
              <a:spcAft>
                <a:spcPts val="600"/>
              </a:spcAft>
              <a:buSzPct val="150000"/>
              <a:buFont typeface="Wingdings" panose="05000000000000000000"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xmlns="" id="{0FCE536E-7CE9-494B-BF6F-DEAA6E716E5B}"/>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a:extLst>
              <a:ext uri="{FF2B5EF4-FFF2-40B4-BE49-F238E27FC236}">
                <a16:creationId xmlns:a16="http://schemas.microsoft.com/office/drawing/2014/main" xmlns="" id="{D99D2516-31FD-6542-862A-BAA6C8EBE166}"/>
              </a:ext>
            </a:extLst>
          </p:cNvPr>
          <p:cNvSpPr>
            <a:spLocks noGrp="1"/>
          </p:cNvSpPr>
          <p:nvPr>
            <p:ph type="ftr" sz="quarter" idx="11"/>
          </p:nvPr>
        </p:nvSpPr>
        <p:spPr>
          <a:xfrm>
            <a:off x="431999" y="6425849"/>
            <a:ext cx="7721401" cy="204248"/>
          </a:xfrm>
        </p:spPr>
        <p:txBody>
          <a:bodyPr/>
          <a:lstStyle>
            <a:lvl1pPr>
              <a:defRPr>
                <a:solidFill>
                  <a:schemeClr val="bg1"/>
                </a:solidFill>
              </a:defRPr>
            </a:lvl1pPr>
          </a:lstStyle>
          <a:p>
            <a:r>
              <a:rPr lang="en-US" dirty="0"/>
              <a:t>NHS Shropshire, Telford and Wrekin Clinical Commissioning Group</a:t>
            </a:r>
          </a:p>
        </p:txBody>
      </p:sp>
      <p:sp>
        <p:nvSpPr>
          <p:cNvPr id="12" name="Slide Number Placeholder 5">
            <a:extLst>
              <a:ext uri="{FF2B5EF4-FFF2-40B4-BE49-F238E27FC236}">
                <a16:creationId xmlns:a16="http://schemas.microsoft.com/office/drawing/2014/main" xmlns="" id="{86E5841F-2DF9-0742-9912-01AA2E18CEC5}"/>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Tree>
    <p:extLst>
      <p:ext uri="{BB962C8B-B14F-4D97-AF65-F5344CB8AC3E}">
        <p14:creationId xmlns:p14="http://schemas.microsoft.com/office/powerpoint/2010/main" val="2349314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1513294-51E0-974F-9CF0-CE3BD2281594}"/>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3" name="Content Placeholder 2">
            <a:extLst>
              <a:ext uri="{FF2B5EF4-FFF2-40B4-BE49-F238E27FC236}">
                <a16:creationId xmlns:a16="http://schemas.microsoft.com/office/drawing/2014/main" xmlns="" id="{2081057D-78C1-6740-97F5-ABDF64577F53}"/>
              </a:ext>
            </a:extLst>
          </p:cNvPr>
          <p:cNvSpPr>
            <a:spLocks noGrp="1"/>
          </p:cNvSpPr>
          <p:nvPr>
            <p:ph sz="half" idx="1"/>
          </p:nvPr>
        </p:nvSpPr>
        <p:spPr>
          <a:xfrm>
            <a:off x="431998" y="1755437"/>
            <a:ext cx="5448001" cy="405869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xmlns="" id="{9CAEF32A-8940-3140-81F4-1DB07F40A817}"/>
              </a:ext>
            </a:extLst>
          </p:cNvPr>
          <p:cNvSpPr>
            <a:spLocks noGrp="1"/>
          </p:cNvSpPr>
          <p:nvPr>
            <p:ph sz="half" idx="2"/>
          </p:nvPr>
        </p:nvSpPr>
        <p:spPr>
          <a:xfrm>
            <a:off x="6312000" y="1755437"/>
            <a:ext cx="5448003" cy="40586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a:extLst>
              <a:ext uri="{FF2B5EF4-FFF2-40B4-BE49-F238E27FC236}">
                <a16:creationId xmlns:a16="http://schemas.microsoft.com/office/drawing/2014/main" xmlns="" id="{4F9B1DEE-F253-7045-A993-15D7F423A3FA}"/>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xmlns="" id="{27EFF8CC-B57D-4441-A525-95E95F3AA67D}"/>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
        <p:nvSpPr>
          <p:cNvPr id="7" name="Slide Number Placeholder 6">
            <a:extLst>
              <a:ext uri="{FF2B5EF4-FFF2-40B4-BE49-F238E27FC236}">
                <a16:creationId xmlns:a16="http://schemas.microsoft.com/office/drawing/2014/main" xmlns="" id="{E37B1259-BE53-C347-AF96-E255D70A6FE9}"/>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Tree>
    <p:extLst>
      <p:ext uri="{BB962C8B-B14F-4D97-AF65-F5344CB8AC3E}">
        <p14:creationId xmlns:p14="http://schemas.microsoft.com/office/powerpoint/2010/main" val="3368256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wo columns with heading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1513294-51E0-974F-9CF0-CE3BD2281594}"/>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8" name="Rectangle 7">
            <a:extLst>
              <a:ext uri="{FF2B5EF4-FFF2-40B4-BE49-F238E27FC236}">
                <a16:creationId xmlns:a16="http://schemas.microsoft.com/office/drawing/2014/main" xmlns="" id="{4F9B1DEE-F253-7045-A993-15D7F423A3FA}"/>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xmlns="" id="{27EFF8CC-B57D-4441-A525-95E95F3AA67D}"/>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
        <p:nvSpPr>
          <p:cNvPr id="7" name="Slide Number Placeholder 6">
            <a:extLst>
              <a:ext uri="{FF2B5EF4-FFF2-40B4-BE49-F238E27FC236}">
                <a16:creationId xmlns:a16="http://schemas.microsoft.com/office/drawing/2014/main" xmlns="" id="{E37B1259-BE53-C347-AF96-E255D70A6FE9}"/>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
        <p:nvSpPr>
          <p:cNvPr id="11" name="Text Placeholder 2">
            <a:extLst>
              <a:ext uri="{FF2B5EF4-FFF2-40B4-BE49-F238E27FC236}">
                <a16:creationId xmlns:a16="http://schemas.microsoft.com/office/drawing/2014/main" xmlns="" id="{68C22C2D-3338-3C4F-B561-996CD367FF6B}"/>
              </a:ext>
            </a:extLst>
          </p:cNvPr>
          <p:cNvSpPr>
            <a:spLocks noGrp="1"/>
          </p:cNvSpPr>
          <p:nvPr>
            <p:ph type="body" idx="1"/>
          </p:nvPr>
        </p:nvSpPr>
        <p:spPr>
          <a:xfrm>
            <a:off x="417585" y="1477177"/>
            <a:ext cx="5446326"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Content Placeholder 3">
            <a:extLst>
              <a:ext uri="{FF2B5EF4-FFF2-40B4-BE49-F238E27FC236}">
                <a16:creationId xmlns:a16="http://schemas.microsoft.com/office/drawing/2014/main" xmlns="" id="{B5E21392-B004-8042-8C7B-D3FF4C3E30D3}"/>
              </a:ext>
            </a:extLst>
          </p:cNvPr>
          <p:cNvSpPr>
            <a:spLocks noGrp="1"/>
          </p:cNvSpPr>
          <p:nvPr>
            <p:ph sz="half" idx="13"/>
          </p:nvPr>
        </p:nvSpPr>
        <p:spPr>
          <a:xfrm>
            <a:off x="417585" y="2301089"/>
            <a:ext cx="5446326" cy="3684588"/>
          </a:xfrm>
        </p:spPr>
        <p:txBody>
          <a:bodyPr tIns="144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a:extLst>
              <a:ext uri="{FF2B5EF4-FFF2-40B4-BE49-F238E27FC236}">
                <a16:creationId xmlns:a16="http://schemas.microsoft.com/office/drawing/2014/main" xmlns="" id="{58B984A1-B3B5-DF47-A4C6-2BA1C7E70D21}"/>
              </a:ext>
            </a:extLst>
          </p:cNvPr>
          <p:cNvSpPr>
            <a:spLocks noGrp="1"/>
          </p:cNvSpPr>
          <p:nvPr>
            <p:ph type="body" sz="quarter" idx="3"/>
          </p:nvPr>
        </p:nvSpPr>
        <p:spPr>
          <a:xfrm>
            <a:off x="6282367" y="1477177"/>
            <a:ext cx="547314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4" name="Content Placeholder 5">
            <a:extLst>
              <a:ext uri="{FF2B5EF4-FFF2-40B4-BE49-F238E27FC236}">
                <a16:creationId xmlns:a16="http://schemas.microsoft.com/office/drawing/2014/main" xmlns="" id="{60381AAE-6490-8A4A-9F43-E032B314BD8A}"/>
              </a:ext>
            </a:extLst>
          </p:cNvPr>
          <p:cNvSpPr>
            <a:spLocks noGrp="1"/>
          </p:cNvSpPr>
          <p:nvPr>
            <p:ph sz="quarter" idx="4"/>
          </p:nvPr>
        </p:nvSpPr>
        <p:spPr>
          <a:xfrm>
            <a:off x="6282367" y="2301089"/>
            <a:ext cx="5473148" cy="3684588"/>
          </a:xfrm>
        </p:spPr>
        <p:txBody>
          <a:bodyPr tIns="144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Box 1">
            <a:extLst>
              <a:ext uri="{FF2B5EF4-FFF2-40B4-BE49-F238E27FC236}">
                <a16:creationId xmlns:a16="http://schemas.microsoft.com/office/drawing/2014/main" xmlns="" id="{7ED29BAC-5010-F943-A6DE-844FDD31A2B1}"/>
              </a:ext>
            </a:extLst>
          </p:cNvPr>
          <p:cNvSpPr txBox="1"/>
          <p:nvPr userDrawn="1"/>
        </p:nvSpPr>
        <p:spPr>
          <a:xfrm>
            <a:off x="4823791" y="208059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934284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colour box">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B66E8E12-FDCE-9647-8C21-A4D334D7C7AC}"/>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11" name="Content Placeholder 2">
            <a:extLst>
              <a:ext uri="{FF2B5EF4-FFF2-40B4-BE49-F238E27FC236}">
                <a16:creationId xmlns:a16="http://schemas.microsoft.com/office/drawing/2014/main" xmlns="" id="{4564A81B-B89D-AC45-B504-9EDD97DFAFB0}"/>
              </a:ext>
            </a:extLst>
          </p:cNvPr>
          <p:cNvSpPr>
            <a:spLocks noGrp="1"/>
          </p:cNvSpPr>
          <p:nvPr>
            <p:ph sz="half" idx="1"/>
          </p:nvPr>
        </p:nvSpPr>
        <p:spPr>
          <a:xfrm>
            <a:off x="431998" y="1755437"/>
            <a:ext cx="5448001" cy="405869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3">
            <a:extLst>
              <a:ext uri="{FF2B5EF4-FFF2-40B4-BE49-F238E27FC236}">
                <a16:creationId xmlns:a16="http://schemas.microsoft.com/office/drawing/2014/main" xmlns="" id="{4A055444-4B65-BC42-AEFB-3E221896D8A6}"/>
              </a:ext>
            </a:extLst>
          </p:cNvPr>
          <p:cNvSpPr>
            <a:spLocks noGrp="1"/>
          </p:cNvSpPr>
          <p:nvPr>
            <p:ph sz="half" idx="2"/>
          </p:nvPr>
        </p:nvSpPr>
        <p:spPr>
          <a:xfrm>
            <a:off x="6312000" y="1755437"/>
            <a:ext cx="5448003" cy="4058691"/>
          </a:xfrm>
          <a:gradFill>
            <a:gsLst>
              <a:gs pos="0">
                <a:schemeClr val="accent3"/>
              </a:gs>
              <a:gs pos="100000">
                <a:srgbClr val="2BB7B1"/>
              </a:gs>
            </a:gsLst>
            <a:lin ang="5400000" scaled="0"/>
          </a:gradFill>
          <a:ln w="25400">
            <a:noFill/>
          </a:ln>
        </p:spPr>
        <p:txBody>
          <a:bodyPr lIns="180000" tIns="180000" rIns="180000" bIns="18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xmlns="" id="{2EA57410-7079-824C-A49F-C9E4073F5C32}"/>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xmlns="" id="{DAF84E5B-D7BD-4247-9A95-296329465E35}"/>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
        <p:nvSpPr>
          <p:cNvPr id="9" name="Slide Number Placeholder 8">
            <a:extLst>
              <a:ext uri="{FF2B5EF4-FFF2-40B4-BE49-F238E27FC236}">
                <a16:creationId xmlns:a16="http://schemas.microsoft.com/office/drawing/2014/main" xmlns="" id="{70FC8FBD-3AFF-124F-924B-DACEEED83102}"/>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Tree>
    <p:extLst>
      <p:ext uri="{BB962C8B-B14F-4D97-AF65-F5344CB8AC3E}">
        <p14:creationId xmlns:p14="http://schemas.microsoft.com/office/powerpoint/2010/main" val="26833238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colur box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B66E8E12-FDCE-9647-8C21-A4D334D7C7AC}"/>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11" name="Content Placeholder 2">
            <a:extLst>
              <a:ext uri="{FF2B5EF4-FFF2-40B4-BE49-F238E27FC236}">
                <a16:creationId xmlns:a16="http://schemas.microsoft.com/office/drawing/2014/main" xmlns="" id="{4564A81B-B89D-AC45-B504-9EDD97DFAFB0}"/>
              </a:ext>
            </a:extLst>
          </p:cNvPr>
          <p:cNvSpPr>
            <a:spLocks noGrp="1"/>
          </p:cNvSpPr>
          <p:nvPr>
            <p:ph sz="half" idx="1"/>
          </p:nvPr>
        </p:nvSpPr>
        <p:spPr>
          <a:xfrm>
            <a:off x="431998" y="1755437"/>
            <a:ext cx="5448001" cy="405869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3">
            <a:extLst>
              <a:ext uri="{FF2B5EF4-FFF2-40B4-BE49-F238E27FC236}">
                <a16:creationId xmlns:a16="http://schemas.microsoft.com/office/drawing/2014/main" xmlns="" id="{4A055444-4B65-BC42-AEFB-3E221896D8A6}"/>
              </a:ext>
            </a:extLst>
          </p:cNvPr>
          <p:cNvSpPr>
            <a:spLocks noGrp="1"/>
          </p:cNvSpPr>
          <p:nvPr>
            <p:ph sz="half" idx="2"/>
          </p:nvPr>
        </p:nvSpPr>
        <p:spPr>
          <a:xfrm>
            <a:off x="6312000" y="1755437"/>
            <a:ext cx="5448003" cy="4058691"/>
          </a:xfrm>
          <a:gradFill>
            <a:gsLst>
              <a:gs pos="100000">
                <a:schemeClr val="accent3"/>
              </a:gs>
              <a:gs pos="0">
                <a:srgbClr val="8DAEDC"/>
              </a:gs>
            </a:gsLst>
            <a:lin ang="5400000" scaled="0"/>
          </a:gradFill>
          <a:ln w="25400">
            <a:noFill/>
          </a:ln>
        </p:spPr>
        <p:txBody>
          <a:bodyPr lIns="180000" tIns="180000" rIns="180000" bIns="18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xmlns="" id="{2EA57410-7079-824C-A49F-C9E4073F5C32}"/>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xmlns="" id="{DAF84E5B-D7BD-4247-9A95-296329465E35}"/>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
        <p:nvSpPr>
          <p:cNvPr id="9" name="Slide Number Placeholder 8">
            <a:extLst>
              <a:ext uri="{FF2B5EF4-FFF2-40B4-BE49-F238E27FC236}">
                <a16:creationId xmlns:a16="http://schemas.microsoft.com/office/drawing/2014/main" xmlns="" id="{70FC8FBD-3AFF-124F-924B-DACEEED83102}"/>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Tree>
    <p:extLst>
      <p:ext uri="{BB962C8B-B14F-4D97-AF65-F5344CB8AC3E}">
        <p14:creationId xmlns:p14="http://schemas.microsoft.com/office/powerpoint/2010/main" val="23787641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60698B5-71F8-C449-BBA7-75D3CBCCB9CD}"/>
              </a:ext>
            </a:extLst>
          </p:cNvPr>
          <p:cNvSpPr>
            <a:spLocks noGrp="1"/>
          </p:cNvSpPr>
          <p:nvPr>
            <p:ph type="pic" idx="1"/>
          </p:nvPr>
        </p:nvSpPr>
        <p:spPr>
          <a:xfrm>
            <a:off x="431999" y="442295"/>
            <a:ext cx="11323516" cy="53718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Rectangle 9">
            <a:extLst>
              <a:ext uri="{FF2B5EF4-FFF2-40B4-BE49-F238E27FC236}">
                <a16:creationId xmlns:a16="http://schemas.microsoft.com/office/drawing/2014/main" xmlns="" id="{F1656518-B729-AC44-87F5-8F1368A1944D}"/>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xmlns="" id="{C6D77B86-7755-8F40-9602-3FD045C43B13}"/>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
        <p:nvSpPr>
          <p:cNvPr id="6" name="Footer Placeholder 5">
            <a:extLst>
              <a:ext uri="{FF2B5EF4-FFF2-40B4-BE49-F238E27FC236}">
                <a16:creationId xmlns:a16="http://schemas.microsoft.com/office/drawing/2014/main" xmlns="" id="{18F5FC60-5D5D-5642-90AD-E58ECB652360}"/>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
        <p:nvSpPr>
          <p:cNvPr id="9" name="Content Placeholder 3">
            <a:extLst>
              <a:ext uri="{FF2B5EF4-FFF2-40B4-BE49-F238E27FC236}">
                <a16:creationId xmlns:a16="http://schemas.microsoft.com/office/drawing/2014/main" xmlns="" id="{B45B7C52-E94D-5248-8BB0-181514160598}"/>
              </a:ext>
            </a:extLst>
          </p:cNvPr>
          <p:cNvSpPr>
            <a:spLocks noGrp="1"/>
          </p:cNvSpPr>
          <p:nvPr>
            <p:ph sz="half" idx="2"/>
          </p:nvPr>
        </p:nvSpPr>
        <p:spPr>
          <a:xfrm>
            <a:off x="7767961" y="2672179"/>
            <a:ext cx="3601425" cy="2782709"/>
          </a:xfrm>
          <a:solidFill>
            <a:schemeClr val="bg1"/>
          </a:solidFill>
          <a:ln w="25400">
            <a:noFill/>
          </a:ln>
        </p:spPr>
        <p:txBody>
          <a:bodyPr lIns="180000" tIns="180000" rIns="180000" bIns="180000"/>
          <a:lstStyle>
            <a:lvl1pPr marL="0" indent="0">
              <a:lnSpc>
                <a:spcPct val="100000"/>
              </a:lnSpc>
              <a:spcBef>
                <a:spcPts val="0"/>
              </a:spcBef>
              <a:spcAft>
                <a:spcPts val="0"/>
              </a:spcAft>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932148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9CD40DCD-5FC4-FF42-A7AA-9BB0AB30FCE9}"/>
              </a:ext>
            </a:extLst>
          </p:cNvPr>
          <p:cNvSpPr>
            <a:spLocks noGrp="1"/>
          </p:cNvSpPr>
          <p:nvPr>
            <p:ph type="title" hasCustomPrompt="1"/>
          </p:nvPr>
        </p:nvSpPr>
        <p:spPr>
          <a:xfrm>
            <a:off x="436485" y="442296"/>
            <a:ext cx="11319030" cy="933744"/>
          </a:xfrm>
        </p:spPr>
        <p:txBody>
          <a:bodyPr/>
          <a:lstStyle/>
          <a:p>
            <a:r>
              <a:rPr lang="en-GB" dirty="0"/>
              <a:t>Click to add slide title</a:t>
            </a:r>
            <a:endParaRPr lang="en-US" dirty="0"/>
          </a:p>
        </p:txBody>
      </p:sp>
      <p:sp>
        <p:nvSpPr>
          <p:cNvPr id="4" name="Chart Placeholder 3">
            <a:extLst>
              <a:ext uri="{FF2B5EF4-FFF2-40B4-BE49-F238E27FC236}">
                <a16:creationId xmlns:a16="http://schemas.microsoft.com/office/drawing/2014/main" xmlns="" id="{02128AC7-3EDA-5D49-87EF-01DD7C82AA26}"/>
              </a:ext>
            </a:extLst>
          </p:cNvPr>
          <p:cNvSpPr>
            <a:spLocks noGrp="1"/>
          </p:cNvSpPr>
          <p:nvPr>
            <p:ph type="chart" sz="quarter" idx="13"/>
          </p:nvPr>
        </p:nvSpPr>
        <p:spPr>
          <a:xfrm>
            <a:off x="431999" y="1731146"/>
            <a:ext cx="11327999" cy="4065972"/>
          </a:xfrm>
        </p:spPr>
        <p:txBody>
          <a:bodyPr/>
          <a:lstStyle/>
          <a:p>
            <a:r>
              <a:rPr lang="en-US" dirty="0"/>
              <a:t>Click icon to add chart</a:t>
            </a:r>
          </a:p>
        </p:txBody>
      </p:sp>
      <p:sp>
        <p:nvSpPr>
          <p:cNvPr id="10" name="Rectangle 9">
            <a:extLst>
              <a:ext uri="{FF2B5EF4-FFF2-40B4-BE49-F238E27FC236}">
                <a16:creationId xmlns:a16="http://schemas.microsoft.com/office/drawing/2014/main" xmlns="" id="{F1656518-B729-AC44-87F5-8F1368A1944D}"/>
              </a:ext>
            </a:extLst>
          </p:cNvPr>
          <p:cNvSpPr/>
          <p:nvPr userDrawn="1"/>
        </p:nvSpPr>
        <p:spPr>
          <a:xfrm>
            <a:off x="0" y="6277919"/>
            <a:ext cx="12192000" cy="580081"/>
          </a:xfrm>
          <a:prstGeom prst="rect">
            <a:avLst/>
          </a:prstGeom>
          <a:gradFill>
            <a:gsLst>
              <a:gs pos="0">
                <a:schemeClr val="accent1"/>
              </a:gs>
              <a:gs pos="99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xmlns="" id="{C6D77B86-7755-8F40-9602-3FD045C43B13}"/>
              </a:ext>
            </a:extLst>
          </p:cNvPr>
          <p:cNvSpPr>
            <a:spLocks noGrp="1"/>
          </p:cNvSpPr>
          <p:nvPr>
            <p:ph type="sldNum" sz="quarter" idx="12"/>
          </p:nvPr>
        </p:nvSpPr>
        <p:spPr>
          <a:xfrm>
            <a:off x="8610600" y="6425849"/>
            <a:ext cx="3149398" cy="204248"/>
          </a:xfrm>
        </p:spPr>
        <p:txBody>
          <a:bodyPr/>
          <a:lstStyle/>
          <a:p>
            <a:fld id="{A0F851AD-1D35-BD42-A0D7-8097E22F919A}" type="slidenum">
              <a:rPr lang="en-US" smtClean="0"/>
              <a:t>‹#›</a:t>
            </a:fld>
            <a:endParaRPr lang="en-US"/>
          </a:p>
        </p:txBody>
      </p:sp>
      <p:sp>
        <p:nvSpPr>
          <p:cNvPr id="6" name="Footer Placeholder 5">
            <a:extLst>
              <a:ext uri="{FF2B5EF4-FFF2-40B4-BE49-F238E27FC236}">
                <a16:creationId xmlns:a16="http://schemas.microsoft.com/office/drawing/2014/main" xmlns="" id="{18F5FC60-5D5D-5642-90AD-E58ECB652360}"/>
              </a:ext>
            </a:extLst>
          </p:cNvPr>
          <p:cNvSpPr>
            <a:spLocks noGrp="1"/>
          </p:cNvSpPr>
          <p:nvPr>
            <p:ph type="ftr" sz="quarter" idx="11"/>
          </p:nvPr>
        </p:nvSpPr>
        <p:spPr>
          <a:xfrm>
            <a:off x="431999" y="6425849"/>
            <a:ext cx="7721401" cy="204248"/>
          </a:xfrm>
        </p:spPr>
        <p:txBody>
          <a:bodyPr/>
          <a:lstStyle/>
          <a:p>
            <a:r>
              <a:rPr lang="en-US" dirty="0"/>
              <a:t>NHS Shropshire, Telford and Wrekin Clinical Commissioning Group</a:t>
            </a:r>
          </a:p>
        </p:txBody>
      </p:sp>
    </p:spTree>
    <p:extLst>
      <p:ext uri="{BB962C8B-B14F-4D97-AF65-F5344CB8AC3E}">
        <p14:creationId xmlns:p14="http://schemas.microsoft.com/office/powerpoint/2010/main" val="2324689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B6F578-074D-3440-A885-C190DCD94886}"/>
              </a:ext>
            </a:extLst>
          </p:cNvPr>
          <p:cNvSpPr>
            <a:spLocks noGrp="1"/>
          </p:cNvSpPr>
          <p:nvPr>
            <p:ph type="title"/>
          </p:nvPr>
        </p:nvSpPr>
        <p:spPr>
          <a:xfrm>
            <a:off x="432000" y="421327"/>
            <a:ext cx="11328000" cy="1269361"/>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5B963492-FA37-3B44-9963-75D85A8514F7}"/>
              </a:ext>
            </a:extLst>
          </p:cNvPr>
          <p:cNvSpPr>
            <a:spLocks noGrp="1"/>
          </p:cNvSpPr>
          <p:nvPr>
            <p:ph type="body" idx="1"/>
          </p:nvPr>
        </p:nvSpPr>
        <p:spPr>
          <a:xfrm>
            <a:off x="431999" y="1825625"/>
            <a:ext cx="11327999" cy="4351338"/>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0"/>
              </a:spcAft>
              <a:buClr>
                <a:srgbClr val="005EC4"/>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lumMod val="85000"/>
                    <a:lumOff val="15000"/>
                  </a:srgbClr>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
                <a:srgbClr val="005EC4"/>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005EC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lumMod val="85000"/>
                    <a:lumOff val="15000"/>
                  </a:srgbClr>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005EC4"/>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005EC4"/>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p:txBody>
      </p:sp>
      <p:sp>
        <p:nvSpPr>
          <p:cNvPr id="5" name="Footer Placeholder 4">
            <a:extLst>
              <a:ext uri="{FF2B5EF4-FFF2-40B4-BE49-F238E27FC236}">
                <a16:creationId xmlns:a16="http://schemas.microsoft.com/office/drawing/2014/main" xmlns="" id="{73E6BB8A-F15A-C94A-9E36-3667476641DE}"/>
              </a:ext>
            </a:extLst>
          </p:cNvPr>
          <p:cNvSpPr>
            <a:spLocks noGrp="1"/>
          </p:cNvSpPr>
          <p:nvPr>
            <p:ph type="ftr" sz="quarter" idx="3"/>
          </p:nvPr>
        </p:nvSpPr>
        <p:spPr>
          <a:xfrm>
            <a:off x="431999" y="6382985"/>
            <a:ext cx="7721401" cy="204248"/>
          </a:xfrm>
          <a:prstGeom prst="rect">
            <a:avLst/>
          </a:prstGeom>
        </p:spPr>
        <p:txBody>
          <a:bodyPr vert="horz" lIns="0" tIns="0" rIns="0" bIns="0" rtlCol="0" anchor="b" anchorCtr="0">
            <a:normAutofit/>
          </a:bodyPr>
          <a:lstStyle>
            <a:lvl1pPr algn="l">
              <a:defRPr sz="1100">
                <a:solidFill>
                  <a:schemeClr val="bg1"/>
                </a:solidFill>
              </a:defRPr>
            </a:lvl1pPr>
          </a:lstStyle>
          <a:p>
            <a:r>
              <a:rPr lang="en-US"/>
              <a:t>Presentation title here</a:t>
            </a:r>
            <a:endParaRPr lang="en-US" dirty="0"/>
          </a:p>
        </p:txBody>
      </p:sp>
      <p:sp>
        <p:nvSpPr>
          <p:cNvPr id="6" name="Slide Number Placeholder 5">
            <a:extLst>
              <a:ext uri="{FF2B5EF4-FFF2-40B4-BE49-F238E27FC236}">
                <a16:creationId xmlns:a16="http://schemas.microsoft.com/office/drawing/2014/main" xmlns="" id="{31384932-0E66-FA4C-8CAE-E7AD92540ADD}"/>
              </a:ext>
            </a:extLst>
          </p:cNvPr>
          <p:cNvSpPr>
            <a:spLocks noGrp="1"/>
          </p:cNvSpPr>
          <p:nvPr>
            <p:ph type="sldNum" sz="quarter" idx="4"/>
          </p:nvPr>
        </p:nvSpPr>
        <p:spPr>
          <a:xfrm>
            <a:off x="8610600" y="6382985"/>
            <a:ext cx="3149398" cy="204248"/>
          </a:xfrm>
          <a:prstGeom prst="rect">
            <a:avLst/>
          </a:prstGeom>
        </p:spPr>
        <p:txBody>
          <a:bodyPr vert="horz" lIns="0" tIns="0" rIns="0" bIns="0" rtlCol="0" anchor="b" anchorCtr="0">
            <a:normAutofit/>
          </a:bodyPr>
          <a:lstStyle>
            <a:lvl1pPr algn="r">
              <a:defRPr sz="1000">
                <a:solidFill>
                  <a:schemeClr val="tx1"/>
                </a:solidFill>
              </a:defRPr>
            </a:lvl1pPr>
          </a:lstStyle>
          <a:p>
            <a:fld id="{A0F851AD-1D35-BD42-A0D7-8097E22F919A}" type="slidenum">
              <a:rPr lang="en-US" smtClean="0"/>
              <a:pPr/>
              <a:t>‹#›</a:t>
            </a:fld>
            <a:endParaRPr lang="en-US" dirty="0"/>
          </a:p>
        </p:txBody>
      </p:sp>
    </p:spTree>
    <p:extLst>
      <p:ext uri="{BB962C8B-B14F-4D97-AF65-F5344CB8AC3E}">
        <p14:creationId xmlns:p14="http://schemas.microsoft.com/office/powerpoint/2010/main" val="148711703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95" r:id="rId4"/>
    <p:sldLayoutId id="2147483664" r:id="rId5"/>
    <p:sldLayoutId id="2147483665" r:id="rId6"/>
    <p:sldLayoutId id="2147483696" r:id="rId7"/>
    <p:sldLayoutId id="2147483676" r:id="rId8"/>
    <p:sldLayoutId id="2147483678" r:id="rId9"/>
    <p:sldLayoutId id="2147483677" r:id="rId10"/>
  </p:sldLayoutIdLst>
  <p:hf hd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marR="0" indent="-228600" algn="l" defTabSz="914400" rtl="0" eaLnBrk="1" fontAlgn="auto" latinLnBrk="0" hangingPunct="1">
        <a:lnSpc>
          <a:spcPct val="120000"/>
        </a:lnSpc>
        <a:spcBef>
          <a:spcPts val="1000"/>
        </a:spcBef>
        <a:spcAft>
          <a:spcPts val="600"/>
        </a:spcAft>
        <a:buClr>
          <a:srgbClr val="005EC4"/>
        </a:buClr>
        <a:buSzPct val="130000"/>
        <a:buFont typeface="Arial" panose="020B0604020202020204" pitchFamily="34" charset="0"/>
        <a:buChar char="•"/>
        <a:tabLst/>
        <a:defRPr sz="2600" kern="1200">
          <a:solidFill>
            <a:schemeClr val="tx1">
              <a:lumMod val="85000"/>
              <a:lumOff val="15000"/>
            </a:schemeClr>
          </a:solidFill>
          <a:latin typeface="+mn-lt"/>
          <a:ea typeface="+mn-ea"/>
          <a:cs typeface="+mn-cs"/>
        </a:defRPr>
      </a:lvl1pPr>
      <a:lvl2pPr marL="685800" marR="0" indent="-228600" algn="l" defTabSz="914400" rtl="0" eaLnBrk="1" fontAlgn="auto" latinLnBrk="0" hangingPunct="1">
        <a:lnSpc>
          <a:spcPct val="120000"/>
        </a:lnSpc>
        <a:spcBef>
          <a:spcPts val="500"/>
        </a:spcBef>
        <a:spcAft>
          <a:spcPts val="600"/>
        </a:spcAft>
        <a:buClr>
          <a:srgbClr val="005EC4"/>
        </a:buClr>
        <a:buSzPct val="130000"/>
        <a:buFont typeface="Arial" panose="020B0604020202020204" pitchFamily="34" charset="0"/>
        <a:buChar char="•"/>
        <a:tabLst/>
        <a:defRPr sz="2200" kern="1200">
          <a:solidFill>
            <a:schemeClr val="tx1">
              <a:lumMod val="85000"/>
              <a:lumOff val="15000"/>
            </a:schemeClr>
          </a:solidFill>
          <a:latin typeface="+mn-lt"/>
          <a:ea typeface="+mn-ea"/>
          <a:cs typeface="+mn-cs"/>
        </a:defRPr>
      </a:lvl2pPr>
      <a:lvl3pPr marL="1143000" marR="0" indent="-228600" algn="l" defTabSz="914400" rtl="0" eaLnBrk="1" fontAlgn="auto" latinLnBrk="0" hangingPunct="1">
        <a:lnSpc>
          <a:spcPct val="120000"/>
        </a:lnSpc>
        <a:spcBef>
          <a:spcPts val="500"/>
        </a:spcBef>
        <a:spcAft>
          <a:spcPts val="600"/>
        </a:spcAft>
        <a:buClr>
          <a:srgbClr val="005EC4"/>
        </a:buClr>
        <a:buSzPct val="130000"/>
        <a:buFont typeface="Arial" panose="020B0604020202020204" pitchFamily="34" charset="0"/>
        <a:buChar char="•"/>
        <a:tabLst/>
        <a:defRPr sz="2000" kern="1200">
          <a:solidFill>
            <a:schemeClr val="tx1">
              <a:lumMod val="85000"/>
              <a:lumOff val="15000"/>
            </a:schemeClr>
          </a:solidFill>
          <a:latin typeface="+mn-lt"/>
          <a:ea typeface="+mn-ea"/>
          <a:cs typeface="+mn-cs"/>
        </a:defRPr>
      </a:lvl3pPr>
      <a:lvl4pPr marL="1600200" marR="0" indent="-228600" algn="l" defTabSz="914400" rtl="0" eaLnBrk="1" fontAlgn="auto" latinLnBrk="0" hangingPunct="1">
        <a:lnSpc>
          <a:spcPct val="120000"/>
        </a:lnSpc>
        <a:spcBef>
          <a:spcPts val="500"/>
        </a:spcBef>
        <a:spcAft>
          <a:spcPts val="600"/>
        </a:spcAft>
        <a:buClr>
          <a:srgbClr val="005EC4"/>
        </a:buClr>
        <a:buSzPct val="130000"/>
        <a:buFont typeface="Arial" panose="020B0604020202020204" pitchFamily="34" charset="0"/>
        <a:buChar char="•"/>
        <a:tabLst/>
        <a:defRPr sz="1600" kern="1200">
          <a:solidFill>
            <a:schemeClr val="tx1">
              <a:lumMod val="85000"/>
              <a:lumOff val="15000"/>
            </a:schemeClr>
          </a:solidFill>
          <a:latin typeface="+mn-lt"/>
          <a:ea typeface="+mn-ea"/>
          <a:cs typeface="+mn-cs"/>
        </a:defRPr>
      </a:lvl4pPr>
      <a:lvl5pPr marL="2057400" marR="0" indent="-228600" algn="l" defTabSz="914400" rtl="0" eaLnBrk="1" fontAlgn="auto" latinLnBrk="0" hangingPunct="1">
        <a:lnSpc>
          <a:spcPct val="120000"/>
        </a:lnSpc>
        <a:spcBef>
          <a:spcPts val="500"/>
        </a:spcBef>
        <a:spcAft>
          <a:spcPts val="600"/>
        </a:spcAft>
        <a:buClr>
          <a:srgbClr val="005EC4"/>
        </a:buClr>
        <a:buSzPct val="130000"/>
        <a:buFont typeface="Arial" panose="020B0604020202020204" pitchFamily="34" charset="0"/>
        <a:buChar char="•"/>
        <a:tabLst/>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lfordsafeguardingpartnership.org.uk/downloads/file/115/safeguarding-threshold-of-needs-matrix" TargetMode="External"/><Relationship Id="rId7" Type="http://schemas.openxmlformats.org/officeDocument/2006/relationships/hyperlink" Target="https://www.gov.uk/government/publications/pressure-ulcers-safeguarding-adults-protocol" TargetMode="External"/><Relationship Id="rId2" Type="http://schemas.openxmlformats.org/officeDocument/2006/relationships/hyperlink" Target="https://www.telfordsafeguardingpartnership.org.uk/site/index.php" TargetMode="External"/><Relationship Id="rId1" Type="http://schemas.openxmlformats.org/officeDocument/2006/relationships/slideLayout" Target="../slideLayouts/slideLayout3.xml"/><Relationship Id="rId6" Type="http://schemas.openxmlformats.org/officeDocument/2006/relationships/hyperlink" Target="https://www.shropscommunityhealth.nhs.uk/pups" TargetMode="External"/><Relationship Id="rId5" Type="http://schemas.openxmlformats.org/officeDocument/2006/relationships/hyperlink" Target="https://tvs.org.uk/stop-pressure/" TargetMode="External"/><Relationship Id="rId4" Type="http://schemas.openxmlformats.org/officeDocument/2006/relationships/hyperlink" Target="https://www.nhs.uk/conditions/pressure-sor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assets.publishing.service.gov.uk/government/uploads/system/uploads/attachment_data/file/756243/safeguarding-adults-protocol-pressure-ulcer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EA160-C1D0-EC49-B511-10D7DC2FCB8B}"/>
              </a:ext>
            </a:extLst>
          </p:cNvPr>
          <p:cNvSpPr>
            <a:spLocks noGrp="1"/>
          </p:cNvSpPr>
          <p:nvPr>
            <p:ph type="ctrTitle"/>
          </p:nvPr>
        </p:nvSpPr>
        <p:spPr>
          <a:xfrm>
            <a:off x="445793" y="1475347"/>
            <a:ext cx="9069682" cy="1434108"/>
          </a:xfrm>
        </p:spPr>
        <p:txBody>
          <a:bodyPr>
            <a:normAutofit fontScale="90000"/>
          </a:bodyPr>
          <a:lstStyle/>
          <a:p>
            <a:r>
              <a:rPr lang="en-GB" dirty="0"/>
              <a:t/>
            </a:r>
            <a:br>
              <a:rPr lang="en-GB" dirty="0"/>
            </a:br>
            <a:r>
              <a:rPr lang="en-GB" b="1" dirty="0"/>
              <a:t>Pressure Ulcers and Adult Safeguarding </a:t>
            </a:r>
            <a:endParaRPr lang="en-US" dirty="0"/>
          </a:p>
        </p:txBody>
      </p:sp>
      <p:sp>
        <p:nvSpPr>
          <p:cNvPr id="3" name="Subtitle 2">
            <a:extLst>
              <a:ext uri="{FF2B5EF4-FFF2-40B4-BE49-F238E27FC236}">
                <a16:creationId xmlns:a16="http://schemas.microsoft.com/office/drawing/2014/main" xmlns="" id="{FE89A5A1-7EF3-E84E-AFF6-2613711FD7CB}"/>
              </a:ext>
            </a:extLst>
          </p:cNvPr>
          <p:cNvSpPr>
            <a:spLocks noGrp="1"/>
          </p:cNvSpPr>
          <p:nvPr>
            <p:ph type="subTitle" idx="1"/>
          </p:nvPr>
        </p:nvSpPr>
        <p:spPr>
          <a:xfrm>
            <a:off x="445794" y="3448163"/>
            <a:ext cx="11264899" cy="365126"/>
          </a:xfrm>
        </p:spPr>
        <p:txBody>
          <a:bodyPr>
            <a:normAutofit fontScale="92500" lnSpcReduction="20000"/>
          </a:bodyPr>
          <a:lstStyle/>
          <a:p>
            <a:r>
              <a:rPr lang="en-US" dirty="0" smtClean="0"/>
              <a:t>Rachel Jones, Deputy Designated Adult Safeguarding Professional</a:t>
            </a:r>
            <a:endParaRPr lang="en-US" dirty="0"/>
          </a:p>
        </p:txBody>
      </p:sp>
    </p:spTree>
    <p:extLst>
      <p:ext uri="{BB962C8B-B14F-4D97-AF65-F5344CB8AC3E}">
        <p14:creationId xmlns:p14="http://schemas.microsoft.com/office/powerpoint/2010/main" val="3709341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4986E-EFE6-6146-B30E-F8E7628A74E2}"/>
              </a:ext>
            </a:extLst>
          </p:cNvPr>
          <p:cNvSpPr>
            <a:spLocks noGrp="1"/>
          </p:cNvSpPr>
          <p:nvPr>
            <p:ph type="title"/>
          </p:nvPr>
        </p:nvSpPr>
        <p:spPr/>
        <p:txBody>
          <a:bodyPr/>
          <a:lstStyle/>
          <a:p>
            <a:r>
              <a:rPr lang="en-US" dirty="0" smtClean="0"/>
              <a:t>Six questions (Appendix 3, Decision Guide)</a:t>
            </a:r>
            <a:endParaRPr lang="en-US" dirty="0"/>
          </a:p>
        </p:txBody>
      </p:sp>
      <p:sp>
        <p:nvSpPr>
          <p:cNvPr id="3" name="Footer Placeholder 2">
            <a:extLst>
              <a:ext uri="{FF2B5EF4-FFF2-40B4-BE49-F238E27FC236}">
                <a16:creationId xmlns:a16="http://schemas.microsoft.com/office/drawing/2014/main" xmlns="" id="{BE761881-4B92-F84D-9E87-11343FE17D55}"/>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4" name="Slide Number Placeholder 3">
            <a:extLst>
              <a:ext uri="{FF2B5EF4-FFF2-40B4-BE49-F238E27FC236}">
                <a16:creationId xmlns:a16="http://schemas.microsoft.com/office/drawing/2014/main" xmlns="" id="{5973A31A-60FD-B542-92DD-10A3A432ED23}"/>
              </a:ext>
            </a:extLst>
          </p:cNvPr>
          <p:cNvSpPr>
            <a:spLocks noGrp="1"/>
          </p:cNvSpPr>
          <p:nvPr>
            <p:ph type="sldNum" sz="quarter" idx="12"/>
          </p:nvPr>
        </p:nvSpPr>
        <p:spPr/>
        <p:txBody>
          <a:bodyPr/>
          <a:lstStyle/>
          <a:p>
            <a:fld id="{A0F851AD-1D35-BD42-A0D7-8097E22F919A}" type="slidenum">
              <a:rPr lang="en-US" smtClean="0"/>
              <a:t>10</a:t>
            </a:fld>
            <a:endParaRPr lang="en-US"/>
          </a:p>
        </p:txBody>
      </p:sp>
      <p:sp>
        <p:nvSpPr>
          <p:cNvPr id="6" name="Content Placeholder 5">
            <a:extLst>
              <a:ext uri="{FF2B5EF4-FFF2-40B4-BE49-F238E27FC236}">
                <a16:creationId xmlns:a16="http://schemas.microsoft.com/office/drawing/2014/main" xmlns="" id="{C782CCFC-E450-9446-A0DB-E8D9FC84C291}"/>
              </a:ext>
            </a:extLst>
          </p:cNvPr>
          <p:cNvSpPr>
            <a:spLocks noGrp="1"/>
          </p:cNvSpPr>
          <p:nvPr>
            <p:ph sz="half" idx="13"/>
          </p:nvPr>
        </p:nvSpPr>
        <p:spPr>
          <a:xfrm>
            <a:off x="417585" y="1464274"/>
            <a:ext cx="5446326" cy="3684588"/>
          </a:xfrm>
        </p:spPr>
        <p:txBody>
          <a:bodyPr>
            <a:normAutofit/>
          </a:bodyPr>
          <a:lstStyle/>
          <a:p>
            <a:pPr marL="514350" indent="-514350">
              <a:buFont typeface="+mj-lt"/>
              <a:buAutoNum type="arabicPeriod"/>
            </a:pPr>
            <a:r>
              <a:rPr lang="en-GB" dirty="0" smtClean="0"/>
              <a:t>Has </a:t>
            </a:r>
            <a:r>
              <a:rPr lang="en-GB" dirty="0"/>
              <a:t>the patient or service user’s skin deteriorated to either category 3/4/unstageable or multiple sites of category 2 ulceration from healthy unbroken skin since the last opportunity to assess/visit? </a:t>
            </a:r>
            <a:endParaRPr lang="en-GB" dirty="0" smtClean="0"/>
          </a:p>
          <a:p>
            <a:pPr marL="0" indent="0">
              <a:buNone/>
            </a:pPr>
            <a:endParaRPr lang="en-GB" u="sng" dirty="0" smtClean="0">
              <a:solidFill>
                <a:srgbClr val="FF0000"/>
              </a:solidFill>
            </a:endParaRPr>
          </a:p>
          <a:p>
            <a:pPr marL="0" indent="0">
              <a:buNone/>
            </a:pPr>
            <a:endParaRPr lang="en-GB" dirty="0" smtClean="0"/>
          </a:p>
          <a:p>
            <a:pPr marL="0" indent="0">
              <a:buNone/>
            </a:pPr>
            <a:endParaRPr lang="en-US" dirty="0"/>
          </a:p>
        </p:txBody>
      </p:sp>
      <p:sp>
        <p:nvSpPr>
          <p:cNvPr id="8" name="Content Placeholder 7">
            <a:extLst>
              <a:ext uri="{FF2B5EF4-FFF2-40B4-BE49-F238E27FC236}">
                <a16:creationId xmlns:a16="http://schemas.microsoft.com/office/drawing/2014/main" xmlns="" id="{2541C37A-0DFD-524E-A7A8-AFAA6C1AFB64}"/>
              </a:ext>
            </a:extLst>
          </p:cNvPr>
          <p:cNvSpPr>
            <a:spLocks noGrp="1"/>
          </p:cNvSpPr>
          <p:nvPr>
            <p:ph sz="quarter" idx="4"/>
          </p:nvPr>
        </p:nvSpPr>
        <p:spPr>
          <a:xfrm>
            <a:off x="6286850" y="1376040"/>
            <a:ext cx="5473148" cy="3684588"/>
          </a:xfrm>
        </p:spPr>
        <p:txBody>
          <a:bodyPr>
            <a:normAutofit/>
          </a:bodyPr>
          <a:lstStyle/>
          <a:p>
            <a:pPr marL="536575" indent="-536575">
              <a:buNone/>
            </a:pPr>
            <a:r>
              <a:rPr lang="en-GB" sz="3600" dirty="0" smtClean="0">
                <a:solidFill>
                  <a:schemeClr val="accent1"/>
                </a:solidFill>
              </a:rPr>
              <a:t>2. </a:t>
            </a:r>
            <a:r>
              <a:rPr lang="en-GB" dirty="0"/>
              <a:t>Has there been a recent change in their clinical condition that could have contributed to skin damage? E.g. infection, pyrexia, anaemia, end of life care (Skin Changes at Life End), critical illness?</a:t>
            </a:r>
            <a:endParaRPr lang="en-US" dirty="0"/>
          </a:p>
        </p:txBody>
      </p:sp>
    </p:spTree>
    <p:extLst>
      <p:ext uri="{BB962C8B-B14F-4D97-AF65-F5344CB8AC3E}">
        <p14:creationId xmlns:p14="http://schemas.microsoft.com/office/powerpoint/2010/main" val="24982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4986E-EFE6-6146-B30E-F8E7628A74E2}"/>
              </a:ext>
            </a:extLst>
          </p:cNvPr>
          <p:cNvSpPr>
            <a:spLocks noGrp="1"/>
          </p:cNvSpPr>
          <p:nvPr>
            <p:ph type="title"/>
          </p:nvPr>
        </p:nvSpPr>
        <p:spPr/>
        <p:txBody>
          <a:bodyPr/>
          <a:lstStyle/>
          <a:p>
            <a:r>
              <a:rPr lang="en-US" dirty="0" smtClean="0"/>
              <a:t>Six questions</a:t>
            </a:r>
            <a:endParaRPr lang="en-US" dirty="0"/>
          </a:p>
        </p:txBody>
      </p:sp>
      <p:sp>
        <p:nvSpPr>
          <p:cNvPr id="3" name="Footer Placeholder 2">
            <a:extLst>
              <a:ext uri="{FF2B5EF4-FFF2-40B4-BE49-F238E27FC236}">
                <a16:creationId xmlns:a16="http://schemas.microsoft.com/office/drawing/2014/main" xmlns="" id="{BE761881-4B92-F84D-9E87-11343FE17D55}"/>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4" name="Slide Number Placeholder 3">
            <a:extLst>
              <a:ext uri="{FF2B5EF4-FFF2-40B4-BE49-F238E27FC236}">
                <a16:creationId xmlns:a16="http://schemas.microsoft.com/office/drawing/2014/main" xmlns="" id="{5973A31A-60FD-B542-92DD-10A3A432ED23}"/>
              </a:ext>
            </a:extLst>
          </p:cNvPr>
          <p:cNvSpPr>
            <a:spLocks noGrp="1"/>
          </p:cNvSpPr>
          <p:nvPr>
            <p:ph type="sldNum" sz="quarter" idx="12"/>
          </p:nvPr>
        </p:nvSpPr>
        <p:spPr/>
        <p:txBody>
          <a:bodyPr/>
          <a:lstStyle/>
          <a:p>
            <a:fld id="{A0F851AD-1D35-BD42-A0D7-8097E22F919A}" type="slidenum">
              <a:rPr lang="en-US" smtClean="0"/>
              <a:t>11</a:t>
            </a:fld>
            <a:endParaRPr lang="en-US"/>
          </a:p>
        </p:txBody>
      </p:sp>
      <p:sp>
        <p:nvSpPr>
          <p:cNvPr id="6" name="Content Placeholder 5">
            <a:extLst>
              <a:ext uri="{FF2B5EF4-FFF2-40B4-BE49-F238E27FC236}">
                <a16:creationId xmlns:a16="http://schemas.microsoft.com/office/drawing/2014/main" xmlns="" id="{C782CCFC-E450-9446-A0DB-E8D9FC84C291}"/>
              </a:ext>
            </a:extLst>
          </p:cNvPr>
          <p:cNvSpPr>
            <a:spLocks noGrp="1"/>
          </p:cNvSpPr>
          <p:nvPr>
            <p:ph sz="half" idx="13"/>
          </p:nvPr>
        </p:nvSpPr>
        <p:spPr>
          <a:xfrm>
            <a:off x="417585" y="1464274"/>
            <a:ext cx="5446326" cy="3684588"/>
          </a:xfrm>
        </p:spPr>
        <p:txBody>
          <a:bodyPr>
            <a:normAutofit/>
          </a:bodyPr>
          <a:lstStyle/>
          <a:p>
            <a:pPr marL="0" indent="0">
              <a:buNone/>
            </a:pPr>
            <a:r>
              <a:rPr lang="en-GB" sz="3600" dirty="0" smtClean="0">
                <a:solidFill>
                  <a:schemeClr val="accent1"/>
                </a:solidFill>
              </a:rPr>
              <a:t>3</a:t>
            </a:r>
            <a:r>
              <a:rPr lang="en-GB" dirty="0" smtClean="0">
                <a:solidFill>
                  <a:schemeClr val="accent1"/>
                </a:solidFill>
              </a:rPr>
              <a:t>. </a:t>
            </a:r>
            <a:r>
              <a:rPr lang="en-GB" dirty="0" smtClean="0"/>
              <a:t>Was </a:t>
            </a:r>
            <a:r>
              <a:rPr lang="en-GB" dirty="0"/>
              <a:t>there a pressure ulcer risk assessment and reassessment with an appropriate pressure ulcer care plan in place and was this documented in line with the organisation’s policy and guidance? </a:t>
            </a:r>
          </a:p>
          <a:p>
            <a:pPr marL="358775" indent="-358775">
              <a:buNone/>
            </a:pPr>
            <a:endParaRPr lang="en-GB" dirty="0" smtClean="0"/>
          </a:p>
          <a:p>
            <a:pPr marL="0" indent="0">
              <a:buNone/>
            </a:pPr>
            <a:endParaRPr lang="en-GB" dirty="0"/>
          </a:p>
          <a:p>
            <a:pPr marL="0" indent="0">
              <a:buNone/>
            </a:pPr>
            <a:endParaRPr lang="en-US" dirty="0"/>
          </a:p>
        </p:txBody>
      </p:sp>
      <p:sp>
        <p:nvSpPr>
          <p:cNvPr id="8" name="Content Placeholder 7">
            <a:extLst>
              <a:ext uri="{FF2B5EF4-FFF2-40B4-BE49-F238E27FC236}">
                <a16:creationId xmlns:a16="http://schemas.microsoft.com/office/drawing/2014/main" xmlns="" id="{2541C37A-0DFD-524E-A7A8-AFAA6C1AFB64}"/>
              </a:ext>
            </a:extLst>
          </p:cNvPr>
          <p:cNvSpPr>
            <a:spLocks noGrp="1"/>
          </p:cNvSpPr>
          <p:nvPr>
            <p:ph sz="quarter" idx="4"/>
          </p:nvPr>
        </p:nvSpPr>
        <p:spPr>
          <a:xfrm>
            <a:off x="6286850" y="1376040"/>
            <a:ext cx="5473148" cy="3684588"/>
          </a:xfrm>
        </p:spPr>
        <p:txBody>
          <a:bodyPr>
            <a:normAutofit/>
          </a:bodyPr>
          <a:lstStyle/>
          <a:p>
            <a:pPr marL="0" indent="0">
              <a:buNone/>
            </a:pPr>
            <a:r>
              <a:rPr lang="en-GB" sz="3600" dirty="0">
                <a:solidFill>
                  <a:schemeClr val="accent1"/>
                </a:solidFill>
              </a:rPr>
              <a:t>4</a:t>
            </a:r>
            <a:r>
              <a:rPr lang="en-GB" sz="3600" dirty="0" smtClean="0">
                <a:solidFill>
                  <a:schemeClr val="accent1"/>
                </a:solidFill>
              </a:rPr>
              <a:t>. </a:t>
            </a:r>
            <a:r>
              <a:rPr lang="en-GB" dirty="0" smtClean="0"/>
              <a:t>Is </a:t>
            </a:r>
            <a:r>
              <a:rPr lang="en-GB" dirty="0"/>
              <a:t>there a concern that the pressure ulcer developed as a result of the informal carer ignoring or preventing access to care or services? </a:t>
            </a:r>
          </a:p>
        </p:txBody>
      </p:sp>
    </p:spTree>
    <p:extLst>
      <p:ext uri="{BB962C8B-B14F-4D97-AF65-F5344CB8AC3E}">
        <p14:creationId xmlns:p14="http://schemas.microsoft.com/office/powerpoint/2010/main" val="11455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4986E-EFE6-6146-B30E-F8E7628A74E2}"/>
              </a:ext>
            </a:extLst>
          </p:cNvPr>
          <p:cNvSpPr>
            <a:spLocks noGrp="1"/>
          </p:cNvSpPr>
          <p:nvPr>
            <p:ph type="title"/>
          </p:nvPr>
        </p:nvSpPr>
        <p:spPr/>
        <p:txBody>
          <a:bodyPr/>
          <a:lstStyle/>
          <a:p>
            <a:r>
              <a:rPr lang="en-US" dirty="0" smtClean="0"/>
              <a:t>Six questions</a:t>
            </a:r>
            <a:endParaRPr lang="en-US" dirty="0"/>
          </a:p>
        </p:txBody>
      </p:sp>
      <p:sp>
        <p:nvSpPr>
          <p:cNvPr id="3" name="Footer Placeholder 2">
            <a:extLst>
              <a:ext uri="{FF2B5EF4-FFF2-40B4-BE49-F238E27FC236}">
                <a16:creationId xmlns:a16="http://schemas.microsoft.com/office/drawing/2014/main" xmlns="" id="{BE761881-4B92-F84D-9E87-11343FE17D55}"/>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4" name="Slide Number Placeholder 3">
            <a:extLst>
              <a:ext uri="{FF2B5EF4-FFF2-40B4-BE49-F238E27FC236}">
                <a16:creationId xmlns:a16="http://schemas.microsoft.com/office/drawing/2014/main" xmlns="" id="{5973A31A-60FD-B542-92DD-10A3A432ED23}"/>
              </a:ext>
            </a:extLst>
          </p:cNvPr>
          <p:cNvSpPr>
            <a:spLocks noGrp="1"/>
          </p:cNvSpPr>
          <p:nvPr>
            <p:ph type="sldNum" sz="quarter" idx="12"/>
          </p:nvPr>
        </p:nvSpPr>
        <p:spPr/>
        <p:txBody>
          <a:bodyPr/>
          <a:lstStyle/>
          <a:p>
            <a:fld id="{A0F851AD-1D35-BD42-A0D7-8097E22F919A}" type="slidenum">
              <a:rPr lang="en-US" smtClean="0"/>
              <a:t>12</a:t>
            </a:fld>
            <a:endParaRPr lang="en-US"/>
          </a:p>
        </p:txBody>
      </p:sp>
      <p:sp>
        <p:nvSpPr>
          <p:cNvPr id="6" name="Content Placeholder 5">
            <a:extLst>
              <a:ext uri="{FF2B5EF4-FFF2-40B4-BE49-F238E27FC236}">
                <a16:creationId xmlns:a16="http://schemas.microsoft.com/office/drawing/2014/main" xmlns="" id="{C782CCFC-E450-9446-A0DB-E8D9FC84C291}"/>
              </a:ext>
            </a:extLst>
          </p:cNvPr>
          <p:cNvSpPr>
            <a:spLocks noGrp="1"/>
          </p:cNvSpPr>
          <p:nvPr>
            <p:ph sz="half" idx="13"/>
          </p:nvPr>
        </p:nvSpPr>
        <p:spPr>
          <a:xfrm>
            <a:off x="417585" y="1464274"/>
            <a:ext cx="5446326" cy="3684588"/>
          </a:xfrm>
        </p:spPr>
        <p:txBody>
          <a:bodyPr>
            <a:normAutofit/>
          </a:bodyPr>
          <a:lstStyle/>
          <a:p>
            <a:pPr marL="536575" indent="-536575">
              <a:buNone/>
            </a:pPr>
            <a:r>
              <a:rPr lang="en-GB" sz="3600" dirty="0" smtClean="0">
                <a:solidFill>
                  <a:schemeClr val="accent1"/>
                </a:solidFill>
              </a:rPr>
              <a:t>5. </a:t>
            </a:r>
            <a:r>
              <a:rPr lang="en-GB" dirty="0" smtClean="0"/>
              <a:t>Is </a:t>
            </a:r>
            <a:r>
              <a:rPr lang="en-GB" dirty="0"/>
              <a:t>the level of damage to skin inconsistent with the service user’s risk status for pressure ulcer development? E.g. low risk –category/ grade 3 or 4 pressure ulcer? </a:t>
            </a:r>
          </a:p>
          <a:p>
            <a:pPr marL="358775" indent="-358775">
              <a:buNone/>
            </a:pPr>
            <a:endParaRPr lang="en-GB" dirty="0" smtClean="0"/>
          </a:p>
          <a:p>
            <a:pPr marL="0" indent="0">
              <a:buNone/>
            </a:pPr>
            <a:endParaRPr lang="en-GB" dirty="0"/>
          </a:p>
          <a:p>
            <a:pPr marL="0" indent="0">
              <a:buNone/>
            </a:pPr>
            <a:endParaRPr lang="en-US" dirty="0"/>
          </a:p>
        </p:txBody>
      </p:sp>
      <p:sp>
        <p:nvSpPr>
          <p:cNvPr id="8" name="Content Placeholder 7">
            <a:extLst>
              <a:ext uri="{FF2B5EF4-FFF2-40B4-BE49-F238E27FC236}">
                <a16:creationId xmlns:a16="http://schemas.microsoft.com/office/drawing/2014/main" xmlns="" id="{2541C37A-0DFD-524E-A7A8-AFAA6C1AFB64}"/>
              </a:ext>
            </a:extLst>
          </p:cNvPr>
          <p:cNvSpPr>
            <a:spLocks noGrp="1"/>
          </p:cNvSpPr>
          <p:nvPr>
            <p:ph sz="quarter" idx="4"/>
          </p:nvPr>
        </p:nvSpPr>
        <p:spPr>
          <a:xfrm>
            <a:off x="6286850" y="1376040"/>
            <a:ext cx="5473148" cy="3684588"/>
          </a:xfrm>
        </p:spPr>
        <p:txBody>
          <a:bodyPr>
            <a:normAutofit fontScale="77500" lnSpcReduction="20000"/>
          </a:bodyPr>
          <a:lstStyle/>
          <a:p>
            <a:pPr marL="627063" indent="-627063">
              <a:buNone/>
            </a:pPr>
            <a:r>
              <a:rPr lang="en-GB" sz="3600" dirty="0" smtClean="0">
                <a:solidFill>
                  <a:schemeClr val="accent1"/>
                </a:solidFill>
              </a:rPr>
              <a:t>6a. </a:t>
            </a:r>
            <a:r>
              <a:rPr lang="en-GB" sz="3600" dirty="0" smtClean="0">
                <a:solidFill>
                  <a:schemeClr val="tx1"/>
                </a:solidFill>
              </a:rPr>
              <a:t>Was the patient compliant with the care plan having received information regarding the risks of non-compliance?</a:t>
            </a:r>
          </a:p>
          <a:p>
            <a:pPr marL="0" indent="0">
              <a:buNone/>
            </a:pPr>
            <a:r>
              <a:rPr lang="en-GB" sz="3600" dirty="0" smtClean="0">
                <a:solidFill>
                  <a:schemeClr val="accent1"/>
                </a:solidFill>
              </a:rPr>
              <a:t>(if person has capacity to consent to every element of the care plan)</a:t>
            </a:r>
            <a:endParaRPr lang="en-US" dirty="0"/>
          </a:p>
        </p:txBody>
      </p:sp>
    </p:spTree>
    <p:extLst>
      <p:ext uri="{BB962C8B-B14F-4D97-AF65-F5344CB8AC3E}">
        <p14:creationId xmlns:p14="http://schemas.microsoft.com/office/powerpoint/2010/main" val="11455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4986E-EFE6-6146-B30E-F8E7628A74E2}"/>
              </a:ext>
            </a:extLst>
          </p:cNvPr>
          <p:cNvSpPr>
            <a:spLocks noGrp="1"/>
          </p:cNvSpPr>
          <p:nvPr>
            <p:ph type="title"/>
          </p:nvPr>
        </p:nvSpPr>
        <p:spPr/>
        <p:txBody>
          <a:bodyPr/>
          <a:lstStyle/>
          <a:p>
            <a:r>
              <a:rPr lang="en-US" dirty="0" smtClean="0"/>
              <a:t>Six questions</a:t>
            </a:r>
            <a:endParaRPr lang="en-US" dirty="0"/>
          </a:p>
        </p:txBody>
      </p:sp>
      <p:sp>
        <p:nvSpPr>
          <p:cNvPr id="3" name="Footer Placeholder 2">
            <a:extLst>
              <a:ext uri="{FF2B5EF4-FFF2-40B4-BE49-F238E27FC236}">
                <a16:creationId xmlns:a16="http://schemas.microsoft.com/office/drawing/2014/main" xmlns="" id="{BE761881-4B92-F84D-9E87-11343FE17D55}"/>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4" name="Slide Number Placeholder 3">
            <a:extLst>
              <a:ext uri="{FF2B5EF4-FFF2-40B4-BE49-F238E27FC236}">
                <a16:creationId xmlns:a16="http://schemas.microsoft.com/office/drawing/2014/main" xmlns="" id="{5973A31A-60FD-B542-92DD-10A3A432ED23}"/>
              </a:ext>
            </a:extLst>
          </p:cNvPr>
          <p:cNvSpPr>
            <a:spLocks noGrp="1"/>
          </p:cNvSpPr>
          <p:nvPr>
            <p:ph type="sldNum" sz="quarter" idx="12"/>
          </p:nvPr>
        </p:nvSpPr>
        <p:spPr/>
        <p:txBody>
          <a:bodyPr/>
          <a:lstStyle/>
          <a:p>
            <a:fld id="{A0F851AD-1D35-BD42-A0D7-8097E22F919A}" type="slidenum">
              <a:rPr lang="en-US" smtClean="0"/>
              <a:t>13</a:t>
            </a:fld>
            <a:endParaRPr lang="en-US"/>
          </a:p>
        </p:txBody>
      </p:sp>
      <p:sp>
        <p:nvSpPr>
          <p:cNvPr id="6" name="Content Placeholder 5">
            <a:extLst>
              <a:ext uri="{FF2B5EF4-FFF2-40B4-BE49-F238E27FC236}">
                <a16:creationId xmlns:a16="http://schemas.microsoft.com/office/drawing/2014/main" xmlns="" id="{C782CCFC-E450-9446-A0DB-E8D9FC84C291}"/>
              </a:ext>
            </a:extLst>
          </p:cNvPr>
          <p:cNvSpPr>
            <a:spLocks noGrp="1"/>
          </p:cNvSpPr>
          <p:nvPr>
            <p:ph sz="half" idx="13"/>
          </p:nvPr>
        </p:nvSpPr>
        <p:spPr>
          <a:xfrm>
            <a:off x="417585" y="1464273"/>
            <a:ext cx="5446326" cy="4642383"/>
          </a:xfrm>
        </p:spPr>
        <p:txBody>
          <a:bodyPr>
            <a:normAutofit fontScale="47500" lnSpcReduction="20000"/>
          </a:bodyPr>
          <a:lstStyle/>
          <a:p>
            <a:pPr marL="536575" indent="-536575">
              <a:buNone/>
            </a:pPr>
            <a:r>
              <a:rPr lang="en-GB" sz="4500" dirty="0" smtClean="0">
                <a:solidFill>
                  <a:schemeClr val="accent1"/>
                </a:solidFill>
              </a:rPr>
              <a:t>6b. </a:t>
            </a:r>
            <a:r>
              <a:rPr lang="en-GB" sz="5100" dirty="0"/>
              <a:t>Was appropriate care undertaken in the patient’s best interests, following the best interests’ checklist in the Mental Capacity Act Code of Practice? (</a:t>
            </a:r>
            <a:r>
              <a:rPr lang="en-GB" sz="5100" b="1" dirty="0"/>
              <a:t>supported by </a:t>
            </a:r>
            <a:r>
              <a:rPr lang="en-GB" sz="5100" b="1" dirty="0" smtClean="0"/>
              <a:t>documentation</a:t>
            </a:r>
            <a:r>
              <a:rPr lang="en-GB" sz="5100" dirty="0"/>
              <a:t>, e.g. capacity and best interest statements and record of care </a:t>
            </a:r>
            <a:r>
              <a:rPr lang="en-GB" sz="5100" dirty="0" smtClean="0"/>
              <a:t>delivered)</a:t>
            </a:r>
            <a:endParaRPr lang="en-GB" sz="5100" dirty="0">
              <a:solidFill>
                <a:schemeClr val="accent1"/>
              </a:solidFill>
            </a:endParaRPr>
          </a:p>
          <a:p>
            <a:pPr marL="536575" indent="-536575">
              <a:buNone/>
            </a:pPr>
            <a:r>
              <a:rPr lang="en-GB" sz="5100" dirty="0" smtClean="0">
                <a:solidFill>
                  <a:schemeClr val="accent1"/>
                </a:solidFill>
              </a:rPr>
              <a:t>(</a:t>
            </a:r>
            <a:r>
              <a:rPr lang="en-GB" sz="5100" dirty="0">
                <a:solidFill>
                  <a:schemeClr val="accent1"/>
                </a:solidFill>
              </a:rPr>
              <a:t>if person has </a:t>
            </a:r>
            <a:r>
              <a:rPr lang="en-GB" sz="5100" dirty="0" smtClean="0">
                <a:solidFill>
                  <a:schemeClr val="accent1"/>
                </a:solidFill>
              </a:rPr>
              <a:t>been assessed as not having capacity </a:t>
            </a:r>
            <a:r>
              <a:rPr lang="en-GB" sz="5100" dirty="0">
                <a:solidFill>
                  <a:schemeClr val="accent1"/>
                </a:solidFill>
              </a:rPr>
              <a:t>to consent to </a:t>
            </a:r>
            <a:r>
              <a:rPr lang="en-GB" sz="5100" dirty="0" smtClean="0">
                <a:solidFill>
                  <a:schemeClr val="accent1"/>
                </a:solidFill>
              </a:rPr>
              <a:t>any or some of the care </a:t>
            </a:r>
            <a:r>
              <a:rPr lang="en-GB" sz="5100" dirty="0">
                <a:solidFill>
                  <a:schemeClr val="accent1"/>
                </a:solidFill>
              </a:rPr>
              <a:t>plan)</a:t>
            </a:r>
            <a:endParaRPr lang="en-US" sz="5100" dirty="0"/>
          </a:p>
          <a:p>
            <a:pPr marL="0" indent="0">
              <a:buNone/>
            </a:pPr>
            <a:endParaRPr lang="en-US" dirty="0"/>
          </a:p>
        </p:txBody>
      </p:sp>
    </p:spTree>
    <p:extLst>
      <p:ext uri="{BB962C8B-B14F-4D97-AF65-F5344CB8AC3E}">
        <p14:creationId xmlns:p14="http://schemas.microsoft.com/office/powerpoint/2010/main" val="4432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F12A6-E454-A744-8955-1A81487EF201}"/>
              </a:ext>
            </a:extLst>
          </p:cNvPr>
          <p:cNvSpPr>
            <a:spLocks noGrp="1"/>
          </p:cNvSpPr>
          <p:nvPr>
            <p:ph type="title"/>
          </p:nvPr>
        </p:nvSpPr>
        <p:spPr>
          <a:xfrm>
            <a:off x="436485" y="622040"/>
            <a:ext cx="11319030" cy="753999"/>
          </a:xfrm>
        </p:spPr>
        <p:txBody>
          <a:bodyPr>
            <a:normAutofit/>
          </a:bodyPr>
          <a:lstStyle/>
          <a:p>
            <a:r>
              <a:rPr lang="en-GB" sz="2700" b="1" dirty="0" smtClean="0"/>
              <a:t>Outcome</a:t>
            </a:r>
            <a:endParaRPr lang="en-GB" sz="2700" b="1" dirty="0"/>
          </a:p>
        </p:txBody>
      </p:sp>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p:txBody>
          <a:bodyPr>
            <a:normAutofit/>
          </a:bodyPr>
          <a:lstStyle/>
          <a:p>
            <a:r>
              <a:rPr lang="en-GB" dirty="0" smtClean="0"/>
              <a:t>If </a:t>
            </a:r>
            <a:r>
              <a:rPr lang="en-GB" dirty="0"/>
              <a:t>the score is 15 or above or based on professional discretion…. </a:t>
            </a:r>
          </a:p>
          <a:p>
            <a:r>
              <a:rPr lang="en-GB" dirty="0" smtClean="0"/>
              <a:t>Raise </a:t>
            </a:r>
            <a:r>
              <a:rPr lang="en-GB" dirty="0"/>
              <a:t>a safeguarding concern (include Appendix 3) </a:t>
            </a:r>
          </a:p>
          <a:p>
            <a:r>
              <a:rPr lang="en-GB" dirty="0" smtClean="0"/>
              <a:t>This </a:t>
            </a:r>
            <a:r>
              <a:rPr lang="en-GB" dirty="0"/>
              <a:t>applies to all agencies and in all settings who are responsible for the care of the person </a:t>
            </a:r>
          </a:p>
          <a:p>
            <a:r>
              <a:rPr lang="en-GB" dirty="0" smtClean="0"/>
              <a:t>If </a:t>
            </a:r>
            <a:r>
              <a:rPr lang="en-GB" dirty="0"/>
              <a:t>transferring a </a:t>
            </a:r>
            <a:r>
              <a:rPr lang="en-GB" dirty="0" smtClean="0"/>
              <a:t>person </a:t>
            </a:r>
            <a:r>
              <a:rPr lang="en-GB" dirty="0"/>
              <a:t>to another setting you will still need to raise the concern and share appendix and referral information with new </a:t>
            </a:r>
            <a:r>
              <a:rPr lang="en-GB" dirty="0" smtClean="0"/>
              <a:t>service</a:t>
            </a:r>
          </a:p>
          <a:p>
            <a:pPr marL="0" indent="0">
              <a:buNone/>
            </a:pPr>
            <a:r>
              <a:rPr lang="en-GB" dirty="0" smtClean="0">
                <a:solidFill>
                  <a:srgbClr val="005EB8"/>
                </a:solidFill>
              </a:rPr>
              <a:t>*</a:t>
            </a:r>
            <a:r>
              <a:rPr lang="en-GB" u="sng" dirty="0" smtClean="0"/>
              <a:t>Record keeping of decisions and rationale in person’s record is essential</a:t>
            </a:r>
            <a:r>
              <a:rPr lang="en-GB" dirty="0" smtClean="0">
                <a:solidFill>
                  <a:srgbClr val="005EB8"/>
                </a:solidFill>
              </a:rPr>
              <a:t>*</a:t>
            </a:r>
            <a:endParaRPr lang="en-GB" dirty="0">
              <a:solidFill>
                <a:srgbClr val="005EB8"/>
              </a:solidFill>
            </a:endParaRPr>
          </a:p>
          <a:p>
            <a:endParaRPr lang="en-US"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14</a:t>
            </a:fld>
            <a:endParaRPr lang="en-US"/>
          </a:p>
        </p:txBody>
      </p:sp>
    </p:spTree>
    <p:extLst>
      <p:ext uri="{BB962C8B-B14F-4D97-AF65-F5344CB8AC3E}">
        <p14:creationId xmlns:p14="http://schemas.microsoft.com/office/powerpoint/2010/main" val="24561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00D1-5BB1-5D45-82C6-E60476D320FF}"/>
              </a:ext>
            </a:extLst>
          </p:cNvPr>
          <p:cNvSpPr>
            <a:spLocks noGrp="1"/>
          </p:cNvSpPr>
          <p:nvPr>
            <p:ph type="title"/>
          </p:nvPr>
        </p:nvSpPr>
        <p:spPr/>
        <p:txBody>
          <a:bodyPr>
            <a:normAutofit fontScale="90000"/>
          </a:bodyPr>
          <a:lstStyle/>
          <a:p>
            <a:r>
              <a:rPr lang="en-US" dirty="0" smtClean="0"/>
              <a:t>Telford and </a:t>
            </a:r>
            <a:r>
              <a:rPr lang="en-US" dirty="0" err="1" smtClean="0"/>
              <a:t>Wrekin</a:t>
            </a:r>
            <a:r>
              <a:rPr lang="en-US" dirty="0" smtClean="0"/>
              <a:t> Safeguarding Partnership – Pressure Ulcer and Safeguarding Process</a:t>
            </a:r>
            <a:endParaRPr lang="en-US" dirty="0"/>
          </a:p>
        </p:txBody>
      </p:sp>
      <p:sp>
        <p:nvSpPr>
          <p:cNvPr id="4" name="Footer Placeholder 3">
            <a:extLst>
              <a:ext uri="{FF2B5EF4-FFF2-40B4-BE49-F238E27FC236}">
                <a16:creationId xmlns:a16="http://schemas.microsoft.com/office/drawing/2014/main" xmlns="" id="{25E04383-916D-3545-B370-226AC67B37AC}"/>
              </a:ext>
            </a:extLst>
          </p:cNvPr>
          <p:cNvSpPr>
            <a:spLocks noGrp="1"/>
          </p:cNvSpPr>
          <p:nvPr>
            <p:ph type="ftr" sz="quarter" idx="4294967295"/>
          </p:nvPr>
        </p:nvSpPr>
        <p:spPr>
          <a:xfrm>
            <a:off x="431999" y="6382985"/>
            <a:ext cx="7721401" cy="204248"/>
          </a:xfrm>
        </p:spPr>
        <p:txBody>
          <a:bodyPr/>
          <a:lstStyle/>
          <a:p>
            <a:r>
              <a:rPr lang="en-US"/>
              <a:t>Presentation title here</a:t>
            </a:r>
            <a:endParaRPr lang="en-US" dirty="0"/>
          </a:p>
        </p:txBody>
      </p:sp>
      <p:sp>
        <p:nvSpPr>
          <p:cNvPr id="5" name="Slide Number Placeholder 4">
            <a:extLst>
              <a:ext uri="{FF2B5EF4-FFF2-40B4-BE49-F238E27FC236}">
                <a16:creationId xmlns:a16="http://schemas.microsoft.com/office/drawing/2014/main" xmlns="" id="{086D3B07-42E0-9241-9960-AD512F3B0FD2}"/>
              </a:ext>
            </a:extLst>
          </p:cNvPr>
          <p:cNvSpPr>
            <a:spLocks noGrp="1"/>
          </p:cNvSpPr>
          <p:nvPr>
            <p:ph type="sldNum" sz="quarter" idx="4294967295"/>
          </p:nvPr>
        </p:nvSpPr>
        <p:spPr>
          <a:xfrm>
            <a:off x="8610600" y="6382985"/>
            <a:ext cx="3149398" cy="204248"/>
          </a:xfrm>
        </p:spPr>
        <p:txBody>
          <a:bodyPr/>
          <a:lstStyle/>
          <a:p>
            <a:fld id="{A0F851AD-1D35-BD42-A0D7-8097E22F919A}" type="slidenum">
              <a:rPr lang="en-US" smtClean="0"/>
              <a:t>15</a:t>
            </a:fld>
            <a:endParaRPr lang="en-US" dirty="0"/>
          </a:p>
        </p:txBody>
      </p:sp>
    </p:spTree>
    <p:extLst>
      <p:ext uri="{BB962C8B-B14F-4D97-AF65-F5344CB8AC3E}">
        <p14:creationId xmlns:p14="http://schemas.microsoft.com/office/powerpoint/2010/main" val="2674034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NHS Shropshire, Telford and Wrekin Clinical Commissioning Group</a:t>
            </a:r>
            <a:endParaRPr lang="en-US" dirty="0"/>
          </a:p>
        </p:txBody>
      </p:sp>
      <p:sp>
        <p:nvSpPr>
          <p:cNvPr id="5" name="Slide Number Placeholder 4"/>
          <p:cNvSpPr>
            <a:spLocks noGrp="1"/>
          </p:cNvSpPr>
          <p:nvPr>
            <p:ph type="sldNum" sz="quarter" idx="12"/>
          </p:nvPr>
        </p:nvSpPr>
        <p:spPr/>
        <p:txBody>
          <a:bodyPr/>
          <a:lstStyle/>
          <a:p>
            <a:fld id="{A0F851AD-1D35-BD42-A0D7-8097E22F919A}" type="slidenum">
              <a:rPr lang="en-US" smtClean="0"/>
              <a:t>16</a:t>
            </a:fld>
            <a:endParaRPr lang="en-US"/>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933" t="22537" r="58041" b="6156"/>
          <a:stretch/>
        </p:blipFill>
        <p:spPr bwMode="auto">
          <a:xfrm>
            <a:off x="-57550" y="-126000"/>
            <a:ext cx="12254929" cy="69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3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A0F851AD-1D35-BD42-A0D7-8097E22F919A}"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NHS Shropshire, Telford and Wrekin Clinical Commissioning Group</a:t>
            </a:r>
            <a:endParaRPr lang="en-US" dirty="0"/>
          </a:p>
        </p:txBody>
      </p:sp>
      <p:pic>
        <p:nvPicPr>
          <p:cNvPr id="3075" name="Picture 3"/>
          <p:cNvPicPr>
            <a:picLocks noGrp="1" noChangeAspect="1" noChangeArrowheads="1"/>
          </p:cNvPicPr>
          <p:nvPr>
            <p:ph type="chart" sz="quarter" idx="13"/>
          </p:nvPr>
        </p:nvPicPr>
        <p:blipFill rotWithShape="1">
          <a:blip r:embed="rId2">
            <a:extLst>
              <a:ext uri="{28A0092B-C50C-407E-A947-70E740481C1C}">
                <a14:useLocalDpi xmlns:a14="http://schemas.microsoft.com/office/drawing/2010/main" val="0"/>
              </a:ext>
            </a:extLst>
          </a:blip>
          <a:srcRect l="9227" t="17762" r="61760" b="6375"/>
          <a:stretch/>
        </p:blipFill>
        <p:spPr bwMode="auto">
          <a:xfrm>
            <a:off x="-63944" y="0"/>
            <a:ext cx="12255943" cy="68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709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F12A6-E454-A744-8955-1A81487EF201}"/>
              </a:ext>
            </a:extLst>
          </p:cNvPr>
          <p:cNvSpPr>
            <a:spLocks noGrp="1"/>
          </p:cNvSpPr>
          <p:nvPr>
            <p:ph type="title"/>
          </p:nvPr>
        </p:nvSpPr>
        <p:spPr>
          <a:xfrm>
            <a:off x="436485" y="622040"/>
            <a:ext cx="11319030" cy="753999"/>
          </a:xfrm>
        </p:spPr>
        <p:txBody>
          <a:bodyPr>
            <a:normAutofit fontScale="90000"/>
          </a:bodyPr>
          <a:lstStyle/>
          <a:p>
            <a:r>
              <a:rPr lang="en-GB" b="1" dirty="0" smtClean="0"/>
              <a:t>Before raising </a:t>
            </a:r>
            <a:r>
              <a:rPr lang="en-GB" b="1" dirty="0"/>
              <a:t>a safeguarding adults </a:t>
            </a:r>
            <a:r>
              <a:rPr lang="en-GB" b="1" dirty="0" smtClean="0"/>
              <a:t>concern have you:    </a:t>
            </a:r>
            <a:r>
              <a:rPr lang="en-GB" dirty="0"/>
              <a:t/>
            </a:r>
            <a:br>
              <a:rPr lang="en-GB" dirty="0"/>
            </a:br>
            <a:r>
              <a:rPr lang="en-GB" sz="2700" b="1" dirty="0" smtClean="0"/>
              <a:t/>
            </a:r>
            <a:br>
              <a:rPr lang="en-GB" sz="2700" b="1" dirty="0" smtClean="0"/>
            </a:br>
            <a:endParaRPr lang="en-GB" sz="2700" b="1" dirty="0"/>
          </a:p>
        </p:txBody>
      </p:sp>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p:txBody>
          <a:bodyPr>
            <a:normAutofit fontScale="77500" lnSpcReduction="20000"/>
          </a:bodyPr>
          <a:lstStyle/>
          <a:p>
            <a:r>
              <a:rPr lang="en-GB" dirty="0" smtClean="0"/>
              <a:t>Used </a:t>
            </a:r>
            <a:r>
              <a:rPr lang="en-GB" dirty="0"/>
              <a:t>the pressure ulcer protocol </a:t>
            </a:r>
            <a:r>
              <a:rPr lang="en-GB" dirty="0" smtClean="0"/>
              <a:t>and </a:t>
            </a:r>
            <a:r>
              <a:rPr lang="en-GB" dirty="0"/>
              <a:t>addressed the six questions? </a:t>
            </a:r>
          </a:p>
          <a:p>
            <a:r>
              <a:rPr lang="en-GB" dirty="0" smtClean="0"/>
              <a:t>Involved </a:t>
            </a:r>
            <a:r>
              <a:rPr lang="en-GB" dirty="0"/>
              <a:t>the adult with care and support needs in discussions about raising the concern or their representatives? </a:t>
            </a:r>
          </a:p>
          <a:p>
            <a:r>
              <a:rPr lang="en-GB" dirty="0" smtClean="0"/>
              <a:t>Is </a:t>
            </a:r>
            <a:r>
              <a:rPr lang="en-GB" dirty="0"/>
              <a:t>the adult consenting to you raising the </a:t>
            </a:r>
            <a:r>
              <a:rPr lang="en-GB" dirty="0" smtClean="0"/>
              <a:t>concern? If </a:t>
            </a:r>
            <a:r>
              <a:rPr lang="en-GB" dirty="0"/>
              <a:t>not on what basis are you raising it (see previous slide) </a:t>
            </a:r>
          </a:p>
          <a:p>
            <a:r>
              <a:rPr lang="en-GB" dirty="0" smtClean="0"/>
              <a:t>Considered the </a:t>
            </a:r>
            <a:r>
              <a:rPr lang="en-GB" dirty="0"/>
              <a:t>signs of abuse or neglect and what impact it is having on the </a:t>
            </a:r>
            <a:r>
              <a:rPr lang="en-GB" dirty="0" smtClean="0"/>
              <a:t>person? </a:t>
            </a:r>
            <a:endParaRPr lang="en-GB" dirty="0"/>
          </a:p>
          <a:p>
            <a:r>
              <a:rPr lang="en-GB" dirty="0" smtClean="0"/>
              <a:t>Put in place action </a:t>
            </a:r>
            <a:r>
              <a:rPr lang="en-GB" dirty="0"/>
              <a:t>to reduce the risk to the person? What measures have you put in place to deal with the pressure ulcer, who have you involved? </a:t>
            </a:r>
          </a:p>
          <a:p>
            <a:r>
              <a:rPr lang="en-GB" dirty="0" smtClean="0"/>
              <a:t>Is </a:t>
            </a:r>
            <a:r>
              <a:rPr lang="en-GB" dirty="0"/>
              <a:t>the organisation using any other processes alongside safeguarding? </a:t>
            </a:r>
            <a:r>
              <a:rPr lang="en-GB" dirty="0" smtClean="0"/>
              <a:t>E.g. employer-led </a:t>
            </a:r>
            <a:r>
              <a:rPr lang="en-GB" dirty="0"/>
              <a:t>disciplinary </a:t>
            </a:r>
            <a:r>
              <a:rPr lang="en-GB" dirty="0" smtClean="0"/>
              <a:t>response, serious </a:t>
            </a:r>
            <a:r>
              <a:rPr lang="en-GB" dirty="0"/>
              <a:t>incident </a:t>
            </a:r>
            <a:r>
              <a:rPr lang="en-GB" dirty="0" smtClean="0"/>
              <a:t>process or </a:t>
            </a:r>
            <a:r>
              <a:rPr lang="en-GB" dirty="0"/>
              <a:t>route cause analysis? </a:t>
            </a:r>
          </a:p>
          <a:p>
            <a:pPr marL="0" indent="0">
              <a:buNone/>
            </a:pPr>
            <a:endParaRPr lang="en-US"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18</a:t>
            </a:fld>
            <a:endParaRPr lang="en-US"/>
          </a:p>
        </p:txBody>
      </p:sp>
    </p:spTree>
    <p:extLst>
      <p:ext uri="{BB962C8B-B14F-4D97-AF65-F5344CB8AC3E}">
        <p14:creationId xmlns:p14="http://schemas.microsoft.com/office/powerpoint/2010/main" val="858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Checklist</a:t>
            </a:r>
            <a:endParaRPr lang="en-GB" dirty="0"/>
          </a:p>
        </p:txBody>
      </p:sp>
      <p:sp>
        <p:nvSpPr>
          <p:cNvPr id="3" name="Content Placeholder 2"/>
          <p:cNvSpPr>
            <a:spLocks noGrp="1"/>
          </p:cNvSpPr>
          <p:nvPr>
            <p:ph idx="1"/>
          </p:nvPr>
        </p:nvSpPr>
        <p:spPr/>
        <p:txBody>
          <a:bodyPr/>
          <a:lstStyle/>
          <a:p>
            <a:r>
              <a:rPr lang="en-GB" dirty="0" smtClean="0"/>
              <a:t>Prevention</a:t>
            </a:r>
          </a:p>
          <a:p>
            <a:r>
              <a:rPr lang="en-GB" dirty="0" smtClean="0"/>
              <a:t>Training</a:t>
            </a:r>
          </a:p>
          <a:p>
            <a:r>
              <a:rPr lang="en-GB" dirty="0" smtClean="0"/>
              <a:t>Investigations</a:t>
            </a:r>
          </a:p>
          <a:p>
            <a:r>
              <a:rPr lang="en-GB" dirty="0" smtClean="0"/>
              <a:t>Access timely clinical advice</a:t>
            </a:r>
          </a:p>
          <a:p>
            <a:r>
              <a:rPr lang="en-GB" dirty="0" smtClean="0"/>
              <a:t>Ensure Care Plans are followed </a:t>
            </a:r>
          </a:p>
          <a:p>
            <a:r>
              <a:rPr lang="en-GB" dirty="0" smtClean="0"/>
              <a:t>Know when to raise a safeguarding concern</a:t>
            </a:r>
            <a:endParaRPr lang="en-GB" dirty="0"/>
          </a:p>
        </p:txBody>
      </p:sp>
      <p:sp>
        <p:nvSpPr>
          <p:cNvPr id="4" name="Footer Placeholder 3"/>
          <p:cNvSpPr>
            <a:spLocks noGrp="1"/>
          </p:cNvSpPr>
          <p:nvPr>
            <p:ph type="ftr" sz="quarter" idx="11"/>
          </p:nvPr>
        </p:nvSpPr>
        <p:spPr/>
        <p:txBody>
          <a:bodyPr/>
          <a:lstStyle/>
          <a:p>
            <a:r>
              <a:rPr lang="en-US" smtClean="0"/>
              <a:t>NHS Shropshire, Telford and Wrekin Clinical Commissioning Group</a:t>
            </a:r>
            <a:endParaRPr lang="en-US" dirty="0"/>
          </a:p>
        </p:txBody>
      </p:sp>
      <p:sp>
        <p:nvSpPr>
          <p:cNvPr id="5" name="Slide Number Placeholder 4"/>
          <p:cNvSpPr>
            <a:spLocks noGrp="1"/>
          </p:cNvSpPr>
          <p:nvPr>
            <p:ph type="sldNum" sz="quarter" idx="12"/>
          </p:nvPr>
        </p:nvSpPr>
        <p:spPr/>
        <p:txBody>
          <a:bodyPr/>
          <a:lstStyle/>
          <a:p>
            <a:fld id="{A0F851AD-1D35-BD42-A0D7-8097E22F919A}" type="slidenum">
              <a:rPr lang="en-US" smtClean="0"/>
              <a:t>19</a:t>
            </a:fld>
            <a:endParaRPr lang="en-US"/>
          </a:p>
        </p:txBody>
      </p:sp>
    </p:spTree>
    <p:extLst>
      <p:ext uri="{BB962C8B-B14F-4D97-AF65-F5344CB8AC3E}">
        <p14:creationId xmlns:p14="http://schemas.microsoft.com/office/powerpoint/2010/main" val="293677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F12A6-E454-A744-8955-1A81487EF201}"/>
              </a:ext>
            </a:extLst>
          </p:cNvPr>
          <p:cNvSpPr>
            <a:spLocks noGrp="1"/>
          </p:cNvSpPr>
          <p:nvPr>
            <p:ph type="title"/>
          </p:nvPr>
        </p:nvSpPr>
        <p:spPr/>
        <p:txBody>
          <a:bodyPr>
            <a:normAutofit fontScale="90000"/>
          </a:bodyPr>
          <a:lstStyle/>
          <a:p>
            <a:r>
              <a:rPr lang="en-GB" dirty="0" smtClean="0"/>
              <a:t/>
            </a:r>
            <a:br>
              <a:rPr lang="en-GB" dirty="0" smtClean="0"/>
            </a:br>
            <a:r>
              <a:rPr lang="en-GB" b="1" dirty="0" smtClean="0"/>
              <a:t>When is a pressure ulcer a safeguarding matter? </a:t>
            </a:r>
            <a:r>
              <a:rPr lang="en-GB" dirty="0" smtClean="0"/>
              <a:t/>
            </a:r>
            <a:br>
              <a:rPr lang="en-GB" dirty="0" smtClean="0"/>
            </a:br>
            <a:endParaRPr lang="en-GB" dirty="0"/>
          </a:p>
        </p:txBody>
      </p:sp>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p:txBody>
          <a:bodyPr>
            <a:normAutofit fontScale="92500" lnSpcReduction="20000"/>
          </a:bodyPr>
          <a:lstStyle/>
          <a:p>
            <a:r>
              <a:rPr lang="en-GB" dirty="0" smtClean="0"/>
              <a:t>[…] </a:t>
            </a:r>
            <a:r>
              <a:rPr lang="en-GB" dirty="0"/>
              <a:t>If it appears to local authorities that the person is experiencing, or at risk of, abuse or neglect, they must carry out a safeguarding enquiry and decide with the adult in question what action, if any, is necessary and by whom. </a:t>
            </a:r>
          </a:p>
          <a:p>
            <a:r>
              <a:rPr lang="en-GB" dirty="0" smtClean="0"/>
              <a:t>The </a:t>
            </a:r>
            <a:r>
              <a:rPr lang="en-GB" dirty="0"/>
              <a:t>decision to carry out a safeguarding enquiry does not depend on the person’s eligibility, but should be taken wherever there is reasonable cause to think that the person is experiencing, or is at risk of, abuse or neglect. </a:t>
            </a:r>
            <a:r>
              <a:rPr lang="en-GB" i="1" dirty="0"/>
              <a:t>Where this is the case, a local authority must carry out (or request others to carry out) whatever enquiries it thinks are necessary in order to decide whether any further action is necessary. </a:t>
            </a:r>
            <a:endParaRPr lang="en-GB" dirty="0"/>
          </a:p>
          <a:p>
            <a:pPr marL="0" indent="0" algn="r">
              <a:buNone/>
            </a:pPr>
            <a:r>
              <a:rPr lang="en-GB" dirty="0" err="1"/>
              <a:t>DoH&amp;SC</a:t>
            </a:r>
            <a:r>
              <a:rPr lang="en-GB" dirty="0"/>
              <a:t> (</a:t>
            </a:r>
            <a:r>
              <a:rPr lang="en-GB" dirty="0" smtClean="0"/>
              <a:t>2021) </a:t>
            </a:r>
            <a:r>
              <a:rPr lang="en-GB" dirty="0"/>
              <a:t>Care and Support Statutory Guidance 6.54 &amp; </a:t>
            </a:r>
            <a:r>
              <a:rPr lang="en-GB" dirty="0" smtClean="0"/>
              <a:t>6.55 </a:t>
            </a:r>
            <a:endParaRPr lang="en-US"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2</a:t>
            </a:fld>
            <a:endParaRPr lang="en-US"/>
          </a:p>
        </p:txBody>
      </p:sp>
    </p:spTree>
    <p:extLst>
      <p:ext uri="{BB962C8B-B14F-4D97-AF65-F5344CB8AC3E}">
        <p14:creationId xmlns:p14="http://schemas.microsoft.com/office/powerpoint/2010/main" val="41338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a:xfrm>
            <a:off x="431999" y="1376039"/>
            <a:ext cx="11319030" cy="4839323"/>
          </a:xfrm>
        </p:spPr>
        <p:txBody>
          <a:bodyPr>
            <a:normAutofit fontScale="85000" lnSpcReduction="20000"/>
          </a:bodyPr>
          <a:lstStyle/>
          <a:p>
            <a:pPr marL="0" indent="0">
              <a:buNone/>
            </a:pPr>
            <a:r>
              <a:rPr lang="en-GB" dirty="0"/>
              <a:t>Telford and Wrekin Safeguarding Partnership: </a:t>
            </a:r>
            <a:r>
              <a:rPr lang="en-GB" u="sng" dirty="0">
                <a:hlinkClick r:id="rId2"/>
              </a:rPr>
              <a:t>https://</a:t>
            </a:r>
            <a:r>
              <a:rPr lang="en-GB" u="sng" dirty="0" smtClean="0">
                <a:hlinkClick r:id="rId2"/>
              </a:rPr>
              <a:t>www.telfordsafeguardingpartnership.org.uk/site/index.php</a:t>
            </a:r>
            <a:endParaRPr lang="en-GB" u="sng" dirty="0" smtClean="0"/>
          </a:p>
          <a:p>
            <a:pPr marL="0" indent="0">
              <a:buNone/>
            </a:pPr>
            <a:r>
              <a:rPr lang="en-GB" u="sng" dirty="0">
                <a:hlinkClick r:id="rId3"/>
              </a:rPr>
              <a:t>Safeguarding Threshold of Needs Matrix - Telford and Wrekin Safeguarding Partnership </a:t>
            </a:r>
            <a:r>
              <a:rPr lang="en-GB" dirty="0"/>
              <a:t> as page 12 covers Pressure Ulcers</a:t>
            </a:r>
            <a:endParaRPr lang="en-GB" u="sng" dirty="0" smtClean="0"/>
          </a:p>
          <a:p>
            <a:pPr marL="0" indent="0">
              <a:buNone/>
            </a:pPr>
            <a:r>
              <a:rPr lang="en-GB" dirty="0"/>
              <a:t>NHS - </a:t>
            </a:r>
            <a:r>
              <a:rPr lang="en-GB" u="sng" dirty="0">
                <a:hlinkClick r:id="rId4"/>
              </a:rPr>
              <a:t>https://www.nhs.uk/conditions/pressure-sores/</a:t>
            </a:r>
            <a:endParaRPr lang="en-GB" dirty="0"/>
          </a:p>
          <a:p>
            <a:pPr marL="0" indent="0">
              <a:buNone/>
            </a:pPr>
            <a:r>
              <a:rPr lang="en-GB" dirty="0" smtClean="0"/>
              <a:t>Tissue </a:t>
            </a:r>
            <a:r>
              <a:rPr lang="en-GB" dirty="0"/>
              <a:t>Viability Society - </a:t>
            </a:r>
            <a:r>
              <a:rPr lang="en-GB" u="sng" dirty="0">
                <a:hlinkClick r:id="rId5"/>
              </a:rPr>
              <a:t>https://tvs.org.uk/stop-pressure</a:t>
            </a:r>
            <a:r>
              <a:rPr lang="en-GB" u="sng" dirty="0" smtClean="0">
                <a:hlinkClick r:id="rId5"/>
              </a:rPr>
              <a:t>/</a:t>
            </a:r>
            <a:endParaRPr lang="en-GB" u="sng" dirty="0" smtClean="0"/>
          </a:p>
          <a:p>
            <a:pPr marL="0" indent="0">
              <a:buNone/>
            </a:pPr>
            <a:r>
              <a:rPr lang="en-GB" dirty="0"/>
              <a:t>SCHT Tissue Viability Page which includes information, resources and the referral process:  </a:t>
            </a:r>
            <a:r>
              <a:rPr lang="en-GB" u="sng" dirty="0">
                <a:hlinkClick r:id="rId6"/>
              </a:rPr>
              <a:t>Wounds, ulcers &amp; pressure sores - tissue viability services (shropscommunityhealth.nhs.uk</a:t>
            </a:r>
            <a:r>
              <a:rPr lang="en-GB" u="sng" dirty="0" smtClean="0">
                <a:hlinkClick r:id="rId6"/>
              </a:rPr>
              <a:t>)</a:t>
            </a:r>
            <a:endParaRPr lang="en-GB" u="sng" dirty="0" smtClean="0"/>
          </a:p>
          <a:p>
            <a:pPr marL="0" indent="0">
              <a:buNone/>
            </a:pPr>
            <a:r>
              <a:rPr lang="en-GB" dirty="0"/>
              <a:t>Gov.UK - </a:t>
            </a:r>
            <a:r>
              <a:rPr lang="en-GB" u="sng" dirty="0">
                <a:hlinkClick r:id="rId7"/>
              </a:rPr>
              <a:t>https://www.gov.uk/government/publications/pressure-ulcers-safeguarding-adults-protocol</a:t>
            </a:r>
            <a:endParaRPr lang="en-GB" dirty="0"/>
          </a:p>
          <a:p>
            <a:pPr marL="0" indent="0">
              <a:buNone/>
            </a:pPr>
            <a:endParaRPr lang="en-GB" dirty="0"/>
          </a:p>
          <a:p>
            <a:pPr marL="0" indent="0">
              <a:buNone/>
            </a:pPr>
            <a:endParaRPr lang="en-GB" dirty="0"/>
          </a:p>
          <a:p>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smtClean="0"/>
              <a:t>NHS Shropshire, Telford and Wrekin Clinical Commissioning Group</a:t>
            </a:r>
            <a:endParaRPr lang="en-US" dirty="0"/>
          </a:p>
        </p:txBody>
      </p:sp>
      <p:sp>
        <p:nvSpPr>
          <p:cNvPr id="5" name="Slide Number Placeholder 4"/>
          <p:cNvSpPr>
            <a:spLocks noGrp="1"/>
          </p:cNvSpPr>
          <p:nvPr>
            <p:ph type="sldNum" sz="quarter" idx="12"/>
          </p:nvPr>
        </p:nvSpPr>
        <p:spPr/>
        <p:txBody>
          <a:bodyPr/>
          <a:lstStyle/>
          <a:p>
            <a:fld id="{A0F851AD-1D35-BD42-A0D7-8097E22F919A}" type="slidenum">
              <a:rPr lang="en-US" smtClean="0"/>
              <a:t>20</a:t>
            </a:fld>
            <a:endParaRPr lang="en-US"/>
          </a:p>
        </p:txBody>
      </p:sp>
    </p:spTree>
    <p:extLst>
      <p:ext uri="{BB962C8B-B14F-4D97-AF65-F5344CB8AC3E}">
        <p14:creationId xmlns:p14="http://schemas.microsoft.com/office/powerpoint/2010/main" val="23948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Questions/Comments/Discussions</a:t>
            </a:r>
            <a:endParaRPr lang="en-GB" dirty="0"/>
          </a:p>
        </p:txBody>
      </p:sp>
      <p:sp>
        <p:nvSpPr>
          <p:cNvPr id="4" name="Footer Placeholder 3"/>
          <p:cNvSpPr>
            <a:spLocks noGrp="1"/>
          </p:cNvSpPr>
          <p:nvPr>
            <p:ph type="ftr" sz="quarter" idx="11"/>
          </p:nvPr>
        </p:nvSpPr>
        <p:spPr/>
        <p:txBody>
          <a:bodyPr/>
          <a:lstStyle/>
          <a:p>
            <a:r>
              <a:rPr lang="en-US" smtClean="0"/>
              <a:t>NHS Shropshire, Telford and Wrekin Clinical Commissioning Group</a:t>
            </a:r>
            <a:endParaRPr lang="en-US" dirty="0"/>
          </a:p>
        </p:txBody>
      </p:sp>
      <p:sp>
        <p:nvSpPr>
          <p:cNvPr id="5" name="Slide Number Placeholder 4"/>
          <p:cNvSpPr>
            <a:spLocks noGrp="1"/>
          </p:cNvSpPr>
          <p:nvPr>
            <p:ph type="sldNum" sz="quarter" idx="12"/>
          </p:nvPr>
        </p:nvSpPr>
        <p:spPr/>
        <p:txBody>
          <a:bodyPr/>
          <a:lstStyle/>
          <a:p>
            <a:fld id="{A0F851AD-1D35-BD42-A0D7-8097E22F919A}" type="slidenum">
              <a:rPr lang="en-US" smtClean="0"/>
              <a:t>21</a:t>
            </a:fld>
            <a:endParaRPr lang="en-US"/>
          </a:p>
        </p:txBody>
      </p:sp>
      <p:pic>
        <p:nvPicPr>
          <p:cNvPr id="1026" name="Picture 2" descr="\\athena\telfordccgdfs$\users\JonesRac\My Pictures\question ma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0638" y="1766888"/>
            <a:ext cx="2790725" cy="405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2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a:xfrm>
            <a:off x="431999" y="755437"/>
            <a:ext cx="11319030" cy="4709447"/>
          </a:xfrm>
        </p:spPr>
        <p:txBody>
          <a:bodyPr>
            <a:normAutofit lnSpcReduction="10000"/>
          </a:bodyPr>
          <a:lstStyle/>
          <a:p>
            <a:r>
              <a:rPr lang="en-GB" dirty="0" smtClean="0"/>
              <a:t>Where </a:t>
            </a:r>
            <a:r>
              <a:rPr lang="en-GB" dirty="0"/>
              <a:t>there is </a:t>
            </a:r>
            <a:r>
              <a:rPr lang="en-GB" u="sng" dirty="0"/>
              <a:t>poor, neglectful care or practice</a:t>
            </a:r>
            <a:r>
              <a:rPr lang="en-GB" dirty="0"/>
              <a:t>, resulting in pressure sores… then an employer-led disciplinary response may be more appropriate; but this situation will need additional responses such as clinical intervention to improve the care given immediately and a clinical audit of practice. </a:t>
            </a:r>
          </a:p>
          <a:p>
            <a:r>
              <a:rPr lang="en-GB" dirty="0"/>
              <a:t>[…] </a:t>
            </a:r>
            <a:r>
              <a:rPr lang="en-GB" dirty="0" smtClean="0"/>
              <a:t>For </a:t>
            </a:r>
            <a:r>
              <a:rPr lang="en-GB" dirty="0"/>
              <a:t>example, health professionals should undertake enquiries and treatment plans relating to medicines management or pressure sores. </a:t>
            </a:r>
            <a:endParaRPr lang="en-GB" dirty="0" smtClean="0"/>
          </a:p>
          <a:p>
            <a:endParaRPr lang="en-GB" dirty="0"/>
          </a:p>
          <a:p>
            <a:pPr marL="0" indent="0" algn="r">
              <a:buNone/>
            </a:pPr>
            <a:r>
              <a:rPr lang="en-GB" dirty="0" err="1"/>
              <a:t>DoH&amp;SC</a:t>
            </a:r>
            <a:r>
              <a:rPr lang="en-GB" dirty="0"/>
              <a:t> (</a:t>
            </a:r>
            <a:r>
              <a:rPr lang="en-GB" dirty="0" smtClean="0"/>
              <a:t>2021) </a:t>
            </a:r>
            <a:r>
              <a:rPr lang="en-GB" dirty="0"/>
              <a:t>Care and Support Statutory Guidance,14.42 &amp; </a:t>
            </a:r>
            <a:r>
              <a:rPr lang="en-GB" dirty="0" smtClean="0"/>
              <a:t>14.82 </a:t>
            </a:r>
            <a:endParaRPr lang="en-US"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3</a:t>
            </a:fld>
            <a:endParaRPr lang="en-US"/>
          </a:p>
        </p:txBody>
      </p:sp>
    </p:spTree>
    <p:extLst>
      <p:ext uri="{BB962C8B-B14F-4D97-AF65-F5344CB8AC3E}">
        <p14:creationId xmlns:p14="http://schemas.microsoft.com/office/powerpoint/2010/main" val="1220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F12A6-E454-A744-8955-1A81487EF201}"/>
              </a:ext>
            </a:extLst>
          </p:cNvPr>
          <p:cNvSpPr>
            <a:spLocks noGrp="1"/>
          </p:cNvSpPr>
          <p:nvPr>
            <p:ph type="title"/>
          </p:nvPr>
        </p:nvSpPr>
        <p:spPr>
          <a:xfrm>
            <a:off x="440968" y="181039"/>
            <a:ext cx="11319030" cy="652496"/>
          </a:xfrm>
        </p:spPr>
        <p:txBody>
          <a:bodyPr>
            <a:normAutofit fontScale="90000"/>
          </a:bodyPr>
          <a:lstStyle/>
          <a:p>
            <a:r>
              <a:rPr lang="en-GB" dirty="0" smtClean="0"/>
              <a:t/>
            </a:r>
            <a:br>
              <a:rPr lang="en-GB" dirty="0" smtClean="0"/>
            </a:br>
            <a:r>
              <a:rPr lang="en-GB" b="1" dirty="0" smtClean="0"/>
              <a:t>So </a:t>
            </a:r>
            <a:r>
              <a:rPr lang="en-GB" b="1" dirty="0"/>
              <a:t>are pressure ulcers a safeguarding matter??????? </a:t>
            </a:r>
            <a:r>
              <a:rPr lang="en-GB" b="1" dirty="0" smtClean="0"/>
              <a:t> </a:t>
            </a:r>
            <a:r>
              <a:rPr lang="en-GB" dirty="0" smtClean="0"/>
              <a:t/>
            </a:r>
            <a:br>
              <a:rPr lang="en-GB" dirty="0" smtClean="0"/>
            </a:br>
            <a:endParaRPr lang="en-GB"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4</a:t>
            </a:fld>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62" b="1524"/>
          <a:stretch/>
        </p:blipFill>
        <p:spPr bwMode="auto">
          <a:xfrm>
            <a:off x="4641850" y="833535"/>
            <a:ext cx="2859962" cy="401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31998" y="5349750"/>
            <a:ext cx="11243707" cy="369332"/>
          </a:xfrm>
          <a:prstGeom prst="rect">
            <a:avLst/>
          </a:prstGeom>
        </p:spPr>
        <p:txBody>
          <a:bodyPr wrap="square">
            <a:spAutoFit/>
          </a:bodyPr>
          <a:lstStyle/>
          <a:p>
            <a:r>
              <a:rPr lang="en-GB" dirty="0" smtClean="0">
                <a:hlinkClick r:id="rId4"/>
              </a:rPr>
              <a:t>Safeguarding adults protocol: pressure ulcers and the interface with a safeguarding enquiry </a:t>
            </a:r>
            <a:endParaRPr lang="en-GB" dirty="0"/>
          </a:p>
        </p:txBody>
      </p:sp>
    </p:spTree>
    <p:extLst>
      <p:ext uri="{BB962C8B-B14F-4D97-AF65-F5344CB8AC3E}">
        <p14:creationId xmlns:p14="http://schemas.microsoft.com/office/powerpoint/2010/main" val="5797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a:xfrm>
            <a:off x="431999" y="755437"/>
            <a:ext cx="11319030" cy="5487319"/>
          </a:xfrm>
        </p:spPr>
        <p:txBody>
          <a:bodyPr>
            <a:normAutofit/>
          </a:bodyPr>
          <a:lstStyle/>
          <a:p>
            <a:pPr marL="0" indent="0">
              <a:buNone/>
            </a:pPr>
            <a:r>
              <a:rPr lang="en-US" sz="3200" b="1" dirty="0" smtClean="0">
                <a:solidFill>
                  <a:schemeClr val="accent1"/>
                </a:solidFill>
              </a:rPr>
              <a:t>Aim of the Guidance</a:t>
            </a:r>
          </a:p>
          <a:p>
            <a:r>
              <a:rPr lang="en-US" sz="2400" dirty="0" smtClean="0">
                <a:solidFill>
                  <a:schemeClr val="tx1"/>
                </a:solidFill>
              </a:rPr>
              <a:t>To assist practitioners and managers to provide a caring, speedy and appropriate response to individuals at risk of developing pressure ulcers.</a:t>
            </a:r>
          </a:p>
          <a:p>
            <a:r>
              <a:rPr lang="en-US" sz="2400" dirty="0" smtClean="0">
                <a:solidFill>
                  <a:schemeClr val="tx1"/>
                </a:solidFill>
              </a:rPr>
              <a:t>Where a pressure ulcer does occur the guidance provides a clear process to manage the removal and reduction of harm to the individual, whilst considering if an adult safeguarding response under Section 42 of the Care Act is necessary.</a:t>
            </a:r>
          </a:p>
          <a:p>
            <a:r>
              <a:rPr lang="en-GB" sz="2400" dirty="0"/>
              <a:t>Pressure </a:t>
            </a:r>
            <a:r>
              <a:rPr lang="en-GB" sz="2400" dirty="0" smtClean="0"/>
              <a:t>ulcers are  </a:t>
            </a:r>
            <a:r>
              <a:rPr lang="en-GB" sz="2400" dirty="0"/>
              <a:t>largely </a:t>
            </a:r>
            <a:r>
              <a:rPr lang="en-GB" sz="2400" dirty="0" smtClean="0"/>
              <a:t>preventable and </a:t>
            </a:r>
            <a:r>
              <a:rPr lang="en-GB" sz="2400" dirty="0"/>
              <a:t>cause distress to individuals and their </a:t>
            </a:r>
            <a:r>
              <a:rPr lang="en-GB" sz="2400" dirty="0" smtClean="0"/>
              <a:t>families.</a:t>
            </a:r>
          </a:p>
          <a:p>
            <a:r>
              <a:rPr lang="en-GB" sz="2400" dirty="0" smtClean="0">
                <a:solidFill>
                  <a:schemeClr val="tx1"/>
                </a:solidFill>
              </a:rPr>
              <a:t>Prevention is key.  </a:t>
            </a:r>
            <a:endParaRPr lang="en-US" sz="2400" dirty="0">
              <a:solidFill>
                <a:schemeClr val="tx1"/>
              </a:solidFill>
            </a:endParaRPr>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5</a:t>
            </a:fld>
            <a:endParaRPr lang="en-US"/>
          </a:p>
        </p:txBody>
      </p:sp>
    </p:spTree>
    <p:extLst>
      <p:ext uri="{BB962C8B-B14F-4D97-AF65-F5344CB8AC3E}">
        <p14:creationId xmlns:p14="http://schemas.microsoft.com/office/powerpoint/2010/main" val="234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a:xfrm>
            <a:off x="431999" y="755437"/>
            <a:ext cx="11319030" cy="5487319"/>
          </a:xfrm>
        </p:spPr>
        <p:txBody>
          <a:bodyPr>
            <a:normAutofit lnSpcReduction="10000"/>
          </a:bodyPr>
          <a:lstStyle/>
          <a:p>
            <a:pPr marL="0" indent="0">
              <a:buNone/>
            </a:pPr>
            <a:r>
              <a:rPr lang="en-US" sz="3200" b="1" dirty="0" smtClean="0">
                <a:solidFill>
                  <a:schemeClr val="accent1"/>
                </a:solidFill>
              </a:rPr>
              <a:t>What must happen:</a:t>
            </a:r>
            <a:endParaRPr lang="en-US" sz="3200" b="1" dirty="0">
              <a:solidFill>
                <a:schemeClr val="accent1"/>
              </a:solidFill>
            </a:endParaRPr>
          </a:p>
          <a:p>
            <a:r>
              <a:rPr lang="en-GB" sz="2400" dirty="0" smtClean="0">
                <a:solidFill>
                  <a:schemeClr val="tx1"/>
                </a:solidFill>
              </a:rPr>
              <a:t>It is vital that any assessment including risk assessments, address the likelihood of pressure ulcers developing and what action must be taken to prevent them.  All  staff should receive training in prevention and signs of developing pressure ulcers.</a:t>
            </a:r>
          </a:p>
          <a:p>
            <a:r>
              <a:rPr lang="en-GB" sz="2400" dirty="0" smtClean="0">
                <a:solidFill>
                  <a:schemeClr val="tx1"/>
                </a:solidFill>
              </a:rPr>
              <a:t>Practitioners and managers responsible for carrying out assessments and arranging services need to know how to access clinical advice to support care planning and do this at the earliest opportunity to prevent or respond to pressure ulcers.</a:t>
            </a:r>
          </a:p>
          <a:p>
            <a:r>
              <a:rPr lang="en-GB" sz="2400" dirty="0" smtClean="0">
                <a:solidFill>
                  <a:schemeClr val="tx1"/>
                </a:solidFill>
              </a:rPr>
              <a:t>All incidences of pressure ulcers should be investigated to support organisational and system learning and appropriate actions to prevent further occurrences.</a:t>
            </a:r>
          </a:p>
          <a:p>
            <a:endParaRPr lang="en-US" sz="2400" dirty="0">
              <a:solidFill>
                <a:schemeClr val="tx1"/>
              </a:solidFill>
            </a:endParaRPr>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6</a:t>
            </a:fld>
            <a:endParaRPr lang="en-US"/>
          </a:p>
        </p:txBody>
      </p:sp>
    </p:spTree>
    <p:extLst>
      <p:ext uri="{BB962C8B-B14F-4D97-AF65-F5344CB8AC3E}">
        <p14:creationId xmlns:p14="http://schemas.microsoft.com/office/powerpoint/2010/main" val="25336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ln>
            <a:noFill/>
          </a:ln>
        </p:spPr>
        <p:txBody>
          <a:bodyPr>
            <a:normAutofit fontScale="92500" lnSpcReduction="10000"/>
          </a:bodyPr>
          <a:lstStyle/>
          <a:p>
            <a:r>
              <a:rPr lang="en-GB" dirty="0" smtClean="0"/>
              <a:t>Protocol aim – </a:t>
            </a:r>
            <a:r>
              <a:rPr lang="en-GB" dirty="0" smtClean="0">
                <a:solidFill>
                  <a:srgbClr val="FF0000"/>
                </a:solidFill>
              </a:rPr>
              <a:t>prevention</a:t>
            </a:r>
            <a:r>
              <a:rPr lang="en-GB" dirty="0" smtClean="0"/>
              <a:t> of pressure ulcers wherever possible </a:t>
            </a:r>
          </a:p>
          <a:p>
            <a:r>
              <a:rPr lang="en-GB" dirty="0" smtClean="0"/>
              <a:t>Providing a process for the </a:t>
            </a:r>
            <a:r>
              <a:rPr lang="en-GB" dirty="0" smtClean="0">
                <a:solidFill>
                  <a:srgbClr val="FF0000"/>
                </a:solidFill>
              </a:rPr>
              <a:t>clinical and management of the removal and reduction of harm</a:t>
            </a:r>
            <a:r>
              <a:rPr lang="en-GB" dirty="0" smtClean="0"/>
              <a:t> to the individual</a:t>
            </a:r>
          </a:p>
          <a:p>
            <a:r>
              <a:rPr lang="en-GB" dirty="0" smtClean="0"/>
              <a:t>Focus on removal of harm = </a:t>
            </a:r>
            <a:r>
              <a:rPr lang="en-GB" dirty="0" smtClean="0">
                <a:solidFill>
                  <a:srgbClr val="FF0000"/>
                </a:solidFill>
              </a:rPr>
              <a:t>speedy clinical intervention</a:t>
            </a:r>
            <a:r>
              <a:rPr lang="en-GB" dirty="0" smtClean="0"/>
              <a:t>.</a:t>
            </a:r>
          </a:p>
          <a:p>
            <a:r>
              <a:rPr lang="en-GB" dirty="0" smtClean="0"/>
              <a:t>Considers </a:t>
            </a:r>
            <a:r>
              <a:rPr lang="en-GB" dirty="0"/>
              <a:t>if an adult safeguarding response under Section 42 of the Care Act 2014 is necessary</a:t>
            </a:r>
            <a:r>
              <a:rPr lang="en-GB" dirty="0" smtClean="0"/>
              <a:t>.</a:t>
            </a:r>
          </a:p>
          <a:p>
            <a:r>
              <a:rPr lang="en-GB" dirty="0"/>
              <a:t>The response to the presence of pressure ulcers should </a:t>
            </a:r>
            <a:r>
              <a:rPr lang="en-GB" dirty="0">
                <a:solidFill>
                  <a:srgbClr val="FF0000"/>
                </a:solidFill>
              </a:rPr>
              <a:t>involve the individual and their family</a:t>
            </a:r>
            <a:r>
              <a:rPr lang="en-GB" dirty="0"/>
              <a:t>, explaining the concerns and seeking their views. </a:t>
            </a:r>
            <a:endParaRPr lang="en-GB" dirty="0"/>
          </a:p>
          <a:p>
            <a:endParaRPr lang="en-GB" dirty="0"/>
          </a:p>
        </p:txBody>
      </p:sp>
      <p:sp>
        <p:nvSpPr>
          <p:cNvPr id="4" name="Footer Placeholder 3"/>
          <p:cNvSpPr>
            <a:spLocks noGrp="1"/>
          </p:cNvSpPr>
          <p:nvPr>
            <p:ph type="ftr" sz="quarter" idx="11"/>
          </p:nvPr>
        </p:nvSpPr>
        <p:spPr/>
        <p:txBody>
          <a:bodyPr/>
          <a:lstStyle/>
          <a:p>
            <a:r>
              <a:rPr lang="en-US" smtClean="0"/>
              <a:t>NHS Shropshire, Telford and Wrekin Clinical Commissioning Group</a:t>
            </a:r>
            <a:endParaRPr lang="en-US" dirty="0"/>
          </a:p>
        </p:txBody>
      </p:sp>
      <p:sp>
        <p:nvSpPr>
          <p:cNvPr id="5" name="Slide Number Placeholder 4"/>
          <p:cNvSpPr>
            <a:spLocks noGrp="1"/>
          </p:cNvSpPr>
          <p:nvPr>
            <p:ph type="sldNum" sz="quarter" idx="12"/>
          </p:nvPr>
        </p:nvSpPr>
        <p:spPr/>
        <p:txBody>
          <a:bodyPr/>
          <a:lstStyle/>
          <a:p>
            <a:fld id="{A0F851AD-1D35-BD42-A0D7-8097E22F919A}" type="slidenum">
              <a:rPr lang="en-US" smtClean="0"/>
              <a:t>7</a:t>
            </a:fld>
            <a:endParaRPr lang="en-US"/>
          </a:p>
        </p:txBody>
      </p:sp>
    </p:spTree>
    <p:extLst>
      <p:ext uri="{BB962C8B-B14F-4D97-AF65-F5344CB8AC3E}">
        <p14:creationId xmlns:p14="http://schemas.microsoft.com/office/powerpoint/2010/main" val="25930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F12A6-E454-A744-8955-1A81487EF201}"/>
              </a:ext>
            </a:extLst>
          </p:cNvPr>
          <p:cNvSpPr>
            <a:spLocks noGrp="1"/>
          </p:cNvSpPr>
          <p:nvPr>
            <p:ph type="title"/>
          </p:nvPr>
        </p:nvSpPr>
        <p:spPr/>
        <p:txBody>
          <a:bodyPr>
            <a:normAutofit fontScale="90000"/>
          </a:bodyPr>
          <a:lstStyle/>
          <a:p>
            <a:r>
              <a:rPr lang="en-GB" dirty="0" smtClean="0"/>
              <a:t/>
            </a:r>
            <a:br>
              <a:rPr lang="en-GB" dirty="0" smtClean="0"/>
            </a:br>
            <a:r>
              <a:rPr lang="en-GB" b="1" dirty="0" smtClean="0"/>
              <a:t>Safeguarding </a:t>
            </a:r>
            <a:r>
              <a:rPr lang="en-GB" b="1" dirty="0"/>
              <a:t>Adults Protocol: Pressures Ulcers and the Interface with the Safeguarding Enquiry </a:t>
            </a:r>
            <a:r>
              <a:rPr lang="en-GB" b="1" dirty="0" smtClean="0"/>
              <a:t> </a:t>
            </a:r>
            <a:r>
              <a:rPr lang="en-GB" dirty="0" smtClean="0"/>
              <a:t/>
            </a:r>
            <a:br>
              <a:rPr lang="en-GB" dirty="0" smtClean="0"/>
            </a:br>
            <a:endParaRPr lang="en-GB" dirty="0"/>
          </a:p>
        </p:txBody>
      </p:sp>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p:txBody>
          <a:bodyPr>
            <a:normAutofit/>
          </a:bodyPr>
          <a:lstStyle/>
          <a:p>
            <a:r>
              <a:rPr lang="en-GB" dirty="0"/>
              <a:t>Published Jan 2018 reviewed November 2018</a:t>
            </a:r>
          </a:p>
          <a:p>
            <a:r>
              <a:rPr lang="en-GB" dirty="0" smtClean="0"/>
              <a:t>Pressure </a:t>
            </a:r>
            <a:r>
              <a:rPr lang="en-GB" dirty="0"/>
              <a:t>ulcers (PU) primarily a matter for clinical review not a safeguarding </a:t>
            </a:r>
            <a:r>
              <a:rPr lang="en-GB" dirty="0" smtClean="0"/>
              <a:t>enquiry</a:t>
            </a:r>
            <a:endParaRPr lang="en-GB" dirty="0"/>
          </a:p>
          <a:p>
            <a:r>
              <a:rPr lang="en-GB" dirty="0" smtClean="0"/>
              <a:t>All </a:t>
            </a:r>
            <a:r>
              <a:rPr lang="en-GB" dirty="0"/>
              <a:t>pressure ulcers should result in review/learning</a:t>
            </a:r>
          </a:p>
          <a:p>
            <a:r>
              <a:rPr lang="en-GB" dirty="0" smtClean="0"/>
              <a:t>Provides </a:t>
            </a:r>
            <a:r>
              <a:rPr lang="en-GB" dirty="0"/>
              <a:t>guidance as to when a PU </a:t>
            </a:r>
            <a:r>
              <a:rPr lang="en-GB" dirty="0" smtClean="0"/>
              <a:t>MAY </a:t>
            </a:r>
            <a:r>
              <a:rPr lang="en-GB" dirty="0"/>
              <a:t>require the raising of a safeguarding concern</a:t>
            </a:r>
            <a:endParaRPr lang="en-US"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8</a:t>
            </a:fld>
            <a:endParaRPr lang="en-US"/>
          </a:p>
        </p:txBody>
      </p:sp>
    </p:spTree>
    <p:extLst>
      <p:ext uri="{BB962C8B-B14F-4D97-AF65-F5344CB8AC3E}">
        <p14:creationId xmlns:p14="http://schemas.microsoft.com/office/powerpoint/2010/main" val="42691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F12A6-E454-A744-8955-1A81487EF201}"/>
              </a:ext>
            </a:extLst>
          </p:cNvPr>
          <p:cNvSpPr>
            <a:spLocks noGrp="1"/>
          </p:cNvSpPr>
          <p:nvPr>
            <p:ph type="title"/>
          </p:nvPr>
        </p:nvSpPr>
        <p:spPr>
          <a:xfrm>
            <a:off x="436485" y="622040"/>
            <a:ext cx="11319030" cy="753999"/>
          </a:xfrm>
        </p:spPr>
        <p:txBody>
          <a:bodyPr>
            <a:normAutofit fontScale="90000"/>
          </a:bodyPr>
          <a:lstStyle/>
          <a:p>
            <a:r>
              <a:rPr lang="en-GB" b="1" dirty="0"/>
              <a:t>R</a:t>
            </a:r>
            <a:r>
              <a:rPr lang="en-GB" b="1" dirty="0" smtClean="0"/>
              <a:t>equirements </a:t>
            </a:r>
            <a:r>
              <a:rPr lang="en-GB" b="1" dirty="0"/>
              <a:t>when severe pressure damage occurs</a:t>
            </a:r>
            <a:r>
              <a:rPr lang="en-GB" b="1" dirty="0" smtClean="0"/>
              <a:t>:   </a:t>
            </a:r>
            <a:r>
              <a:rPr lang="en-GB" dirty="0"/>
              <a:t/>
            </a:r>
            <a:br>
              <a:rPr lang="en-GB" dirty="0"/>
            </a:br>
            <a:r>
              <a:rPr lang="en-GB" sz="2700" b="1" dirty="0"/>
              <a:t>multiple Grade 2s, G3/4 or </a:t>
            </a:r>
            <a:r>
              <a:rPr lang="en-GB" sz="2700" b="1" dirty="0" err="1" smtClean="0"/>
              <a:t>ungradeable</a:t>
            </a:r>
            <a:r>
              <a:rPr lang="en-GB" sz="2700" b="1" dirty="0" smtClean="0"/>
              <a:t> </a:t>
            </a:r>
            <a:endParaRPr lang="en-GB" sz="2700" b="1" dirty="0"/>
          </a:p>
        </p:txBody>
      </p:sp>
      <p:sp>
        <p:nvSpPr>
          <p:cNvPr id="3" name="Content Placeholder 2">
            <a:extLst>
              <a:ext uri="{FF2B5EF4-FFF2-40B4-BE49-F238E27FC236}">
                <a16:creationId xmlns:a16="http://schemas.microsoft.com/office/drawing/2014/main" xmlns="" id="{019493F9-77BE-F043-AD2B-20943A4F2E74}"/>
              </a:ext>
            </a:extLst>
          </p:cNvPr>
          <p:cNvSpPr>
            <a:spLocks noGrp="1"/>
          </p:cNvSpPr>
          <p:nvPr>
            <p:ph idx="1"/>
          </p:nvPr>
        </p:nvSpPr>
        <p:spPr/>
        <p:txBody>
          <a:bodyPr>
            <a:normAutofit/>
          </a:bodyPr>
          <a:lstStyle/>
          <a:p>
            <a:r>
              <a:rPr lang="en-GB" dirty="0" smtClean="0"/>
              <a:t>Take </a:t>
            </a:r>
            <a:r>
              <a:rPr lang="en-GB" dirty="0"/>
              <a:t>immediate clinical action/seek advice </a:t>
            </a:r>
          </a:p>
          <a:p>
            <a:r>
              <a:rPr lang="en-GB" dirty="0" smtClean="0"/>
              <a:t>Raise </a:t>
            </a:r>
            <a:r>
              <a:rPr lang="en-GB" dirty="0"/>
              <a:t>internally as a safeguarding matter </a:t>
            </a:r>
          </a:p>
          <a:p>
            <a:r>
              <a:rPr lang="en-GB" dirty="0" smtClean="0"/>
              <a:t>Provide </a:t>
            </a:r>
            <a:r>
              <a:rPr lang="en-GB" dirty="0"/>
              <a:t>scrutiny and assurance </a:t>
            </a:r>
          </a:p>
          <a:p>
            <a:r>
              <a:rPr lang="en-GB" dirty="0" smtClean="0"/>
              <a:t>Determine </a:t>
            </a:r>
            <a:r>
              <a:rPr lang="en-GB" dirty="0"/>
              <a:t>if you need to raise a safeguarding </a:t>
            </a:r>
            <a:r>
              <a:rPr lang="en-GB" dirty="0" smtClean="0"/>
              <a:t>concern</a:t>
            </a:r>
            <a:endParaRPr lang="en-GB" dirty="0" smtClean="0">
              <a:solidFill>
                <a:srgbClr val="FF0000"/>
              </a:solidFill>
            </a:endParaRPr>
          </a:p>
          <a:p>
            <a:pPr marL="0" indent="0">
              <a:buNone/>
            </a:pPr>
            <a:endParaRPr lang="en-GB" dirty="0">
              <a:solidFill>
                <a:srgbClr val="FF0000"/>
              </a:solidFill>
            </a:endParaRPr>
          </a:p>
          <a:p>
            <a:pPr marL="0" indent="0">
              <a:buNone/>
            </a:pPr>
            <a:endParaRPr lang="en-US" dirty="0"/>
          </a:p>
        </p:txBody>
      </p:sp>
      <p:sp>
        <p:nvSpPr>
          <p:cNvPr id="4" name="Footer Placeholder 3">
            <a:extLst>
              <a:ext uri="{FF2B5EF4-FFF2-40B4-BE49-F238E27FC236}">
                <a16:creationId xmlns:a16="http://schemas.microsoft.com/office/drawing/2014/main" xmlns="" id="{19A330CD-326A-3E46-874A-0FCEAD1024FD}"/>
              </a:ext>
            </a:extLst>
          </p:cNvPr>
          <p:cNvSpPr>
            <a:spLocks noGrp="1"/>
          </p:cNvSpPr>
          <p:nvPr>
            <p:ph type="ftr" sz="quarter" idx="11"/>
          </p:nvPr>
        </p:nvSpPr>
        <p:spPr/>
        <p:txBody>
          <a:bodyPr/>
          <a:lstStyle/>
          <a:p>
            <a:r>
              <a:rPr lang="en-US"/>
              <a:t>NHS Shropshire, Telford and Wrekin Clinical Commissioning Group</a:t>
            </a:r>
            <a:endParaRPr lang="en-US" dirty="0"/>
          </a:p>
        </p:txBody>
      </p:sp>
      <p:sp>
        <p:nvSpPr>
          <p:cNvPr id="5" name="Slide Number Placeholder 4">
            <a:extLst>
              <a:ext uri="{FF2B5EF4-FFF2-40B4-BE49-F238E27FC236}">
                <a16:creationId xmlns:a16="http://schemas.microsoft.com/office/drawing/2014/main" xmlns="" id="{F2066BDC-9F20-0841-8E06-46BF2C46A756}"/>
              </a:ext>
            </a:extLst>
          </p:cNvPr>
          <p:cNvSpPr>
            <a:spLocks noGrp="1"/>
          </p:cNvSpPr>
          <p:nvPr>
            <p:ph type="sldNum" sz="quarter" idx="12"/>
          </p:nvPr>
        </p:nvSpPr>
        <p:spPr/>
        <p:txBody>
          <a:bodyPr/>
          <a:lstStyle/>
          <a:p>
            <a:fld id="{A0F851AD-1D35-BD42-A0D7-8097E22F919A}" type="slidenum">
              <a:rPr lang="en-US" smtClean="0"/>
              <a:t>9</a:t>
            </a:fld>
            <a:endParaRPr lang="en-US"/>
          </a:p>
        </p:txBody>
      </p:sp>
    </p:spTree>
    <p:extLst>
      <p:ext uri="{BB962C8B-B14F-4D97-AF65-F5344CB8AC3E}">
        <p14:creationId xmlns:p14="http://schemas.microsoft.com/office/powerpoint/2010/main" val="368488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STW CCG">
      <a:dk1>
        <a:srgbClr val="000000"/>
      </a:dk1>
      <a:lt1>
        <a:srgbClr val="FFFFFF"/>
      </a:lt1>
      <a:dk2>
        <a:srgbClr val="415563"/>
      </a:dk2>
      <a:lt2>
        <a:srgbClr val="E7E6E6"/>
      </a:lt2>
      <a:accent1>
        <a:srgbClr val="005EC4"/>
      </a:accent1>
      <a:accent2>
        <a:srgbClr val="002F86"/>
      </a:accent2>
      <a:accent3>
        <a:srgbClr val="00A8CE"/>
      </a:accent3>
      <a:accent4>
        <a:srgbClr val="00A399"/>
      </a:accent4>
      <a:accent5>
        <a:srgbClr val="78BE20"/>
      </a:accent5>
      <a:accent6>
        <a:srgbClr val="AE2473"/>
      </a:accent6>
      <a:hlink>
        <a:srgbClr val="005EC4"/>
      </a:hlink>
      <a:folHlink>
        <a:srgbClr val="AE24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4594D42F359344B7BC4AD887B0CE2A" ma:contentTypeVersion="7" ma:contentTypeDescription="Create a new document." ma:contentTypeScope="" ma:versionID="7d621349d87a53323d9f3894bc3fc6c8">
  <xsd:schema xmlns:xsd="http://www.w3.org/2001/XMLSchema" xmlns:xs="http://www.w3.org/2001/XMLSchema" xmlns:p="http://schemas.microsoft.com/office/2006/metadata/properties" xmlns:ns2="3a245aa1-b042-4d43-b4af-e4fb4ae8a4e2" targetNamespace="http://schemas.microsoft.com/office/2006/metadata/properties" ma:root="true" ma:fieldsID="52d35f55e298531ad92c3b99f2a9d164" ns2:_="">
    <xsd:import namespace="3a245aa1-b042-4d43-b4af-e4fb4ae8a4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45aa1-b042-4d43-b4af-e4fb4ae8a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A47014-DDE1-452D-9DF9-E396AA9D7FB0}">
  <ds:schemaRefs>
    <ds:schemaRef ds:uri="http://schemas.microsoft.com/sharepoint/v3/contenttype/forms"/>
  </ds:schemaRefs>
</ds:datastoreItem>
</file>

<file path=customXml/itemProps2.xml><?xml version="1.0" encoding="utf-8"?>
<ds:datastoreItem xmlns:ds="http://schemas.openxmlformats.org/officeDocument/2006/customXml" ds:itemID="{3FC0AF1F-AFF7-4BBB-A915-B2A88BD19A8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a245aa1-b042-4d43-b4af-e4fb4ae8a4e2"/>
    <ds:schemaRef ds:uri="http://www.w3.org/XML/1998/namespace"/>
    <ds:schemaRef ds:uri="http://purl.org/dc/elements/1.1/"/>
  </ds:schemaRefs>
</ds:datastoreItem>
</file>

<file path=customXml/itemProps3.xml><?xml version="1.0" encoding="utf-8"?>
<ds:datastoreItem xmlns:ds="http://schemas.openxmlformats.org/officeDocument/2006/customXml" ds:itemID="{308A9F55-931F-4096-99A3-68C0F57DA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245aa1-b042-4d43-b4af-e4fb4ae8a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11563</TotalTime>
  <Words>1685</Words>
  <Application>Microsoft Office PowerPoint</Application>
  <PresentationFormat>Custom</PresentationFormat>
  <Paragraphs>160</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Pressure Ulcers and Adult Safeguarding </vt:lpstr>
      <vt:lpstr> When is a pressure ulcer a safeguarding matter?  </vt:lpstr>
      <vt:lpstr>PowerPoint Presentation</vt:lpstr>
      <vt:lpstr> So are pressure ulcers a safeguarding matter???????   </vt:lpstr>
      <vt:lpstr>PowerPoint Presentation</vt:lpstr>
      <vt:lpstr>PowerPoint Presentation</vt:lpstr>
      <vt:lpstr>Key Messages</vt:lpstr>
      <vt:lpstr> Safeguarding Adults Protocol: Pressures Ulcers and the Interface with the Safeguarding Enquiry   </vt:lpstr>
      <vt:lpstr>Requirements when severe pressure damage occurs:    multiple Grade 2s, G3/4 or ungradeable </vt:lpstr>
      <vt:lpstr>Six questions (Appendix 3, Decision Guide)</vt:lpstr>
      <vt:lpstr>Six questions</vt:lpstr>
      <vt:lpstr>Six questions</vt:lpstr>
      <vt:lpstr>Six questions</vt:lpstr>
      <vt:lpstr>Outcome</vt:lpstr>
      <vt:lpstr>Telford and Wrekin Safeguarding Partnership – Pressure Ulcer and Safeguarding Process</vt:lpstr>
      <vt:lpstr>PowerPoint Presentation</vt:lpstr>
      <vt:lpstr>PowerPoint Presentation</vt:lpstr>
      <vt:lpstr>Before raising a safeguarding adults concern have you:      </vt:lpstr>
      <vt:lpstr>Checklist</vt:lpstr>
      <vt:lpstr>Resources</vt:lpstr>
      <vt:lpstr>Questions/Comments/Discussions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Rachel Jones</cp:lastModifiedBy>
  <cp:revision>103</cp:revision>
  <dcterms:created xsi:type="dcterms:W3CDTF">2021-02-04T10:31:12Z</dcterms:created>
  <dcterms:modified xsi:type="dcterms:W3CDTF">2022-04-08T09:08:01Z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0x0101007E4594D42F359344B7BC4AD887B0CE2A</vt:lpwstr>
  </property>
</Properties>
</file>