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33"/>
  </p:notesMasterIdLst>
  <p:sldIdLst>
    <p:sldId id="264" r:id="rId3"/>
    <p:sldId id="1103" r:id="rId4"/>
    <p:sldId id="1111" r:id="rId5"/>
    <p:sldId id="1093" r:id="rId6"/>
    <p:sldId id="1115" r:id="rId7"/>
    <p:sldId id="1128" r:id="rId8"/>
    <p:sldId id="1118" r:id="rId9"/>
    <p:sldId id="836" r:id="rId10"/>
    <p:sldId id="718" r:id="rId11"/>
    <p:sldId id="720" r:id="rId12"/>
    <p:sldId id="1131" r:id="rId13"/>
    <p:sldId id="1132" r:id="rId14"/>
    <p:sldId id="1127" r:id="rId15"/>
    <p:sldId id="950" r:id="rId16"/>
    <p:sldId id="1133" r:id="rId17"/>
    <p:sldId id="734" r:id="rId18"/>
    <p:sldId id="980" r:id="rId19"/>
    <p:sldId id="688" r:id="rId20"/>
    <p:sldId id="751" r:id="rId21"/>
    <p:sldId id="675" r:id="rId22"/>
    <p:sldId id="674" r:id="rId23"/>
    <p:sldId id="1141" r:id="rId24"/>
    <p:sldId id="1142" r:id="rId25"/>
    <p:sldId id="1112" r:id="rId26"/>
    <p:sldId id="1108" r:id="rId27"/>
    <p:sldId id="1125" r:id="rId28"/>
    <p:sldId id="1126" r:id="rId29"/>
    <p:sldId id="1121" r:id="rId30"/>
    <p:sldId id="1113" r:id="rId31"/>
    <p:sldId id="1087" r:id="rId32"/>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vin Lyn (DBS)" initials="GL(" lastIdx="1" clrIdx="0">
    <p:extLst>
      <p:ext uri="{19B8F6BF-5375-455C-9EA6-DF929625EA0E}">
        <p15:presenceInfo xmlns:p15="http://schemas.microsoft.com/office/powerpoint/2012/main" userId="S::lyn.gavin@dbs.gov.uk::2dddb107-746e-4ffd-a90d-5364604800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98"/>
    <a:srgbClr val="9C9A00"/>
    <a:srgbClr val="9C9F00"/>
    <a:srgbClr val="9B9C59"/>
    <a:srgbClr val="9CFF00"/>
    <a:srgbClr val="9C9AB3"/>
    <a:srgbClr val="8F23B3"/>
    <a:srgbClr val="F5E6FA"/>
    <a:srgbClr val="E6C3F3"/>
    <a:srgbClr val="B8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75558" autoAdjust="0"/>
  </p:normalViewPr>
  <p:slideViewPr>
    <p:cSldViewPr snapToGrid="0">
      <p:cViewPr varScale="1">
        <p:scale>
          <a:sx n="49" d="100"/>
          <a:sy n="49" d="100"/>
        </p:scale>
        <p:origin x="606" y="42"/>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2614B-143C-4EED-90D1-64C11C86215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99C0B08A-06FC-40E7-8A62-E288613C35C7}">
      <dgm:prSet custT="1"/>
      <dgm:spPr>
        <a:solidFill>
          <a:srgbClr val="CCCC00"/>
        </a:solidFill>
      </dgm:spPr>
      <dgm:t>
        <a:bodyPr/>
        <a:lstStyle/>
        <a:p>
          <a:r>
            <a:rPr lang="en-GB" sz="2800" b="1" dirty="0">
              <a:solidFill>
                <a:schemeClr val="tx1"/>
              </a:solidFill>
            </a:rPr>
            <a:t>81.9k </a:t>
          </a:r>
        </a:p>
        <a:p>
          <a:r>
            <a:rPr lang="en-GB" sz="1900" b="0" dirty="0">
              <a:solidFill>
                <a:schemeClr val="tx1"/>
              </a:solidFill>
            </a:rPr>
            <a:t>Individuals barred from working with children and/or adults</a:t>
          </a:r>
        </a:p>
      </dgm:t>
    </dgm:pt>
    <dgm:pt modelId="{54A8AC17-14A5-4501-B6FC-81D0FD242D60}" type="parTrans" cxnId="{74D08D2D-1BC5-488B-9F44-38D5B593B783}">
      <dgm:prSet/>
      <dgm:spPr/>
      <dgm:t>
        <a:bodyPr/>
        <a:lstStyle/>
        <a:p>
          <a:endParaRPr lang="en-GB"/>
        </a:p>
      </dgm:t>
    </dgm:pt>
    <dgm:pt modelId="{CFE39984-0B2E-4A64-9000-4F8B6F35932A}" type="sibTrans" cxnId="{74D08D2D-1BC5-488B-9F44-38D5B593B783}">
      <dgm:prSet/>
      <dgm:spPr/>
      <dgm:t>
        <a:bodyPr/>
        <a:lstStyle/>
        <a:p>
          <a:endParaRPr lang="en-GB"/>
        </a:p>
      </dgm:t>
    </dgm:pt>
    <dgm:pt modelId="{29DB0487-6D0E-4B28-B384-2BDFB5558ED0}">
      <dgm:prSet phldrT="[Text]" custT="1"/>
      <dgm:spPr>
        <a:solidFill>
          <a:srgbClr val="CCCC00"/>
        </a:solidFill>
      </dgm:spPr>
      <dgm:t>
        <a:bodyPr/>
        <a:lstStyle/>
        <a:p>
          <a:r>
            <a:rPr lang="en-GB" sz="2800" b="1" dirty="0">
              <a:solidFill>
                <a:schemeClr val="tx1"/>
              </a:solidFill>
            </a:rPr>
            <a:t>1.9m </a:t>
          </a:r>
        </a:p>
        <a:p>
          <a:r>
            <a:rPr lang="en-GB" sz="1900" dirty="0">
              <a:solidFill>
                <a:schemeClr val="tx1"/>
              </a:solidFill>
            </a:rPr>
            <a:t>Update Service Subscribers</a:t>
          </a:r>
        </a:p>
      </dgm:t>
    </dgm:pt>
    <dgm:pt modelId="{B9C65752-9D17-4457-BDC2-1D78A24E23A7}" type="parTrans" cxnId="{5AADEEC8-9D83-4592-9168-C4D42737E160}">
      <dgm:prSet/>
      <dgm:spPr/>
      <dgm:t>
        <a:bodyPr/>
        <a:lstStyle/>
        <a:p>
          <a:endParaRPr lang="en-GB"/>
        </a:p>
      </dgm:t>
    </dgm:pt>
    <dgm:pt modelId="{9392D013-7942-4516-B9BF-13B348B17404}" type="sibTrans" cxnId="{5AADEEC8-9D83-4592-9168-C4D42737E160}">
      <dgm:prSet/>
      <dgm:spPr/>
      <dgm:t>
        <a:bodyPr/>
        <a:lstStyle/>
        <a:p>
          <a:endParaRPr lang="en-GB"/>
        </a:p>
      </dgm:t>
    </dgm:pt>
    <dgm:pt modelId="{AED7BF43-F575-41A7-B5CB-C25FDE0067F6}">
      <dgm:prSet phldrT="[Text]" custT="1"/>
      <dgm:spPr>
        <a:solidFill>
          <a:srgbClr val="CCCC00"/>
        </a:solidFill>
      </dgm:spPr>
      <dgm:t>
        <a:bodyPr/>
        <a:lstStyle/>
        <a:p>
          <a:r>
            <a:rPr lang="en-GB" sz="2800" b="1" dirty="0">
              <a:solidFill>
                <a:schemeClr val="tx1"/>
              </a:solidFill>
            </a:rPr>
            <a:t>3.5m </a:t>
          </a:r>
        </a:p>
        <a:p>
          <a:r>
            <a:rPr lang="en-GB" sz="1900" dirty="0">
              <a:solidFill>
                <a:schemeClr val="tx1"/>
              </a:solidFill>
            </a:rPr>
            <a:t>Standard and Enhanced Disclosures</a:t>
          </a:r>
        </a:p>
      </dgm:t>
    </dgm:pt>
    <dgm:pt modelId="{11C41FA3-7A72-461D-ABB7-2FEBE971ED74}" type="parTrans" cxnId="{EF5206E2-9D35-451F-B98F-20628308A433}">
      <dgm:prSet/>
      <dgm:spPr/>
      <dgm:t>
        <a:bodyPr/>
        <a:lstStyle/>
        <a:p>
          <a:endParaRPr lang="en-GB"/>
        </a:p>
      </dgm:t>
    </dgm:pt>
    <dgm:pt modelId="{E7165EE8-E530-4BC2-8560-D519BD2E7A2D}" type="sibTrans" cxnId="{EF5206E2-9D35-451F-B98F-20628308A433}">
      <dgm:prSet/>
      <dgm:spPr/>
      <dgm:t>
        <a:bodyPr/>
        <a:lstStyle/>
        <a:p>
          <a:endParaRPr lang="en-GB"/>
        </a:p>
      </dgm:t>
    </dgm:pt>
    <dgm:pt modelId="{27E68CA5-DB3A-4C91-A26E-B595EA7CAB9B}">
      <dgm:prSet phldrT="[Text]" custT="1"/>
      <dgm:spPr>
        <a:solidFill>
          <a:srgbClr val="CCCC00"/>
        </a:solidFill>
      </dgm:spPr>
      <dgm:t>
        <a:bodyPr/>
        <a:lstStyle/>
        <a:p>
          <a:r>
            <a:rPr lang="en-GB" sz="2800" b="1">
              <a:solidFill>
                <a:schemeClr val="tx1"/>
              </a:solidFill>
            </a:rPr>
            <a:t>2.2m</a:t>
          </a:r>
          <a:r>
            <a:rPr lang="en-GB" sz="1900" b="1">
              <a:solidFill>
                <a:schemeClr val="tx1"/>
              </a:solidFill>
            </a:rPr>
            <a:t> </a:t>
          </a:r>
          <a:endParaRPr lang="en-GB" sz="1900" b="1" dirty="0">
            <a:solidFill>
              <a:schemeClr val="tx1"/>
            </a:solidFill>
          </a:endParaRPr>
        </a:p>
        <a:p>
          <a:r>
            <a:rPr lang="en-GB" sz="1900" dirty="0">
              <a:solidFill>
                <a:schemeClr val="tx1"/>
              </a:solidFill>
            </a:rPr>
            <a:t>Basic Disclosures</a:t>
          </a:r>
        </a:p>
      </dgm:t>
    </dgm:pt>
    <dgm:pt modelId="{F6F1D13A-7290-4AD0-9DAE-49DCBF9841FB}" type="parTrans" cxnId="{BF2AC1DE-25B4-4DCC-89ED-1C5884C292DC}">
      <dgm:prSet/>
      <dgm:spPr/>
      <dgm:t>
        <a:bodyPr/>
        <a:lstStyle/>
        <a:p>
          <a:endParaRPr lang="en-GB"/>
        </a:p>
      </dgm:t>
    </dgm:pt>
    <dgm:pt modelId="{C298E7B3-C654-4A93-AC24-2EA8E6D34A22}" type="sibTrans" cxnId="{BF2AC1DE-25B4-4DCC-89ED-1C5884C292DC}">
      <dgm:prSet/>
      <dgm:spPr/>
      <dgm:t>
        <a:bodyPr/>
        <a:lstStyle/>
        <a:p>
          <a:endParaRPr lang="en-GB"/>
        </a:p>
      </dgm:t>
    </dgm:pt>
    <dgm:pt modelId="{3E1DC8C0-20A6-4A4F-8F8E-6D9537DBC5BF}" type="pres">
      <dgm:prSet presAssocID="{9762614B-143C-4EED-90D1-64C11C862155}" presName="matrix" presStyleCnt="0">
        <dgm:presLayoutVars>
          <dgm:chMax val="1"/>
          <dgm:dir/>
          <dgm:resizeHandles val="exact"/>
        </dgm:presLayoutVars>
      </dgm:prSet>
      <dgm:spPr/>
      <dgm:t>
        <a:bodyPr/>
        <a:lstStyle/>
        <a:p>
          <a:endParaRPr lang="en-US"/>
        </a:p>
      </dgm:t>
    </dgm:pt>
    <dgm:pt modelId="{D013156D-C1B0-440A-9960-15B4497F8A80}" type="pres">
      <dgm:prSet presAssocID="{9762614B-143C-4EED-90D1-64C11C862155}" presName="diamond" presStyleLbl="bgShp" presStyleIdx="0" presStyleCnt="1"/>
      <dgm:spPr>
        <a:solidFill>
          <a:srgbClr val="9C9A00"/>
        </a:solidFill>
      </dgm:spPr>
    </dgm:pt>
    <dgm:pt modelId="{ED4B30B2-AC5E-456E-BBB8-C833E3E795BE}" type="pres">
      <dgm:prSet presAssocID="{9762614B-143C-4EED-90D1-64C11C862155}" presName="quad1" presStyleLbl="node1" presStyleIdx="0" presStyleCnt="4">
        <dgm:presLayoutVars>
          <dgm:chMax val="0"/>
          <dgm:chPref val="0"/>
          <dgm:bulletEnabled val="1"/>
        </dgm:presLayoutVars>
      </dgm:prSet>
      <dgm:spPr/>
      <dgm:t>
        <a:bodyPr/>
        <a:lstStyle/>
        <a:p>
          <a:endParaRPr lang="en-US"/>
        </a:p>
      </dgm:t>
    </dgm:pt>
    <dgm:pt modelId="{BDB79EF3-B7D3-4ED1-8EF6-DB5C41EB2F0F}" type="pres">
      <dgm:prSet presAssocID="{9762614B-143C-4EED-90D1-64C11C862155}" presName="quad2" presStyleLbl="node1" presStyleIdx="1" presStyleCnt="4">
        <dgm:presLayoutVars>
          <dgm:chMax val="0"/>
          <dgm:chPref val="0"/>
          <dgm:bulletEnabled val="1"/>
        </dgm:presLayoutVars>
      </dgm:prSet>
      <dgm:spPr/>
      <dgm:t>
        <a:bodyPr/>
        <a:lstStyle/>
        <a:p>
          <a:endParaRPr lang="en-US"/>
        </a:p>
      </dgm:t>
    </dgm:pt>
    <dgm:pt modelId="{8DDE3639-BF37-4EAF-9199-7379669414CC}" type="pres">
      <dgm:prSet presAssocID="{9762614B-143C-4EED-90D1-64C11C862155}" presName="quad3" presStyleLbl="node1" presStyleIdx="2" presStyleCnt="4">
        <dgm:presLayoutVars>
          <dgm:chMax val="0"/>
          <dgm:chPref val="0"/>
          <dgm:bulletEnabled val="1"/>
        </dgm:presLayoutVars>
      </dgm:prSet>
      <dgm:spPr/>
      <dgm:t>
        <a:bodyPr/>
        <a:lstStyle/>
        <a:p>
          <a:endParaRPr lang="en-US"/>
        </a:p>
      </dgm:t>
    </dgm:pt>
    <dgm:pt modelId="{9B9BD566-5128-4CCA-AA26-1B7C389BD653}" type="pres">
      <dgm:prSet presAssocID="{9762614B-143C-4EED-90D1-64C11C862155}" presName="quad4" presStyleLbl="node1" presStyleIdx="3" presStyleCnt="4">
        <dgm:presLayoutVars>
          <dgm:chMax val="0"/>
          <dgm:chPref val="0"/>
          <dgm:bulletEnabled val="1"/>
        </dgm:presLayoutVars>
      </dgm:prSet>
      <dgm:spPr/>
      <dgm:t>
        <a:bodyPr/>
        <a:lstStyle/>
        <a:p>
          <a:endParaRPr lang="en-US"/>
        </a:p>
      </dgm:t>
    </dgm:pt>
  </dgm:ptLst>
  <dgm:cxnLst>
    <dgm:cxn modelId="{5AADEEC8-9D83-4592-9168-C4D42737E160}" srcId="{9762614B-143C-4EED-90D1-64C11C862155}" destId="{29DB0487-6D0E-4B28-B384-2BDFB5558ED0}" srcOrd="1" destOrd="0" parTransId="{B9C65752-9D17-4457-BDC2-1D78A24E23A7}" sibTransId="{9392D013-7942-4516-B9BF-13B348B17404}"/>
    <dgm:cxn modelId="{3A15A6A5-4F1A-4DBF-A5D3-D842666A9A7E}" type="presOf" srcId="{29DB0487-6D0E-4B28-B384-2BDFB5558ED0}" destId="{BDB79EF3-B7D3-4ED1-8EF6-DB5C41EB2F0F}" srcOrd="0" destOrd="0" presId="urn:microsoft.com/office/officeart/2005/8/layout/matrix3"/>
    <dgm:cxn modelId="{EF5206E2-9D35-451F-B98F-20628308A433}" srcId="{9762614B-143C-4EED-90D1-64C11C862155}" destId="{AED7BF43-F575-41A7-B5CB-C25FDE0067F6}" srcOrd="2" destOrd="0" parTransId="{11C41FA3-7A72-461D-ABB7-2FEBE971ED74}" sibTransId="{E7165EE8-E530-4BC2-8560-D519BD2E7A2D}"/>
    <dgm:cxn modelId="{9E74AFF7-7875-49CA-8AEF-2C0BB167CBCC}" type="presOf" srcId="{AED7BF43-F575-41A7-B5CB-C25FDE0067F6}" destId="{8DDE3639-BF37-4EAF-9199-7379669414CC}" srcOrd="0" destOrd="0" presId="urn:microsoft.com/office/officeart/2005/8/layout/matrix3"/>
    <dgm:cxn modelId="{BF2AC1DE-25B4-4DCC-89ED-1C5884C292DC}" srcId="{9762614B-143C-4EED-90D1-64C11C862155}" destId="{27E68CA5-DB3A-4C91-A26E-B595EA7CAB9B}" srcOrd="3" destOrd="0" parTransId="{F6F1D13A-7290-4AD0-9DAE-49DCBF9841FB}" sibTransId="{C298E7B3-C654-4A93-AC24-2EA8E6D34A22}"/>
    <dgm:cxn modelId="{E48305B3-33DA-4FA9-A820-C9420BFEBAD1}" type="presOf" srcId="{99C0B08A-06FC-40E7-8A62-E288613C35C7}" destId="{ED4B30B2-AC5E-456E-BBB8-C833E3E795BE}" srcOrd="0" destOrd="0" presId="urn:microsoft.com/office/officeart/2005/8/layout/matrix3"/>
    <dgm:cxn modelId="{E8D1FA81-7610-4ED5-BC26-12E976067726}" type="presOf" srcId="{9762614B-143C-4EED-90D1-64C11C862155}" destId="{3E1DC8C0-20A6-4A4F-8F8E-6D9537DBC5BF}" srcOrd="0" destOrd="0" presId="urn:microsoft.com/office/officeart/2005/8/layout/matrix3"/>
    <dgm:cxn modelId="{74D08D2D-1BC5-488B-9F44-38D5B593B783}" srcId="{9762614B-143C-4EED-90D1-64C11C862155}" destId="{99C0B08A-06FC-40E7-8A62-E288613C35C7}" srcOrd="0" destOrd="0" parTransId="{54A8AC17-14A5-4501-B6FC-81D0FD242D60}" sibTransId="{CFE39984-0B2E-4A64-9000-4F8B6F35932A}"/>
    <dgm:cxn modelId="{94A607A7-B27C-493B-8BE9-DA8200404620}" type="presOf" srcId="{27E68CA5-DB3A-4C91-A26E-B595EA7CAB9B}" destId="{9B9BD566-5128-4CCA-AA26-1B7C389BD653}" srcOrd="0" destOrd="0" presId="urn:microsoft.com/office/officeart/2005/8/layout/matrix3"/>
    <dgm:cxn modelId="{632087A1-6CAF-4434-B36E-42F5D68AEE67}" type="presParOf" srcId="{3E1DC8C0-20A6-4A4F-8F8E-6D9537DBC5BF}" destId="{D013156D-C1B0-440A-9960-15B4497F8A80}" srcOrd="0" destOrd="0" presId="urn:microsoft.com/office/officeart/2005/8/layout/matrix3"/>
    <dgm:cxn modelId="{5193BA15-C11F-4117-B8A9-D72508F2B851}" type="presParOf" srcId="{3E1DC8C0-20A6-4A4F-8F8E-6D9537DBC5BF}" destId="{ED4B30B2-AC5E-456E-BBB8-C833E3E795BE}" srcOrd="1" destOrd="0" presId="urn:microsoft.com/office/officeart/2005/8/layout/matrix3"/>
    <dgm:cxn modelId="{2CB79B55-8601-44AF-B40B-1127F6FF140E}" type="presParOf" srcId="{3E1DC8C0-20A6-4A4F-8F8E-6D9537DBC5BF}" destId="{BDB79EF3-B7D3-4ED1-8EF6-DB5C41EB2F0F}" srcOrd="2" destOrd="0" presId="urn:microsoft.com/office/officeart/2005/8/layout/matrix3"/>
    <dgm:cxn modelId="{74EA9B87-61DC-4798-AB8A-0AE50EA94700}" type="presParOf" srcId="{3E1DC8C0-20A6-4A4F-8F8E-6D9537DBC5BF}" destId="{8DDE3639-BF37-4EAF-9199-7379669414CC}" srcOrd="3" destOrd="0" presId="urn:microsoft.com/office/officeart/2005/8/layout/matrix3"/>
    <dgm:cxn modelId="{83959766-1EED-4D70-9CE9-D5A47A683ACB}" type="presParOf" srcId="{3E1DC8C0-20A6-4A4F-8F8E-6D9537DBC5BF}" destId="{9B9BD566-5128-4CCA-AA26-1B7C389BD65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3156D-C1B0-440A-9960-15B4497F8A80}">
      <dsp:nvSpPr>
        <dsp:cNvPr id="0" name=""/>
        <dsp:cNvSpPr/>
      </dsp:nvSpPr>
      <dsp:spPr>
        <a:xfrm>
          <a:off x="680567" y="0"/>
          <a:ext cx="7581493" cy="7581493"/>
        </a:xfrm>
        <a:prstGeom prst="diamond">
          <a:avLst/>
        </a:prstGeom>
        <a:solidFill>
          <a:srgbClr val="9C9A00"/>
        </a:solidFill>
        <a:ln>
          <a:noFill/>
        </a:ln>
        <a:effectLst/>
      </dsp:spPr>
      <dsp:style>
        <a:lnRef idx="0">
          <a:scrgbClr r="0" g="0" b="0"/>
        </a:lnRef>
        <a:fillRef idx="1">
          <a:scrgbClr r="0" g="0" b="0"/>
        </a:fillRef>
        <a:effectRef idx="0">
          <a:scrgbClr r="0" g="0" b="0"/>
        </a:effectRef>
        <a:fontRef idx="minor"/>
      </dsp:style>
    </dsp:sp>
    <dsp:sp modelId="{ED4B30B2-AC5E-456E-BBB8-C833E3E795BE}">
      <dsp:nvSpPr>
        <dsp:cNvPr id="0" name=""/>
        <dsp:cNvSpPr/>
      </dsp:nvSpPr>
      <dsp:spPr>
        <a:xfrm>
          <a:off x="1400809" y="720241"/>
          <a:ext cx="2956782" cy="2956782"/>
        </a:xfrm>
        <a:prstGeom prst="roundRect">
          <a:avLst/>
        </a:prstGeom>
        <a:solidFill>
          <a:srgbClr val="CC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a:solidFill>
                <a:schemeClr val="tx1"/>
              </a:solidFill>
            </a:rPr>
            <a:t>81.9k </a:t>
          </a:r>
        </a:p>
        <a:p>
          <a:pPr lvl="0" algn="ctr" defTabSz="1244600">
            <a:lnSpc>
              <a:spcPct val="90000"/>
            </a:lnSpc>
            <a:spcBef>
              <a:spcPct val="0"/>
            </a:spcBef>
            <a:spcAft>
              <a:spcPct val="35000"/>
            </a:spcAft>
          </a:pPr>
          <a:r>
            <a:rPr lang="en-GB" sz="1900" b="0" kern="1200" dirty="0">
              <a:solidFill>
                <a:schemeClr val="tx1"/>
              </a:solidFill>
            </a:rPr>
            <a:t>Individuals barred from working with children and/or adults</a:t>
          </a:r>
        </a:p>
      </dsp:txBody>
      <dsp:txXfrm>
        <a:off x="1545147" y="864579"/>
        <a:ext cx="2668106" cy="2668106"/>
      </dsp:txXfrm>
    </dsp:sp>
    <dsp:sp modelId="{BDB79EF3-B7D3-4ED1-8EF6-DB5C41EB2F0F}">
      <dsp:nvSpPr>
        <dsp:cNvPr id="0" name=""/>
        <dsp:cNvSpPr/>
      </dsp:nvSpPr>
      <dsp:spPr>
        <a:xfrm>
          <a:off x="4585036" y="720241"/>
          <a:ext cx="2956782" cy="2956782"/>
        </a:xfrm>
        <a:prstGeom prst="roundRect">
          <a:avLst/>
        </a:prstGeom>
        <a:solidFill>
          <a:srgbClr val="CC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a:solidFill>
                <a:schemeClr val="tx1"/>
              </a:solidFill>
            </a:rPr>
            <a:t>1.9m </a:t>
          </a:r>
        </a:p>
        <a:p>
          <a:pPr lvl="0" algn="ctr" defTabSz="1244600">
            <a:lnSpc>
              <a:spcPct val="90000"/>
            </a:lnSpc>
            <a:spcBef>
              <a:spcPct val="0"/>
            </a:spcBef>
            <a:spcAft>
              <a:spcPct val="35000"/>
            </a:spcAft>
          </a:pPr>
          <a:r>
            <a:rPr lang="en-GB" sz="1900" kern="1200" dirty="0">
              <a:solidFill>
                <a:schemeClr val="tx1"/>
              </a:solidFill>
            </a:rPr>
            <a:t>Update Service Subscribers</a:t>
          </a:r>
        </a:p>
      </dsp:txBody>
      <dsp:txXfrm>
        <a:off x="4729374" y="864579"/>
        <a:ext cx="2668106" cy="2668106"/>
      </dsp:txXfrm>
    </dsp:sp>
    <dsp:sp modelId="{8DDE3639-BF37-4EAF-9199-7379669414CC}">
      <dsp:nvSpPr>
        <dsp:cNvPr id="0" name=""/>
        <dsp:cNvSpPr/>
      </dsp:nvSpPr>
      <dsp:spPr>
        <a:xfrm>
          <a:off x="1400809" y="3904468"/>
          <a:ext cx="2956782" cy="2956782"/>
        </a:xfrm>
        <a:prstGeom prst="roundRect">
          <a:avLst/>
        </a:prstGeom>
        <a:solidFill>
          <a:srgbClr val="CC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dirty="0">
              <a:solidFill>
                <a:schemeClr val="tx1"/>
              </a:solidFill>
            </a:rPr>
            <a:t>3.5m </a:t>
          </a:r>
        </a:p>
        <a:p>
          <a:pPr lvl="0" algn="ctr" defTabSz="1244600">
            <a:lnSpc>
              <a:spcPct val="90000"/>
            </a:lnSpc>
            <a:spcBef>
              <a:spcPct val="0"/>
            </a:spcBef>
            <a:spcAft>
              <a:spcPct val="35000"/>
            </a:spcAft>
          </a:pPr>
          <a:r>
            <a:rPr lang="en-GB" sz="1900" kern="1200" dirty="0">
              <a:solidFill>
                <a:schemeClr val="tx1"/>
              </a:solidFill>
            </a:rPr>
            <a:t>Standard and Enhanced Disclosures</a:t>
          </a:r>
        </a:p>
      </dsp:txBody>
      <dsp:txXfrm>
        <a:off x="1545147" y="4048806"/>
        <a:ext cx="2668106" cy="2668106"/>
      </dsp:txXfrm>
    </dsp:sp>
    <dsp:sp modelId="{9B9BD566-5128-4CCA-AA26-1B7C389BD653}">
      <dsp:nvSpPr>
        <dsp:cNvPr id="0" name=""/>
        <dsp:cNvSpPr/>
      </dsp:nvSpPr>
      <dsp:spPr>
        <a:xfrm>
          <a:off x="4585036" y="3904468"/>
          <a:ext cx="2956782" cy="2956782"/>
        </a:xfrm>
        <a:prstGeom prst="roundRect">
          <a:avLst/>
        </a:prstGeom>
        <a:solidFill>
          <a:srgbClr val="CC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solidFill>
                <a:schemeClr val="tx1"/>
              </a:solidFill>
            </a:rPr>
            <a:t>2.2m</a:t>
          </a:r>
          <a:r>
            <a:rPr lang="en-GB" sz="1900" b="1" kern="1200">
              <a:solidFill>
                <a:schemeClr val="tx1"/>
              </a:solidFill>
            </a:rPr>
            <a:t> </a:t>
          </a:r>
          <a:endParaRPr lang="en-GB" sz="1900" b="1" kern="1200" dirty="0">
            <a:solidFill>
              <a:schemeClr val="tx1"/>
            </a:solidFill>
          </a:endParaRPr>
        </a:p>
        <a:p>
          <a:pPr lvl="0" algn="ctr" defTabSz="1244600">
            <a:lnSpc>
              <a:spcPct val="90000"/>
            </a:lnSpc>
            <a:spcBef>
              <a:spcPct val="0"/>
            </a:spcBef>
            <a:spcAft>
              <a:spcPct val="35000"/>
            </a:spcAft>
          </a:pPr>
          <a:r>
            <a:rPr lang="en-GB" sz="1900" kern="1200" dirty="0">
              <a:solidFill>
                <a:schemeClr val="tx1"/>
              </a:solidFill>
            </a:rPr>
            <a:t>Basic Disclosures</a:t>
          </a:r>
        </a:p>
      </dsp:txBody>
      <dsp:txXfrm>
        <a:off x="4729374" y="4048806"/>
        <a:ext cx="2668106" cy="266810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xfrm>
            <a:off x="381000" y="685800"/>
            <a:ext cx="6096000" cy="3429000"/>
          </a:xfrm>
          <a:prstGeom prst="rect">
            <a:avLst/>
          </a:prstGeom>
        </p:spPr>
        <p:txBody>
          <a:bodyPr/>
          <a:lstStyle/>
          <a:p>
            <a:endParaRPr/>
          </a:p>
        </p:txBody>
      </p:sp>
      <p:sp>
        <p:nvSpPr>
          <p:cNvPr id="29" name="Shape 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6999"/>
      </a:lnSpc>
      <a:defRPr sz="2200">
        <a:latin typeface="+mn-lt"/>
        <a:ea typeface="+mn-ea"/>
        <a:cs typeface="+mn-cs"/>
        <a:sym typeface="Helvetica Neue"/>
      </a:defRPr>
    </a:lvl1pPr>
    <a:lvl2pPr indent="228600" defTabSz="457200" latinLnBrk="0">
      <a:lnSpc>
        <a:spcPct val="116999"/>
      </a:lnSpc>
      <a:defRPr sz="2200">
        <a:latin typeface="+mn-lt"/>
        <a:ea typeface="+mn-ea"/>
        <a:cs typeface="+mn-cs"/>
        <a:sym typeface="Helvetica Neue"/>
      </a:defRPr>
    </a:lvl2pPr>
    <a:lvl3pPr indent="457200" defTabSz="457200" latinLnBrk="0">
      <a:lnSpc>
        <a:spcPct val="116999"/>
      </a:lnSpc>
      <a:defRPr sz="2200">
        <a:latin typeface="+mn-lt"/>
        <a:ea typeface="+mn-ea"/>
        <a:cs typeface="+mn-cs"/>
        <a:sym typeface="Helvetica Neue"/>
      </a:defRPr>
    </a:lvl3pPr>
    <a:lvl4pPr indent="685800" defTabSz="457200" latinLnBrk="0">
      <a:lnSpc>
        <a:spcPct val="116999"/>
      </a:lnSpc>
      <a:defRPr sz="2200">
        <a:latin typeface="+mn-lt"/>
        <a:ea typeface="+mn-ea"/>
        <a:cs typeface="+mn-cs"/>
        <a:sym typeface="Helvetica Neue"/>
      </a:defRPr>
    </a:lvl4pPr>
    <a:lvl5pPr indent="914400" defTabSz="457200" latinLnBrk="0">
      <a:lnSpc>
        <a:spcPct val="116999"/>
      </a:lnSpc>
      <a:defRPr sz="2200">
        <a:latin typeface="+mn-lt"/>
        <a:ea typeface="+mn-ea"/>
        <a:cs typeface="+mn-cs"/>
        <a:sym typeface="Helvetica Neue"/>
      </a:defRPr>
    </a:lvl5pPr>
    <a:lvl6pPr indent="1143000" defTabSz="457200" latinLnBrk="0">
      <a:lnSpc>
        <a:spcPct val="116999"/>
      </a:lnSpc>
      <a:defRPr sz="2200">
        <a:latin typeface="+mn-lt"/>
        <a:ea typeface="+mn-ea"/>
        <a:cs typeface="+mn-cs"/>
        <a:sym typeface="Helvetica Neue"/>
      </a:defRPr>
    </a:lvl6pPr>
    <a:lvl7pPr indent="1371600" defTabSz="457200" latinLnBrk="0">
      <a:lnSpc>
        <a:spcPct val="116999"/>
      </a:lnSpc>
      <a:defRPr sz="2200">
        <a:latin typeface="+mn-lt"/>
        <a:ea typeface="+mn-ea"/>
        <a:cs typeface="+mn-cs"/>
        <a:sym typeface="Helvetica Neue"/>
      </a:defRPr>
    </a:lvl7pPr>
    <a:lvl8pPr indent="1600200" defTabSz="457200" latinLnBrk="0">
      <a:lnSpc>
        <a:spcPct val="116999"/>
      </a:lnSpc>
      <a:defRPr sz="2200">
        <a:latin typeface="+mn-lt"/>
        <a:ea typeface="+mn-ea"/>
        <a:cs typeface="+mn-cs"/>
        <a:sym typeface="Helvetica Neue"/>
      </a:defRPr>
    </a:lvl8pPr>
    <a:lvl9pPr indent="1828800" defTabSz="457200" latinLnBrk="0">
      <a:lnSpc>
        <a:spcPct val="116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61866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19898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4136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1614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2823A2-A5ED-4FF2-94AE-0BA989E93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250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ltLang="en-US" sz="1200" b="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2823A2-A5ED-4FF2-94AE-0BA989E93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113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2823A2-A5ED-4FF2-94AE-0BA989E93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11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2196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a:extLst>
              <a:ext uri="{FF2B5EF4-FFF2-40B4-BE49-F238E27FC236}">
                <a16:creationId xmlns:a16="http://schemas.microsoft.com/office/drawing/2014/main" id="{A24339CB-1D60-4CA6-A245-27E220829D4E}"/>
              </a:ext>
            </a:extLst>
          </p:cNvPr>
          <p:cNvSpPr>
            <a:spLocks noGrp="1" noRot="1" noChangeAspect="1" noTextEdit="1"/>
          </p:cNvSpPr>
          <p:nvPr>
            <p:ph type="sldImg"/>
          </p:nvPr>
        </p:nvSpPr>
        <p:spPr bwMode="auto">
          <a:xfrm>
            <a:off x="423863" y="407988"/>
            <a:ext cx="5961062"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a:extLst>
              <a:ext uri="{FF2B5EF4-FFF2-40B4-BE49-F238E27FC236}">
                <a16:creationId xmlns:a16="http://schemas.microsoft.com/office/drawing/2014/main" id="{D6B6B966-AB17-47E1-8527-A55DA2A8C51D}"/>
              </a:ext>
            </a:extLst>
          </p:cNvPr>
          <p:cNvSpPr>
            <a:spLocks noGrp="1"/>
          </p:cNvSpPr>
          <p:nvPr>
            <p:ph type="body" idx="1"/>
          </p:nvPr>
        </p:nvSpPr>
        <p:spPr bwMode="auto">
          <a:xfrm>
            <a:off x="680879" y="3949148"/>
            <a:ext cx="5447030" cy="4749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5284" name="Slide Number Placeholder 3">
            <a:extLst>
              <a:ext uri="{FF2B5EF4-FFF2-40B4-BE49-F238E27FC236}">
                <a16:creationId xmlns:a16="http://schemas.microsoft.com/office/drawing/2014/main" id="{DCEAFE3B-B285-40E1-885E-FE3254311F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930EDF-5E59-4759-811D-C5E92F795B7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88972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a:extLst>
              <a:ext uri="{FF2B5EF4-FFF2-40B4-BE49-F238E27FC236}">
                <a16:creationId xmlns:a16="http://schemas.microsoft.com/office/drawing/2014/main" id="{489A1C2D-842A-4013-9BAF-4487D6FD000B}"/>
              </a:ext>
            </a:extLst>
          </p:cNvPr>
          <p:cNvSpPr>
            <a:spLocks noGrp="1" noRot="1" noChangeAspect="1" noTextEdit="1"/>
          </p:cNvSpPr>
          <p:nvPr>
            <p:ph type="sldImg"/>
          </p:nvPr>
        </p:nvSpPr>
        <p:spPr bwMode="auto">
          <a:xfrm>
            <a:off x="423863" y="487363"/>
            <a:ext cx="5961062"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a:extLst>
              <a:ext uri="{FF2B5EF4-FFF2-40B4-BE49-F238E27FC236}">
                <a16:creationId xmlns:a16="http://schemas.microsoft.com/office/drawing/2014/main" id="{F2C19C87-D755-4D4D-B453-915097A83A16}"/>
              </a:ext>
            </a:extLst>
          </p:cNvPr>
          <p:cNvSpPr>
            <a:spLocks noGrp="1"/>
          </p:cNvSpPr>
          <p:nvPr>
            <p:ph type="body" idx="1"/>
          </p:nvPr>
        </p:nvSpPr>
        <p:spPr bwMode="auto">
          <a:xfrm>
            <a:off x="680879" y="4121426"/>
            <a:ext cx="5447030" cy="49695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26308" name="Slide Number Placeholder 3">
            <a:extLst>
              <a:ext uri="{FF2B5EF4-FFF2-40B4-BE49-F238E27FC236}">
                <a16:creationId xmlns:a16="http://schemas.microsoft.com/office/drawing/2014/main" id="{37418625-136C-42EB-88AB-56E873B3F8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D8156A-7223-43E4-9DA0-982C946C228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12840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57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2200" dirty="0">
                <a:effectLst/>
                <a:latin typeface="+mn-lt"/>
                <a:ea typeface="+mn-ea"/>
                <a:cs typeface="+mn-cs"/>
                <a:sym typeface="Helvetica Neue"/>
              </a:rPr>
              <a:t> </a:t>
            </a:r>
          </a:p>
          <a:p>
            <a:endParaRPr lang="en-GB" dirty="0"/>
          </a:p>
        </p:txBody>
      </p:sp>
    </p:spTree>
    <p:extLst>
      <p:ext uri="{BB962C8B-B14F-4D97-AF65-F5344CB8AC3E}">
        <p14:creationId xmlns:p14="http://schemas.microsoft.com/office/powerpoint/2010/main" val="359297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F73785C1-E266-4B22-BD2F-78103CB5263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0CEEABEC-DFEE-4A23-8914-F166A15584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endParaRPr lang="en-GB" altLang="en-US" sz="1600" i="1" dirty="0">
              <a:latin typeface="Arial" panose="020B0604020202020204" pitchFamily="34" charset="0"/>
              <a:cs typeface="Arial" panose="020B0604020202020204" pitchFamily="34" charset="0"/>
            </a:endParaRPr>
          </a:p>
        </p:txBody>
      </p:sp>
      <p:sp>
        <p:nvSpPr>
          <p:cNvPr id="129028" name="Slide Number Placeholder 3">
            <a:extLst>
              <a:ext uri="{FF2B5EF4-FFF2-40B4-BE49-F238E27FC236}">
                <a16:creationId xmlns:a16="http://schemas.microsoft.com/office/drawing/2014/main" id="{A2097888-8B75-4DFF-A96A-84790BB51F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17A2BB-E6C3-4316-A3B9-2F608D4A9116}" type="slidenum">
              <a:rPr lang="en-GB" altLang="en-US" smtClean="0">
                <a:latin typeface="Calibri" panose="020F0502020204030204" pitchFamily="34" charset="0"/>
              </a:rPr>
              <a:pPr/>
              <a:t>20</a:t>
            </a:fld>
            <a:endParaRPr lang="en-GB" altLang="en-US">
              <a:latin typeface="Calibri" panose="020F0502020204030204" pitchFamily="34" charset="0"/>
            </a:endParaRPr>
          </a:p>
        </p:txBody>
      </p:sp>
    </p:spTree>
    <p:extLst>
      <p:ext uri="{BB962C8B-B14F-4D97-AF65-F5344CB8AC3E}">
        <p14:creationId xmlns:p14="http://schemas.microsoft.com/office/powerpoint/2010/main" val="1256372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endParaRPr lang="en-GB" sz="16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BE142E4-7CF5-4A4D-B337-F2EFD3280258}" type="slidenum">
              <a:rPr lang="en-US" altLang="en-US" smtClean="0"/>
              <a:pPr/>
              <a:t>21</a:t>
            </a:fld>
            <a:endParaRPr lang="en-US" altLang="en-US"/>
          </a:p>
        </p:txBody>
      </p:sp>
    </p:spTree>
    <p:extLst>
      <p:ext uri="{BB962C8B-B14F-4D97-AF65-F5344CB8AC3E}">
        <p14:creationId xmlns:p14="http://schemas.microsoft.com/office/powerpoint/2010/main" val="1238236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019F7-C484-4A35-8540-E2612A7A4A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856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DF591FC-5CE3-474B-814D-EBD0773581B3}"/>
              </a:ext>
            </a:extLst>
          </p:cNvPr>
          <p:cNvSpPr>
            <a:spLocks noGrp="1" noRot="1" noChangeAspect="1" noChangeArrowheads="1" noTextEdit="1"/>
          </p:cNvSpPr>
          <p:nvPr>
            <p:ph type="sldImg"/>
          </p:nvPr>
        </p:nvSpPr>
        <p:spPr bwMode="auto">
          <a:xfrm>
            <a:off x="93663" y="746125"/>
            <a:ext cx="6621462"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CE1681EF-17E7-4B93-88A5-B7F03366ACA2}"/>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a:buFont typeface="Wingdings" panose="05000000000000000000" pitchFamily="2" charset="2"/>
              <a:buNone/>
              <a:defRPr/>
            </a:pPr>
            <a:endParaRPr lang="en-GB" altLang="en-US" sz="1100" b="1" dirty="0"/>
          </a:p>
        </p:txBody>
      </p:sp>
      <p:sp>
        <p:nvSpPr>
          <p:cNvPr id="49156" name="Slide Number Placeholder 3">
            <a:extLst>
              <a:ext uri="{FF2B5EF4-FFF2-40B4-BE49-F238E27FC236}">
                <a16:creationId xmlns:a16="http://schemas.microsoft.com/office/drawing/2014/main" id="{C5FBE180-ABF3-44B6-987B-552EDAA387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4C5D48-921B-4E53-B09E-FB77959DECBC}"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04054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4794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F41BE8F-C3CB-4916-9677-EAC187AA62F4}" type="slidenum">
              <a:rPr lang="en-GB" smtClean="0"/>
              <a:t>28</a:t>
            </a:fld>
            <a:endParaRPr lang="en-GB"/>
          </a:p>
        </p:txBody>
      </p:sp>
    </p:spTree>
    <p:extLst>
      <p:ext uri="{BB962C8B-B14F-4D97-AF65-F5344CB8AC3E}">
        <p14:creationId xmlns:p14="http://schemas.microsoft.com/office/powerpoint/2010/main" val="235073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600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8442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2200" dirty="0">
                <a:effectLst/>
                <a:latin typeface="+mn-lt"/>
                <a:ea typeface="+mn-ea"/>
                <a:cs typeface="+mn-cs"/>
                <a:sym typeface="Helvetica Neue"/>
              </a:rPr>
              <a:t> </a:t>
            </a:r>
            <a:endParaRPr lang="en-GB" dirty="0"/>
          </a:p>
        </p:txBody>
      </p:sp>
    </p:spTree>
    <p:extLst>
      <p:ext uri="{BB962C8B-B14F-4D97-AF65-F5344CB8AC3E}">
        <p14:creationId xmlns:p14="http://schemas.microsoft.com/office/powerpoint/2010/main" val="253844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41BE8F-C3CB-4916-9677-EAC187AA62F4}" type="slidenum">
              <a:rPr lang="en-GB" smtClean="0"/>
              <a:t>5</a:t>
            </a:fld>
            <a:endParaRPr lang="en-GB"/>
          </a:p>
        </p:txBody>
      </p:sp>
    </p:spTree>
    <p:extLst>
      <p:ext uri="{BB962C8B-B14F-4D97-AF65-F5344CB8AC3E}">
        <p14:creationId xmlns:p14="http://schemas.microsoft.com/office/powerpoint/2010/main" val="363676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2823A2-A5ED-4FF2-94AE-0BA989E93D24}" type="slidenum">
              <a:rPr lang="en-GB" smtClean="0"/>
              <a:t>6</a:t>
            </a:fld>
            <a:endParaRPr lang="en-GB"/>
          </a:p>
        </p:txBody>
      </p:sp>
    </p:spTree>
    <p:extLst>
      <p:ext uri="{BB962C8B-B14F-4D97-AF65-F5344CB8AC3E}">
        <p14:creationId xmlns:p14="http://schemas.microsoft.com/office/powerpoint/2010/main" val="134472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1028593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4511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eaLnBrk="1" hangingPunct="1">
              <a:spcBef>
                <a:spcPct val="0"/>
              </a:spcBef>
            </a:pPr>
            <a:endParaRPr lang="en-GB" dirty="0"/>
          </a:p>
        </p:txBody>
      </p:sp>
    </p:spTree>
    <p:extLst>
      <p:ext uri="{BB962C8B-B14F-4D97-AF65-F5344CB8AC3E}">
        <p14:creationId xmlns:p14="http://schemas.microsoft.com/office/powerpoint/2010/main" val="40883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300519" y="3029940"/>
            <a:ext cx="14739226" cy="2090703"/>
          </a:xfrm>
          <a:prstGeom prst="rect">
            <a:avLst/>
          </a:prstGeom>
        </p:spPr>
        <p:txBody>
          <a:bodyPr/>
          <a:lstStyle/>
          <a:p>
            <a:r>
              <a:t>Title Text</a:t>
            </a:r>
          </a:p>
        </p:txBody>
      </p:sp>
      <p:sp>
        <p:nvSpPr>
          <p:cNvPr id="12" name="Body Level One…"/>
          <p:cNvSpPr txBox="1">
            <a:spLocks noGrp="1"/>
          </p:cNvSpPr>
          <p:nvPr>
            <p:ph type="body" sz="quarter" idx="1"/>
          </p:nvPr>
        </p:nvSpPr>
        <p:spPr>
          <a:xfrm>
            <a:off x="2601040" y="5527043"/>
            <a:ext cx="12138184" cy="2492587"/>
          </a:xfrm>
          <a:prstGeom prst="rect">
            <a:avLst/>
          </a:prstGeom>
        </p:spPr>
        <p:txBody>
          <a:bodyPr/>
          <a:lstStyle>
            <a:lvl1pPr marL="0" indent="0" algn="ctr">
              <a:buSzTx/>
              <a:buNone/>
            </a:lvl1pPr>
            <a:lvl2pPr marL="0" indent="444522" algn="ctr">
              <a:buSzTx/>
              <a:buNone/>
            </a:lvl2pPr>
            <a:lvl3pPr marL="0" indent="889045" algn="ctr">
              <a:buSzTx/>
              <a:buNone/>
            </a:lvl3pPr>
            <a:lvl4pPr marL="0" indent="1333567" algn="ctr">
              <a:buSzTx/>
              <a:buNone/>
            </a:lvl4pPr>
            <a:lvl5pPr marL="0" indent="1778089"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F409-C4D8-4541-ADEC-1F4E28E6FE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8E333C-35BC-45DA-A20E-AB358D3249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0E4DDC-B3D6-4327-8ECE-3E1CFD40453F}"/>
              </a:ext>
            </a:extLst>
          </p:cNvPr>
          <p:cNvSpPr>
            <a:spLocks noGrp="1"/>
          </p:cNvSpPr>
          <p:nvPr>
            <p:ph type="dt" sz="half" idx="10"/>
          </p:nvPr>
        </p:nvSpPr>
        <p:spPr/>
        <p:txBody>
          <a:bodyPr/>
          <a:lstStyle/>
          <a:p>
            <a:fld id="{357C645F-7C24-4BF1-81A7-C34D0158C06A}" type="datetime1">
              <a:rPr lang="en-GB" smtClean="0"/>
              <a:t>22/11/2021</a:t>
            </a:fld>
            <a:endParaRPr lang="en-GB"/>
          </a:p>
        </p:txBody>
      </p:sp>
      <p:sp>
        <p:nvSpPr>
          <p:cNvPr id="5" name="Footer Placeholder 4">
            <a:extLst>
              <a:ext uri="{FF2B5EF4-FFF2-40B4-BE49-F238E27FC236}">
                <a16:creationId xmlns:a16="http://schemas.microsoft.com/office/drawing/2014/main" id="{87F11CD5-5694-4D76-BBA0-65690723E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57FF44-23A4-4383-874A-7D105A66BF29}"/>
              </a:ext>
            </a:extLst>
          </p:cNvPr>
          <p:cNvSpPr>
            <a:spLocks noGrp="1"/>
          </p:cNvSpPr>
          <p:nvPr>
            <p:ph type="sldNum" sz="quarter" idx="12"/>
          </p:nvPr>
        </p:nvSpPr>
        <p:spPr/>
        <p:txBody>
          <a:bodyPr/>
          <a:lstStyle/>
          <a:p>
            <a:fld id="{8C0DCB78-1475-4EAB-9840-67C89864C6DA}" type="slidenum">
              <a:rPr lang="en-GB" smtClean="0"/>
              <a:t>‹#›</a:t>
            </a:fld>
            <a:endParaRPr lang="en-GB"/>
          </a:p>
        </p:txBody>
      </p:sp>
    </p:spTree>
    <p:extLst>
      <p:ext uri="{BB962C8B-B14F-4D97-AF65-F5344CB8AC3E}">
        <p14:creationId xmlns:p14="http://schemas.microsoft.com/office/powerpoint/2010/main" val="312951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300519" y="3029942"/>
            <a:ext cx="14739228" cy="2090704"/>
          </a:xfrm>
          <a:prstGeom prst="rect">
            <a:avLst/>
          </a:prstGeom>
        </p:spPr>
        <p:txBody>
          <a:bodyPr/>
          <a:lstStyle/>
          <a:p>
            <a:r>
              <a:t>Title Text</a:t>
            </a:r>
          </a:p>
        </p:txBody>
      </p:sp>
      <p:sp>
        <p:nvSpPr>
          <p:cNvPr id="12" name="Body Level One…"/>
          <p:cNvSpPr txBox="1">
            <a:spLocks noGrp="1"/>
          </p:cNvSpPr>
          <p:nvPr>
            <p:ph type="body" sz="quarter" idx="1"/>
          </p:nvPr>
        </p:nvSpPr>
        <p:spPr>
          <a:xfrm>
            <a:off x="2601040" y="5527046"/>
            <a:ext cx="12138184" cy="2492587"/>
          </a:xfrm>
          <a:prstGeom prst="rect">
            <a:avLst/>
          </a:prstGeom>
        </p:spPr>
        <p:txBody>
          <a:bodyPr/>
          <a:lstStyle>
            <a:lvl1pPr marL="0" indent="0" algn="ctr">
              <a:buSzTx/>
              <a:buNone/>
            </a:lvl1pPr>
            <a:lvl2pPr marL="0" indent="333374" algn="ctr">
              <a:buSzTx/>
              <a:buNone/>
            </a:lvl2pPr>
            <a:lvl3pPr marL="0" indent="666750" algn="ctr">
              <a:buSzTx/>
              <a:buNone/>
            </a:lvl3pPr>
            <a:lvl4pPr marL="0" indent="1000124" algn="ctr">
              <a:buSzTx/>
              <a:buNone/>
            </a:lvl4pPr>
            <a:lvl5pPr marL="0" indent="1333499"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41918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2E53-B2D0-430C-97DE-B6FE8F9797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ABEBE3-52D9-4A5C-9EB7-ECE35E4D9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B0428B-E404-479B-B877-EAF8CE62C16A}"/>
              </a:ext>
            </a:extLst>
          </p:cNvPr>
          <p:cNvSpPr>
            <a:spLocks noGrp="1"/>
          </p:cNvSpPr>
          <p:nvPr>
            <p:ph type="dt" sz="half" idx="10"/>
          </p:nvPr>
        </p:nvSpPr>
        <p:spPr/>
        <p:txBody>
          <a:bodyPr/>
          <a:lstStyle/>
          <a:p>
            <a:fld id="{7FEFC525-5C11-48EC-AC54-6A59E3C1E422}" type="datetimeFigureOut">
              <a:rPr lang="en-GB" smtClean="0"/>
              <a:t>22/11/2021</a:t>
            </a:fld>
            <a:endParaRPr lang="en-GB"/>
          </a:p>
        </p:txBody>
      </p:sp>
      <p:sp>
        <p:nvSpPr>
          <p:cNvPr id="5" name="Footer Placeholder 4">
            <a:extLst>
              <a:ext uri="{FF2B5EF4-FFF2-40B4-BE49-F238E27FC236}">
                <a16:creationId xmlns:a16="http://schemas.microsoft.com/office/drawing/2014/main" id="{5EA08E77-D2F2-4F67-8BC0-0F25D80311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E1457-B040-4AA4-9B45-8DAD70C45668}"/>
              </a:ext>
            </a:extLst>
          </p:cNvPr>
          <p:cNvSpPr>
            <a:spLocks noGrp="1"/>
          </p:cNvSpPr>
          <p:nvPr>
            <p:ph type="sldNum" sz="quarter" idx="12"/>
          </p:nvPr>
        </p:nvSpPr>
        <p:spPr/>
        <p:txBody>
          <a:bodyPr/>
          <a:lstStyle/>
          <a:p>
            <a:fld id="{19F24752-7DC1-472E-9698-00C3BA1A2E15}" type="slidenum">
              <a:rPr lang="en-GB" smtClean="0"/>
              <a:t>‹#›</a:t>
            </a:fld>
            <a:endParaRPr lang="en-GB"/>
          </a:p>
        </p:txBody>
      </p:sp>
    </p:spTree>
    <p:extLst>
      <p:ext uri="{BB962C8B-B14F-4D97-AF65-F5344CB8AC3E}">
        <p14:creationId xmlns:p14="http://schemas.microsoft.com/office/powerpoint/2010/main" val="2113667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70039" y="254000"/>
            <a:ext cx="14800185"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270039" y="2590800"/>
            <a:ext cx="14800185"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84503" y="9296401"/>
            <a:ext cx="360676" cy="348813"/>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584229"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584229"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584229"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584229"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584229"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457223" algn="ctr" defTabSz="584229"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914446" algn="ctr" defTabSz="584229"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1371668" algn="ctr" defTabSz="584229"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1828892" algn="ctr" defTabSz="584229"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444522" marR="0" indent="-444522" algn="l" defTabSz="584229"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1pPr>
      <a:lvl2pPr marL="1234784" marR="0" indent="-790262" algn="l" defTabSz="584229"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2pPr>
      <a:lvl3pPr marL="1679306" marR="0" indent="-790262" algn="l" defTabSz="584229"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3pPr>
      <a:lvl4pPr marL="2123828" marR="0" indent="-790262" algn="l" defTabSz="584229"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4pPr>
      <a:lvl5pPr marL="2568350" marR="0" indent="-790262" algn="l" defTabSz="584229"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5pPr>
      <a:lvl6pPr marL="3025574" marR="0" indent="-790262" algn="l" defTabSz="584229"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6pPr>
      <a:lvl7pPr marL="3482796" marR="0" indent="-790262" algn="l" defTabSz="584229"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7pPr>
      <a:lvl8pPr marL="3940019" marR="0" indent="-790262" algn="l" defTabSz="584229"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8pPr>
      <a:lvl9pPr marL="4397242" marR="0" indent="-790262" algn="l" defTabSz="584229"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9pPr>
    </p:bodyStyle>
    <p:otherStyle>
      <a:lvl1pPr marL="0" marR="0" indent="0" algn="ctr" defTabSz="584229"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0" algn="ctr" defTabSz="584229"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0" algn="ctr" defTabSz="584229"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0" algn="ctr" defTabSz="584229"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0" algn="ctr" defTabSz="584229"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0" algn="ctr" defTabSz="584229"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0" algn="ctr" defTabSz="584229"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0" algn="ctr" defTabSz="584229"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0" algn="ctr" defTabSz="584229"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70041" y="254004"/>
            <a:ext cx="14800186"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270041" y="2590803"/>
            <a:ext cx="14800186"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507217" y="9296405"/>
            <a:ext cx="296555" cy="287258"/>
          </a:xfrm>
          <a:prstGeom prst="rect">
            <a:avLst/>
          </a:prstGeom>
          <a:ln w="12700">
            <a:miter lim="400000"/>
          </a:ln>
        </p:spPr>
        <p:txBody>
          <a:bodyPr wrap="none" lIns="50800" tIns="50800" rIns="50800" bIns="50800">
            <a:spAutoFit/>
          </a:bodyPr>
          <a:lstStyle>
            <a:lvl1pPr>
              <a:defRPr sz="120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960998143"/>
      </p:ext>
    </p:extLst>
  </p:cSld>
  <p:clrMap bg1="lt1" tx1="dk1" bg2="lt2" tx2="dk2" accent1="accent1" accent2="accent2" accent3="accent3" accent4="accent4" accent5="accent5" accent6="accent6" hlink="hlink" folHlink="folHlink"/>
  <p:sldLayoutIdLst>
    <p:sldLayoutId id="2147483652" r:id="rId1"/>
    <p:sldLayoutId id="2147483653" r:id="rId2"/>
  </p:sldLayoutIdLst>
  <p:transition spd="med"/>
  <p:hf hdr="0" ftr="0" dt="0"/>
  <p:txStyles>
    <p:titleStyle>
      <a:lvl1pPr marL="0" marR="0" indent="0" algn="ctr" defTabSz="438149"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438149"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438149"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438149"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438149"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342900" algn="ctr" defTabSz="438149"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685799" algn="ctr" defTabSz="438149"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1028699" algn="ctr" defTabSz="438149"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1371600" algn="ctr" defTabSz="438149"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333374" marR="0" indent="-333374" algn="l" defTabSz="438149" rtl="0" latinLnBrk="0">
        <a:lnSpc>
          <a:spcPct val="100000"/>
        </a:lnSpc>
        <a:spcBef>
          <a:spcPts val="3150"/>
        </a:spcBef>
        <a:spcAft>
          <a:spcPts val="0"/>
        </a:spcAft>
        <a:buClrTx/>
        <a:buSzPct val="145000"/>
        <a:buFontTx/>
        <a:buChar char="•"/>
        <a:tabLst/>
        <a:defRPr sz="2401" b="0" i="0" u="none" strike="noStrike" cap="none" spc="0" baseline="0">
          <a:solidFill>
            <a:srgbClr val="000000"/>
          </a:solidFill>
          <a:uFillTx/>
          <a:latin typeface="+mn-lt"/>
          <a:ea typeface="+mn-ea"/>
          <a:cs typeface="+mn-cs"/>
          <a:sym typeface="Helvetica Neue"/>
        </a:defRPr>
      </a:lvl1pPr>
      <a:lvl2pPr marL="926041" marR="0" indent="-592666" algn="l" defTabSz="438149" rtl="0" latinLnBrk="0">
        <a:lnSpc>
          <a:spcPct val="100000"/>
        </a:lnSpc>
        <a:spcBef>
          <a:spcPts val="3150"/>
        </a:spcBef>
        <a:spcAft>
          <a:spcPts val="0"/>
        </a:spcAft>
        <a:buClrTx/>
        <a:buSzPct val="145000"/>
        <a:buFontTx/>
        <a:buChar char="•"/>
        <a:tabLst/>
        <a:defRPr sz="2401" b="0" i="0" u="none" strike="noStrike" cap="none" spc="0" baseline="0">
          <a:solidFill>
            <a:srgbClr val="000000"/>
          </a:solidFill>
          <a:uFillTx/>
          <a:latin typeface="+mn-lt"/>
          <a:ea typeface="+mn-ea"/>
          <a:cs typeface="+mn-cs"/>
          <a:sym typeface="Helvetica Neue"/>
        </a:defRPr>
      </a:lvl2pPr>
      <a:lvl3pPr marL="1259415" marR="0" indent="-592666" algn="l" defTabSz="438149" rtl="0" latinLnBrk="0">
        <a:lnSpc>
          <a:spcPct val="100000"/>
        </a:lnSpc>
        <a:spcBef>
          <a:spcPts val="3150"/>
        </a:spcBef>
        <a:spcAft>
          <a:spcPts val="0"/>
        </a:spcAft>
        <a:buClrTx/>
        <a:buSzPct val="145000"/>
        <a:buFontTx/>
        <a:buChar char="•"/>
        <a:tabLst/>
        <a:defRPr sz="2401" b="0" i="0" u="none" strike="noStrike" cap="none" spc="0" baseline="0">
          <a:solidFill>
            <a:srgbClr val="000000"/>
          </a:solidFill>
          <a:uFillTx/>
          <a:latin typeface="+mn-lt"/>
          <a:ea typeface="+mn-ea"/>
          <a:cs typeface="+mn-cs"/>
          <a:sym typeface="Helvetica Neue"/>
        </a:defRPr>
      </a:lvl3pPr>
      <a:lvl4pPr marL="1592789" marR="0" indent="-592666" algn="l" defTabSz="438149" rtl="0" latinLnBrk="0">
        <a:lnSpc>
          <a:spcPct val="100000"/>
        </a:lnSpc>
        <a:spcBef>
          <a:spcPts val="3150"/>
        </a:spcBef>
        <a:spcAft>
          <a:spcPts val="0"/>
        </a:spcAft>
        <a:buClrTx/>
        <a:buSzPct val="145000"/>
        <a:buFontTx/>
        <a:buChar char="•"/>
        <a:tabLst/>
        <a:defRPr sz="2401" b="0" i="0" u="none" strike="noStrike" cap="none" spc="0" baseline="0">
          <a:solidFill>
            <a:srgbClr val="000000"/>
          </a:solidFill>
          <a:uFillTx/>
          <a:latin typeface="+mn-lt"/>
          <a:ea typeface="+mn-ea"/>
          <a:cs typeface="+mn-cs"/>
          <a:sym typeface="Helvetica Neue"/>
        </a:defRPr>
      </a:lvl4pPr>
      <a:lvl5pPr marL="1926164" marR="0" indent="-592666" algn="l" defTabSz="438149" rtl="0" latinLnBrk="0">
        <a:lnSpc>
          <a:spcPct val="100000"/>
        </a:lnSpc>
        <a:spcBef>
          <a:spcPts val="3150"/>
        </a:spcBef>
        <a:spcAft>
          <a:spcPts val="0"/>
        </a:spcAft>
        <a:buClrTx/>
        <a:buSzPct val="145000"/>
        <a:buFontTx/>
        <a:buChar char="•"/>
        <a:tabLst/>
        <a:defRPr sz="2401" b="0" i="0" u="none" strike="noStrike" cap="none" spc="0" baseline="0">
          <a:solidFill>
            <a:srgbClr val="000000"/>
          </a:solidFill>
          <a:uFillTx/>
          <a:latin typeface="+mn-lt"/>
          <a:ea typeface="+mn-ea"/>
          <a:cs typeface="+mn-cs"/>
          <a:sym typeface="Helvetica Neue"/>
        </a:defRPr>
      </a:lvl5pPr>
      <a:lvl6pPr marL="2269065" marR="0" indent="-592666" algn="l" defTabSz="438149" rtl="0" latinLnBrk="0">
        <a:lnSpc>
          <a:spcPct val="100000"/>
        </a:lnSpc>
        <a:spcBef>
          <a:spcPts val="3150"/>
        </a:spcBef>
        <a:spcAft>
          <a:spcPts val="0"/>
        </a:spcAft>
        <a:buClrTx/>
        <a:buSzPct val="145000"/>
        <a:buFontTx/>
        <a:buChar char=""/>
        <a:tabLst/>
        <a:defRPr sz="2401" b="0" i="0" u="none" strike="noStrike" cap="none" spc="0" baseline="0">
          <a:solidFill>
            <a:srgbClr val="000000"/>
          </a:solidFill>
          <a:uFillTx/>
          <a:latin typeface="+mn-lt"/>
          <a:ea typeface="+mn-ea"/>
          <a:cs typeface="+mn-cs"/>
          <a:sym typeface="Helvetica Neue"/>
        </a:defRPr>
      </a:lvl6pPr>
      <a:lvl7pPr marL="2611964" marR="0" indent="-592666" algn="l" defTabSz="438149" rtl="0" latinLnBrk="0">
        <a:lnSpc>
          <a:spcPct val="100000"/>
        </a:lnSpc>
        <a:spcBef>
          <a:spcPts val="3150"/>
        </a:spcBef>
        <a:spcAft>
          <a:spcPts val="0"/>
        </a:spcAft>
        <a:buClrTx/>
        <a:buSzPct val="145000"/>
        <a:buFontTx/>
        <a:buChar char=""/>
        <a:tabLst/>
        <a:defRPr sz="2401" b="0" i="0" u="none" strike="noStrike" cap="none" spc="0" baseline="0">
          <a:solidFill>
            <a:srgbClr val="000000"/>
          </a:solidFill>
          <a:uFillTx/>
          <a:latin typeface="+mn-lt"/>
          <a:ea typeface="+mn-ea"/>
          <a:cs typeface="+mn-cs"/>
          <a:sym typeface="Helvetica Neue"/>
        </a:defRPr>
      </a:lvl7pPr>
      <a:lvl8pPr marL="2954862" marR="0" indent="-592666" algn="l" defTabSz="438149" rtl="0" latinLnBrk="0">
        <a:lnSpc>
          <a:spcPct val="100000"/>
        </a:lnSpc>
        <a:spcBef>
          <a:spcPts val="3150"/>
        </a:spcBef>
        <a:spcAft>
          <a:spcPts val="0"/>
        </a:spcAft>
        <a:buClrTx/>
        <a:buSzPct val="145000"/>
        <a:buFontTx/>
        <a:buChar char=""/>
        <a:tabLst/>
        <a:defRPr sz="2401" b="0" i="0" u="none" strike="noStrike" cap="none" spc="0" baseline="0">
          <a:solidFill>
            <a:srgbClr val="000000"/>
          </a:solidFill>
          <a:uFillTx/>
          <a:latin typeface="+mn-lt"/>
          <a:ea typeface="+mn-ea"/>
          <a:cs typeface="+mn-cs"/>
          <a:sym typeface="Helvetica Neue"/>
        </a:defRPr>
      </a:lvl8pPr>
      <a:lvl9pPr marL="3297763" marR="0" indent="-592666" algn="l" defTabSz="438149" rtl="0" latinLnBrk="0">
        <a:lnSpc>
          <a:spcPct val="100000"/>
        </a:lnSpc>
        <a:spcBef>
          <a:spcPts val="3150"/>
        </a:spcBef>
        <a:spcAft>
          <a:spcPts val="0"/>
        </a:spcAft>
        <a:buClrTx/>
        <a:buSzPct val="145000"/>
        <a:buFontTx/>
        <a:buChar char=""/>
        <a:tabLst/>
        <a:defRPr sz="2401" b="0" i="0" u="none" strike="noStrike" cap="none" spc="0" baseline="0">
          <a:solidFill>
            <a:srgbClr val="000000"/>
          </a:solidFill>
          <a:uFillTx/>
          <a:latin typeface="+mn-lt"/>
          <a:ea typeface="+mn-ea"/>
          <a:cs typeface="+mn-cs"/>
          <a:sym typeface="Helvetica Neue"/>
        </a:defRPr>
      </a:lvl9pPr>
    </p:bodyStyle>
    <p:otherStyle>
      <a:lvl1pPr marL="0" marR="0" indent="0" algn="ctr" defTabSz="43814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0" algn="ctr" defTabSz="43814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0" algn="ctr" defTabSz="43814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0" algn="ctr" defTabSz="43814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0" algn="ctr" defTabSz="43814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0" algn="ctr" defTabSz="43814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0" algn="ctr" defTabSz="43814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0" algn="ctr" defTabSz="43814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0" algn="ctr" defTabSz="43814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gov.uk/government/collections/dbs-eligibility-guidan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sv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civilservicejobs.service.gov.uk/csr/index.cgi?SID=cGFnZWFjdGlvbj1zZWFyY2hieWNvbnRleHRpZCZvd25lcnR5cGU9ZmFpciZvd25lcj01MDcwMDAwJnBhZ2VjbGFzcz1Kb2JzJnVzZXJzZWFyY2hjb250ZXh0PTE0MTE3NTIyNSZyZXFzaWc9MTYzNjM3Mzg5NS0wOTllM2E2MjNjNGRmMTkzYmRhYmE1ZDkwMTBlMzY3MWM0ZmM0NmE4"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twitter.com/DBSGovUK" TargetMode="External"/><Relationship Id="rId3" Type="http://schemas.openxmlformats.org/officeDocument/2006/relationships/hyperlink" Target="mailto:DBSregionaloutreach@dbs.gov.uk" TargetMode="External"/><Relationship Id="rId7" Type="http://schemas.openxmlformats.org/officeDocument/2006/relationships/hyperlink" Target="https://www.facebook.com/dbsgovuk/"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www.gov.uk/dbs" TargetMode="External"/><Relationship Id="rId5" Type="http://schemas.openxmlformats.org/officeDocument/2006/relationships/hyperlink" Target="mailto:contactus.barring@dbs.gov.uk" TargetMode="External"/><Relationship Id="rId4" Type="http://schemas.openxmlformats.org/officeDocument/2006/relationships/hyperlink" Target="mailto:customerservices@dbs.gov.uk" TargetMode="External"/><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hyperlink" Target="https://www.gov.uk/government/publications/how-to-make-a-good-quality-barring-referral-to-dbs" TargetMode="External"/><Relationship Id="rId3" Type="http://schemas.openxmlformats.org/officeDocument/2006/relationships/hyperlink" Target="https://www.youtube.com/watch?v=IQjVHeBM8nI" TargetMode="External"/><Relationship Id="rId7" Type="http://schemas.openxmlformats.org/officeDocument/2006/relationships/hyperlink" Target="https://www.gov.uk/government/publications/dbs-referrals-form-and-guidance" TargetMode="External"/><Relationship Id="rId2" Type="http://schemas.openxmlformats.org/officeDocument/2006/relationships/hyperlink" Target="https://www.gov.uk/government/publications/dbs-guidance-leaflets" TargetMode="External"/><Relationship Id="rId1" Type="http://schemas.openxmlformats.org/officeDocument/2006/relationships/slideLayout" Target="../slideLayouts/slideLayout1.xml"/><Relationship Id="rId6" Type="http://schemas.openxmlformats.org/officeDocument/2006/relationships/hyperlink" Target="https://www.gov.uk/government/collections/dbs-referrals-guidance--2" TargetMode="External"/><Relationship Id="rId5" Type="http://schemas.openxmlformats.org/officeDocument/2006/relationships/hyperlink" Target="https://www.gov.uk/government/publications/dbs-workforce-guidance" TargetMode="External"/><Relationship Id="rId4" Type="http://schemas.openxmlformats.org/officeDocument/2006/relationships/hyperlink" Target="https://www.gov.uk/government/collections/dbs-eligibility-guidance"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ov.uk/government/news/dbs-launches-new-five-year-strategy"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www.surveymonkey.co.uk/r/XBJNJJ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collections/dbs-eligibility-guidanc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Here"/>
          <p:cNvSpPr txBox="1">
            <a:spLocks noGrp="1"/>
          </p:cNvSpPr>
          <p:nvPr>
            <p:ph type="ctrTitle"/>
          </p:nvPr>
        </p:nvSpPr>
        <p:spPr>
          <a:xfrm>
            <a:off x="5832092" y="1273687"/>
            <a:ext cx="9034001" cy="2289100"/>
          </a:xfrm>
          <a:prstGeom prst="rect">
            <a:avLst/>
          </a:prstGeom>
        </p:spPr>
        <p:txBody>
          <a:bodyPr anchor="b">
            <a:normAutofit fontScale="90000"/>
          </a:bodyPr>
          <a:lstStyle>
            <a:lvl1pPr algn="l">
              <a:defRPr sz="6000" b="1">
                <a:latin typeface="Arial"/>
                <a:ea typeface="Arial"/>
                <a:cs typeface="Arial"/>
                <a:sym typeface="Arial"/>
              </a:defRPr>
            </a:lvl1pPr>
          </a:lstStyle>
          <a:p>
            <a:r>
              <a:rPr lang="en-GB" altLang="en-US" sz="4001" dirty="0">
                <a:solidFill>
                  <a:srgbClr val="9C9A00"/>
                </a:solidFill>
                <a:latin typeface="Arial" panose="020B0604020202020204" pitchFamily="34" charset="0"/>
                <a:cs typeface="Arial" panose="020B0604020202020204" pitchFamily="34" charset="0"/>
              </a:rPr>
              <a:t> </a:t>
            </a:r>
            <a:br>
              <a:rPr lang="en-GB" altLang="en-US" sz="4001" dirty="0">
                <a:solidFill>
                  <a:srgbClr val="9C9A00"/>
                </a:solidFill>
                <a:latin typeface="Arial" panose="020B0604020202020204" pitchFamily="34" charset="0"/>
                <a:cs typeface="Arial" panose="020B0604020202020204" pitchFamily="34" charset="0"/>
              </a:rPr>
            </a:br>
            <a:r>
              <a:rPr lang="en-GB" sz="4000" dirty="0"/>
              <a:t>Introduction to DBS Products and Services</a:t>
            </a:r>
            <a:br>
              <a:rPr lang="en-GB" sz="4000" dirty="0"/>
            </a:br>
            <a:r>
              <a:rPr lang="en-GB" sz="4000" dirty="0"/>
              <a:t>Telford and Wrekin Safeguarding Partnership  </a:t>
            </a:r>
            <a:br>
              <a:rPr lang="en-GB" sz="4000" dirty="0"/>
            </a:br>
            <a:endParaRPr sz="4001" dirty="0">
              <a:solidFill>
                <a:srgbClr val="9C9A00"/>
              </a:solidFill>
            </a:endParaRPr>
          </a:p>
        </p:txBody>
      </p:sp>
      <p:sp>
        <p:nvSpPr>
          <p:cNvPr id="96" name="Placeholder text here, placehol…"/>
          <p:cNvSpPr txBox="1">
            <a:spLocks noGrp="1"/>
          </p:cNvSpPr>
          <p:nvPr>
            <p:ph type="subTitle" sz="quarter" idx="1"/>
          </p:nvPr>
        </p:nvSpPr>
        <p:spPr>
          <a:xfrm>
            <a:off x="6505576" y="5011368"/>
            <a:ext cx="7332663" cy="1316038"/>
          </a:xfrm>
          <a:prstGeom prst="rect">
            <a:avLst/>
          </a:prstGeom>
        </p:spPr>
        <p:txBody>
          <a:bodyPr anchor="t">
            <a:noAutofit/>
          </a:bodyPr>
          <a:lstStyle/>
          <a:p>
            <a:pPr algn="l">
              <a:spcBef>
                <a:spcPts val="0"/>
              </a:spcBef>
              <a:defRPr sz="4000">
                <a:latin typeface="Arial"/>
                <a:ea typeface="Arial"/>
                <a:cs typeface="Arial"/>
                <a:sym typeface="Arial"/>
              </a:defRPr>
            </a:pPr>
            <a:endParaRPr lang="en-GB" sz="4001" dirty="0"/>
          </a:p>
          <a:p>
            <a:pPr algn="l">
              <a:spcBef>
                <a:spcPts val="0"/>
              </a:spcBef>
              <a:defRPr sz="4000">
                <a:latin typeface="Arial"/>
                <a:ea typeface="Arial"/>
                <a:cs typeface="Arial"/>
                <a:sym typeface="Arial"/>
              </a:defRPr>
            </a:pPr>
            <a:endParaRPr lang="en-GB" sz="4001" dirty="0"/>
          </a:p>
          <a:p>
            <a:pPr algn="l">
              <a:spcBef>
                <a:spcPts val="0"/>
              </a:spcBef>
              <a:defRPr sz="4000">
                <a:latin typeface="Arial"/>
                <a:ea typeface="Arial"/>
                <a:cs typeface="Arial"/>
                <a:sym typeface="Arial"/>
              </a:defRPr>
            </a:pPr>
            <a:r>
              <a:rPr lang="en-GB" sz="4001" dirty="0"/>
              <a:t>Name: Cathy Taylor</a:t>
            </a:r>
          </a:p>
          <a:p>
            <a:pPr algn="l">
              <a:spcBef>
                <a:spcPts val="0"/>
              </a:spcBef>
              <a:defRPr sz="4000">
                <a:latin typeface="Arial"/>
                <a:ea typeface="Arial"/>
                <a:cs typeface="Arial"/>
                <a:sym typeface="Arial"/>
              </a:defRPr>
            </a:pPr>
            <a:r>
              <a:rPr lang="en-GB" sz="4001" dirty="0"/>
              <a:t>Date: 19</a:t>
            </a:r>
            <a:r>
              <a:rPr lang="en-GB" sz="4001" baseline="30000" dirty="0"/>
              <a:t>th</a:t>
            </a:r>
            <a:r>
              <a:rPr lang="en-GB" sz="4001" dirty="0"/>
              <a:t> November 2021</a:t>
            </a:r>
            <a:endParaRPr sz="4001" dirty="0"/>
          </a:p>
        </p:txBody>
      </p:sp>
      <p:sp>
        <p:nvSpPr>
          <p:cNvPr id="97" name="Rectangle"/>
          <p:cNvSpPr/>
          <p:nvPr/>
        </p:nvSpPr>
        <p:spPr>
          <a:xfrm>
            <a:off x="0" y="0"/>
            <a:ext cx="3182938" cy="9753600"/>
          </a:xfrm>
          <a:prstGeom prst="rect">
            <a:avLst/>
          </a:prstGeom>
          <a:solidFill>
            <a:srgbClr val="9C9A00">
              <a:alpha val="50000"/>
            </a:srgbClr>
          </a:solidFill>
          <a:ln w="12700">
            <a:miter lim="400000"/>
          </a:ln>
        </p:spPr>
        <p:txBody>
          <a:bodyPr lIns="50800" tIns="50800" rIns="50800" bIns="50800" anchor="ctr"/>
          <a:lstStyle/>
          <a:p>
            <a:pPr>
              <a:defRPr sz="2200">
                <a:solidFill>
                  <a:srgbClr val="FFFFFF"/>
                </a:solidFill>
                <a:latin typeface="Helvetica Neue Medium"/>
                <a:ea typeface="Helvetica Neue Medium"/>
                <a:cs typeface="Helvetica Neue Medium"/>
                <a:sym typeface="Helvetica Neue Medium"/>
              </a:defRPr>
            </a:pPr>
            <a:endParaRPr sz="2200"/>
          </a:p>
        </p:txBody>
      </p:sp>
      <p:sp>
        <p:nvSpPr>
          <p:cNvPr id="98" name="Corporate"/>
          <p:cNvSpPr txBox="1"/>
          <p:nvPr/>
        </p:nvSpPr>
        <p:spPr>
          <a:xfrm>
            <a:off x="6625431" y="1273688"/>
            <a:ext cx="7067550" cy="1316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lvl1pPr algn="l">
              <a:defRPr sz="3000">
                <a:latin typeface="Arial"/>
                <a:ea typeface="Arial"/>
                <a:cs typeface="Arial"/>
                <a:sym typeface="Arial"/>
              </a:defRPr>
            </a:lvl1pPr>
          </a:lstStyle>
          <a:p>
            <a:endParaRPr lang="en-GB" sz="4000" dirty="0"/>
          </a:p>
          <a:p>
            <a:endParaRPr lang="en-GB" sz="4000" dirty="0"/>
          </a:p>
        </p:txBody>
      </p:sp>
      <p:pic>
        <p:nvPicPr>
          <p:cNvPr id="100" name="Disclosure-&amp;-Barring-Service_White_AW.png" descr="Disclosure-&amp;-Barring-Service_White_AW.png"/>
          <p:cNvPicPr>
            <a:picLocks noChangeAspect="1"/>
          </p:cNvPicPr>
          <p:nvPr/>
        </p:nvPicPr>
        <p:blipFill>
          <a:blip r:embed="rId3"/>
          <a:stretch>
            <a:fillRect/>
          </a:stretch>
        </p:blipFill>
        <p:spPr>
          <a:xfrm>
            <a:off x="1075205" y="7856150"/>
            <a:ext cx="1417374" cy="76194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2831490" y="2505193"/>
            <a:ext cx="8686440" cy="672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9" tIns="50799" rIns="50799" bIns="50799">
            <a:spAutoFit/>
          </a:bodyPr>
          <a:lstStyle/>
          <a:p>
            <a:pPr algn="l" hangingPunct="1">
              <a:defRPr/>
            </a:pPr>
            <a:endParaRPr sz="3701" dirty="0"/>
          </a:p>
        </p:txBody>
      </p:sp>
      <p:sp>
        <p:nvSpPr>
          <p:cNvPr id="103" name="Heading Here"/>
          <p:cNvSpPr txBox="1">
            <a:spLocks noGrp="1"/>
          </p:cNvSpPr>
          <p:nvPr>
            <p:ph type="title"/>
          </p:nvPr>
        </p:nvSpPr>
        <p:spPr>
          <a:xfrm>
            <a:off x="3047377" y="718385"/>
            <a:ext cx="7429274" cy="1246044"/>
          </a:xfrm>
          <a:prstGeom prst="rect">
            <a:avLst/>
          </a:prstGeom>
        </p:spPr>
        <p:txBody>
          <a:bodyPr>
            <a:noAutofit/>
          </a:bodyPr>
          <a:lstStyle>
            <a:lvl1pPr algn="l" defTabSz="577850">
              <a:defRPr sz="4000" b="1">
                <a:solidFill>
                  <a:srgbClr val="9C9A2F"/>
                </a:solidFill>
                <a:latin typeface="Arial"/>
                <a:ea typeface="Arial"/>
                <a:cs typeface="Arial"/>
                <a:sym typeface="Arial"/>
              </a:defRPr>
            </a:lvl1pPr>
          </a:lstStyle>
          <a:p>
            <a:r>
              <a:rPr lang="en-GB" dirty="0"/>
              <a:t>DBS workforces</a:t>
            </a:r>
            <a:endParaRPr dirty="0"/>
          </a:p>
        </p:txBody>
      </p:sp>
      <p:sp>
        <p:nvSpPr>
          <p:cNvPr id="2" name="Rectangle 1">
            <a:extLst>
              <a:ext uri="{FF2B5EF4-FFF2-40B4-BE49-F238E27FC236}">
                <a16:creationId xmlns:a16="http://schemas.microsoft.com/office/drawing/2014/main" id="{131111DD-FE07-4ABA-AC84-CFBDD22CF12B}"/>
              </a:ext>
            </a:extLst>
          </p:cNvPr>
          <p:cNvSpPr/>
          <p:nvPr/>
        </p:nvSpPr>
        <p:spPr>
          <a:xfrm>
            <a:off x="3047377" y="2096943"/>
            <a:ext cx="8083304" cy="6307368"/>
          </a:xfrm>
          <a:prstGeom prst="rect">
            <a:avLst/>
          </a:prstGeom>
        </p:spPr>
        <p:txBody>
          <a:bodyPr wrap="square">
            <a:spAutoFit/>
          </a:bodyPr>
          <a:lstStyle/>
          <a:p>
            <a:pPr algn="l">
              <a:defRPr/>
            </a:pPr>
            <a:r>
              <a:rPr lang="en-GB" altLang="en-US" sz="2399" b="1" dirty="0">
                <a:latin typeface="Arial" panose="020B0604020202020204" pitchFamily="34" charset="0"/>
                <a:cs typeface="Arial" panose="020B0604020202020204" pitchFamily="34" charset="0"/>
              </a:rPr>
              <a:t>Police Act 1997 (Criminal Records) regulations separate eligibility for enhanced DBS checks into:</a:t>
            </a:r>
          </a:p>
          <a:p>
            <a:pPr algn="l">
              <a:defRPr/>
            </a:pPr>
            <a:endParaRPr lang="en-GB" altLang="en-US" sz="2399" b="1" dirty="0">
              <a:latin typeface="Arial" panose="020B0604020202020204" pitchFamily="34" charset="0"/>
              <a:cs typeface="Arial" panose="020B0604020202020204" pitchFamily="34" charset="0"/>
            </a:endParaRPr>
          </a:p>
          <a:p>
            <a:pPr algn="l">
              <a:defRPr/>
            </a:pPr>
            <a:endParaRPr lang="en-GB" altLang="en-US" sz="2399" b="1" dirty="0">
              <a:latin typeface="Arial" panose="020B0604020202020204" pitchFamily="34" charset="0"/>
              <a:cs typeface="Arial" panose="020B0604020202020204" pitchFamily="34" charset="0"/>
            </a:endParaRPr>
          </a:p>
          <a:p>
            <a:pPr algn="l">
              <a:defRPr/>
            </a:pPr>
            <a:endParaRPr lang="en-GB" altLang="en-US" sz="2399" b="1" dirty="0">
              <a:latin typeface="Arial" panose="020B0604020202020204" pitchFamily="34" charset="0"/>
              <a:cs typeface="Arial" panose="020B0604020202020204" pitchFamily="34" charset="0"/>
            </a:endParaRPr>
          </a:p>
          <a:p>
            <a:pPr algn="l">
              <a:defRPr/>
            </a:pPr>
            <a:r>
              <a:rPr lang="en-GB" altLang="en-US" sz="2399" dirty="0">
                <a:latin typeface="Arial" panose="020B0604020202020204" pitchFamily="34" charset="0"/>
                <a:cs typeface="Arial" panose="020B0604020202020204" pitchFamily="34" charset="0"/>
              </a:rPr>
              <a:t>Work with children – the </a:t>
            </a:r>
            <a:r>
              <a:rPr lang="en-GB" altLang="en-US" sz="2399" b="1" dirty="0">
                <a:latin typeface="Arial" panose="020B0604020202020204" pitchFamily="34" charset="0"/>
                <a:cs typeface="Arial" panose="020B0604020202020204" pitchFamily="34" charset="0"/>
              </a:rPr>
              <a:t>child</a:t>
            </a:r>
            <a:r>
              <a:rPr lang="en-GB" altLang="en-US" sz="2399" dirty="0">
                <a:latin typeface="Arial" panose="020B0604020202020204" pitchFamily="34" charset="0"/>
                <a:cs typeface="Arial" panose="020B0604020202020204" pitchFamily="34" charset="0"/>
              </a:rPr>
              <a:t> workforce</a:t>
            </a:r>
          </a:p>
          <a:p>
            <a:pPr algn="l">
              <a:defRPr/>
            </a:pPr>
            <a:endParaRPr lang="en-GB" altLang="en-US" sz="2399" dirty="0">
              <a:latin typeface="Arial" panose="020B0604020202020204" pitchFamily="34" charset="0"/>
              <a:cs typeface="Arial" panose="020B0604020202020204" pitchFamily="34" charset="0"/>
            </a:endParaRPr>
          </a:p>
          <a:p>
            <a:pPr algn="l">
              <a:defRPr/>
            </a:pPr>
            <a:endParaRPr lang="en-GB" altLang="en-US" sz="2399" dirty="0">
              <a:latin typeface="Arial" panose="020B0604020202020204" pitchFamily="34" charset="0"/>
              <a:cs typeface="Arial" panose="020B0604020202020204" pitchFamily="34" charset="0"/>
            </a:endParaRPr>
          </a:p>
          <a:p>
            <a:pPr algn="l">
              <a:defRPr/>
            </a:pPr>
            <a:endParaRPr lang="en-GB" altLang="en-US" sz="2399" dirty="0">
              <a:latin typeface="Arial" panose="020B0604020202020204" pitchFamily="34" charset="0"/>
              <a:cs typeface="Arial" panose="020B0604020202020204" pitchFamily="34" charset="0"/>
            </a:endParaRPr>
          </a:p>
          <a:p>
            <a:pPr algn="l">
              <a:defRPr/>
            </a:pPr>
            <a:r>
              <a:rPr lang="en-GB" altLang="en-US" sz="2399" dirty="0">
                <a:latin typeface="Arial" panose="020B0604020202020204" pitchFamily="34" charset="0"/>
                <a:cs typeface="Arial" panose="020B0604020202020204" pitchFamily="34" charset="0"/>
              </a:rPr>
              <a:t>Work with adults – the </a:t>
            </a:r>
            <a:r>
              <a:rPr lang="en-GB" altLang="en-US" sz="2399" b="1" dirty="0">
                <a:latin typeface="Arial" panose="020B0604020202020204" pitchFamily="34" charset="0"/>
                <a:cs typeface="Arial" panose="020B0604020202020204" pitchFamily="34" charset="0"/>
              </a:rPr>
              <a:t>adult</a:t>
            </a:r>
            <a:r>
              <a:rPr lang="en-GB" altLang="en-US" sz="2399" dirty="0">
                <a:latin typeface="Arial" panose="020B0604020202020204" pitchFamily="34" charset="0"/>
                <a:cs typeface="Arial" panose="020B0604020202020204" pitchFamily="34" charset="0"/>
              </a:rPr>
              <a:t> workforce</a:t>
            </a:r>
          </a:p>
          <a:p>
            <a:pPr algn="l">
              <a:defRPr/>
            </a:pPr>
            <a:endParaRPr lang="en-GB" altLang="en-US" sz="2399" dirty="0">
              <a:latin typeface="Arial" panose="020B0604020202020204" pitchFamily="34" charset="0"/>
              <a:cs typeface="Arial" panose="020B0604020202020204" pitchFamily="34" charset="0"/>
            </a:endParaRPr>
          </a:p>
          <a:p>
            <a:pPr algn="l">
              <a:defRPr/>
            </a:pPr>
            <a:endParaRPr lang="en-GB" altLang="en-US" sz="2399" dirty="0">
              <a:latin typeface="Arial" panose="020B0604020202020204" pitchFamily="34" charset="0"/>
              <a:cs typeface="Arial" panose="020B0604020202020204" pitchFamily="34" charset="0"/>
            </a:endParaRPr>
          </a:p>
          <a:p>
            <a:pPr algn="l">
              <a:defRPr/>
            </a:pPr>
            <a:r>
              <a:rPr lang="en-GB" altLang="en-US" sz="2399" dirty="0">
                <a:latin typeface="Arial" panose="020B0604020202020204" pitchFamily="34" charset="0"/>
                <a:cs typeface="Arial" panose="020B0604020202020204" pitchFamily="34" charset="0"/>
              </a:rPr>
              <a:t> </a:t>
            </a:r>
          </a:p>
          <a:p>
            <a:pPr algn="l">
              <a:defRPr/>
            </a:pPr>
            <a:r>
              <a:rPr lang="en-GB" altLang="en-US" sz="2399" dirty="0">
                <a:latin typeface="Arial" panose="020B0604020202020204" pitchFamily="34" charset="0"/>
                <a:cs typeface="Arial" panose="020B0604020202020204" pitchFamily="34" charset="0"/>
              </a:rPr>
              <a:t>Everything else – the </a:t>
            </a:r>
            <a:r>
              <a:rPr lang="en-GB" altLang="en-US" sz="2399" b="1" dirty="0">
                <a:latin typeface="Arial" panose="020B0604020202020204" pitchFamily="34" charset="0"/>
                <a:cs typeface="Arial" panose="020B0604020202020204" pitchFamily="34" charset="0"/>
              </a:rPr>
              <a:t>other</a:t>
            </a:r>
            <a:r>
              <a:rPr lang="en-GB" altLang="en-US" sz="2399" dirty="0">
                <a:latin typeface="Arial" panose="020B0604020202020204" pitchFamily="34" charset="0"/>
                <a:cs typeface="Arial" panose="020B0604020202020204" pitchFamily="34" charset="0"/>
              </a:rPr>
              <a:t> workforce</a:t>
            </a:r>
          </a:p>
          <a:p>
            <a:pPr algn="l">
              <a:defRPr/>
            </a:pPr>
            <a:endParaRPr lang="en-GB" altLang="en-US" sz="2399" dirty="0">
              <a:latin typeface="Arial" panose="020B0604020202020204" pitchFamily="34" charset="0"/>
              <a:cs typeface="Arial" panose="020B0604020202020204" pitchFamily="34" charset="0"/>
            </a:endParaRPr>
          </a:p>
          <a:p>
            <a:pPr algn="l">
              <a:defRPr/>
            </a:pPr>
            <a:endParaRPr lang="en-GB" altLang="en-US" sz="2399" dirty="0">
              <a:latin typeface="Arial" panose="020B0604020202020204" pitchFamily="34" charset="0"/>
              <a:cs typeface="Arial" panose="020B0604020202020204" pitchFamily="34" charset="0"/>
            </a:endParaRPr>
          </a:p>
          <a:p>
            <a:pPr lvl="1">
              <a:defRPr/>
            </a:pPr>
            <a:endParaRPr lang="en-GB" alt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4ADCE8A-497F-407B-9C18-9743F8446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7930" y="1481708"/>
            <a:ext cx="3268191" cy="2089364"/>
          </a:xfrm>
          <a:prstGeom prst="rect">
            <a:avLst/>
          </a:prstGeom>
        </p:spPr>
      </p:pic>
      <p:pic>
        <p:nvPicPr>
          <p:cNvPr id="6" name="Picture 5">
            <a:extLst>
              <a:ext uri="{FF2B5EF4-FFF2-40B4-BE49-F238E27FC236}">
                <a16:creationId xmlns:a16="http://schemas.microsoft.com/office/drawing/2014/main" id="{6D843E03-5559-4FD1-957B-0FDD3E58C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7923" y="3736107"/>
            <a:ext cx="3268193" cy="2089364"/>
          </a:xfrm>
          <a:prstGeom prst="rect">
            <a:avLst/>
          </a:prstGeom>
        </p:spPr>
      </p:pic>
      <p:pic>
        <p:nvPicPr>
          <p:cNvPr id="8" name="Picture 7">
            <a:extLst>
              <a:ext uri="{FF2B5EF4-FFF2-40B4-BE49-F238E27FC236}">
                <a16:creationId xmlns:a16="http://schemas.microsoft.com/office/drawing/2014/main" id="{8993A2EC-84BC-4378-8372-77B3B58EBB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7928" y="6055609"/>
            <a:ext cx="3351088" cy="2359659"/>
          </a:xfrm>
          <a:prstGeom prst="rect">
            <a:avLst/>
          </a:prstGeom>
        </p:spPr>
      </p:pic>
      <p:sp>
        <p:nvSpPr>
          <p:cNvPr id="11" name="Line">
            <a:extLst>
              <a:ext uri="{FF2B5EF4-FFF2-40B4-BE49-F238E27FC236}">
                <a16:creationId xmlns:a16="http://schemas.microsoft.com/office/drawing/2014/main" id="{16320CF6-EE21-49A7-A18A-F6EE4F918400}"/>
              </a:ext>
            </a:extLst>
          </p:cNvPr>
          <p:cNvSpPr/>
          <p:nvPr/>
        </p:nvSpPr>
        <p:spPr>
          <a:xfrm flipV="1">
            <a:off x="593131" y="8748506"/>
            <a:ext cx="16083876" cy="0"/>
          </a:xfrm>
          <a:prstGeom prst="line">
            <a:avLst/>
          </a:prstGeom>
          <a:ln w="25400">
            <a:solidFill>
              <a:srgbClr val="9C9A00"/>
            </a:solidFill>
          </a:ln>
        </p:spPr>
        <p:txBody>
          <a:bodyPr lIns="45720" rIns="45720"/>
          <a:lstStyle/>
          <a:p>
            <a:pPr defTabSz="584154"/>
            <a:endParaRPr sz="3699">
              <a:latin typeface="Helvetica Neue"/>
            </a:endParaRPr>
          </a:p>
        </p:txBody>
      </p:sp>
      <p:pic>
        <p:nvPicPr>
          <p:cNvPr id="12" name="Disclosure &amp; Barring Service_2592_AW (RGB).png" descr="Disclosure &amp; Barring Service_2592_AW (RGB).png">
            <a:extLst>
              <a:ext uri="{FF2B5EF4-FFF2-40B4-BE49-F238E27FC236}">
                <a16:creationId xmlns:a16="http://schemas.microsoft.com/office/drawing/2014/main" id="{1B0D7E37-7DA9-42AE-AEC4-85DFF1C8A817}"/>
              </a:ext>
            </a:extLst>
          </p:cNvPr>
          <p:cNvPicPr>
            <a:picLocks noChangeAspect="1"/>
          </p:cNvPicPr>
          <p:nvPr/>
        </p:nvPicPr>
        <p:blipFill>
          <a:blip r:embed="rId6"/>
          <a:srcRect/>
          <a:stretch>
            <a:fillRect/>
          </a:stretch>
        </p:blipFill>
        <p:spPr>
          <a:xfrm>
            <a:off x="1258735" y="8932354"/>
            <a:ext cx="723900" cy="389150"/>
          </a:xfrm>
          <a:prstGeom prst="rect">
            <a:avLst/>
          </a:prstGeom>
          <a:ln w="12700">
            <a:miter lim="400000"/>
          </a:ln>
        </p:spPr>
      </p:pic>
      <p:sp>
        <p:nvSpPr>
          <p:cNvPr id="13" name="Making Recruitment Safer">
            <a:extLst>
              <a:ext uri="{FF2B5EF4-FFF2-40B4-BE49-F238E27FC236}">
                <a16:creationId xmlns:a16="http://schemas.microsoft.com/office/drawing/2014/main" id="{FA9B1577-326F-4C4F-B366-9403329D9085}"/>
              </a:ext>
            </a:extLst>
          </p:cNvPr>
          <p:cNvSpPr txBox="1"/>
          <p:nvPr/>
        </p:nvSpPr>
        <p:spPr>
          <a:xfrm>
            <a:off x="3987712" y="9055106"/>
            <a:ext cx="2172068" cy="317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1400" i="1">
                <a:latin typeface="Arial"/>
                <a:ea typeface="Arial"/>
                <a:cs typeface="Arial"/>
                <a:sym typeface="Arial"/>
              </a:defRPr>
            </a:lvl1pPr>
          </a:lstStyle>
          <a:p>
            <a:pPr defTabSz="584154"/>
            <a:r>
              <a:rPr sz="1399" dirty="0"/>
              <a:t>Making Recruitment Safer</a:t>
            </a:r>
          </a:p>
        </p:txBody>
      </p:sp>
      <p:sp>
        <p:nvSpPr>
          <p:cNvPr id="14" name="Slide Number Placeholder 3">
            <a:extLst>
              <a:ext uri="{FF2B5EF4-FFF2-40B4-BE49-F238E27FC236}">
                <a16:creationId xmlns:a16="http://schemas.microsoft.com/office/drawing/2014/main" id="{998AC906-A335-4C67-93AD-DEBD633E0E69}"/>
              </a:ext>
            </a:extLst>
          </p:cNvPr>
          <p:cNvSpPr txBox="1">
            <a:spLocks/>
          </p:cNvSpPr>
          <p:nvPr/>
        </p:nvSpPr>
        <p:spPr>
          <a:xfrm>
            <a:off x="12246451" y="9040143"/>
            <a:ext cx="3901440" cy="519289"/>
          </a:xfrm>
          <a:prstGeom prst="rect">
            <a:avLst/>
          </a:prstGeom>
        </p:spPr>
        <p:txBody>
          <a:bodyPr vert="horz" lIns="130048" tIns="65024" rIns="130048" bIns="6502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288060-685E-4AC8-B764-C3461FC5BC67}" type="slidenum">
              <a:rPr lang="en-GB" sz="1707">
                <a:solidFill>
                  <a:prstClr val="black">
                    <a:tint val="75000"/>
                  </a:prstClr>
                </a:solidFill>
                <a:latin typeface="Calibri" panose="020F0502020204030204"/>
              </a:rPr>
              <a:pPr/>
              <a:t>10</a:t>
            </a:fld>
            <a:endParaRPr lang="en-GB" sz="1707">
              <a:solidFill>
                <a:prstClr val="black">
                  <a:tint val="75000"/>
                </a:prstClr>
              </a:solidFill>
              <a:latin typeface="Calibri" panose="020F0502020204030204"/>
            </a:endParaRPr>
          </a:p>
        </p:txBody>
      </p:sp>
    </p:spTree>
    <p:extLst>
      <p:ext uri="{BB962C8B-B14F-4D97-AF65-F5344CB8AC3E}">
        <p14:creationId xmlns:p14="http://schemas.microsoft.com/office/powerpoint/2010/main" val="79984198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4341154" y="3062260"/>
            <a:ext cx="6514830" cy="5041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p>
            <a:pPr algn="l" hangingPunct="1">
              <a:defRPr/>
            </a:pPr>
            <a:endParaRPr sz="2776" dirty="0"/>
          </a:p>
        </p:txBody>
      </p:sp>
      <p:sp>
        <p:nvSpPr>
          <p:cNvPr id="103" name="Heading Here"/>
          <p:cNvSpPr txBox="1">
            <a:spLocks noGrp="1"/>
          </p:cNvSpPr>
          <p:nvPr>
            <p:ph type="title"/>
          </p:nvPr>
        </p:nvSpPr>
        <p:spPr>
          <a:xfrm>
            <a:off x="990204" y="192358"/>
            <a:ext cx="15596511" cy="2323325"/>
          </a:xfrm>
          <a:prstGeom prst="rect">
            <a:avLst/>
          </a:prstGeom>
        </p:spPr>
        <p:txBody>
          <a:bodyPr>
            <a:noAutofit/>
          </a:bodyPr>
          <a:lstStyle>
            <a:lvl1pPr algn="l" defTabSz="577850">
              <a:defRPr sz="4000" b="1">
                <a:solidFill>
                  <a:srgbClr val="9C9A2F"/>
                </a:solidFill>
                <a:latin typeface="Arial"/>
                <a:ea typeface="Arial"/>
                <a:cs typeface="Arial"/>
                <a:sym typeface="Arial"/>
              </a:defRPr>
            </a:lvl1pPr>
          </a:lstStyle>
          <a:p>
            <a:r>
              <a:rPr lang="en-GB" altLang="en-US" dirty="0"/>
              <a:t>What, how often and is it Supervised?</a:t>
            </a:r>
            <a:br>
              <a:rPr lang="en-GB" altLang="en-US" dirty="0"/>
            </a:br>
            <a:r>
              <a:rPr lang="en-GB" altLang="en-US" sz="3413" dirty="0"/>
              <a:t>Regulated activity</a:t>
            </a:r>
            <a:r>
              <a:rPr lang="en-GB" altLang="en-US" sz="1500" dirty="0"/>
              <a:t/>
            </a:r>
            <a:br>
              <a:rPr lang="en-GB" altLang="en-US" sz="1500" dirty="0"/>
            </a:br>
            <a:endParaRPr sz="1500" dirty="0"/>
          </a:p>
        </p:txBody>
      </p:sp>
      <p:sp>
        <p:nvSpPr>
          <p:cNvPr id="2" name="Rectangle 1">
            <a:extLst>
              <a:ext uri="{FF2B5EF4-FFF2-40B4-BE49-F238E27FC236}">
                <a16:creationId xmlns:a16="http://schemas.microsoft.com/office/drawing/2014/main" id="{131111DD-FE07-4ABA-AC84-CFBDD22CF12B}"/>
              </a:ext>
            </a:extLst>
          </p:cNvPr>
          <p:cNvSpPr/>
          <p:nvPr/>
        </p:nvSpPr>
        <p:spPr>
          <a:xfrm>
            <a:off x="4136372" y="3309798"/>
            <a:ext cx="8805594" cy="323165"/>
          </a:xfrm>
          <a:prstGeom prst="rect">
            <a:avLst/>
          </a:prstGeom>
        </p:spPr>
        <p:txBody>
          <a:bodyPr wrap="square">
            <a:spAutoFit/>
          </a:bodyPr>
          <a:lstStyle/>
          <a:p>
            <a:pPr>
              <a:defRPr/>
            </a:pPr>
            <a:endParaRPr lang="en-GB" altLang="en-US" sz="1500" dirty="0">
              <a:latin typeface="Arial" panose="020B0604020202020204" pitchFamily="34" charset="0"/>
              <a:cs typeface="Arial" panose="020B0604020202020204" pitchFamily="34" charset="0"/>
            </a:endParaRPr>
          </a:p>
        </p:txBody>
      </p:sp>
      <p:graphicFrame>
        <p:nvGraphicFramePr>
          <p:cNvPr id="16" name="Table 15">
            <a:extLst>
              <a:ext uri="{FF2B5EF4-FFF2-40B4-BE49-F238E27FC236}">
                <a16:creationId xmlns:a16="http://schemas.microsoft.com/office/drawing/2014/main" id="{A5FB95E5-D4D7-4806-9162-4042E1FF5DA6}"/>
              </a:ext>
            </a:extLst>
          </p:cNvPr>
          <p:cNvGraphicFramePr>
            <a:graphicFrameLocks noGrp="1"/>
          </p:cNvGraphicFramePr>
          <p:nvPr/>
        </p:nvGraphicFramePr>
        <p:xfrm>
          <a:off x="990204" y="2400749"/>
          <a:ext cx="13551997" cy="5603026"/>
        </p:xfrm>
        <a:graphic>
          <a:graphicData uri="http://schemas.openxmlformats.org/drawingml/2006/table">
            <a:tbl>
              <a:tblPr firstRow="1" bandRow="1">
                <a:tableStyleId>{5C22544A-7EE6-4342-B048-85BDC9FD1C3A}</a:tableStyleId>
              </a:tblPr>
              <a:tblGrid>
                <a:gridCol w="7333611">
                  <a:extLst>
                    <a:ext uri="{9D8B030D-6E8A-4147-A177-3AD203B41FA5}">
                      <a16:colId xmlns:a16="http://schemas.microsoft.com/office/drawing/2014/main" val="1341632746"/>
                    </a:ext>
                  </a:extLst>
                </a:gridCol>
                <a:gridCol w="1928297">
                  <a:extLst>
                    <a:ext uri="{9D8B030D-6E8A-4147-A177-3AD203B41FA5}">
                      <a16:colId xmlns:a16="http://schemas.microsoft.com/office/drawing/2014/main" val="106996369"/>
                    </a:ext>
                  </a:extLst>
                </a:gridCol>
                <a:gridCol w="1808714">
                  <a:extLst>
                    <a:ext uri="{9D8B030D-6E8A-4147-A177-3AD203B41FA5}">
                      <a16:colId xmlns:a16="http://schemas.microsoft.com/office/drawing/2014/main" val="3748902537"/>
                    </a:ext>
                  </a:extLst>
                </a:gridCol>
                <a:gridCol w="2481375">
                  <a:extLst>
                    <a:ext uri="{9D8B030D-6E8A-4147-A177-3AD203B41FA5}">
                      <a16:colId xmlns:a16="http://schemas.microsoft.com/office/drawing/2014/main" val="276305533"/>
                    </a:ext>
                  </a:extLst>
                </a:gridCol>
              </a:tblGrid>
              <a:tr h="1232966">
                <a:tc>
                  <a:txBody>
                    <a:bodyPr/>
                    <a:lstStyle/>
                    <a:p>
                      <a:endParaRPr lang="en-GB" sz="1400" dirty="0">
                        <a:latin typeface="Arial" panose="020B0604020202020204" pitchFamily="34" charset="0"/>
                        <a:cs typeface="Arial" panose="020B0604020202020204" pitchFamily="34" charset="0"/>
                      </a:endParaRP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dirty="0">
                          <a:solidFill>
                            <a:schemeClr val="tx1"/>
                          </a:solidFill>
                          <a:latin typeface="Arial" panose="020B0604020202020204" pitchFamily="34" charset="0"/>
                          <a:cs typeface="Arial" panose="020B0604020202020204" pitchFamily="34" charset="0"/>
                        </a:rPr>
                        <a:t>Once</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1700" b="1" dirty="0">
                          <a:solidFill>
                            <a:schemeClr val="tx1"/>
                          </a:solidFill>
                          <a:latin typeface="Arial" panose="020B0604020202020204" pitchFamily="34" charset="0"/>
                          <a:cs typeface="Arial" panose="020B0604020202020204" pitchFamily="34" charset="0"/>
                        </a:rPr>
                        <a:t>More than 3 days in a 30 day period</a:t>
                      </a:r>
                      <a:endParaRPr lang="en-GB" sz="1700" dirty="0">
                        <a:solidFill>
                          <a:schemeClr val="tx1"/>
                        </a:solidFill>
                        <a:latin typeface="Arial" panose="020B0604020202020204" pitchFamily="34" charset="0"/>
                        <a:cs typeface="Arial" panose="020B0604020202020204" pitchFamily="34" charset="0"/>
                      </a:endParaRP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1700" b="1" dirty="0">
                          <a:solidFill>
                            <a:schemeClr val="tx1"/>
                          </a:solidFill>
                          <a:latin typeface="Arial" panose="020B0604020202020204" pitchFamily="34" charset="0"/>
                          <a:cs typeface="Arial" panose="020B0604020202020204" pitchFamily="34" charset="0"/>
                        </a:rPr>
                        <a:t>Once overnight with opportunity for contact between 2am and 6am</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969980"/>
                  </a:ext>
                </a:extLst>
              </a:tr>
              <a:tr h="398228">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2300" dirty="0">
                          <a:latin typeface="Arial" panose="020B0604020202020204" pitchFamily="34" charset="0"/>
                          <a:cs typeface="Arial" panose="020B0604020202020204" pitchFamily="34" charset="0"/>
                        </a:rPr>
                        <a:t>Providing health care </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sz="2300" b="1" dirty="0">
                          <a:latin typeface="Arial" panose="020B0604020202020204" pitchFamily="34" charset="0"/>
                          <a:cs typeface="Arial" panose="020B0604020202020204" pitchFamily="34" charset="0"/>
                        </a:rPr>
                        <a:t>Yes</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2300" b="1" dirty="0">
                          <a:latin typeface="Arial" panose="020B0604020202020204" pitchFamily="34" charset="0"/>
                          <a:cs typeface="Arial" panose="020B0604020202020204" pitchFamily="34" charset="0"/>
                        </a:rPr>
                        <a:t>Yes</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2300" b="1" dirty="0">
                          <a:latin typeface="Arial" panose="020B0604020202020204" pitchFamily="34" charset="0"/>
                          <a:cs typeface="Arial" panose="020B0604020202020204" pitchFamily="34" charset="0"/>
                        </a:rPr>
                        <a:t>Yes</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44352199"/>
                  </a:ext>
                </a:extLst>
              </a:tr>
              <a:tr h="398228">
                <a:tc>
                  <a:txBody>
                    <a:bodyPr/>
                    <a:lstStyle/>
                    <a:p>
                      <a:pPr algn="l"/>
                      <a:r>
                        <a:rPr lang="en-GB" sz="2300" dirty="0">
                          <a:latin typeface="Arial" panose="020B0604020202020204" pitchFamily="34" charset="0"/>
                          <a:cs typeface="Arial" panose="020B0604020202020204" pitchFamily="34" charset="0"/>
                        </a:rPr>
                        <a:t>Providing personal care </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1" dirty="0">
                          <a:latin typeface="Arial" panose="020B0604020202020204" pitchFamily="34" charset="0"/>
                          <a:cs typeface="Arial" panose="020B0604020202020204" pitchFamily="34" charset="0"/>
                        </a:rPr>
                        <a:t>Yes</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2300" b="1" dirty="0">
                          <a:latin typeface="Arial" panose="020B0604020202020204" pitchFamily="34" charset="0"/>
                          <a:cs typeface="Arial" panose="020B0604020202020204" pitchFamily="34" charset="0"/>
                        </a:rPr>
                        <a:t>Yes</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2300" b="1" dirty="0">
                          <a:latin typeface="Arial" panose="020B0604020202020204" pitchFamily="34" charset="0"/>
                          <a:cs typeface="Arial" panose="020B0604020202020204" pitchFamily="34" charset="0"/>
                        </a:rPr>
                        <a:t>Yes</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71732971"/>
                  </a:ext>
                </a:extLst>
              </a:tr>
              <a:tr h="398228">
                <a:tc>
                  <a:txBody>
                    <a:bodyPr/>
                    <a:lstStyle/>
                    <a:p>
                      <a:pPr algn="l"/>
                      <a:r>
                        <a:rPr lang="en-GB" sz="2300" dirty="0">
                          <a:latin typeface="Arial" panose="020B0604020202020204" pitchFamily="34" charset="0"/>
                          <a:cs typeface="Arial" panose="020B0604020202020204" pitchFamily="34" charset="0"/>
                        </a:rPr>
                        <a:t>Teaching, training and instruction - </a:t>
                      </a:r>
                      <a:r>
                        <a:rPr lang="en-GB" sz="2300" b="1" dirty="0">
                          <a:latin typeface="Arial" panose="020B0604020202020204" pitchFamily="34" charset="0"/>
                          <a:cs typeface="Arial" panose="020B0604020202020204" pitchFamily="34" charset="0"/>
                        </a:rPr>
                        <a:t>unsupervised</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sz="2300" dirty="0">
                          <a:latin typeface="Arial" panose="020B0604020202020204" pitchFamily="34" charset="0"/>
                          <a:cs typeface="Arial" panose="020B0604020202020204" pitchFamily="34" charset="0"/>
                        </a:rPr>
                        <a:t>No</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tc>
                  <a:txBody>
                    <a:bodyPr/>
                    <a:lstStyle/>
                    <a:p>
                      <a:pPr algn="ctr"/>
                      <a:r>
                        <a:rPr lang="en-GB" sz="2300" b="1" dirty="0">
                          <a:latin typeface="Arial" panose="020B0604020202020204" pitchFamily="34" charset="0"/>
                          <a:cs typeface="Arial" panose="020B0604020202020204" pitchFamily="34" charset="0"/>
                        </a:rPr>
                        <a:t>Yes</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2300" b="1" dirty="0">
                          <a:latin typeface="Arial" panose="020B0604020202020204" pitchFamily="34" charset="0"/>
                          <a:cs typeface="Arial" panose="020B0604020202020204" pitchFamily="34" charset="0"/>
                        </a:rPr>
                        <a:t>Yes</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39421656"/>
                  </a:ext>
                </a:extLst>
              </a:tr>
              <a:tr h="398228">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2300" dirty="0">
                          <a:latin typeface="Arial" panose="020B0604020202020204" pitchFamily="34" charset="0"/>
                          <a:cs typeface="Arial" panose="020B0604020202020204" pitchFamily="34" charset="0"/>
                        </a:rPr>
                        <a:t>Caring for or supervising - </a:t>
                      </a:r>
                      <a:r>
                        <a:rPr lang="en-GB" sz="2300" b="1" dirty="0">
                          <a:latin typeface="Arial" panose="020B0604020202020204" pitchFamily="34" charset="0"/>
                          <a:cs typeface="Arial" panose="020B0604020202020204" pitchFamily="34" charset="0"/>
                        </a:rPr>
                        <a:t>unsupervised</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dirty="0">
                          <a:latin typeface="Arial" panose="020B0604020202020204" pitchFamily="34" charset="0"/>
                          <a:cs typeface="Arial" panose="020B0604020202020204" pitchFamily="34" charset="0"/>
                        </a:rPr>
                        <a:t>No</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2300" b="1" dirty="0">
                          <a:latin typeface="Arial" panose="020B0604020202020204" pitchFamily="34" charset="0"/>
                          <a:cs typeface="Arial" panose="020B0604020202020204" pitchFamily="34" charset="0"/>
                        </a:rPr>
                        <a:t>Yes</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2300" b="1" dirty="0">
                          <a:latin typeface="Arial" panose="020B0604020202020204" pitchFamily="34" charset="0"/>
                          <a:cs typeface="Arial" panose="020B0604020202020204" pitchFamily="34" charset="0"/>
                        </a:rPr>
                        <a:t>Yes</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63824217"/>
                  </a:ext>
                </a:extLst>
              </a:tr>
              <a:tr h="745023">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2300" dirty="0">
                          <a:latin typeface="Arial" panose="020B0604020202020204" pitchFamily="34" charset="0"/>
                          <a:cs typeface="Arial" panose="020B0604020202020204" pitchFamily="34" charset="0"/>
                        </a:rPr>
                        <a:t>Providing advice or guidance on physical, emotional or educational well being</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sz="2300" dirty="0">
                          <a:latin typeface="Arial" panose="020B0604020202020204" pitchFamily="34" charset="0"/>
                          <a:cs typeface="Arial" panose="020B0604020202020204" pitchFamily="34" charset="0"/>
                        </a:rPr>
                        <a:t>No</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2300" b="1" dirty="0">
                          <a:latin typeface="Arial" panose="020B0604020202020204" pitchFamily="34" charset="0"/>
                          <a:cs typeface="Arial" panose="020B0604020202020204" pitchFamily="34" charset="0"/>
                        </a:rPr>
                        <a:t>Yes</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2300" b="1" dirty="0">
                          <a:latin typeface="Arial" panose="020B0604020202020204" pitchFamily="34" charset="0"/>
                          <a:cs typeface="Arial" panose="020B0604020202020204" pitchFamily="34" charset="0"/>
                        </a:rPr>
                        <a:t>Yes</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86385547"/>
                  </a:ext>
                </a:extLst>
              </a:tr>
              <a:tr h="398228">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2300" dirty="0">
                          <a:latin typeface="Arial" panose="020B0604020202020204" pitchFamily="34" charset="0"/>
                          <a:cs typeface="Arial" panose="020B0604020202020204" pitchFamily="34" charset="0"/>
                        </a:rPr>
                        <a:t>Driving children under arrangement</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dirty="0">
                          <a:latin typeface="Arial" panose="020B0604020202020204" pitchFamily="34" charset="0"/>
                          <a:cs typeface="Arial" panose="020B0604020202020204" pitchFamily="34" charset="0"/>
                        </a:rPr>
                        <a:t>No</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2300" b="1" dirty="0">
                          <a:latin typeface="Arial" panose="020B0604020202020204" pitchFamily="34" charset="0"/>
                          <a:cs typeface="Arial" panose="020B0604020202020204" pitchFamily="34" charset="0"/>
                        </a:rPr>
                        <a:t>Yes</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2300" dirty="0">
                          <a:latin typeface="Arial" panose="020B0604020202020204" pitchFamily="34" charset="0"/>
                          <a:cs typeface="Arial" panose="020B0604020202020204" pitchFamily="34" charset="0"/>
                        </a:rPr>
                        <a:t>No</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824954544"/>
                  </a:ext>
                </a:extLst>
              </a:tr>
              <a:tr h="398228">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2300" dirty="0">
                          <a:latin typeface="Arial" panose="020B0604020202020204" pitchFamily="34" charset="0"/>
                          <a:cs typeface="Arial" panose="020B0604020202020204" pitchFamily="34" charset="0"/>
                        </a:rPr>
                        <a:t>Moderating a web </a:t>
                      </a:r>
                      <a:r>
                        <a:rPr lang="en-GB" sz="2300">
                          <a:latin typeface="Arial" panose="020B0604020202020204" pitchFamily="34" charset="0"/>
                          <a:cs typeface="Arial" panose="020B0604020202020204" pitchFamily="34" charset="0"/>
                        </a:rPr>
                        <a:t>based service</a:t>
                      </a:r>
                      <a:endParaRPr lang="en-GB" sz="2300" dirty="0">
                        <a:latin typeface="Arial" panose="020B0604020202020204" pitchFamily="34" charset="0"/>
                        <a:cs typeface="Arial" panose="020B0604020202020204" pitchFamily="34" charset="0"/>
                      </a:endParaRP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sz="2300" dirty="0">
                          <a:latin typeface="Arial" panose="020B0604020202020204" pitchFamily="34" charset="0"/>
                          <a:cs typeface="Arial" panose="020B0604020202020204" pitchFamily="34" charset="0"/>
                        </a:rPr>
                        <a:t>No</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2300" b="1" dirty="0">
                          <a:latin typeface="Arial" panose="020B0604020202020204" pitchFamily="34" charset="0"/>
                          <a:cs typeface="Arial" panose="020B0604020202020204" pitchFamily="34" charset="0"/>
                        </a:rPr>
                        <a:t>Yes</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2300" dirty="0">
                          <a:latin typeface="Arial" panose="020B0604020202020204" pitchFamily="34" charset="0"/>
                          <a:cs typeface="Arial" panose="020B0604020202020204" pitchFamily="34" charset="0"/>
                        </a:rPr>
                        <a:t>No</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37100675"/>
                  </a:ext>
                </a:extLst>
              </a:tr>
              <a:tr h="398228">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2300" dirty="0">
                          <a:latin typeface="Arial" panose="020B0604020202020204" pitchFamily="34" charset="0"/>
                          <a:cs typeface="Arial" panose="020B0604020202020204" pitchFamily="34" charset="0"/>
                        </a:rPr>
                        <a:t>Registering to be a childminder (</a:t>
                      </a:r>
                      <a:r>
                        <a:rPr lang="en-GB" sz="2300" dirty="0" err="1">
                          <a:latin typeface="Arial" panose="020B0604020202020204" pitchFamily="34" charset="0"/>
                          <a:cs typeface="Arial" panose="020B0604020202020204" pitchFamily="34" charset="0"/>
                        </a:rPr>
                        <a:t>inc</a:t>
                      </a:r>
                      <a:r>
                        <a:rPr lang="en-GB" sz="2300" dirty="0">
                          <a:latin typeface="Arial" panose="020B0604020202020204" pitchFamily="34" charset="0"/>
                          <a:cs typeface="Arial" panose="020B0604020202020204" pitchFamily="34" charset="0"/>
                        </a:rPr>
                        <a:t> voluntary </a:t>
                      </a:r>
                      <a:r>
                        <a:rPr lang="en-GB" sz="2300" dirty="0" err="1">
                          <a:latin typeface="Arial" panose="020B0604020202020204" pitchFamily="34" charset="0"/>
                          <a:cs typeface="Arial" panose="020B0604020202020204" pitchFamily="34" charset="0"/>
                        </a:rPr>
                        <a:t>reg</a:t>
                      </a:r>
                      <a:r>
                        <a:rPr lang="en-GB" sz="2300" dirty="0">
                          <a:latin typeface="Arial" panose="020B0604020202020204" pitchFamily="34" charset="0"/>
                          <a:cs typeface="Arial" panose="020B0604020202020204" pitchFamily="34" charset="0"/>
                        </a:rPr>
                        <a:t>)</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GB" sz="2300" dirty="0">
                          <a:latin typeface="Arial" panose="020B0604020202020204" pitchFamily="34" charset="0"/>
                          <a:cs typeface="Arial" panose="020B0604020202020204" pitchFamily="34" charset="0"/>
                        </a:rPr>
                        <a:t>Not applicable</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800" b="1"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8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846487605"/>
                  </a:ext>
                </a:extLst>
              </a:tr>
              <a:tr h="398228">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2300" dirty="0">
                          <a:latin typeface="Arial" panose="020B0604020202020204" pitchFamily="34" charset="0"/>
                          <a:cs typeface="Arial" panose="020B0604020202020204" pitchFamily="34" charset="0"/>
                        </a:rPr>
                        <a:t>Registering to become a foster carer</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3">
                  <a:txBody>
                    <a:bodyPr/>
                    <a:lstStyle/>
                    <a:p>
                      <a:pPr algn="ctr"/>
                      <a:r>
                        <a:rPr lang="en-GB" sz="2300" dirty="0">
                          <a:latin typeface="Arial" panose="020B0604020202020204" pitchFamily="34" charset="0"/>
                          <a:cs typeface="Arial" panose="020B0604020202020204" pitchFamily="34" charset="0"/>
                        </a:rPr>
                        <a:t>Not applicable</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800" b="1"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8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39945694"/>
                  </a:ext>
                </a:extLst>
              </a:tr>
              <a:tr h="398228">
                <a:tc gridSpan="4">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2300" dirty="0">
                          <a:latin typeface="Arial" panose="020B0604020202020204" pitchFamily="34" charset="0"/>
                          <a:cs typeface="Arial" panose="020B0604020202020204" pitchFamily="34" charset="0"/>
                        </a:rPr>
                        <a:t>Day to day managers of staff in regulated activity</a:t>
                      </a:r>
                    </a:p>
                  </a:txBody>
                  <a:tcPr marL="51433" marR="51433" marT="25717" marB="2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8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800" b="1"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8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3253284"/>
                  </a:ext>
                </a:extLst>
              </a:tr>
            </a:tbl>
          </a:graphicData>
        </a:graphic>
      </p:graphicFrame>
      <p:sp>
        <p:nvSpPr>
          <p:cNvPr id="13" name="Line">
            <a:extLst>
              <a:ext uri="{FF2B5EF4-FFF2-40B4-BE49-F238E27FC236}">
                <a16:creationId xmlns:a16="http://schemas.microsoft.com/office/drawing/2014/main" id="{17DEE1FF-ECFB-426A-9985-E408CE523FBE}"/>
              </a:ext>
            </a:extLst>
          </p:cNvPr>
          <p:cNvSpPr/>
          <p:nvPr/>
        </p:nvSpPr>
        <p:spPr>
          <a:xfrm>
            <a:off x="333710" y="8370020"/>
            <a:ext cx="16508837" cy="29559"/>
          </a:xfrm>
          <a:prstGeom prst="line">
            <a:avLst/>
          </a:prstGeom>
          <a:ln w="25400">
            <a:solidFill>
              <a:srgbClr val="9C9A00"/>
            </a:solidFill>
          </a:ln>
        </p:spPr>
        <p:txBody>
          <a:bodyPr lIns="34290" rIns="34290"/>
          <a:lstStyle/>
          <a:p>
            <a:pPr defTabSz="438116"/>
            <a:endParaRPr sz="2775">
              <a:latin typeface="Helvetica Neue"/>
            </a:endParaRPr>
          </a:p>
        </p:txBody>
      </p:sp>
      <p:pic>
        <p:nvPicPr>
          <p:cNvPr id="14" name="Disclosure &amp; Barring Service_2592_AW (RGB).png" descr="Disclosure &amp; Barring Service_2592_AW (RGB).png">
            <a:extLst>
              <a:ext uri="{FF2B5EF4-FFF2-40B4-BE49-F238E27FC236}">
                <a16:creationId xmlns:a16="http://schemas.microsoft.com/office/drawing/2014/main" id="{FD21D7C2-2864-4DDF-A59D-7D0A195B21A2}"/>
              </a:ext>
            </a:extLst>
          </p:cNvPr>
          <p:cNvPicPr>
            <a:picLocks noChangeAspect="1"/>
          </p:cNvPicPr>
          <p:nvPr/>
        </p:nvPicPr>
        <p:blipFill>
          <a:blip r:embed="rId3"/>
          <a:srcRect/>
          <a:stretch>
            <a:fillRect/>
          </a:stretch>
        </p:blipFill>
        <p:spPr>
          <a:xfrm>
            <a:off x="333710" y="8687226"/>
            <a:ext cx="1312987" cy="705829"/>
          </a:xfrm>
          <a:prstGeom prst="rect">
            <a:avLst/>
          </a:prstGeom>
          <a:ln w="12700">
            <a:miter lim="400000"/>
          </a:ln>
        </p:spPr>
      </p:pic>
      <p:sp>
        <p:nvSpPr>
          <p:cNvPr id="15" name="Making Recruitment Safer">
            <a:extLst>
              <a:ext uri="{FF2B5EF4-FFF2-40B4-BE49-F238E27FC236}">
                <a16:creationId xmlns:a16="http://schemas.microsoft.com/office/drawing/2014/main" id="{78EB94FA-F0F6-415F-95C6-1DE6B52CFB21}"/>
              </a:ext>
            </a:extLst>
          </p:cNvPr>
          <p:cNvSpPr txBox="1"/>
          <p:nvPr/>
        </p:nvSpPr>
        <p:spPr>
          <a:xfrm>
            <a:off x="3546198" y="9003978"/>
            <a:ext cx="2583377" cy="2957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lvl1pPr>
              <a:defRPr sz="1400" i="1">
                <a:latin typeface="Arial"/>
                <a:ea typeface="Arial"/>
                <a:cs typeface="Arial"/>
                <a:sym typeface="Arial"/>
              </a:defRPr>
            </a:lvl1pPr>
          </a:lstStyle>
          <a:p>
            <a:pPr defTabSz="438116"/>
            <a:r>
              <a:rPr sz="1422" dirty="0"/>
              <a:t>Making Recruitment Safer</a:t>
            </a:r>
          </a:p>
        </p:txBody>
      </p:sp>
      <p:sp>
        <p:nvSpPr>
          <p:cNvPr id="10" name="TextBox 9">
            <a:extLst>
              <a:ext uri="{FF2B5EF4-FFF2-40B4-BE49-F238E27FC236}">
                <a16:creationId xmlns:a16="http://schemas.microsoft.com/office/drawing/2014/main" id="{215B444E-100F-4574-BE14-F62D0A47D63D}"/>
              </a:ext>
            </a:extLst>
          </p:cNvPr>
          <p:cNvSpPr txBox="1"/>
          <p:nvPr/>
        </p:nvSpPr>
        <p:spPr>
          <a:xfrm>
            <a:off x="14964129" y="2644393"/>
            <a:ext cx="2248007" cy="3416320"/>
          </a:xfrm>
          <a:prstGeom prst="rect">
            <a:avLst/>
          </a:prstGeom>
          <a:noFill/>
        </p:spPr>
        <p:txBody>
          <a:bodyPr wrap="square" rtlCol="0">
            <a:spAutoFit/>
          </a:bodyPr>
          <a:lstStyle/>
          <a:p>
            <a:r>
              <a:rPr lang="en-GB" sz="2400" i="1" dirty="0">
                <a:solidFill>
                  <a:srgbClr val="9C9A00"/>
                </a:solidFill>
                <a:latin typeface="Arial" panose="020B0604020202020204" pitchFamily="34" charset="0"/>
                <a:cs typeface="Arial" panose="020B0604020202020204" pitchFamily="34" charset="0"/>
              </a:rPr>
              <a:t>Anyone carrying out this activity would be eligible for the </a:t>
            </a:r>
            <a:r>
              <a:rPr lang="en-GB" sz="2400" i="1" u="sng" dirty="0">
                <a:solidFill>
                  <a:srgbClr val="9C9A00"/>
                </a:solidFill>
                <a:latin typeface="Arial" panose="020B0604020202020204" pitchFamily="34" charset="0"/>
                <a:cs typeface="Arial" panose="020B0604020202020204" pitchFamily="34" charset="0"/>
              </a:rPr>
              <a:t>Enhanced with Children’s Barred List check</a:t>
            </a:r>
          </a:p>
        </p:txBody>
      </p:sp>
    </p:spTree>
    <p:extLst>
      <p:ext uri="{BB962C8B-B14F-4D97-AF65-F5344CB8AC3E}">
        <p14:creationId xmlns:p14="http://schemas.microsoft.com/office/powerpoint/2010/main" val="355205748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4341154" y="3062257"/>
            <a:ext cx="6514830" cy="5041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p>
            <a:pPr algn="l" hangingPunct="1">
              <a:defRPr/>
            </a:pPr>
            <a:endParaRPr sz="2776" dirty="0"/>
          </a:p>
        </p:txBody>
      </p:sp>
      <p:sp>
        <p:nvSpPr>
          <p:cNvPr id="103" name="Heading Here"/>
          <p:cNvSpPr txBox="1">
            <a:spLocks noGrp="1"/>
          </p:cNvSpPr>
          <p:nvPr>
            <p:ph type="ctrTitle"/>
          </p:nvPr>
        </p:nvSpPr>
        <p:spPr>
          <a:xfrm>
            <a:off x="990203" y="174914"/>
            <a:ext cx="15596510" cy="1562719"/>
          </a:xfrm>
          <a:prstGeom prst="rect">
            <a:avLst/>
          </a:prstGeom>
        </p:spPr>
        <p:txBody>
          <a:bodyPr>
            <a:noAutofit/>
          </a:bodyPr>
          <a:lstStyle>
            <a:lvl1pPr algn="l" defTabSz="577850">
              <a:defRPr sz="4000" b="1">
                <a:solidFill>
                  <a:srgbClr val="9C9A2F"/>
                </a:solidFill>
                <a:latin typeface="Arial"/>
                <a:ea typeface="Arial"/>
                <a:cs typeface="Arial"/>
                <a:sym typeface="Arial"/>
              </a:defRPr>
            </a:lvl1pPr>
          </a:lstStyle>
          <a:p>
            <a:r>
              <a:rPr lang="en-GB" altLang="en-US" dirty="0">
                <a:solidFill>
                  <a:srgbClr val="9C9A00"/>
                </a:solidFill>
              </a:rPr>
              <a:t>Where - specified establishments, the rules  </a:t>
            </a:r>
            <a:r>
              <a:rPr lang="en-GB" altLang="en-US" sz="3413" dirty="0">
                <a:solidFill>
                  <a:srgbClr val="9C9A00"/>
                </a:solidFill>
              </a:rPr>
              <a:t/>
            </a:r>
            <a:br>
              <a:rPr lang="en-GB" altLang="en-US" sz="3413" dirty="0">
                <a:solidFill>
                  <a:srgbClr val="9C9A00"/>
                </a:solidFill>
              </a:rPr>
            </a:br>
            <a:r>
              <a:rPr lang="en-GB" altLang="en-US" sz="3413" dirty="0">
                <a:solidFill>
                  <a:srgbClr val="9C9A00"/>
                </a:solidFill>
              </a:rPr>
              <a:t>Regulated activity</a:t>
            </a:r>
            <a:r>
              <a:rPr lang="en-GB" altLang="en-US" sz="1799" dirty="0"/>
              <a:t/>
            </a:r>
            <a:br>
              <a:rPr lang="en-GB" altLang="en-US" sz="1799" dirty="0"/>
            </a:br>
            <a:endParaRPr sz="1799" dirty="0"/>
          </a:p>
        </p:txBody>
      </p:sp>
      <p:sp>
        <p:nvSpPr>
          <p:cNvPr id="9" name="Line">
            <a:extLst>
              <a:ext uri="{FF2B5EF4-FFF2-40B4-BE49-F238E27FC236}">
                <a16:creationId xmlns:a16="http://schemas.microsoft.com/office/drawing/2014/main" id="{27132A68-E97E-400A-8763-7D07D341E999}"/>
              </a:ext>
            </a:extLst>
          </p:cNvPr>
          <p:cNvSpPr/>
          <p:nvPr/>
        </p:nvSpPr>
        <p:spPr>
          <a:xfrm>
            <a:off x="333710" y="8370020"/>
            <a:ext cx="16508837" cy="29559"/>
          </a:xfrm>
          <a:prstGeom prst="line">
            <a:avLst/>
          </a:prstGeom>
          <a:ln w="25400">
            <a:solidFill>
              <a:srgbClr val="9C9A00"/>
            </a:solidFill>
          </a:ln>
        </p:spPr>
        <p:txBody>
          <a:bodyPr lIns="34290" rIns="34290"/>
          <a:lstStyle/>
          <a:p>
            <a:pPr defTabSz="438116"/>
            <a:endParaRPr sz="2775">
              <a:latin typeface="Helvetica Neue"/>
            </a:endParaRPr>
          </a:p>
        </p:txBody>
      </p:sp>
      <p:pic>
        <p:nvPicPr>
          <p:cNvPr id="10" name="Disclosure &amp; Barring Service_2592_AW (RGB).png" descr="Disclosure &amp; Barring Service_2592_AW (RGB).png">
            <a:extLst>
              <a:ext uri="{FF2B5EF4-FFF2-40B4-BE49-F238E27FC236}">
                <a16:creationId xmlns:a16="http://schemas.microsoft.com/office/drawing/2014/main" id="{DC69ADE7-2526-41B4-A884-59C618E919BC}"/>
              </a:ext>
            </a:extLst>
          </p:cNvPr>
          <p:cNvPicPr>
            <a:picLocks noChangeAspect="1"/>
          </p:cNvPicPr>
          <p:nvPr/>
        </p:nvPicPr>
        <p:blipFill>
          <a:blip r:embed="rId3"/>
          <a:srcRect/>
          <a:stretch>
            <a:fillRect/>
          </a:stretch>
        </p:blipFill>
        <p:spPr>
          <a:xfrm>
            <a:off x="333710" y="8687226"/>
            <a:ext cx="1312987" cy="705829"/>
          </a:xfrm>
          <a:prstGeom prst="rect">
            <a:avLst/>
          </a:prstGeom>
          <a:ln w="12700">
            <a:miter lim="400000"/>
          </a:ln>
        </p:spPr>
      </p:pic>
      <p:sp>
        <p:nvSpPr>
          <p:cNvPr id="11" name="Making Recruitment Safer">
            <a:extLst>
              <a:ext uri="{FF2B5EF4-FFF2-40B4-BE49-F238E27FC236}">
                <a16:creationId xmlns:a16="http://schemas.microsoft.com/office/drawing/2014/main" id="{9035ABC8-7F13-4508-B9CF-85142459DFD5}"/>
              </a:ext>
            </a:extLst>
          </p:cNvPr>
          <p:cNvSpPr txBox="1"/>
          <p:nvPr/>
        </p:nvSpPr>
        <p:spPr>
          <a:xfrm>
            <a:off x="3546198" y="9003978"/>
            <a:ext cx="2583377" cy="2957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lvl1pPr>
              <a:defRPr sz="1400" i="1">
                <a:latin typeface="Arial"/>
                <a:ea typeface="Arial"/>
                <a:cs typeface="Arial"/>
                <a:sym typeface="Arial"/>
              </a:defRPr>
            </a:lvl1pPr>
          </a:lstStyle>
          <a:p>
            <a:pPr defTabSz="438116"/>
            <a:r>
              <a:rPr sz="1422" dirty="0"/>
              <a:t>Making Recruitment Safer</a:t>
            </a:r>
          </a:p>
        </p:txBody>
      </p:sp>
      <p:sp>
        <p:nvSpPr>
          <p:cNvPr id="13" name="Content Placeholder 4">
            <a:extLst>
              <a:ext uri="{FF2B5EF4-FFF2-40B4-BE49-F238E27FC236}">
                <a16:creationId xmlns:a16="http://schemas.microsoft.com/office/drawing/2014/main" id="{EBD4D3D4-97CF-4C7E-8496-43D4CA09F00F}"/>
              </a:ext>
            </a:extLst>
          </p:cNvPr>
          <p:cNvSpPr txBox="1">
            <a:spLocks/>
          </p:cNvSpPr>
          <p:nvPr/>
        </p:nvSpPr>
        <p:spPr>
          <a:xfrm>
            <a:off x="1499522" y="2025280"/>
            <a:ext cx="7078441" cy="6200914"/>
          </a:xfrm>
          <a:prstGeom prst="roundRect">
            <a:avLst/>
          </a:prstGeom>
          <a:ln w="38100" cap="flat" cmpd="sng" algn="ctr">
            <a:solidFill>
              <a:srgbClr val="9C9A00"/>
            </a:solidFill>
            <a:prstDash val="solid"/>
            <a:miter lim="800000"/>
          </a:ln>
        </p:spPr>
        <p:style>
          <a:lnRef idx="2">
            <a:schemeClr val="accent6"/>
          </a:lnRef>
          <a:fillRef idx="1">
            <a:schemeClr val="lt1"/>
          </a:fillRef>
          <a:effectRef idx="0">
            <a:schemeClr val="accent6"/>
          </a:effectRef>
          <a:fontRef idx="minor">
            <a:schemeClr val="dk1"/>
          </a:fontRef>
        </p:style>
        <p:txBody>
          <a:bodyPr vert="horz" lIns="130048" tIns="65024" rIns="130048" bIns="65024"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defTabSz="514350"/>
            <a:r>
              <a:rPr lang="en-GB" sz="2844" b="1" dirty="0">
                <a:solidFill>
                  <a:prstClr val="black"/>
                </a:solidFill>
                <a:latin typeface="Arial" panose="020B0604020202020204" pitchFamily="34" charset="0"/>
                <a:cs typeface="Arial" panose="020B0604020202020204" pitchFamily="34" charset="0"/>
              </a:rPr>
              <a:t>Where the activity takes place:</a:t>
            </a:r>
          </a:p>
          <a:p>
            <a:pPr marL="192882" indent="-192882" algn="l" defTabSz="514350"/>
            <a:r>
              <a:rPr lang="en-GB" sz="2844" dirty="0">
                <a:solidFill>
                  <a:prstClr val="black"/>
                </a:solidFill>
                <a:latin typeface="Arial" panose="020B0604020202020204" pitchFamily="34" charset="0"/>
                <a:cs typeface="Arial" panose="020B0604020202020204" pitchFamily="34" charset="0"/>
              </a:rPr>
              <a:t>Schools*</a:t>
            </a:r>
            <a:endParaRPr lang="en-GB" sz="2844" b="1" dirty="0">
              <a:solidFill>
                <a:prstClr val="black"/>
              </a:solidFill>
              <a:latin typeface="Arial" panose="020B0604020202020204" pitchFamily="34" charset="0"/>
              <a:cs typeface="Arial" panose="020B0604020202020204" pitchFamily="34" charset="0"/>
            </a:endParaRPr>
          </a:p>
          <a:p>
            <a:pPr marL="192882" indent="-192882" algn="l" defTabSz="514350"/>
            <a:r>
              <a:rPr lang="en-GB" sz="2844" dirty="0">
                <a:solidFill>
                  <a:prstClr val="black"/>
                </a:solidFill>
                <a:latin typeface="Arial" panose="020B0604020202020204" pitchFamily="34" charset="0"/>
                <a:cs typeface="Arial" panose="020B0604020202020204" pitchFamily="34" charset="0"/>
              </a:rPr>
              <a:t>Nurseries </a:t>
            </a:r>
          </a:p>
          <a:p>
            <a:pPr marL="192882" indent="-192882" algn="l" defTabSz="514350"/>
            <a:r>
              <a:rPr lang="en-GB" sz="2844" dirty="0">
                <a:solidFill>
                  <a:prstClr val="black"/>
                </a:solidFill>
                <a:latin typeface="Arial" panose="020B0604020202020204" pitchFamily="34" charset="0"/>
                <a:cs typeface="Arial" panose="020B0604020202020204" pitchFamily="34" charset="0"/>
              </a:rPr>
              <a:t>Children’s Home</a:t>
            </a:r>
            <a:endParaRPr lang="en-GB" sz="2844" b="1" dirty="0">
              <a:solidFill>
                <a:prstClr val="black"/>
              </a:solidFill>
              <a:latin typeface="Arial" panose="020B0604020202020204" pitchFamily="34" charset="0"/>
              <a:cs typeface="Arial" panose="020B0604020202020204" pitchFamily="34" charset="0"/>
            </a:endParaRPr>
          </a:p>
          <a:p>
            <a:pPr marL="192882" indent="-192882" algn="l" defTabSz="514350"/>
            <a:r>
              <a:rPr lang="en-GB" sz="2844" dirty="0">
                <a:solidFill>
                  <a:prstClr val="black"/>
                </a:solidFill>
                <a:latin typeface="Arial" panose="020B0604020202020204" pitchFamily="34" charset="0"/>
                <a:cs typeface="Arial" panose="020B0604020202020204" pitchFamily="34" charset="0"/>
              </a:rPr>
              <a:t>Children’s Centres</a:t>
            </a:r>
            <a:endParaRPr lang="en-GB" sz="2844" b="1" dirty="0">
              <a:solidFill>
                <a:prstClr val="black"/>
              </a:solidFill>
              <a:latin typeface="Arial" panose="020B0604020202020204" pitchFamily="34" charset="0"/>
              <a:cs typeface="Arial" panose="020B0604020202020204" pitchFamily="34" charset="0"/>
            </a:endParaRPr>
          </a:p>
          <a:p>
            <a:pPr marL="192882" indent="-192882" algn="l" defTabSz="514350"/>
            <a:r>
              <a:rPr lang="en-GB" sz="2844" dirty="0">
                <a:solidFill>
                  <a:prstClr val="black"/>
                </a:solidFill>
                <a:latin typeface="Arial" panose="020B0604020202020204" pitchFamily="34" charset="0"/>
                <a:cs typeface="Arial" panose="020B0604020202020204" pitchFamily="34" charset="0"/>
              </a:rPr>
              <a:t>Childcare Premises</a:t>
            </a:r>
          </a:p>
          <a:p>
            <a:pPr marL="192882" indent="-192882" algn="l" defTabSz="514350"/>
            <a:r>
              <a:rPr lang="en-GB" sz="2844" dirty="0">
                <a:latin typeface="Arial" panose="020B0604020202020204" pitchFamily="34" charset="0"/>
                <a:cs typeface="Arial" panose="020B0604020202020204" pitchFamily="34" charset="0"/>
              </a:rPr>
              <a:t>Children's hospital in Wales</a:t>
            </a:r>
          </a:p>
          <a:p>
            <a:pPr marL="192882" indent="-192882" algn="l" defTabSz="514350"/>
            <a:r>
              <a:rPr lang="en-GB" altLang="en-US" sz="2844" dirty="0">
                <a:latin typeface="Arial" panose="020B0604020202020204" pitchFamily="34" charset="0"/>
                <a:cs typeface="Arial" panose="020B0604020202020204" pitchFamily="34" charset="0"/>
              </a:rPr>
              <a:t>Detention centres for children</a:t>
            </a:r>
            <a:endParaRPr lang="en-GB" sz="2844" dirty="0">
              <a:latin typeface="Arial" panose="020B0604020202020204" pitchFamily="34" charset="0"/>
              <a:cs typeface="Arial" panose="020B0604020202020204" pitchFamily="34" charset="0"/>
            </a:endParaRPr>
          </a:p>
          <a:p>
            <a:pPr algn="l" defTabSz="514350"/>
            <a:r>
              <a:rPr lang="en-GB" sz="2276" b="1" dirty="0">
                <a:latin typeface="Arial" panose="020B0604020202020204" pitchFamily="34" charset="0"/>
                <a:cs typeface="Arial" panose="020B0604020202020204" pitchFamily="34" charset="0"/>
              </a:rPr>
              <a:t>*including pupil referral units and a</a:t>
            </a:r>
            <a:r>
              <a:rPr lang="en-GB" altLang="en-US" sz="2276" b="1" dirty="0">
                <a:latin typeface="Arial" panose="020B0604020202020204" pitchFamily="34" charset="0"/>
                <a:cs typeface="Arial" panose="020B0604020202020204" pitchFamily="34" charset="0"/>
              </a:rPr>
              <a:t>lternate provision academies in England</a:t>
            </a:r>
          </a:p>
        </p:txBody>
      </p:sp>
      <p:sp>
        <p:nvSpPr>
          <p:cNvPr id="15" name="Content Placeholder 4">
            <a:extLst>
              <a:ext uri="{FF2B5EF4-FFF2-40B4-BE49-F238E27FC236}">
                <a16:creationId xmlns:a16="http://schemas.microsoft.com/office/drawing/2014/main" id="{C60A4905-35D0-4280-BD07-2DE8024322FF}"/>
              </a:ext>
            </a:extLst>
          </p:cNvPr>
          <p:cNvSpPr txBox="1">
            <a:spLocks/>
          </p:cNvSpPr>
          <p:nvPr/>
        </p:nvSpPr>
        <p:spPr>
          <a:xfrm>
            <a:off x="8788459" y="2025280"/>
            <a:ext cx="7078441" cy="6200914"/>
          </a:xfrm>
          <a:prstGeom prst="roundRect">
            <a:avLst/>
          </a:prstGeom>
          <a:ln w="38100" cap="flat" cmpd="sng" algn="ctr">
            <a:solidFill>
              <a:srgbClr val="9C9A00"/>
            </a:solidFill>
            <a:prstDash val="solid"/>
            <a:miter lim="800000"/>
          </a:ln>
        </p:spPr>
        <p:style>
          <a:lnRef idx="2">
            <a:schemeClr val="accent6"/>
          </a:lnRef>
          <a:fillRef idx="1">
            <a:schemeClr val="lt1"/>
          </a:fillRef>
          <a:effectRef idx="0">
            <a:schemeClr val="accent6"/>
          </a:effectRef>
          <a:fontRef idx="minor">
            <a:schemeClr val="dk1"/>
          </a:fontRef>
        </p:style>
        <p:txBody>
          <a:bodyPr vert="horz" lIns="130048" tIns="65024" rIns="130048" bIns="65024"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defTabSz="514350"/>
            <a:r>
              <a:rPr lang="en-GB" sz="2844" b="1" dirty="0">
                <a:solidFill>
                  <a:prstClr val="black"/>
                </a:solidFill>
                <a:latin typeface="Arial" panose="020B0604020202020204" pitchFamily="34" charset="0"/>
                <a:cs typeface="Arial" panose="020B0604020202020204" pitchFamily="34" charset="0"/>
              </a:rPr>
              <a:t>Individuals must satisfy all of the following criteria:</a:t>
            </a:r>
          </a:p>
          <a:p>
            <a:pPr algn="l" defTabSz="514350"/>
            <a:endParaRPr lang="en-GB" sz="2844" b="1" dirty="0">
              <a:solidFill>
                <a:prstClr val="black"/>
              </a:solidFill>
              <a:latin typeface="Arial" panose="020B0604020202020204" pitchFamily="34" charset="0"/>
              <a:cs typeface="Arial" panose="020B0604020202020204" pitchFamily="34" charset="0"/>
            </a:endParaRPr>
          </a:p>
          <a:p>
            <a:pPr marL="192882" indent="-192882" algn="l" defTabSz="514350">
              <a:buFont typeface="Arial" panose="020B0604020202020204" pitchFamily="34" charset="0"/>
              <a:buChar char="•"/>
            </a:pPr>
            <a:r>
              <a:rPr lang="en-GB" sz="2844" dirty="0">
                <a:solidFill>
                  <a:prstClr val="black"/>
                </a:solidFill>
                <a:latin typeface="Arial" panose="020B0604020202020204" pitchFamily="34" charset="0"/>
                <a:cs typeface="Arial" panose="020B0604020202020204" pitchFamily="34" charset="0"/>
              </a:rPr>
              <a:t>Work there more than 3 days in a 30 day period or overnight between 2am and 6am; </a:t>
            </a:r>
            <a:r>
              <a:rPr lang="en-GB" sz="2844" b="1" dirty="0">
                <a:solidFill>
                  <a:prstClr val="black"/>
                </a:solidFill>
                <a:latin typeface="Arial" panose="020B0604020202020204" pitchFamily="34" charset="0"/>
                <a:cs typeface="Arial" panose="020B0604020202020204" pitchFamily="34" charset="0"/>
              </a:rPr>
              <a:t>and</a:t>
            </a:r>
          </a:p>
          <a:p>
            <a:pPr marL="192882" indent="-192882" algn="l" defTabSz="514350">
              <a:buFont typeface="Arial" panose="020B0604020202020204" pitchFamily="34" charset="0"/>
              <a:buChar char="•"/>
            </a:pPr>
            <a:r>
              <a:rPr lang="en-GB" sz="2844" dirty="0">
                <a:solidFill>
                  <a:prstClr val="black"/>
                </a:solidFill>
                <a:latin typeface="Arial" panose="020B0604020202020204" pitchFamily="34" charset="0"/>
                <a:cs typeface="Arial" panose="020B0604020202020204" pitchFamily="34" charset="0"/>
              </a:rPr>
              <a:t>Have the opportunity for contact with children in the establishment; </a:t>
            </a:r>
            <a:r>
              <a:rPr lang="en-GB" sz="2844" b="1" dirty="0">
                <a:solidFill>
                  <a:prstClr val="black"/>
                </a:solidFill>
                <a:latin typeface="Arial" panose="020B0604020202020204" pitchFamily="34" charset="0"/>
                <a:cs typeface="Arial" panose="020B0604020202020204" pitchFamily="34" charset="0"/>
              </a:rPr>
              <a:t>and</a:t>
            </a:r>
          </a:p>
          <a:p>
            <a:pPr marL="192882" indent="-192882" algn="l" defTabSz="514350">
              <a:buFont typeface="Arial" panose="020B0604020202020204" pitchFamily="34" charset="0"/>
              <a:buChar char="•"/>
            </a:pPr>
            <a:r>
              <a:rPr lang="en-GB" sz="2844" dirty="0">
                <a:solidFill>
                  <a:prstClr val="black"/>
                </a:solidFill>
                <a:latin typeface="Arial" panose="020B0604020202020204" pitchFamily="34" charset="0"/>
                <a:cs typeface="Arial" panose="020B0604020202020204" pitchFamily="34" charset="0"/>
              </a:rPr>
              <a:t>Work there for the purpose of the establishment; </a:t>
            </a:r>
            <a:r>
              <a:rPr lang="en-GB" sz="2844" b="1" dirty="0">
                <a:solidFill>
                  <a:prstClr val="black"/>
                </a:solidFill>
                <a:latin typeface="Arial" panose="020B0604020202020204" pitchFamily="34" charset="0"/>
                <a:cs typeface="Arial" panose="020B0604020202020204" pitchFamily="34" charset="0"/>
              </a:rPr>
              <a:t>and</a:t>
            </a:r>
          </a:p>
          <a:p>
            <a:pPr marL="192882" indent="-192882" algn="l" defTabSz="514350">
              <a:buFont typeface="Arial" panose="020B0604020202020204" pitchFamily="34" charset="0"/>
              <a:buChar char="•"/>
            </a:pPr>
            <a:r>
              <a:rPr lang="en-GB" sz="2844" dirty="0">
                <a:solidFill>
                  <a:prstClr val="black"/>
                </a:solidFill>
                <a:latin typeface="Arial" panose="020B0604020202020204" pitchFamily="34" charset="0"/>
                <a:cs typeface="Arial" panose="020B0604020202020204" pitchFamily="34" charset="0"/>
              </a:rPr>
              <a:t>It’s not a temporary or occasional role or a supervised volunteer role</a:t>
            </a:r>
          </a:p>
        </p:txBody>
      </p:sp>
    </p:spTree>
    <p:extLst>
      <p:ext uri="{BB962C8B-B14F-4D97-AF65-F5344CB8AC3E}">
        <p14:creationId xmlns:p14="http://schemas.microsoft.com/office/powerpoint/2010/main" val="33998828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39E3A13-1421-4B1B-93A0-6EFDC1596685}"/>
              </a:ext>
            </a:extLst>
          </p:cNvPr>
          <p:cNvSpPr>
            <a:spLocks noGrp="1"/>
          </p:cNvSpPr>
          <p:nvPr>
            <p:ph type="title"/>
          </p:nvPr>
        </p:nvSpPr>
        <p:spPr>
          <a:xfrm>
            <a:off x="1258735" y="380505"/>
            <a:ext cx="14955520" cy="1885245"/>
          </a:xfrm>
        </p:spPr>
        <p:txBody>
          <a:bodyPr>
            <a:normAutofit fontScale="90000"/>
          </a:bodyPr>
          <a:lstStyle/>
          <a:p>
            <a:pPr algn="l"/>
            <a:r>
              <a:rPr lang="en-GB" b="1" kern="0" dirty="0">
                <a:solidFill>
                  <a:srgbClr val="9C9A00"/>
                </a:solidFill>
                <a:latin typeface="Arial" panose="020B0604020202020204" pitchFamily="34" charset="0"/>
                <a:cs typeface="Arial" panose="020B0604020202020204" pitchFamily="34" charset="0"/>
                <a:sym typeface="Helvetica Neue Medium"/>
              </a:rPr>
              <a:t>Work with children which is not regulated activity </a:t>
            </a:r>
            <a:endParaRPr lang="en-GB" dirty="0"/>
          </a:p>
        </p:txBody>
      </p:sp>
      <p:sp>
        <p:nvSpPr>
          <p:cNvPr id="11" name="Line">
            <a:extLst>
              <a:ext uri="{FF2B5EF4-FFF2-40B4-BE49-F238E27FC236}">
                <a16:creationId xmlns:a16="http://schemas.microsoft.com/office/drawing/2014/main" id="{1743F3D4-DC4B-4129-A2DA-7D707CF10884}"/>
              </a:ext>
            </a:extLst>
          </p:cNvPr>
          <p:cNvSpPr/>
          <p:nvPr/>
        </p:nvSpPr>
        <p:spPr>
          <a:xfrm flipV="1">
            <a:off x="593131" y="8748506"/>
            <a:ext cx="16083876" cy="0"/>
          </a:xfrm>
          <a:prstGeom prst="line">
            <a:avLst/>
          </a:prstGeom>
          <a:ln w="25400">
            <a:solidFill>
              <a:srgbClr val="9C9A00"/>
            </a:solidFill>
          </a:ln>
        </p:spPr>
        <p:txBody>
          <a:bodyPr lIns="45720" rIns="45720"/>
          <a:lstStyle/>
          <a:p>
            <a:pPr defTabSz="584154"/>
            <a:endParaRPr sz="3699">
              <a:latin typeface="Helvetica Neue"/>
            </a:endParaRPr>
          </a:p>
        </p:txBody>
      </p:sp>
      <p:pic>
        <p:nvPicPr>
          <p:cNvPr id="12" name="Disclosure &amp; Barring Service_2592_AW (RGB).png" descr="Disclosure &amp; Barring Service_2592_AW (RGB).png">
            <a:extLst>
              <a:ext uri="{FF2B5EF4-FFF2-40B4-BE49-F238E27FC236}">
                <a16:creationId xmlns:a16="http://schemas.microsoft.com/office/drawing/2014/main" id="{FCEFA57D-16BC-4EC8-AB48-80C08F4CDD49}"/>
              </a:ext>
            </a:extLst>
          </p:cNvPr>
          <p:cNvPicPr>
            <a:picLocks noChangeAspect="1"/>
          </p:cNvPicPr>
          <p:nvPr/>
        </p:nvPicPr>
        <p:blipFill>
          <a:blip r:embed="rId3"/>
          <a:srcRect/>
          <a:stretch>
            <a:fillRect/>
          </a:stretch>
        </p:blipFill>
        <p:spPr>
          <a:xfrm>
            <a:off x="1258735" y="8932354"/>
            <a:ext cx="723900" cy="389150"/>
          </a:xfrm>
          <a:prstGeom prst="rect">
            <a:avLst/>
          </a:prstGeom>
          <a:ln w="12700">
            <a:miter lim="400000"/>
          </a:ln>
        </p:spPr>
      </p:pic>
      <p:sp>
        <p:nvSpPr>
          <p:cNvPr id="13" name="Making Recruitment Safer">
            <a:extLst>
              <a:ext uri="{FF2B5EF4-FFF2-40B4-BE49-F238E27FC236}">
                <a16:creationId xmlns:a16="http://schemas.microsoft.com/office/drawing/2014/main" id="{10BF81CB-A071-410C-AE63-52A9E98D08D2}"/>
              </a:ext>
            </a:extLst>
          </p:cNvPr>
          <p:cNvSpPr txBox="1"/>
          <p:nvPr/>
        </p:nvSpPr>
        <p:spPr>
          <a:xfrm>
            <a:off x="3987712" y="9055106"/>
            <a:ext cx="2172068" cy="317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1400" i="1">
                <a:latin typeface="Arial"/>
                <a:ea typeface="Arial"/>
                <a:cs typeface="Arial"/>
                <a:sym typeface="Arial"/>
              </a:defRPr>
            </a:lvl1pPr>
          </a:lstStyle>
          <a:p>
            <a:pPr defTabSz="584154"/>
            <a:r>
              <a:rPr sz="1399" dirty="0"/>
              <a:t>Making Recruitment Safer</a:t>
            </a:r>
          </a:p>
        </p:txBody>
      </p:sp>
      <p:sp>
        <p:nvSpPr>
          <p:cNvPr id="2" name="Slide Number Placeholder 1">
            <a:extLst>
              <a:ext uri="{FF2B5EF4-FFF2-40B4-BE49-F238E27FC236}">
                <a16:creationId xmlns:a16="http://schemas.microsoft.com/office/drawing/2014/main" id="{F0B0EB0E-EA74-4558-BFB4-67E991E6CEA9}"/>
              </a:ext>
            </a:extLst>
          </p:cNvPr>
          <p:cNvSpPr>
            <a:spLocks noGrp="1"/>
          </p:cNvSpPr>
          <p:nvPr>
            <p:ph type="sldNum" sz="quarter" idx="12"/>
          </p:nvPr>
        </p:nvSpPr>
        <p:spPr>
          <a:xfrm>
            <a:off x="12099417" y="13221554"/>
            <a:ext cx="272510" cy="287258"/>
          </a:xfrm>
        </p:spPr>
        <p:txBody>
          <a:bodyPr/>
          <a:lstStyle/>
          <a:p>
            <a:pPr algn="l" defTabSz="1300460" hangingPunct="1"/>
            <a:fld id="{222210DD-CDB3-4186-A6E7-C876445BDA7D}" type="slidenum">
              <a:rPr lang="en-GB" kern="1200"/>
              <a:pPr algn="l" defTabSz="1300460" hangingPunct="1"/>
              <a:t>13</a:t>
            </a:fld>
            <a:endParaRPr lang="en-GB" kern="1200"/>
          </a:p>
        </p:txBody>
      </p:sp>
      <p:sp>
        <p:nvSpPr>
          <p:cNvPr id="3" name="Rectangle: Rounded Corners 2">
            <a:extLst>
              <a:ext uri="{FF2B5EF4-FFF2-40B4-BE49-F238E27FC236}">
                <a16:creationId xmlns:a16="http://schemas.microsoft.com/office/drawing/2014/main" id="{FF227601-4CFB-4BC3-8AA6-60CD3835E456}"/>
              </a:ext>
            </a:extLst>
          </p:cNvPr>
          <p:cNvSpPr/>
          <p:nvPr/>
        </p:nvSpPr>
        <p:spPr>
          <a:xfrm>
            <a:off x="1258734" y="2711639"/>
            <a:ext cx="4630709" cy="2715500"/>
          </a:xfrm>
          <a:prstGeom prst="roundRect">
            <a:avLst/>
          </a:prstGeom>
          <a:ln w="38100">
            <a:solidFill>
              <a:srgbClr val="9C9A00"/>
            </a:solidFill>
          </a:ln>
        </p:spPr>
        <p:style>
          <a:lnRef idx="2">
            <a:schemeClr val="accent6"/>
          </a:lnRef>
          <a:fillRef idx="1">
            <a:schemeClr val="lt1"/>
          </a:fillRef>
          <a:effectRef idx="0">
            <a:schemeClr val="accent6"/>
          </a:effectRef>
          <a:fontRef idx="minor">
            <a:schemeClr val="dk1"/>
          </a:fontRef>
        </p:style>
        <p:txBody>
          <a:bodyPr rtlCol="0" anchor="ctr"/>
          <a:lstStyle/>
          <a:p>
            <a:pPr defTabSz="1300460" hangingPunct="1"/>
            <a:r>
              <a:rPr lang="en-GB" sz="2560" b="1" kern="1200" dirty="0">
                <a:solidFill>
                  <a:srgbClr val="000000"/>
                </a:solidFill>
                <a:latin typeface="Arial" panose="020B0604020202020204" pitchFamily="34" charset="0"/>
                <a:cs typeface="Arial" panose="020B0604020202020204" pitchFamily="34" charset="0"/>
              </a:rPr>
              <a:t>Supervised teaching/instruction/ caring for or supervising children</a:t>
            </a:r>
          </a:p>
          <a:p>
            <a:pPr defTabSz="1300460" hangingPunct="1"/>
            <a:r>
              <a:rPr lang="en-GB" sz="2560" kern="1200" dirty="0">
                <a:solidFill>
                  <a:srgbClr val="000000"/>
                </a:solidFill>
                <a:latin typeface="Arial" panose="020B0604020202020204" pitchFamily="34" charset="0"/>
                <a:cs typeface="Arial" panose="020B0604020202020204" pitchFamily="34" charset="0"/>
              </a:rPr>
              <a:t>- Eligible for an enhanced DBS check</a:t>
            </a:r>
          </a:p>
        </p:txBody>
      </p:sp>
      <p:sp>
        <p:nvSpPr>
          <p:cNvPr id="15" name="Rectangle: Rounded Corners 14">
            <a:extLst>
              <a:ext uri="{FF2B5EF4-FFF2-40B4-BE49-F238E27FC236}">
                <a16:creationId xmlns:a16="http://schemas.microsoft.com/office/drawing/2014/main" id="{A438FAFF-3484-4296-9665-BEEB75CB1B2C}"/>
              </a:ext>
            </a:extLst>
          </p:cNvPr>
          <p:cNvSpPr/>
          <p:nvPr/>
        </p:nvSpPr>
        <p:spPr>
          <a:xfrm>
            <a:off x="6652517" y="5733745"/>
            <a:ext cx="4630707" cy="2702076"/>
          </a:xfrm>
          <a:prstGeom prst="roundRect">
            <a:avLst/>
          </a:prstGeom>
          <a:ln w="38100">
            <a:solidFill>
              <a:srgbClr val="9C9A00"/>
            </a:solidFill>
          </a:ln>
        </p:spPr>
        <p:style>
          <a:lnRef idx="2">
            <a:schemeClr val="accent6"/>
          </a:lnRef>
          <a:fillRef idx="1">
            <a:schemeClr val="lt1"/>
          </a:fillRef>
          <a:effectRef idx="0">
            <a:schemeClr val="accent6"/>
          </a:effectRef>
          <a:fontRef idx="minor">
            <a:schemeClr val="dk1"/>
          </a:fontRef>
        </p:style>
        <p:txBody>
          <a:bodyPr rtlCol="0" anchor="ctr"/>
          <a:lstStyle/>
          <a:p>
            <a:pPr defTabSz="1300460" hangingPunct="1"/>
            <a:r>
              <a:rPr lang="en-GB" sz="2560" b="1" kern="1200" dirty="0">
                <a:solidFill>
                  <a:srgbClr val="000000"/>
                </a:solidFill>
                <a:latin typeface="Arial" panose="020B0604020202020204" pitchFamily="34" charset="0"/>
                <a:cs typeface="Arial" panose="020B0604020202020204" pitchFamily="34" charset="0"/>
              </a:rPr>
              <a:t>Anyone carrying out regulated activity but not often enough</a:t>
            </a:r>
          </a:p>
          <a:p>
            <a:pPr defTabSz="1300460" hangingPunct="1"/>
            <a:r>
              <a:rPr lang="en-GB" sz="2560" kern="1200" dirty="0">
                <a:solidFill>
                  <a:srgbClr val="000000"/>
                </a:solidFill>
                <a:latin typeface="Arial" panose="020B0604020202020204" pitchFamily="34" charset="0"/>
                <a:cs typeface="Arial" panose="020B0604020202020204" pitchFamily="34" charset="0"/>
              </a:rPr>
              <a:t>- Eligible for an enhanced DBS check</a:t>
            </a:r>
          </a:p>
        </p:txBody>
      </p:sp>
      <p:sp>
        <p:nvSpPr>
          <p:cNvPr id="16" name="Rectangle: Rounded Corners 15">
            <a:extLst>
              <a:ext uri="{FF2B5EF4-FFF2-40B4-BE49-F238E27FC236}">
                <a16:creationId xmlns:a16="http://schemas.microsoft.com/office/drawing/2014/main" id="{BAB7B2FA-2DAF-40EE-9105-DF5B9CF3EAA8}"/>
              </a:ext>
            </a:extLst>
          </p:cNvPr>
          <p:cNvSpPr/>
          <p:nvPr/>
        </p:nvSpPr>
        <p:spPr>
          <a:xfrm>
            <a:off x="1258733" y="5739822"/>
            <a:ext cx="4630710" cy="2702084"/>
          </a:xfrm>
          <a:prstGeom prst="roundRect">
            <a:avLst/>
          </a:prstGeom>
          <a:ln w="38100">
            <a:solidFill>
              <a:srgbClr val="9C9A00"/>
            </a:solidFill>
          </a:ln>
        </p:spPr>
        <p:style>
          <a:lnRef idx="2">
            <a:schemeClr val="accent6"/>
          </a:lnRef>
          <a:fillRef idx="1">
            <a:schemeClr val="lt1"/>
          </a:fillRef>
          <a:effectRef idx="0">
            <a:schemeClr val="accent6"/>
          </a:effectRef>
          <a:fontRef idx="minor">
            <a:schemeClr val="dk1"/>
          </a:fontRef>
        </p:style>
        <p:txBody>
          <a:bodyPr rtlCol="0" anchor="ctr"/>
          <a:lstStyle/>
          <a:p>
            <a:pPr defTabSz="1300460" hangingPunct="1"/>
            <a:r>
              <a:rPr lang="en-GB" sz="2560" b="1" kern="1200" dirty="0">
                <a:solidFill>
                  <a:srgbClr val="000000"/>
                </a:solidFill>
                <a:latin typeface="Arial" panose="020B0604020202020204" pitchFamily="34" charset="0"/>
                <a:cs typeface="Arial" panose="020B0604020202020204" pitchFamily="34" charset="0"/>
              </a:rPr>
              <a:t>Registering to be Adoptive parents</a:t>
            </a:r>
          </a:p>
          <a:p>
            <a:pPr defTabSz="1300460" hangingPunct="1"/>
            <a:r>
              <a:rPr lang="en-GB" sz="2560" kern="1200" dirty="0">
                <a:solidFill>
                  <a:srgbClr val="000000"/>
                </a:solidFill>
                <a:latin typeface="Arial" panose="020B0604020202020204" pitchFamily="34" charset="0"/>
                <a:cs typeface="Arial" panose="020B0604020202020204" pitchFamily="34" charset="0"/>
              </a:rPr>
              <a:t>- Eligible for an enhanced DBS check with a children’s barred list check</a:t>
            </a:r>
          </a:p>
        </p:txBody>
      </p:sp>
      <p:sp>
        <p:nvSpPr>
          <p:cNvPr id="17" name="Rectangle: Rounded Corners 16">
            <a:extLst>
              <a:ext uri="{FF2B5EF4-FFF2-40B4-BE49-F238E27FC236}">
                <a16:creationId xmlns:a16="http://schemas.microsoft.com/office/drawing/2014/main" id="{AB24112D-7691-4B47-B2D4-106CB5C4C04F}"/>
              </a:ext>
            </a:extLst>
          </p:cNvPr>
          <p:cNvSpPr/>
          <p:nvPr/>
        </p:nvSpPr>
        <p:spPr>
          <a:xfrm>
            <a:off x="12046298" y="5739822"/>
            <a:ext cx="4630707" cy="2702070"/>
          </a:xfrm>
          <a:prstGeom prst="roundRect">
            <a:avLst/>
          </a:prstGeom>
          <a:ln w="38100">
            <a:solidFill>
              <a:srgbClr val="9C9A00"/>
            </a:solidFill>
          </a:ln>
        </p:spPr>
        <p:style>
          <a:lnRef idx="2">
            <a:schemeClr val="accent6"/>
          </a:lnRef>
          <a:fillRef idx="1">
            <a:schemeClr val="lt1"/>
          </a:fillRef>
          <a:effectRef idx="0">
            <a:schemeClr val="accent6"/>
          </a:effectRef>
          <a:fontRef idx="minor">
            <a:schemeClr val="dk1"/>
          </a:fontRef>
        </p:style>
        <p:txBody>
          <a:bodyPr rtlCol="0" anchor="ctr"/>
          <a:lstStyle/>
          <a:p>
            <a:pPr defTabSz="1300460" hangingPunct="1"/>
            <a:r>
              <a:rPr lang="en-GB" sz="2560" b="1" kern="1200" dirty="0">
                <a:solidFill>
                  <a:srgbClr val="000000"/>
                </a:solidFill>
                <a:latin typeface="Arial" panose="020B0604020202020204" pitchFamily="34" charset="0"/>
                <a:cs typeface="Arial" panose="020B0604020202020204" pitchFamily="34" charset="0"/>
              </a:rPr>
              <a:t>Trustee of a children’s charity</a:t>
            </a:r>
          </a:p>
          <a:p>
            <a:pPr defTabSz="1300460" hangingPunct="1"/>
            <a:r>
              <a:rPr lang="en-GB" sz="2560" kern="1200" dirty="0">
                <a:solidFill>
                  <a:srgbClr val="000000"/>
                </a:solidFill>
                <a:latin typeface="Arial" panose="020B0604020202020204" pitchFamily="34" charset="0"/>
                <a:cs typeface="Arial" panose="020B0604020202020204" pitchFamily="34" charset="0"/>
              </a:rPr>
              <a:t>- Eligible for an enhanced DBS check</a:t>
            </a:r>
          </a:p>
        </p:txBody>
      </p:sp>
      <p:sp>
        <p:nvSpPr>
          <p:cNvPr id="18" name="Rectangle: Rounded Corners 17">
            <a:extLst>
              <a:ext uri="{FF2B5EF4-FFF2-40B4-BE49-F238E27FC236}">
                <a16:creationId xmlns:a16="http://schemas.microsoft.com/office/drawing/2014/main" id="{D001F372-85AF-4AE6-A901-62AA5034563C}"/>
              </a:ext>
            </a:extLst>
          </p:cNvPr>
          <p:cNvSpPr/>
          <p:nvPr/>
        </p:nvSpPr>
        <p:spPr>
          <a:xfrm>
            <a:off x="6652516" y="2698567"/>
            <a:ext cx="4630709" cy="2734650"/>
          </a:xfrm>
          <a:prstGeom prst="roundRect">
            <a:avLst/>
          </a:prstGeom>
          <a:ln w="38100">
            <a:solidFill>
              <a:srgbClr val="9C9A00"/>
            </a:solidFill>
          </a:ln>
        </p:spPr>
        <p:style>
          <a:lnRef idx="2">
            <a:schemeClr val="accent6"/>
          </a:lnRef>
          <a:fillRef idx="1">
            <a:schemeClr val="lt1"/>
          </a:fillRef>
          <a:effectRef idx="0">
            <a:schemeClr val="accent6"/>
          </a:effectRef>
          <a:fontRef idx="minor">
            <a:schemeClr val="dk1"/>
          </a:fontRef>
        </p:style>
        <p:txBody>
          <a:bodyPr rtlCol="0" anchor="ctr"/>
          <a:lstStyle/>
          <a:p>
            <a:pPr defTabSz="1300460" hangingPunct="1"/>
            <a:r>
              <a:rPr lang="en-GB" sz="2560" b="1" kern="1200" dirty="0">
                <a:solidFill>
                  <a:srgbClr val="000000"/>
                </a:solidFill>
                <a:latin typeface="Arial" panose="020B0604020202020204" pitchFamily="34" charset="0"/>
                <a:cs typeface="Arial" panose="020B0604020202020204" pitchFamily="34" charset="0"/>
              </a:rPr>
              <a:t>Supervised volunteer in a school or other specified establishments</a:t>
            </a:r>
          </a:p>
          <a:p>
            <a:pPr defTabSz="1300460" hangingPunct="1"/>
            <a:r>
              <a:rPr lang="en-GB" sz="2560" kern="1200" dirty="0">
                <a:solidFill>
                  <a:srgbClr val="000000"/>
                </a:solidFill>
                <a:latin typeface="Arial" panose="020B0604020202020204" pitchFamily="34" charset="0"/>
                <a:cs typeface="Arial" panose="020B0604020202020204" pitchFamily="34" charset="0"/>
              </a:rPr>
              <a:t>- Eligible for an enhanced DBS check</a:t>
            </a:r>
          </a:p>
        </p:txBody>
      </p:sp>
      <p:sp>
        <p:nvSpPr>
          <p:cNvPr id="19" name="Rectangle: Rounded Corners 18">
            <a:extLst>
              <a:ext uri="{FF2B5EF4-FFF2-40B4-BE49-F238E27FC236}">
                <a16:creationId xmlns:a16="http://schemas.microsoft.com/office/drawing/2014/main" id="{8BB08374-5792-4859-AC9B-486A3A16F503}"/>
              </a:ext>
            </a:extLst>
          </p:cNvPr>
          <p:cNvSpPr/>
          <p:nvPr/>
        </p:nvSpPr>
        <p:spPr>
          <a:xfrm>
            <a:off x="12046297" y="2698566"/>
            <a:ext cx="4630709" cy="2734657"/>
          </a:xfrm>
          <a:prstGeom prst="roundRect">
            <a:avLst/>
          </a:prstGeom>
          <a:ln w="38100">
            <a:solidFill>
              <a:srgbClr val="9C9A00"/>
            </a:solidFill>
          </a:ln>
        </p:spPr>
        <p:style>
          <a:lnRef idx="2">
            <a:schemeClr val="accent6"/>
          </a:lnRef>
          <a:fillRef idx="1">
            <a:schemeClr val="lt1"/>
          </a:fillRef>
          <a:effectRef idx="0">
            <a:schemeClr val="accent6"/>
          </a:effectRef>
          <a:fontRef idx="minor">
            <a:schemeClr val="dk1"/>
          </a:fontRef>
        </p:style>
        <p:txBody>
          <a:bodyPr rtlCol="0" anchor="ctr"/>
          <a:lstStyle/>
          <a:p>
            <a:pPr defTabSz="1300460" hangingPunct="1"/>
            <a:r>
              <a:rPr lang="en-GB" sz="2560" b="1" kern="1200" dirty="0">
                <a:solidFill>
                  <a:srgbClr val="000000"/>
                </a:solidFill>
                <a:latin typeface="Arial" panose="020B0604020202020204" pitchFamily="34" charset="0"/>
                <a:cs typeface="Arial" panose="020B0604020202020204" pitchFamily="34" charset="0"/>
              </a:rPr>
              <a:t>Living or working in childminding or childcare premises</a:t>
            </a:r>
          </a:p>
          <a:p>
            <a:pPr defTabSz="1300460" hangingPunct="1"/>
            <a:r>
              <a:rPr lang="en-GB" sz="2560" kern="1200" dirty="0">
                <a:solidFill>
                  <a:srgbClr val="000000"/>
                </a:solidFill>
                <a:latin typeface="Arial" panose="020B0604020202020204" pitchFamily="34" charset="0"/>
                <a:cs typeface="Arial" panose="020B0604020202020204" pitchFamily="34" charset="0"/>
              </a:rPr>
              <a:t>Eligible for an enhanced DBS check with a children’s barred list check</a:t>
            </a:r>
          </a:p>
        </p:txBody>
      </p:sp>
    </p:spTree>
    <p:extLst>
      <p:ext uri="{BB962C8B-B14F-4D97-AF65-F5344CB8AC3E}">
        <p14:creationId xmlns:p14="http://schemas.microsoft.com/office/powerpoint/2010/main" val="974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39E3A13-1421-4B1B-93A0-6EFDC1596685}"/>
              </a:ext>
            </a:extLst>
          </p:cNvPr>
          <p:cNvSpPr>
            <a:spLocks noGrp="1"/>
          </p:cNvSpPr>
          <p:nvPr>
            <p:ph type="title"/>
          </p:nvPr>
        </p:nvSpPr>
        <p:spPr>
          <a:xfrm>
            <a:off x="990204" y="647054"/>
            <a:ext cx="11216640" cy="1413934"/>
          </a:xfrm>
        </p:spPr>
        <p:txBody>
          <a:bodyPr>
            <a:normAutofit fontScale="90000"/>
          </a:bodyPr>
          <a:lstStyle/>
          <a:p>
            <a:pPr algn="l" defTabSz="975345">
              <a:defRPr/>
            </a:pPr>
            <a:r>
              <a:rPr lang="en-GB" b="1" kern="0" dirty="0">
                <a:solidFill>
                  <a:srgbClr val="9C9A00"/>
                </a:solidFill>
                <a:latin typeface="Arial" panose="020B0604020202020204" pitchFamily="34" charset="0"/>
                <a:cs typeface="Arial" panose="020B0604020202020204" pitchFamily="34" charset="0"/>
                <a:sym typeface="Helvetica Neue Medium"/>
              </a:rPr>
              <a:t>What is done for the adult</a:t>
            </a:r>
            <a:br>
              <a:rPr lang="en-GB" b="1" kern="0" dirty="0">
                <a:solidFill>
                  <a:srgbClr val="9C9A00"/>
                </a:solidFill>
                <a:latin typeface="Arial" panose="020B0604020202020204" pitchFamily="34" charset="0"/>
                <a:cs typeface="Arial" panose="020B0604020202020204" pitchFamily="34" charset="0"/>
                <a:sym typeface="Helvetica Neue Medium"/>
              </a:rPr>
            </a:br>
            <a:r>
              <a:rPr lang="en-GB" altLang="en-US" sz="3413" b="1" dirty="0">
                <a:solidFill>
                  <a:srgbClr val="9C9A00"/>
                </a:solidFill>
                <a:latin typeface="Arial" panose="020B0604020202020204" pitchFamily="34" charset="0"/>
                <a:cs typeface="Arial" panose="020B0604020202020204" pitchFamily="34" charset="0"/>
              </a:rPr>
              <a:t>Regulated activity</a:t>
            </a:r>
            <a:r>
              <a:rPr lang="en-GB" sz="2844" b="1" dirty="0">
                <a:solidFill>
                  <a:srgbClr val="9C9A00"/>
                </a:solidFill>
                <a:latin typeface="Arial" panose="020B0604020202020204" pitchFamily="34" charset="0"/>
                <a:cs typeface="Arial" panose="020B0604020202020204" pitchFamily="34" charset="0"/>
              </a:rPr>
              <a:t/>
            </a:r>
            <a:br>
              <a:rPr lang="en-GB" sz="2844" b="1" dirty="0">
                <a:solidFill>
                  <a:srgbClr val="9C9A00"/>
                </a:solidFill>
                <a:latin typeface="Arial" panose="020B0604020202020204" pitchFamily="34" charset="0"/>
                <a:cs typeface="Arial" panose="020B0604020202020204" pitchFamily="34" charset="0"/>
              </a:rPr>
            </a:br>
            <a:r>
              <a:rPr lang="en-GB" b="1" kern="0" dirty="0">
                <a:solidFill>
                  <a:srgbClr val="9C9A00"/>
                </a:solidFill>
                <a:latin typeface="Arial" panose="020B0604020202020204" pitchFamily="34" charset="0"/>
                <a:cs typeface="Arial" panose="020B0604020202020204" pitchFamily="34" charset="0"/>
                <a:sym typeface="Helvetica Neue Medium"/>
              </a:rPr>
              <a:t> </a:t>
            </a:r>
            <a:endParaRPr lang="en-GB" dirty="0"/>
          </a:p>
        </p:txBody>
      </p:sp>
      <p:sp>
        <p:nvSpPr>
          <p:cNvPr id="2" name="Slide Number Placeholder 1">
            <a:extLst>
              <a:ext uri="{FF2B5EF4-FFF2-40B4-BE49-F238E27FC236}">
                <a16:creationId xmlns:a16="http://schemas.microsoft.com/office/drawing/2014/main" id="{91231DA5-859E-42B6-8CE9-BBAE6AA53C54}"/>
              </a:ext>
            </a:extLst>
          </p:cNvPr>
          <p:cNvSpPr>
            <a:spLocks noGrp="1"/>
          </p:cNvSpPr>
          <p:nvPr>
            <p:ph type="sldNum" sz="quarter" idx="12"/>
          </p:nvPr>
        </p:nvSpPr>
        <p:spPr>
          <a:xfrm>
            <a:off x="12099417" y="13221554"/>
            <a:ext cx="272510" cy="287258"/>
          </a:xfrm>
        </p:spPr>
        <p:txBody>
          <a:bodyPr/>
          <a:lstStyle/>
          <a:p>
            <a:pPr algn="l" defTabSz="1300460" hangingPunct="1"/>
            <a:fld id="{222210DD-CDB3-4186-A6E7-C876445BDA7D}" type="slidenum">
              <a:rPr lang="en-GB" kern="1200"/>
              <a:pPr algn="l" defTabSz="1300460" hangingPunct="1"/>
              <a:t>14</a:t>
            </a:fld>
            <a:endParaRPr lang="en-GB" kern="1200" dirty="0"/>
          </a:p>
        </p:txBody>
      </p:sp>
      <p:graphicFrame>
        <p:nvGraphicFramePr>
          <p:cNvPr id="14" name="Table 13">
            <a:extLst>
              <a:ext uri="{FF2B5EF4-FFF2-40B4-BE49-F238E27FC236}">
                <a16:creationId xmlns:a16="http://schemas.microsoft.com/office/drawing/2014/main" id="{177E0852-0EDD-41AF-8A9D-28359AE67D20}"/>
              </a:ext>
            </a:extLst>
          </p:cNvPr>
          <p:cNvGraphicFramePr>
            <a:graphicFrameLocks noGrp="1"/>
          </p:cNvGraphicFramePr>
          <p:nvPr/>
        </p:nvGraphicFramePr>
        <p:xfrm>
          <a:off x="990204" y="2055305"/>
          <a:ext cx="13315341" cy="5616302"/>
        </p:xfrm>
        <a:graphic>
          <a:graphicData uri="http://schemas.openxmlformats.org/drawingml/2006/table">
            <a:tbl>
              <a:tblPr firstRow="1" bandRow="1">
                <a:tableStyleId>{5C22544A-7EE6-4342-B048-85BDC9FD1C3A}</a:tableStyleId>
              </a:tblPr>
              <a:tblGrid>
                <a:gridCol w="4176206">
                  <a:extLst>
                    <a:ext uri="{9D8B030D-6E8A-4147-A177-3AD203B41FA5}">
                      <a16:colId xmlns:a16="http://schemas.microsoft.com/office/drawing/2014/main" val="1341632746"/>
                    </a:ext>
                  </a:extLst>
                </a:gridCol>
                <a:gridCol w="9139135">
                  <a:extLst>
                    <a:ext uri="{9D8B030D-6E8A-4147-A177-3AD203B41FA5}">
                      <a16:colId xmlns:a16="http://schemas.microsoft.com/office/drawing/2014/main" val="106996369"/>
                    </a:ext>
                  </a:extLst>
                </a:gridCol>
              </a:tblGrid>
              <a:tr h="441577">
                <a:tc gridSpan="2">
                  <a:txBody>
                    <a:bodyPr/>
                    <a:lstStyle/>
                    <a:p>
                      <a:r>
                        <a:rPr lang="en-GB" sz="2600" dirty="0">
                          <a:solidFill>
                            <a:schemeClr val="tx1"/>
                          </a:solidFill>
                          <a:latin typeface="Arial" panose="020B0604020202020204" pitchFamily="34" charset="0"/>
                          <a:cs typeface="Arial" panose="020B0604020202020204" pitchFamily="34" charset="0"/>
                        </a:rPr>
                        <a:t>If done once the following activities are regulated activity with adults</a:t>
                      </a:r>
                    </a:p>
                  </a:txBody>
                  <a:tcPr marL="51433" marR="51433" marT="25717" marB="2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9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7969980"/>
                  </a:ext>
                </a:extLst>
              </a:tr>
              <a:tr h="497419">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2600" dirty="0">
                          <a:latin typeface="Arial" panose="020B0604020202020204" pitchFamily="34" charset="0"/>
                          <a:cs typeface="Arial" panose="020B0604020202020204" pitchFamily="34" charset="0"/>
                        </a:rPr>
                        <a:t>Providing health care </a:t>
                      </a:r>
                    </a:p>
                  </a:txBody>
                  <a:tcPr marL="51433" marR="51433" marT="25717" marB="2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6FA"/>
                    </a:solidFill>
                  </a:tcPr>
                </a:tc>
                <a:tc>
                  <a:txBody>
                    <a:bodyPr/>
                    <a:lstStyle/>
                    <a:p>
                      <a:pPr algn="l"/>
                      <a:r>
                        <a:rPr lang="en-GB" sz="2600" b="0" dirty="0">
                          <a:latin typeface="Arial" panose="020B0604020202020204" pitchFamily="34" charset="0"/>
                          <a:cs typeface="Arial" panose="020B0604020202020204" pitchFamily="34" charset="0"/>
                        </a:rPr>
                        <a:t>By or under the supervision of a healthcare professional</a:t>
                      </a:r>
                    </a:p>
                  </a:txBody>
                  <a:tcPr marL="51433" marR="51433" marT="25717" marB="2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6FA"/>
                    </a:solidFill>
                  </a:tcPr>
                </a:tc>
                <a:extLst>
                  <a:ext uri="{0D108BD9-81ED-4DB2-BD59-A6C34878D82A}">
                    <a16:rowId xmlns:a16="http://schemas.microsoft.com/office/drawing/2014/main" val="1944352199"/>
                  </a:ext>
                </a:extLst>
              </a:tr>
              <a:tr h="497419">
                <a:tc>
                  <a:txBody>
                    <a:bodyPr/>
                    <a:lstStyle/>
                    <a:p>
                      <a:pPr algn="l"/>
                      <a:r>
                        <a:rPr lang="en-GB" sz="2600" dirty="0">
                          <a:latin typeface="Arial" panose="020B0604020202020204" pitchFamily="34" charset="0"/>
                          <a:cs typeface="Arial" panose="020B0604020202020204" pitchFamily="34" charset="0"/>
                        </a:rPr>
                        <a:t>Providing personal care </a:t>
                      </a:r>
                    </a:p>
                  </a:txBody>
                  <a:tcPr marL="51433" marR="51433" marT="25717" marB="2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lang="en-GB" sz="2600" dirty="0">
                          <a:latin typeface="Arial" panose="020B0604020202020204" pitchFamily="34" charset="0"/>
                          <a:cs typeface="Arial" panose="020B0604020202020204" pitchFamily="34" charset="0"/>
                        </a:rPr>
                        <a:t>Washing and dressing, eating, drinking and toileting </a:t>
                      </a:r>
                    </a:p>
                  </a:txBody>
                  <a:tcPr marL="51433" marR="51433" marT="25717" marB="2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732971"/>
                  </a:ext>
                </a:extLst>
              </a:tr>
              <a:tr h="831721">
                <a:tc>
                  <a:txBody>
                    <a:bodyPr/>
                    <a:lstStyle/>
                    <a:p>
                      <a:pPr algn="l"/>
                      <a:r>
                        <a:rPr lang="en-GB" sz="2600" dirty="0">
                          <a:latin typeface="Arial" panose="020B0604020202020204" pitchFamily="34" charset="0"/>
                          <a:cs typeface="Arial" panose="020B0604020202020204" pitchFamily="34" charset="0"/>
                        </a:rPr>
                        <a:t>Social Work</a:t>
                      </a:r>
                      <a:endParaRPr lang="en-GB" sz="2600" b="1" dirty="0">
                        <a:latin typeface="Arial" panose="020B0604020202020204" pitchFamily="34" charset="0"/>
                        <a:cs typeface="Arial" panose="020B0604020202020204" pitchFamily="34" charset="0"/>
                      </a:endParaRPr>
                    </a:p>
                  </a:txBody>
                  <a:tcPr marL="51433" marR="51433" marT="25717" marB="2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6FA"/>
                    </a:solidFill>
                  </a:tcPr>
                </a:tc>
                <a:tc>
                  <a:txBody>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lang="en-GB" sz="2600" dirty="0">
                          <a:latin typeface="Arial" panose="020B0604020202020204" pitchFamily="34" charset="0"/>
                          <a:cs typeface="Arial" panose="020B0604020202020204" pitchFamily="34" charset="0"/>
                        </a:rPr>
                        <a:t>Provided by a social care worker to an adult who is a client or potential client</a:t>
                      </a:r>
                      <a:endParaRPr lang="en-GB" sz="2600" b="1" dirty="0">
                        <a:latin typeface="Arial" panose="020B0604020202020204" pitchFamily="34" charset="0"/>
                        <a:cs typeface="Arial" panose="020B0604020202020204" pitchFamily="34" charset="0"/>
                      </a:endParaRPr>
                    </a:p>
                  </a:txBody>
                  <a:tcPr marL="51433" marR="51433" marT="25717" marB="2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6FA"/>
                    </a:solidFill>
                  </a:tcPr>
                </a:tc>
                <a:extLst>
                  <a:ext uri="{0D108BD9-81ED-4DB2-BD59-A6C34878D82A}">
                    <a16:rowId xmlns:a16="http://schemas.microsoft.com/office/drawing/2014/main" val="2239421656"/>
                  </a:ext>
                </a:extLst>
              </a:tr>
              <a:tr h="1412348">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altLang="en-US" sz="2600" dirty="0">
                          <a:latin typeface="Arial" panose="020B0604020202020204" pitchFamily="34" charset="0"/>
                          <a:cs typeface="Arial" panose="020B0604020202020204" pitchFamily="34" charset="0"/>
                        </a:rPr>
                        <a:t>Assistance with the day-to-day financial running of the adult’s own household</a:t>
                      </a:r>
                      <a:endParaRPr lang="en-GB" sz="2600" b="1" dirty="0">
                        <a:latin typeface="Arial" panose="020B0604020202020204" pitchFamily="34" charset="0"/>
                        <a:cs typeface="Arial" panose="020B0604020202020204" pitchFamily="34" charset="0"/>
                      </a:endParaRPr>
                    </a:p>
                  </a:txBody>
                  <a:tcPr marL="51433" marR="51433" marT="25717" marB="2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lang="en-GB" altLang="en-US" sz="2600" dirty="0">
                          <a:latin typeface="Arial" panose="020B0604020202020204" pitchFamily="34" charset="0"/>
                          <a:cs typeface="Arial" panose="020B0604020202020204" pitchFamily="34" charset="0"/>
                        </a:rPr>
                        <a:t>Managing cash, bills or shopping</a:t>
                      </a:r>
                    </a:p>
                  </a:txBody>
                  <a:tcPr marL="51433" marR="51433" marT="25717" marB="2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3824217"/>
                  </a:ext>
                </a:extLst>
              </a:tr>
              <a:tr h="1073614">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altLang="en-US" sz="2600" dirty="0">
                          <a:latin typeface="Arial" panose="020B0604020202020204" pitchFamily="34" charset="0"/>
                          <a:cs typeface="Arial" panose="020B0604020202020204" pitchFamily="34" charset="0"/>
                        </a:rPr>
                        <a:t>Assistance with the conduct of an adult’s affairs</a:t>
                      </a:r>
                    </a:p>
                  </a:txBody>
                  <a:tcPr marL="51433" marR="51433" marT="25717" marB="2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6FA"/>
                    </a:solidFill>
                  </a:tcPr>
                </a:tc>
                <a:tc>
                  <a:txBody>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lang="en-GB" altLang="en-US" sz="2600" dirty="0">
                          <a:latin typeface="Arial" panose="020B0604020202020204" pitchFamily="34" charset="0"/>
                          <a:cs typeface="Arial" panose="020B0604020202020204" pitchFamily="34" charset="0"/>
                        </a:rPr>
                        <a:t>Power of attorney, deputies appointed under Mental Health Orders </a:t>
                      </a:r>
                    </a:p>
                  </a:txBody>
                  <a:tcPr marL="51433" marR="51433" marT="25717" marB="2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6FA"/>
                    </a:solidFill>
                  </a:tcPr>
                </a:tc>
                <a:extLst>
                  <a:ext uri="{0D108BD9-81ED-4DB2-BD59-A6C34878D82A}">
                    <a16:rowId xmlns:a16="http://schemas.microsoft.com/office/drawing/2014/main" val="2286385547"/>
                  </a:ext>
                </a:extLst>
              </a:tr>
              <a:tr h="831721">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2600" dirty="0">
                          <a:latin typeface="Arial" panose="020B0604020202020204" pitchFamily="34" charset="0"/>
                          <a:cs typeface="Arial" panose="020B0604020202020204" pitchFamily="34" charset="0"/>
                        </a:rPr>
                        <a:t>Conveying an adult</a:t>
                      </a:r>
                    </a:p>
                  </a:txBody>
                  <a:tcPr marL="51433" marR="51433" marT="25717" marB="2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33062" rtl="0" eaLnBrk="1" fontAlgn="auto" latinLnBrk="0" hangingPunct="1">
                        <a:lnSpc>
                          <a:spcPct val="100000"/>
                        </a:lnSpc>
                        <a:spcBef>
                          <a:spcPts val="0"/>
                        </a:spcBef>
                        <a:spcAft>
                          <a:spcPts val="0"/>
                        </a:spcAft>
                        <a:buClrTx/>
                        <a:buSzTx/>
                        <a:buFontTx/>
                        <a:buNone/>
                        <a:tabLst/>
                        <a:defRPr/>
                      </a:pPr>
                      <a:r>
                        <a:rPr lang="en-GB" altLang="en-US" sz="2600" dirty="0">
                          <a:latin typeface="Arial" panose="020B0604020202020204" pitchFamily="34" charset="0"/>
                          <a:cs typeface="Arial" panose="020B0604020202020204" pitchFamily="34" charset="0"/>
                        </a:rPr>
                        <a:t>Must be for health, personal or social care due to age, illness or disability</a:t>
                      </a:r>
                    </a:p>
                  </a:txBody>
                  <a:tcPr marL="51433" marR="51433" marT="25717" marB="2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4954544"/>
                  </a:ext>
                </a:extLst>
              </a:tr>
            </a:tbl>
          </a:graphicData>
        </a:graphic>
      </p:graphicFrame>
      <p:sp>
        <p:nvSpPr>
          <p:cNvPr id="11" name="Line">
            <a:extLst>
              <a:ext uri="{FF2B5EF4-FFF2-40B4-BE49-F238E27FC236}">
                <a16:creationId xmlns:a16="http://schemas.microsoft.com/office/drawing/2014/main" id="{CB560577-7995-4226-AC80-CB7BD7DB4E28}"/>
              </a:ext>
            </a:extLst>
          </p:cNvPr>
          <p:cNvSpPr/>
          <p:nvPr/>
        </p:nvSpPr>
        <p:spPr>
          <a:xfrm>
            <a:off x="333710" y="8370020"/>
            <a:ext cx="16508837" cy="29559"/>
          </a:xfrm>
          <a:prstGeom prst="line">
            <a:avLst/>
          </a:prstGeom>
          <a:ln w="25400">
            <a:solidFill>
              <a:srgbClr val="9C9A00"/>
            </a:solidFill>
          </a:ln>
        </p:spPr>
        <p:txBody>
          <a:bodyPr lIns="34290" rIns="34290"/>
          <a:lstStyle/>
          <a:p>
            <a:pPr defTabSz="438116"/>
            <a:endParaRPr sz="2775">
              <a:latin typeface="Helvetica Neue"/>
            </a:endParaRPr>
          </a:p>
        </p:txBody>
      </p:sp>
      <p:pic>
        <p:nvPicPr>
          <p:cNvPr id="12" name="Disclosure &amp; Barring Service_2592_AW (RGB).png" descr="Disclosure &amp; Barring Service_2592_AW (RGB).png">
            <a:extLst>
              <a:ext uri="{FF2B5EF4-FFF2-40B4-BE49-F238E27FC236}">
                <a16:creationId xmlns:a16="http://schemas.microsoft.com/office/drawing/2014/main" id="{5DB15F11-812D-4D4A-B158-0BE035184DBB}"/>
              </a:ext>
            </a:extLst>
          </p:cNvPr>
          <p:cNvPicPr>
            <a:picLocks noChangeAspect="1"/>
          </p:cNvPicPr>
          <p:nvPr/>
        </p:nvPicPr>
        <p:blipFill>
          <a:blip r:embed="rId3"/>
          <a:srcRect/>
          <a:stretch>
            <a:fillRect/>
          </a:stretch>
        </p:blipFill>
        <p:spPr>
          <a:xfrm>
            <a:off x="333710" y="8687226"/>
            <a:ext cx="1312987" cy="705829"/>
          </a:xfrm>
          <a:prstGeom prst="rect">
            <a:avLst/>
          </a:prstGeom>
          <a:ln w="12700">
            <a:miter lim="400000"/>
          </a:ln>
        </p:spPr>
      </p:pic>
      <p:sp>
        <p:nvSpPr>
          <p:cNvPr id="13" name="Making Recruitment Safer">
            <a:extLst>
              <a:ext uri="{FF2B5EF4-FFF2-40B4-BE49-F238E27FC236}">
                <a16:creationId xmlns:a16="http://schemas.microsoft.com/office/drawing/2014/main" id="{6DCDBB16-7690-4A4A-9F51-65236965B417}"/>
              </a:ext>
            </a:extLst>
          </p:cNvPr>
          <p:cNvSpPr txBox="1"/>
          <p:nvPr/>
        </p:nvSpPr>
        <p:spPr>
          <a:xfrm>
            <a:off x="3546198" y="9003978"/>
            <a:ext cx="2583377" cy="295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lvl1pPr>
              <a:defRPr sz="1400" i="1">
                <a:latin typeface="Arial"/>
                <a:ea typeface="Arial"/>
                <a:cs typeface="Arial"/>
                <a:sym typeface="Arial"/>
              </a:defRPr>
            </a:lvl1pPr>
          </a:lstStyle>
          <a:p>
            <a:pPr defTabSz="438116"/>
            <a:r>
              <a:rPr sz="1422" dirty="0"/>
              <a:t>Making Recruitment Safer</a:t>
            </a:r>
          </a:p>
        </p:txBody>
      </p:sp>
      <p:sp>
        <p:nvSpPr>
          <p:cNvPr id="3" name="TextBox 2">
            <a:extLst>
              <a:ext uri="{FF2B5EF4-FFF2-40B4-BE49-F238E27FC236}">
                <a16:creationId xmlns:a16="http://schemas.microsoft.com/office/drawing/2014/main" id="{BF63C065-5009-4507-A73E-BFEC506A7A41}"/>
              </a:ext>
            </a:extLst>
          </p:cNvPr>
          <p:cNvSpPr txBox="1"/>
          <p:nvPr/>
        </p:nvSpPr>
        <p:spPr>
          <a:xfrm>
            <a:off x="14594540" y="2841372"/>
            <a:ext cx="2248007" cy="3637919"/>
          </a:xfrm>
          <a:prstGeom prst="rect">
            <a:avLst/>
          </a:prstGeom>
          <a:noFill/>
        </p:spPr>
        <p:txBody>
          <a:bodyPr wrap="square" rtlCol="0">
            <a:spAutoFit/>
          </a:bodyPr>
          <a:lstStyle/>
          <a:p>
            <a:pPr algn="l" defTabSz="1300460" hangingPunct="1"/>
            <a:r>
              <a:rPr lang="en-GB" sz="2560" i="1" kern="1200" dirty="0">
                <a:solidFill>
                  <a:srgbClr val="9C9A00"/>
                </a:solidFill>
                <a:latin typeface="Arial" panose="020B0604020202020204" pitchFamily="34" charset="0"/>
                <a:cs typeface="Arial" panose="020B0604020202020204" pitchFamily="34" charset="0"/>
              </a:rPr>
              <a:t>Anyone carrying out this activity would be eligible for the </a:t>
            </a:r>
            <a:r>
              <a:rPr lang="en-GB" sz="2560" i="1" u="sng" kern="1200" dirty="0">
                <a:solidFill>
                  <a:srgbClr val="9C9A00"/>
                </a:solidFill>
                <a:latin typeface="Arial" panose="020B0604020202020204" pitchFamily="34" charset="0"/>
                <a:cs typeface="Arial" panose="020B0604020202020204" pitchFamily="34" charset="0"/>
              </a:rPr>
              <a:t>Enhanced with Adult’s Barred List check</a:t>
            </a:r>
          </a:p>
        </p:txBody>
      </p:sp>
    </p:spTree>
    <p:extLst>
      <p:ext uri="{BB962C8B-B14F-4D97-AF65-F5344CB8AC3E}">
        <p14:creationId xmlns:p14="http://schemas.microsoft.com/office/powerpoint/2010/main" val="2407210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39E3A13-1421-4B1B-93A0-6EFDC1596685}"/>
              </a:ext>
            </a:extLst>
          </p:cNvPr>
          <p:cNvSpPr>
            <a:spLocks noGrp="1"/>
          </p:cNvSpPr>
          <p:nvPr>
            <p:ph type="title"/>
          </p:nvPr>
        </p:nvSpPr>
        <p:spPr>
          <a:xfrm>
            <a:off x="1258735" y="380505"/>
            <a:ext cx="14955520" cy="1885245"/>
          </a:xfrm>
        </p:spPr>
        <p:txBody>
          <a:bodyPr>
            <a:normAutofit/>
          </a:bodyPr>
          <a:lstStyle/>
          <a:p>
            <a:pPr algn="l"/>
            <a:r>
              <a:rPr lang="en-GB" sz="5689" b="1" dirty="0">
                <a:solidFill>
                  <a:srgbClr val="9C9A00"/>
                </a:solidFill>
                <a:latin typeface="Arial" panose="020B0604020202020204" pitchFamily="34" charset="0"/>
                <a:cs typeface="Arial" panose="020B0604020202020204" pitchFamily="34" charset="0"/>
              </a:rPr>
              <a:t>Work with adults which is not regulated activity – the rules</a:t>
            </a:r>
            <a:endParaRPr lang="en-GB" sz="5689" dirty="0"/>
          </a:p>
        </p:txBody>
      </p:sp>
      <p:sp>
        <p:nvSpPr>
          <p:cNvPr id="10" name="Content Placeholder 9">
            <a:extLst>
              <a:ext uri="{FF2B5EF4-FFF2-40B4-BE49-F238E27FC236}">
                <a16:creationId xmlns:a16="http://schemas.microsoft.com/office/drawing/2014/main" id="{6F7DEC4E-3BA6-4D87-9C78-F1F847742F2A}"/>
              </a:ext>
            </a:extLst>
          </p:cNvPr>
          <p:cNvSpPr>
            <a:spLocks noGrp="1"/>
          </p:cNvSpPr>
          <p:nvPr>
            <p:ph idx="1"/>
          </p:nvPr>
        </p:nvSpPr>
        <p:spPr>
          <a:xfrm>
            <a:off x="1023839" y="5858088"/>
            <a:ext cx="4235719" cy="2063391"/>
          </a:xfrm>
        </p:spPr>
        <p:txBody>
          <a:bodyPr>
            <a:normAutofit/>
          </a:bodyPr>
          <a:lstStyle/>
          <a:p>
            <a:endParaRPr lang="en-GB" altLang="en-US" sz="2276" dirty="0">
              <a:latin typeface="Arial" panose="020B0604020202020204" pitchFamily="34" charset="0"/>
              <a:cs typeface="Arial" panose="020B0604020202020204" pitchFamily="34" charset="0"/>
            </a:endParaRPr>
          </a:p>
          <a:p>
            <a:endParaRPr lang="en-GB" altLang="en-US" sz="2560" b="1" dirty="0">
              <a:latin typeface="Arial" panose="020B0604020202020204" pitchFamily="34" charset="0"/>
              <a:cs typeface="Arial" panose="020B0604020202020204" pitchFamily="34" charset="0"/>
            </a:endParaRPr>
          </a:p>
          <a:p>
            <a:endParaRPr lang="en-GB" dirty="0"/>
          </a:p>
        </p:txBody>
      </p:sp>
      <p:sp>
        <p:nvSpPr>
          <p:cNvPr id="11" name="Line">
            <a:extLst>
              <a:ext uri="{FF2B5EF4-FFF2-40B4-BE49-F238E27FC236}">
                <a16:creationId xmlns:a16="http://schemas.microsoft.com/office/drawing/2014/main" id="{1743F3D4-DC4B-4129-A2DA-7D707CF10884}"/>
              </a:ext>
            </a:extLst>
          </p:cNvPr>
          <p:cNvSpPr/>
          <p:nvPr/>
        </p:nvSpPr>
        <p:spPr>
          <a:xfrm flipV="1">
            <a:off x="593131" y="8748506"/>
            <a:ext cx="16083876" cy="0"/>
          </a:xfrm>
          <a:prstGeom prst="line">
            <a:avLst/>
          </a:prstGeom>
          <a:ln w="25400">
            <a:solidFill>
              <a:srgbClr val="9C9A00"/>
            </a:solidFill>
          </a:ln>
        </p:spPr>
        <p:txBody>
          <a:bodyPr lIns="45720" rIns="45720"/>
          <a:lstStyle/>
          <a:p>
            <a:pPr defTabSz="584154"/>
            <a:endParaRPr sz="3699">
              <a:latin typeface="Helvetica Neue"/>
            </a:endParaRPr>
          </a:p>
        </p:txBody>
      </p:sp>
      <p:pic>
        <p:nvPicPr>
          <p:cNvPr id="12" name="Disclosure &amp; Barring Service_2592_AW (RGB).png" descr="Disclosure &amp; Barring Service_2592_AW (RGB).png">
            <a:extLst>
              <a:ext uri="{FF2B5EF4-FFF2-40B4-BE49-F238E27FC236}">
                <a16:creationId xmlns:a16="http://schemas.microsoft.com/office/drawing/2014/main" id="{FCEFA57D-16BC-4EC8-AB48-80C08F4CDD49}"/>
              </a:ext>
            </a:extLst>
          </p:cNvPr>
          <p:cNvPicPr>
            <a:picLocks noChangeAspect="1"/>
          </p:cNvPicPr>
          <p:nvPr/>
        </p:nvPicPr>
        <p:blipFill>
          <a:blip r:embed="rId3"/>
          <a:srcRect/>
          <a:stretch>
            <a:fillRect/>
          </a:stretch>
        </p:blipFill>
        <p:spPr>
          <a:xfrm>
            <a:off x="1258735" y="8932354"/>
            <a:ext cx="723900" cy="389150"/>
          </a:xfrm>
          <a:prstGeom prst="rect">
            <a:avLst/>
          </a:prstGeom>
          <a:ln w="12700">
            <a:miter lim="400000"/>
          </a:ln>
        </p:spPr>
      </p:pic>
      <p:sp>
        <p:nvSpPr>
          <p:cNvPr id="13" name="Making Recruitment Safer">
            <a:extLst>
              <a:ext uri="{FF2B5EF4-FFF2-40B4-BE49-F238E27FC236}">
                <a16:creationId xmlns:a16="http://schemas.microsoft.com/office/drawing/2014/main" id="{10BF81CB-A071-410C-AE63-52A9E98D08D2}"/>
              </a:ext>
            </a:extLst>
          </p:cNvPr>
          <p:cNvSpPr txBox="1"/>
          <p:nvPr/>
        </p:nvSpPr>
        <p:spPr>
          <a:xfrm>
            <a:off x="3987712" y="9055106"/>
            <a:ext cx="2172068" cy="317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pPr defTabSz="584154"/>
            <a:r>
              <a:rPr sz="1399" dirty="0"/>
              <a:t>Making Recruitment Safer</a:t>
            </a:r>
          </a:p>
        </p:txBody>
      </p:sp>
      <p:sp>
        <p:nvSpPr>
          <p:cNvPr id="2" name="Slide Number Placeholder 1">
            <a:extLst>
              <a:ext uri="{FF2B5EF4-FFF2-40B4-BE49-F238E27FC236}">
                <a16:creationId xmlns:a16="http://schemas.microsoft.com/office/drawing/2014/main" id="{1FF8F0B9-A53F-46CC-8371-3CDCF2E9C284}"/>
              </a:ext>
            </a:extLst>
          </p:cNvPr>
          <p:cNvSpPr>
            <a:spLocks noGrp="1"/>
          </p:cNvSpPr>
          <p:nvPr>
            <p:ph type="sldNum" sz="quarter" idx="12"/>
          </p:nvPr>
        </p:nvSpPr>
        <p:spPr>
          <a:xfrm>
            <a:off x="12099417" y="13221554"/>
            <a:ext cx="272510" cy="287258"/>
          </a:xfrm>
        </p:spPr>
        <p:txBody>
          <a:bodyPr/>
          <a:lstStyle/>
          <a:p>
            <a:pPr algn="l" defTabSz="1300460" hangingPunct="1"/>
            <a:fld id="{222210DD-CDB3-4186-A6E7-C876445BDA7D}" type="slidenum">
              <a:rPr lang="en-GB" kern="1200"/>
              <a:pPr algn="l" defTabSz="1300460" hangingPunct="1"/>
              <a:t>15</a:t>
            </a:fld>
            <a:endParaRPr lang="en-GB" kern="1200"/>
          </a:p>
        </p:txBody>
      </p:sp>
      <p:sp>
        <p:nvSpPr>
          <p:cNvPr id="7" name="Rectangle: Rounded Corners 6">
            <a:extLst>
              <a:ext uri="{FF2B5EF4-FFF2-40B4-BE49-F238E27FC236}">
                <a16:creationId xmlns:a16="http://schemas.microsoft.com/office/drawing/2014/main" id="{12004EA1-40B4-4DDD-895C-B55B15A9F149}"/>
              </a:ext>
            </a:extLst>
          </p:cNvPr>
          <p:cNvSpPr/>
          <p:nvPr/>
        </p:nvSpPr>
        <p:spPr>
          <a:xfrm>
            <a:off x="1258736" y="2794034"/>
            <a:ext cx="3357902" cy="5504344"/>
          </a:xfrm>
          <a:prstGeom prst="roundRect">
            <a:avLst/>
          </a:prstGeom>
          <a:ln w="38100">
            <a:solidFill>
              <a:srgbClr val="9C9A00"/>
            </a:solidFill>
          </a:ln>
        </p:spPr>
        <p:style>
          <a:lnRef idx="2">
            <a:schemeClr val="accent6"/>
          </a:lnRef>
          <a:fillRef idx="1">
            <a:schemeClr val="lt1"/>
          </a:fillRef>
          <a:effectRef idx="0">
            <a:schemeClr val="accent6"/>
          </a:effectRef>
          <a:fontRef idx="minor">
            <a:schemeClr val="dk1"/>
          </a:fontRef>
        </p:style>
        <p:txBody>
          <a:bodyPr rtlCol="0" anchor="ctr"/>
          <a:lstStyle/>
          <a:p>
            <a:pPr defTabSz="1300460" hangingPunct="1"/>
            <a:r>
              <a:rPr lang="en-GB" altLang="en-US" sz="3413" b="1" kern="1200" dirty="0">
                <a:solidFill>
                  <a:srgbClr val="000000"/>
                </a:solidFill>
                <a:latin typeface="Arial" panose="020B0604020202020204" pitchFamily="34" charset="0"/>
                <a:cs typeface="Arial" panose="020B0604020202020204" pitchFamily="34" charset="0"/>
              </a:rPr>
              <a:t>Step 1</a:t>
            </a:r>
            <a:endParaRPr lang="en-GB" altLang="en-US" sz="3413" kern="1200" dirty="0">
              <a:solidFill>
                <a:srgbClr val="000000"/>
              </a:solidFill>
              <a:latin typeface="Arial" panose="020B0604020202020204" pitchFamily="34" charset="0"/>
              <a:cs typeface="Arial" panose="020B0604020202020204" pitchFamily="34" charset="0"/>
            </a:endParaRPr>
          </a:p>
          <a:p>
            <a:pPr algn="l" defTabSz="1300460" hangingPunct="1"/>
            <a:r>
              <a:rPr lang="en-GB" altLang="en-US" sz="2560" kern="1200" dirty="0">
                <a:solidFill>
                  <a:srgbClr val="000000"/>
                </a:solidFill>
                <a:latin typeface="Arial" panose="020B0604020202020204" pitchFamily="34" charset="0"/>
                <a:cs typeface="Arial" panose="020B0604020202020204" pitchFamily="34" charset="0"/>
              </a:rPr>
              <a:t>The adult must be 18 or over </a:t>
            </a:r>
          </a:p>
          <a:p>
            <a:pPr algn="l" defTabSz="1300460" hangingPunct="1"/>
            <a:r>
              <a:rPr lang="en-GB" altLang="en-US" sz="2560" b="1" kern="1200" dirty="0">
                <a:solidFill>
                  <a:srgbClr val="000000"/>
                </a:solidFill>
                <a:latin typeface="Arial" panose="020B0604020202020204" pitchFamily="34" charset="0"/>
                <a:cs typeface="Arial" panose="020B0604020202020204" pitchFamily="34" charset="0"/>
              </a:rPr>
              <a:t>and </a:t>
            </a:r>
            <a:endParaRPr lang="en-GB" altLang="en-US" sz="2560" kern="1200" dirty="0">
              <a:solidFill>
                <a:srgbClr val="000000"/>
              </a:solidFill>
              <a:latin typeface="Arial" panose="020B0604020202020204" pitchFamily="34" charset="0"/>
              <a:cs typeface="Arial" panose="020B0604020202020204" pitchFamily="34" charset="0"/>
            </a:endParaRPr>
          </a:p>
          <a:p>
            <a:pPr algn="l" defTabSz="1300460" hangingPunct="1"/>
            <a:r>
              <a:rPr lang="en-GB" altLang="en-US" sz="2560" kern="1200" dirty="0">
                <a:solidFill>
                  <a:srgbClr val="000000"/>
                </a:solidFill>
                <a:latin typeface="Arial" panose="020B0604020202020204" pitchFamily="34" charset="0"/>
                <a:cs typeface="Arial" panose="020B0604020202020204" pitchFamily="34" charset="0"/>
              </a:rPr>
              <a:t>Receiving a listed health or social care service </a:t>
            </a:r>
          </a:p>
          <a:p>
            <a:pPr algn="l" defTabSz="1300460" hangingPunct="1"/>
            <a:r>
              <a:rPr lang="en-GB" altLang="en-US" sz="2560" b="1" kern="1200" dirty="0">
                <a:solidFill>
                  <a:srgbClr val="000000"/>
                </a:solidFill>
                <a:latin typeface="Arial" panose="020B0604020202020204" pitchFamily="34" charset="0"/>
                <a:cs typeface="Arial" panose="020B0604020202020204" pitchFamily="34" charset="0"/>
              </a:rPr>
              <a:t>or</a:t>
            </a:r>
            <a:endParaRPr lang="en-GB" altLang="en-US" sz="2560" kern="1200" dirty="0">
              <a:solidFill>
                <a:srgbClr val="000000"/>
              </a:solidFill>
              <a:latin typeface="Arial" panose="020B0604020202020204" pitchFamily="34" charset="0"/>
              <a:cs typeface="Arial" panose="020B0604020202020204" pitchFamily="34" charset="0"/>
            </a:endParaRPr>
          </a:p>
          <a:p>
            <a:pPr algn="l" defTabSz="1300460" hangingPunct="1"/>
            <a:r>
              <a:rPr lang="en-GB" altLang="en-US" sz="2560" kern="1200" dirty="0">
                <a:solidFill>
                  <a:srgbClr val="000000"/>
                </a:solidFill>
                <a:latin typeface="Arial" panose="020B0604020202020204" pitchFamily="34" charset="0"/>
                <a:cs typeface="Arial" panose="020B0604020202020204" pitchFamily="34" charset="0"/>
              </a:rPr>
              <a:t>Receiving a listed activity set out in legislation</a:t>
            </a:r>
          </a:p>
          <a:p>
            <a:pPr defTabSz="1300460" hangingPunct="1"/>
            <a:endParaRPr lang="en-GB" sz="2560" kern="1200" dirty="0">
              <a:solidFill>
                <a:srgbClr val="000000"/>
              </a:solidFill>
              <a:latin typeface="Helvetica Neue"/>
            </a:endParaRPr>
          </a:p>
        </p:txBody>
      </p:sp>
      <p:sp>
        <p:nvSpPr>
          <p:cNvPr id="14" name="Rectangle: Rounded Corners 13">
            <a:extLst>
              <a:ext uri="{FF2B5EF4-FFF2-40B4-BE49-F238E27FC236}">
                <a16:creationId xmlns:a16="http://schemas.microsoft.com/office/drawing/2014/main" id="{EE3C0D8C-BC15-459D-9BBC-0C606DC625DE}"/>
              </a:ext>
            </a:extLst>
          </p:cNvPr>
          <p:cNvSpPr/>
          <p:nvPr/>
        </p:nvSpPr>
        <p:spPr>
          <a:xfrm>
            <a:off x="12391189" y="2794027"/>
            <a:ext cx="3772272" cy="5504357"/>
          </a:xfrm>
          <a:prstGeom prst="roundRect">
            <a:avLst/>
          </a:prstGeom>
          <a:ln w="38100">
            <a:solidFill>
              <a:srgbClr val="9C9A00"/>
            </a:solidFill>
          </a:ln>
        </p:spPr>
        <p:style>
          <a:lnRef idx="2">
            <a:schemeClr val="accent6"/>
          </a:lnRef>
          <a:fillRef idx="1">
            <a:schemeClr val="lt1"/>
          </a:fillRef>
          <a:effectRef idx="0">
            <a:schemeClr val="accent6"/>
          </a:effectRef>
          <a:fontRef idx="minor">
            <a:schemeClr val="dk1"/>
          </a:fontRef>
        </p:style>
        <p:txBody>
          <a:bodyPr rtlCol="0" anchor="ctr"/>
          <a:lstStyle/>
          <a:p>
            <a:pPr defTabSz="1300460" hangingPunct="1"/>
            <a:r>
              <a:rPr lang="en-GB" altLang="en-US" sz="3413" b="1" kern="1200" dirty="0">
                <a:solidFill>
                  <a:srgbClr val="000000"/>
                </a:solidFill>
                <a:latin typeface="Arial" panose="020B0604020202020204" pitchFamily="34" charset="0"/>
                <a:cs typeface="Arial" panose="020B0604020202020204" pitchFamily="34" charset="0"/>
              </a:rPr>
              <a:t>Step 3:</a:t>
            </a:r>
          </a:p>
          <a:p>
            <a:pPr algn="l" defTabSz="1300460" hangingPunct="1"/>
            <a:r>
              <a:rPr lang="en-GB" altLang="en-US" sz="2560" kern="1200" dirty="0">
                <a:solidFill>
                  <a:srgbClr val="000000"/>
                </a:solidFill>
                <a:latin typeface="Arial" panose="020B0604020202020204" pitchFamily="34" charset="0"/>
                <a:cs typeface="Arial" panose="020B0604020202020204" pitchFamily="34" charset="0"/>
              </a:rPr>
              <a:t>Carry out the work often enough:</a:t>
            </a:r>
          </a:p>
          <a:p>
            <a:pPr algn="l" defTabSz="1300460" hangingPunct="1"/>
            <a:endParaRPr lang="en-GB" altLang="en-US" sz="2560" kern="1200" dirty="0">
              <a:solidFill>
                <a:srgbClr val="000000"/>
              </a:solidFill>
              <a:latin typeface="Arial" panose="020B0604020202020204" pitchFamily="34" charset="0"/>
              <a:cs typeface="Arial" panose="020B0604020202020204" pitchFamily="34" charset="0"/>
            </a:endParaRPr>
          </a:p>
          <a:p>
            <a:pPr algn="l" defTabSz="1300460" hangingPunct="1"/>
            <a:r>
              <a:rPr lang="en-GB" sz="2560" kern="1200" dirty="0">
                <a:solidFill>
                  <a:srgbClr val="000000"/>
                </a:solidFill>
                <a:latin typeface="Arial" panose="020B0604020202020204" pitchFamily="34" charset="0"/>
                <a:cs typeface="Arial" panose="020B0604020202020204" pitchFamily="34" charset="0"/>
              </a:rPr>
              <a:t>more than 3 days in any period of 30 days </a:t>
            </a:r>
            <a:r>
              <a:rPr lang="en-GB" sz="2560" b="1" kern="1200" dirty="0">
                <a:solidFill>
                  <a:srgbClr val="000000"/>
                </a:solidFill>
                <a:latin typeface="Arial" panose="020B0604020202020204" pitchFamily="34" charset="0"/>
                <a:cs typeface="Arial" panose="020B0604020202020204" pitchFamily="34" charset="0"/>
              </a:rPr>
              <a:t>or</a:t>
            </a:r>
            <a:r>
              <a:rPr lang="en-GB" sz="2560" kern="1200" dirty="0">
                <a:solidFill>
                  <a:srgbClr val="000000"/>
                </a:solidFill>
                <a:latin typeface="Arial" panose="020B0604020202020204" pitchFamily="34" charset="0"/>
                <a:cs typeface="Arial" panose="020B0604020202020204" pitchFamily="34" charset="0"/>
              </a:rPr>
              <a:t> </a:t>
            </a:r>
          </a:p>
          <a:p>
            <a:pPr algn="l" defTabSz="1300460" hangingPunct="1"/>
            <a:r>
              <a:rPr lang="en-GB" sz="2560" kern="1200" dirty="0">
                <a:solidFill>
                  <a:srgbClr val="000000"/>
                </a:solidFill>
                <a:latin typeface="Arial" panose="020B0604020202020204" pitchFamily="34" charset="0"/>
                <a:cs typeface="Arial" panose="020B0604020202020204" pitchFamily="34" charset="0"/>
              </a:rPr>
              <a:t>Anytime between 2am and 6am </a:t>
            </a:r>
          </a:p>
          <a:p>
            <a:pPr algn="l" defTabSz="1300460" hangingPunct="1"/>
            <a:r>
              <a:rPr lang="en-GB" sz="2560" b="1" kern="1200" dirty="0">
                <a:solidFill>
                  <a:srgbClr val="000000"/>
                </a:solidFill>
                <a:latin typeface="Arial" panose="020B0604020202020204" pitchFamily="34" charset="0"/>
                <a:cs typeface="Arial" panose="020B0604020202020204" pitchFamily="34" charset="0"/>
              </a:rPr>
              <a:t>or</a:t>
            </a:r>
          </a:p>
          <a:p>
            <a:pPr algn="l" defTabSz="1300460" hangingPunct="1"/>
            <a:r>
              <a:rPr lang="en-GB" sz="2560" kern="1200" dirty="0">
                <a:solidFill>
                  <a:srgbClr val="000000"/>
                </a:solidFill>
                <a:latin typeface="Arial" panose="020B0604020202020204" pitchFamily="34" charset="0"/>
                <a:cs typeface="Arial" panose="020B0604020202020204" pitchFamily="34" charset="0"/>
              </a:rPr>
              <a:t>Once a week on an ongoing basis</a:t>
            </a:r>
          </a:p>
          <a:p>
            <a:pPr defTabSz="1300460" hangingPunct="1"/>
            <a:endParaRPr lang="en-GB" sz="2560" kern="1200" dirty="0">
              <a:solidFill>
                <a:srgbClr val="000000"/>
              </a:solidFill>
              <a:latin typeface="Helvetica Neue"/>
            </a:endParaRPr>
          </a:p>
        </p:txBody>
      </p:sp>
      <p:sp>
        <p:nvSpPr>
          <p:cNvPr id="15" name="Rectangle: Rounded Corners 14">
            <a:extLst>
              <a:ext uri="{FF2B5EF4-FFF2-40B4-BE49-F238E27FC236}">
                <a16:creationId xmlns:a16="http://schemas.microsoft.com/office/drawing/2014/main" id="{57C3F161-2598-42E8-A276-D46D18F0370F}"/>
              </a:ext>
            </a:extLst>
          </p:cNvPr>
          <p:cNvSpPr/>
          <p:nvPr/>
        </p:nvSpPr>
        <p:spPr>
          <a:xfrm>
            <a:off x="5073744" y="2794030"/>
            <a:ext cx="6860338" cy="5504347"/>
          </a:xfrm>
          <a:prstGeom prst="roundRect">
            <a:avLst/>
          </a:prstGeom>
          <a:ln w="38100">
            <a:solidFill>
              <a:srgbClr val="9C9A00"/>
            </a:solidFill>
          </a:ln>
        </p:spPr>
        <p:style>
          <a:lnRef idx="2">
            <a:schemeClr val="accent6"/>
          </a:lnRef>
          <a:fillRef idx="1">
            <a:schemeClr val="lt1"/>
          </a:fillRef>
          <a:effectRef idx="0">
            <a:schemeClr val="accent6"/>
          </a:effectRef>
          <a:fontRef idx="minor">
            <a:schemeClr val="dk1"/>
          </a:fontRef>
        </p:style>
        <p:txBody>
          <a:bodyPr rtlCol="0" anchor="ctr"/>
          <a:lstStyle/>
          <a:p>
            <a:pPr algn="l" defTabSz="1300460" hangingPunct="1"/>
            <a:endParaRPr lang="en-GB" altLang="en-US" sz="2560" b="1" kern="1200" dirty="0">
              <a:solidFill>
                <a:srgbClr val="000000"/>
              </a:solidFill>
              <a:latin typeface="Arial" panose="020B0604020202020204" pitchFamily="34" charset="0"/>
              <a:cs typeface="Arial" panose="020B0604020202020204" pitchFamily="34" charset="0"/>
            </a:endParaRPr>
          </a:p>
          <a:p>
            <a:pPr defTabSz="1300460" hangingPunct="1"/>
            <a:r>
              <a:rPr lang="en-GB" altLang="en-US" sz="3413" b="1" kern="1200" dirty="0">
                <a:solidFill>
                  <a:srgbClr val="000000"/>
                </a:solidFill>
                <a:latin typeface="Arial" panose="020B0604020202020204" pitchFamily="34" charset="0"/>
                <a:cs typeface="Arial" panose="020B0604020202020204" pitchFamily="34" charset="0"/>
              </a:rPr>
              <a:t>Step 2</a:t>
            </a:r>
          </a:p>
          <a:p>
            <a:pPr algn="l" defTabSz="1300460" hangingPunct="1"/>
            <a:r>
              <a:rPr lang="en-GB" altLang="en-US" sz="2560" kern="1200" dirty="0">
                <a:solidFill>
                  <a:srgbClr val="000000"/>
                </a:solidFill>
                <a:latin typeface="Arial" panose="020B0604020202020204" pitchFamily="34" charset="0"/>
                <a:cs typeface="Arial" panose="020B0604020202020204" pitchFamily="34" charset="0"/>
              </a:rPr>
              <a:t>The employee must do </a:t>
            </a:r>
            <a:r>
              <a:rPr lang="en-GB" altLang="en-US" sz="2560" u="sng" kern="1200" dirty="0">
                <a:solidFill>
                  <a:srgbClr val="000000"/>
                </a:solidFill>
                <a:latin typeface="Arial" panose="020B0604020202020204" pitchFamily="34" charset="0"/>
                <a:cs typeface="Arial" panose="020B0604020202020204" pitchFamily="34" charset="0"/>
              </a:rPr>
              <a:t>one or more </a:t>
            </a:r>
            <a:r>
              <a:rPr lang="en-GB" altLang="en-US" sz="2560" kern="1200" dirty="0">
                <a:solidFill>
                  <a:srgbClr val="000000"/>
                </a:solidFill>
                <a:latin typeface="Arial" panose="020B0604020202020204" pitchFamily="34" charset="0"/>
                <a:cs typeface="Arial" panose="020B0604020202020204" pitchFamily="34" charset="0"/>
              </a:rPr>
              <a:t>of the activities below</a:t>
            </a:r>
          </a:p>
          <a:p>
            <a:pPr marL="406394" indent="-406394" algn="l" defTabSz="1300460" hangingPunct="1">
              <a:buFont typeface="Arial" panose="020B0604020202020204" pitchFamily="34" charset="0"/>
              <a:buChar char="•"/>
            </a:pPr>
            <a:r>
              <a:rPr lang="en-GB" altLang="en-US" sz="2560" kern="1200" dirty="0">
                <a:solidFill>
                  <a:srgbClr val="000000"/>
                </a:solidFill>
                <a:latin typeface="Arial" panose="020B0604020202020204" pitchFamily="34" charset="0"/>
                <a:cs typeface="Arial" panose="020B0604020202020204" pitchFamily="34" charset="0"/>
              </a:rPr>
              <a:t>Train, teach, instruct, provide assistance, advice or guidance</a:t>
            </a:r>
          </a:p>
          <a:p>
            <a:pPr marL="406394" indent="-406394" algn="l" defTabSz="1300460" hangingPunct="1">
              <a:buFont typeface="Arial" panose="020B0604020202020204" pitchFamily="34" charset="0"/>
              <a:buChar char="•"/>
            </a:pPr>
            <a:r>
              <a:rPr lang="en-GB" altLang="en-US" sz="2560" kern="1200" dirty="0">
                <a:solidFill>
                  <a:srgbClr val="000000"/>
                </a:solidFill>
                <a:latin typeface="Arial" panose="020B0604020202020204" pitchFamily="34" charset="0"/>
                <a:cs typeface="Arial" panose="020B0604020202020204" pitchFamily="34" charset="0"/>
              </a:rPr>
              <a:t>Care for, supervise, provide treatment or therapy </a:t>
            </a:r>
          </a:p>
          <a:p>
            <a:pPr marL="406394" indent="-406394" algn="l" defTabSz="1300460" hangingPunct="1">
              <a:buFont typeface="Arial" panose="020B0604020202020204" pitchFamily="34" charset="0"/>
              <a:buChar char="•"/>
            </a:pPr>
            <a:r>
              <a:rPr lang="en-GB" altLang="en-US" sz="2560" kern="1200" dirty="0">
                <a:solidFill>
                  <a:srgbClr val="000000"/>
                </a:solidFill>
                <a:latin typeface="Arial" panose="020B0604020202020204" pitchFamily="34" charset="0"/>
                <a:cs typeface="Arial" panose="020B0604020202020204" pitchFamily="34" charset="0"/>
              </a:rPr>
              <a:t>Moderate a public interactive electronic communication service</a:t>
            </a:r>
          </a:p>
          <a:p>
            <a:pPr marL="406394" indent="-406394" algn="l" defTabSz="1300460" hangingPunct="1">
              <a:buFont typeface="Arial" panose="020B0604020202020204" pitchFamily="34" charset="0"/>
              <a:buChar char="•"/>
            </a:pPr>
            <a:r>
              <a:rPr lang="en-GB" altLang="en-US" sz="2560" kern="1200" dirty="0">
                <a:solidFill>
                  <a:srgbClr val="000000"/>
                </a:solidFill>
                <a:latin typeface="Arial" panose="020B0604020202020204" pitchFamily="34" charset="0"/>
                <a:cs typeface="Arial" panose="020B0604020202020204" pitchFamily="34" charset="0"/>
              </a:rPr>
              <a:t>Work in a care home</a:t>
            </a:r>
          </a:p>
          <a:p>
            <a:pPr marL="406394" indent="-406394" algn="l" defTabSz="1300460" hangingPunct="1">
              <a:buFont typeface="Arial" panose="020B0604020202020204" pitchFamily="34" charset="0"/>
              <a:buChar char="•"/>
            </a:pPr>
            <a:r>
              <a:rPr lang="en-GB" altLang="en-US" sz="2560" kern="1200" dirty="0">
                <a:solidFill>
                  <a:srgbClr val="000000"/>
                </a:solidFill>
                <a:latin typeface="Arial" panose="020B0604020202020204" pitchFamily="34" charset="0"/>
                <a:cs typeface="Arial" panose="020B0604020202020204" pitchFamily="34" charset="0"/>
              </a:rPr>
              <a:t>Drive adults under contract arrangements</a:t>
            </a:r>
          </a:p>
          <a:p>
            <a:pPr defTabSz="1300460" hangingPunct="1"/>
            <a:endParaRPr lang="en-GB" sz="2560" kern="1200" dirty="0">
              <a:solidFill>
                <a:srgbClr val="000000"/>
              </a:solidFill>
              <a:latin typeface="Helvetica Neue"/>
            </a:endParaRPr>
          </a:p>
        </p:txBody>
      </p:sp>
    </p:spTree>
    <p:extLst>
      <p:ext uri="{BB962C8B-B14F-4D97-AF65-F5344CB8AC3E}">
        <p14:creationId xmlns:p14="http://schemas.microsoft.com/office/powerpoint/2010/main" val="38032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Heading Here"/>
          <p:cNvSpPr txBox="1">
            <a:spLocks noGrp="1"/>
          </p:cNvSpPr>
          <p:nvPr>
            <p:ph type="title"/>
          </p:nvPr>
        </p:nvSpPr>
        <p:spPr>
          <a:xfrm>
            <a:off x="2972949" y="803873"/>
            <a:ext cx="11021657" cy="1459328"/>
          </a:xfrm>
          <a:prstGeom prst="rect">
            <a:avLst/>
          </a:prstGeom>
        </p:spPr>
        <p:txBody>
          <a:bodyPr>
            <a:noAutofit/>
          </a:bodyPr>
          <a:lstStyle>
            <a:lvl1pPr algn="l" defTabSz="577850">
              <a:defRPr sz="4000" b="1">
                <a:solidFill>
                  <a:srgbClr val="9C9A2F"/>
                </a:solidFill>
                <a:latin typeface="Arial"/>
                <a:ea typeface="Arial"/>
                <a:cs typeface="Arial"/>
                <a:sym typeface="Arial"/>
              </a:defRPr>
            </a:lvl1pPr>
          </a:lstStyle>
          <a:p>
            <a:r>
              <a:rPr lang="en-GB" altLang="en-US" dirty="0">
                <a:solidFill>
                  <a:srgbClr val="9C9A00"/>
                </a:solidFill>
              </a:rPr>
              <a:t>Work with adults – what else is included?</a:t>
            </a:r>
            <a:endParaRPr sz="2000" dirty="0">
              <a:solidFill>
                <a:srgbClr val="9C9A00"/>
              </a:solidFill>
            </a:endParaRPr>
          </a:p>
        </p:txBody>
      </p:sp>
      <p:sp>
        <p:nvSpPr>
          <p:cNvPr id="105" name="Line"/>
          <p:cNvSpPr/>
          <p:nvPr/>
        </p:nvSpPr>
        <p:spPr>
          <a:xfrm>
            <a:off x="2972593" y="8645525"/>
            <a:ext cx="11393488" cy="0"/>
          </a:xfrm>
          <a:prstGeom prst="line">
            <a:avLst/>
          </a:prstGeom>
          <a:ln w="25400">
            <a:solidFill>
              <a:srgbClr val="9C9A00"/>
            </a:solidFill>
          </a:ln>
        </p:spPr>
        <p:txBody>
          <a:bodyPr lIns="45719" rIns="45719"/>
          <a:lstStyle/>
          <a:p>
            <a:endParaRPr sz="3701"/>
          </a:p>
        </p:txBody>
      </p:sp>
      <p:pic>
        <p:nvPicPr>
          <p:cNvPr id="106" name="Disclosure &amp; Barring Service_2592_AW (RGB).png" descr="Disclosure &amp; Barring Service_2592_AW (RGB).png"/>
          <p:cNvPicPr>
            <a:picLocks noChangeAspect="1"/>
          </p:cNvPicPr>
          <p:nvPr/>
        </p:nvPicPr>
        <p:blipFill>
          <a:blip r:embed="rId3"/>
          <a:srcRect/>
          <a:stretch>
            <a:fillRect/>
          </a:stretch>
        </p:blipFill>
        <p:spPr>
          <a:xfrm>
            <a:off x="2971006" y="8880369"/>
            <a:ext cx="723900" cy="389150"/>
          </a:xfrm>
          <a:prstGeom prst="rect">
            <a:avLst/>
          </a:prstGeom>
          <a:ln w="12700">
            <a:miter lim="400000"/>
          </a:ln>
        </p:spPr>
      </p:pic>
      <p:sp>
        <p:nvSpPr>
          <p:cNvPr id="107" name="Making Recruitment Safer"/>
          <p:cNvSpPr txBox="1"/>
          <p:nvPr/>
        </p:nvSpPr>
        <p:spPr>
          <a:xfrm>
            <a:off x="3987704" y="9055100"/>
            <a:ext cx="21720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r>
              <a:t>Making Recruitment Safer</a:t>
            </a:r>
          </a:p>
        </p:txBody>
      </p:sp>
      <p:sp>
        <p:nvSpPr>
          <p:cNvPr id="2" name="Rectangle 1">
            <a:extLst>
              <a:ext uri="{FF2B5EF4-FFF2-40B4-BE49-F238E27FC236}">
                <a16:creationId xmlns:a16="http://schemas.microsoft.com/office/drawing/2014/main" id="{131111DD-FE07-4ABA-AC84-CFBDD22CF12B}"/>
              </a:ext>
            </a:extLst>
          </p:cNvPr>
          <p:cNvSpPr/>
          <p:nvPr/>
        </p:nvSpPr>
        <p:spPr>
          <a:xfrm>
            <a:off x="514710" y="4386413"/>
            <a:ext cx="11741150" cy="400110"/>
          </a:xfrm>
          <a:prstGeom prst="rect">
            <a:avLst/>
          </a:prstGeom>
        </p:spPr>
        <p:txBody>
          <a:bodyPr wrap="square">
            <a:spAutoFit/>
          </a:bodyPr>
          <a:lstStyle/>
          <a:p>
            <a:pPr>
              <a:defRPr/>
            </a:pPr>
            <a:endParaRPr lang="en-GB" altLang="en-US"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BCC1EB4-8049-4CD9-8548-880CCF2310FC}"/>
              </a:ext>
            </a:extLst>
          </p:cNvPr>
          <p:cNvSpPr/>
          <p:nvPr/>
        </p:nvSpPr>
        <p:spPr>
          <a:xfrm>
            <a:off x="2971008" y="2726752"/>
            <a:ext cx="10283825" cy="5509200"/>
          </a:xfrm>
          <a:prstGeom prst="rect">
            <a:avLst/>
          </a:prstGeom>
        </p:spPr>
        <p:txBody>
          <a:bodyPr wrap="square">
            <a:spAutoFit/>
          </a:bodyPr>
          <a:lstStyle/>
          <a:p>
            <a:pPr marL="342917" indent="-342917" algn="l">
              <a:buFont typeface="Arial" panose="020B0604020202020204" pitchFamily="34" charset="0"/>
              <a:buChar char="•"/>
              <a:defRPr/>
            </a:pPr>
            <a:r>
              <a:rPr lang="en-GB" altLang="en-US" sz="2400" b="1" dirty="0">
                <a:latin typeface="Arial" panose="020B0604020202020204" pitchFamily="34" charset="0"/>
                <a:cs typeface="Arial" panose="020B0604020202020204" pitchFamily="34" charset="0"/>
              </a:rPr>
              <a:t>Trustees of adult’s charities</a:t>
            </a:r>
            <a:endParaRPr lang="en-GB" altLang="en-US" sz="2400" b="1" dirty="0">
              <a:solidFill>
                <a:srgbClr val="FF0000"/>
              </a:solidFill>
              <a:latin typeface="Arial" panose="020B0604020202020204" pitchFamily="34" charset="0"/>
              <a:cs typeface="Arial" panose="020B0604020202020204" pitchFamily="34" charset="0"/>
            </a:endParaRPr>
          </a:p>
          <a:p>
            <a:pPr algn="l">
              <a:defRPr/>
            </a:pPr>
            <a:endParaRPr lang="en-GB" altLang="en-US" sz="2400" dirty="0">
              <a:latin typeface="Arial" panose="020B0604020202020204" pitchFamily="34" charset="0"/>
              <a:cs typeface="Arial" panose="020B0604020202020204" pitchFamily="34" charset="0"/>
            </a:endParaRPr>
          </a:p>
          <a:p>
            <a:pPr marL="342917" indent="-342917" algn="l">
              <a:buFont typeface="Arial" panose="020B0604020202020204" pitchFamily="34" charset="0"/>
              <a:buChar char="•"/>
              <a:defRPr/>
            </a:pPr>
            <a:r>
              <a:rPr lang="en-GB" altLang="en-US" sz="2400" b="1" dirty="0">
                <a:latin typeface="Arial" panose="020B0604020202020204" pitchFamily="34" charset="0"/>
                <a:cs typeface="Arial" panose="020B0604020202020204" pitchFamily="34" charset="0"/>
              </a:rPr>
              <a:t>Specific positions in England &amp; Wales</a:t>
            </a:r>
          </a:p>
          <a:p>
            <a:pPr lvl="1" algn="l">
              <a:defRPr/>
            </a:pPr>
            <a:r>
              <a:rPr lang="en-GB" altLang="en-US" sz="2400" b="1" dirty="0">
                <a:latin typeface="Arial" panose="020B0604020202020204" pitchFamily="34" charset="0"/>
                <a:cs typeface="Arial" panose="020B0604020202020204" pitchFamily="34" charset="0"/>
              </a:rPr>
              <a:t>	</a:t>
            </a:r>
            <a:r>
              <a:rPr lang="en-GB" altLang="en-US" sz="2400" dirty="0">
                <a:latin typeface="Arial" panose="020B0604020202020204" pitchFamily="34" charset="0"/>
                <a:cs typeface="Arial" panose="020B0604020202020204" pitchFamily="34" charset="0"/>
              </a:rPr>
              <a:t>examples would include CQC inspectors in England, local  authority 	social services staff, Directors of social services in Wales but there are 	more</a:t>
            </a:r>
          </a:p>
          <a:p>
            <a:pPr algn="l">
              <a:defRPr/>
            </a:pPr>
            <a:endParaRPr lang="en-GB" altLang="en-US" sz="2400" dirty="0">
              <a:latin typeface="Arial" panose="020B0604020202020204" pitchFamily="34" charset="0"/>
              <a:cs typeface="Arial" panose="020B0604020202020204" pitchFamily="34" charset="0"/>
            </a:endParaRPr>
          </a:p>
          <a:p>
            <a:pPr marL="342917" indent="-342917" algn="l">
              <a:buFont typeface="Arial" panose="020B0604020202020204" pitchFamily="34" charset="0"/>
              <a:buChar char="•"/>
              <a:defRPr/>
            </a:pPr>
            <a:r>
              <a:rPr lang="en-GB" altLang="en-US" sz="2400" b="1" dirty="0">
                <a:latin typeface="Arial" panose="020B0604020202020204" pitchFamily="34" charset="0"/>
                <a:cs typeface="Arial" panose="020B0604020202020204" pitchFamily="34" charset="0"/>
              </a:rPr>
              <a:t>Managing anyone who carries out work with adults activities </a:t>
            </a:r>
          </a:p>
          <a:p>
            <a:pPr algn="l">
              <a:defRPr/>
            </a:pPr>
            <a:endParaRPr lang="en-GB" altLang="en-US" sz="2400" b="1" dirty="0">
              <a:latin typeface="Arial" panose="020B0604020202020204" pitchFamily="34" charset="0"/>
              <a:cs typeface="Arial" panose="020B0604020202020204" pitchFamily="34" charset="0"/>
            </a:endParaRPr>
          </a:p>
          <a:p>
            <a:pPr algn="l">
              <a:defRPr/>
            </a:pPr>
            <a:endParaRPr lang="en-GB" altLang="en-US" sz="2400" dirty="0">
              <a:latin typeface="Arial" panose="020B0604020202020204" pitchFamily="34" charset="0"/>
              <a:cs typeface="Arial" panose="020B0604020202020204" pitchFamily="34" charset="0"/>
            </a:endParaRPr>
          </a:p>
          <a:p>
            <a:pPr algn="l">
              <a:defRPr/>
            </a:pPr>
            <a:r>
              <a:rPr lang="en-GB" altLang="en-US" sz="2400" b="1" dirty="0">
                <a:latin typeface="Arial" panose="020B0604020202020204" pitchFamily="34" charset="0"/>
                <a:cs typeface="Arial" panose="020B0604020202020204" pitchFamily="34" charset="0"/>
              </a:rPr>
              <a:t>Use DBS online adult workforce guide for more information</a:t>
            </a:r>
          </a:p>
          <a:p>
            <a:pPr algn="l">
              <a:defRPr/>
            </a:pPr>
            <a:endParaRPr lang="en-GB" altLang="en-US" sz="2400" b="1" dirty="0">
              <a:latin typeface="Arial" panose="020B0604020202020204" pitchFamily="34" charset="0"/>
              <a:cs typeface="Arial" panose="020B0604020202020204" pitchFamily="34" charset="0"/>
            </a:endParaRPr>
          </a:p>
          <a:p>
            <a:pPr algn="l">
              <a:defRPr/>
            </a:pPr>
            <a:r>
              <a:rPr lang="en-GB" altLang="en-US" sz="2400" dirty="0">
                <a:latin typeface="Arial" panose="020B0604020202020204" pitchFamily="34" charset="0"/>
                <a:cs typeface="Arial" panose="020B0604020202020204" pitchFamily="34" charset="0"/>
              </a:rPr>
              <a:t> </a:t>
            </a:r>
            <a:r>
              <a:rPr lang="en-GB" altLang="en-US" sz="2400" u="sng" dirty="0">
                <a:latin typeface="Arial" panose="020B0604020202020204" pitchFamily="34" charset="0"/>
                <a:cs typeface="Arial" panose="020B0604020202020204" pitchFamily="34" charset="0"/>
                <a:hlinkClick r:id="rId4"/>
              </a:rPr>
              <a:t>https://www.gov.uk/government/collections/dbs-eligibility-guidance </a:t>
            </a:r>
            <a:endParaRPr lang="en-GB" altLang="en-US" sz="2400" u="sng" dirty="0">
              <a:latin typeface="Arial" panose="020B0604020202020204" pitchFamily="34" charset="0"/>
              <a:cs typeface="Arial" panose="020B0604020202020204" pitchFamily="34" charset="0"/>
            </a:endParaRPr>
          </a:p>
          <a:p>
            <a:pPr algn="l">
              <a:defRPr/>
            </a:pPr>
            <a:endParaRPr lang="en-GB" altLang="en-US" sz="2000" u="sng" dirty="0">
              <a:latin typeface="Arial" panose="020B0604020202020204" pitchFamily="34" charset="0"/>
              <a:cs typeface="Arial" panose="020B0604020202020204" pitchFamily="34" charset="0"/>
            </a:endParaRPr>
          </a:p>
          <a:p>
            <a:pPr algn="l">
              <a:defRPr/>
            </a:pPr>
            <a:endParaRPr lang="en-GB" altLang="en-US"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2657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24AC20-B320-499D-A8AE-07C30BCA1BE9}"/>
              </a:ext>
            </a:extLst>
          </p:cNvPr>
          <p:cNvSpPr>
            <a:spLocks noGrp="1"/>
          </p:cNvSpPr>
          <p:nvPr>
            <p:ph type="title"/>
          </p:nvPr>
        </p:nvSpPr>
        <p:spPr>
          <a:xfrm>
            <a:off x="1192371" y="519295"/>
            <a:ext cx="14955520" cy="1885245"/>
          </a:xfrm>
        </p:spPr>
        <p:txBody>
          <a:bodyPr>
            <a:normAutofit/>
          </a:bodyPr>
          <a:lstStyle/>
          <a:p>
            <a:r>
              <a:rPr lang="en-GB" sz="5689" b="1" dirty="0">
                <a:solidFill>
                  <a:srgbClr val="9C9A00"/>
                </a:solidFill>
                <a:latin typeface="Arial" panose="020B0604020202020204" pitchFamily="34" charset="0"/>
                <a:cs typeface="Arial" panose="020B0604020202020204" pitchFamily="34" charset="0"/>
              </a:rPr>
              <a:t>Types of Barring referral </a:t>
            </a:r>
          </a:p>
        </p:txBody>
      </p:sp>
      <p:sp>
        <p:nvSpPr>
          <p:cNvPr id="10" name="Line">
            <a:extLst>
              <a:ext uri="{FF2B5EF4-FFF2-40B4-BE49-F238E27FC236}">
                <a16:creationId xmlns:a16="http://schemas.microsoft.com/office/drawing/2014/main" id="{BDFF3545-1334-4518-8252-25C151F55F54}"/>
              </a:ext>
            </a:extLst>
          </p:cNvPr>
          <p:cNvSpPr/>
          <p:nvPr/>
        </p:nvSpPr>
        <p:spPr>
          <a:xfrm flipV="1">
            <a:off x="593131" y="8748506"/>
            <a:ext cx="16083876" cy="0"/>
          </a:xfrm>
          <a:prstGeom prst="line">
            <a:avLst/>
          </a:prstGeom>
          <a:ln w="25400">
            <a:solidFill>
              <a:srgbClr val="9C9A00"/>
            </a:solidFill>
          </a:ln>
        </p:spPr>
        <p:txBody>
          <a:bodyPr lIns="45720" rIns="45720"/>
          <a:lstStyle/>
          <a:p>
            <a:pPr defTabSz="584154"/>
            <a:endParaRPr sz="3699">
              <a:latin typeface="Helvetica Neue"/>
            </a:endParaRPr>
          </a:p>
        </p:txBody>
      </p:sp>
      <p:pic>
        <p:nvPicPr>
          <p:cNvPr id="11" name="Disclosure &amp; Barring Service_2592_AW (RGB).png" descr="Disclosure &amp; Barring Service_2592_AW (RGB).png">
            <a:extLst>
              <a:ext uri="{FF2B5EF4-FFF2-40B4-BE49-F238E27FC236}">
                <a16:creationId xmlns:a16="http://schemas.microsoft.com/office/drawing/2014/main" id="{5645B062-7B07-4558-BBA8-969EB0AE3F13}"/>
              </a:ext>
            </a:extLst>
          </p:cNvPr>
          <p:cNvPicPr>
            <a:picLocks noChangeAspect="1"/>
          </p:cNvPicPr>
          <p:nvPr/>
        </p:nvPicPr>
        <p:blipFill>
          <a:blip r:embed="rId3"/>
          <a:srcRect/>
          <a:stretch>
            <a:fillRect/>
          </a:stretch>
        </p:blipFill>
        <p:spPr>
          <a:xfrm>
            <a:off x="1258735" y="8932354"/>
            <a:ext cx="723900" cy="389150"/>
          </a:xfrm>
          <a:prstGeom prst="rect">
            <a:avLst/>
          </a:prstGeom>
          <a:ln w="12700">
            <a:miter lim="400000"/>
          </a:ln>
        </p:spPr>
      </p:pic>
      <p:sp>
        <p:nvSpPr>
          <p:cNvPr id="12" name="Making Recruitment Safer">
            <a:extLst>
              <a:ext uri="{FF2B5EF4-FFF2-40B4-BE49-F238E27FC236}">
                <a16:creationId xmlns:a16="http://schemas.microsoft.com/office/drawing/2014/main" id="{C6AEEFA8-5BF1-419D-BBCC-7C52AC2F9369}"/>
              </a:ext>
            </a:extLst>
          </p:cNvPr>
          <p:cNvSpPr txBox="1"/>
          <p:nvPr/>
        </p:nvSpPr>
        <p:spPr>
          <a:xfrm>
            <a:off x="3987712" y="9055106"/>
            <a:ext cx="2172068" cy="317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pPr defTabSz="584154"/>
            <a:r>
              <a:rPr sz="1399" dirty="0"/>
              <a:t>Making Recruitment Safer</a:t>
            </a:r>
          </a:p>
        </p:txBody>
      </p:sp>
      <p:sp>
        <p:nvSpPr>
          <p:cNvPr id="8" name="Slide Number Placeholder 7">
            <a:extLst>
              <a:ext uri="{FF2B5EF4-FFF2-40B4-BE49-F238E27FC236}">
                <a16:creationId xmlns:a16="http://schemas.microsoft.com/office/drawing/2014/main" id="{623B8000-608B-45CF-85B6-ECE94F6256D2}"/>
              </a:ext>
            </a:extLst>
          </p:cNvPr>
          <p:cNvSpPr>
            <a:spLocks noGrp="1"/>
          </p:cNvSpPr>
          <p:nvPr>
            <p:ph type="sldNum" sz="quarter" idx="12"/>
          </p:nvPr>
        </p:nvSpPr>
        <p:spPr>
          <a:xfrm>
            <a:off x="8499731" y="9296401"/>
            <a:ext cx="330219" cy="348813"/>
          </a:xfrm>
        </p:spPr>
        <p:txBody>
          <a:bodyPr/>
          <a:lstStyle/>
          <a:p>
            <a:fld id="{0C288060-685E-4AC8-B764-C3461FC5BC67}" type="slidenum">
              <a:rPr lang="en-GB" smtClean="0"/>
              <a:t>17</a:t>
            </a:fld>
            <a:endParaRPr lang="en-GB"/>
          </a:p>
        </p:txBody>
      </p:sp>
      <p:sp>
        <p:nvSpPr>
          <p:cNvPr id="30"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extLst>
              <a:ext uri="{FF2B5EF4-FFF2-40B4-BE49-F238E27FC236}">
                <a16:creationId xmlns:a16="http://schemas.microsoft.com/office/drawing/2014/main" id="{5A881581-1FC9-41CC-8F57-6F3F090F1D9A}"/>
              </a:ext>
            </a:extLst>
          </p:cNvPr>
          <p:cNvSpPr txBox="1"/>
          <p:nvPr/>
        </p:nvSpPr>
        <p:spPr>
          <a:xfrm>
            <a:off x="3192956" y="3588391"/>
            <a:ext cx="8069264"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000">
                <a:latin typeface="Arial"/>
                <a:ea typeface="Arial"/>
                <a:cs typeface="Arial"/>
                <a:sym typeface="Arial"/>
              </a:defRPr>
            </a:pPr>
            <a:endParaRPr sz="2000" dirty="0"/>
          </a:p>
        </p:txBody>
      </p:sp>
      <p:sp>
        <p:nvSpPr>
          <p:cNvPr id="31" name="Arrow: Pentagon 30">
            <a:extLst>
              <a:ext uri="{FF2B5EF4-FFF2-40B4-BE49-F238E27FC236}">
                <a16:creationId xmlns:a16="http://schemas.microsoft.com/office/drawing/2014/main" id="{7D2ECA76-4523-42E5-9068-2410D9C1F359}"/>
              </a:ext>
            </a:extLst>
          </p:cNvPr>
          <p:cNvSpPr/>
          <p:nvPr/>
        </p:nvSpPr>
        <p:spPr>
          <a:xfrm>
            <a:off x="2426513" y="2212610"/>
            <a:ext cx="2464750" cy="694640"/>
          </a:xfrm>
          <a:prstGeom prst="homePlate">
            <a:avLst/>
          </a:prstGeom>
          <a:solidFill>
            <a:srgbClr val="9C9A00">
              <a:alpha val="10196"/>
            </a:srgbClr>
          </a:solidFill>
          <a:ln w="25400" cap="flat" cmpd="sng" algn="ctr">
            <a:solidFill>
              <a:srgbClr val="9C9A00"/>
            </a:solidFill>
            <a:prstDash val="solid"/>
          </a:ln>
          <a:effectLst/>
        </p:spPr>
        <p:txBody>
          <a:bodyPr rtlCol="0" anchor="ctr"/>
          <a:lstStyle/>
          <a:p>
            <a:pPr defTabSz="914354" eaLnBrk="0" fontAlgn="base">
              <a:spcBef>
                <a:spcPct val="0"/>
              </a:spcBef>
              <a:spcAft>
                <a:spcPct val="0"/>
              </a:spcAft>
              <a:defRPr/>
            </a:pPr>
            <a:r>
              <a:rPr lang="en-GB" sz="2000" dirty="0">
                <a:solidFill>
                  <a:prstClr val="black"/>
                </a:solidFill>
                <a:latin typeface="Arial" panose="020B0604020202020204" pitchFamily="34" charset="0"/>
                <a:cs typeface="Arial" panose="020B0604020202020204" pitchFamily="34" charset="0"/>
              </a:rPr>
              <a:t>Type of Referral</a:t>
            </a:r>
          </a:p>
        </p:txBody>
      </p:sp>
      <p:sp>
        <p:nvSpPr>
          <p:cNvPr id="32" name="Arrow: Pentagon 31">
            <a:extLst>
              <a:ext uri="{FF2B5EF4-FFF2-40B4-BE49-F238E27FC236}">
                <a16:creationId xmlns:a16="http://schemas.microsoft.com/office/drawing/2014/main" id="{38A91D26-D27F-4FDA-9E94-D0865B6E92D1}"/>
              </a:ext>
            </a:extLst>
          </p:cNvPr>
          <p:cNvSpPr/>
          <p:nvPr/>
        </p:nvSpPr>
        <p:spPr>
          <a:xfrm>
            <a:off x="2361357" y="3998761"/>
            <a:ext cx="2464750" cy="692407"/>
          </a:xfrm>
          <a:prstGeom prst="homePlate">
            <a:avLst/>
          </a:prstGeom>
          <a:solidFill>
            <a:srgbClr val="9C9A00">
              <a:alpha val="20000"/>
            </a:srgbClr>
          </a:solidFill>
          <a:ln w="25400" cap="flat" cmpd="sng" algn="ctr">
            <a:solidFill>
              <a:srgbClr val="9C9A00"/>
            </a:solidFill>
            <a:prstDash val="solid"/>
          </a:ln>
          <a:effectLst/>
        </p:spPr>
        <p:txBody>
          <a:bodyPr rtlCol="0" anchor="ctr"/>
          <a:lstStyle/>
          <a:p>
            <a:pPr defTabSz="914354" eaLnBrk="0" fontAlgn="base">
              <a:spcBef>
                <a:spcPct val="0"/>
              </a:spcBef>
              <a:spcAft>
                <a:spcPct val="0"/>
              </a:spcAft>
              <a:defRPr/>
            </a:pPr>
            <a:r>
              <a:rPr lang="en-GB" sz="2000" dirty="0">
                <a:latin typeface="Arial" panose="020B0604020202020204" pitchFamily="34" charset="0"/>
                <a:cs typeface="Arial" panose="020B0604020202020204" pitchFamily="34" charset="0"/>
              </a:rPr>
              <a:t>Source of referral</a:t>
            </a:r>
          </a:p>
        </p:txBody>
      </p:sp>
      <p:sp>
        <p:nvSpPr>
          <p:cNvPr id="33" name="Arrow: Pentagon 32">
            <a:extLst>
              <a:ext uri="{FF2B5EF4-FFF2-40B4-BE49-F238E27FC236}">
                <a16:creationId xmlns:a16="http://schemas.microsoft.com/office/drawing/2014/main" id="{0EAB7733-CA3B-4D3F-B16C-D807455C02D6}"/>
              </a:ext>
            </a:extLst>
          </p:cNvPr>
          <p:cNvSpPr/>
          <p:nvPr/>
        </p:nvSpPr>
        <p:spPr>
          <a:xfrm>
            <a:off x="2449568" y="5975448"/>
            <a:ext cx="2464750" cy="692407"/>
          </a:xfrm>
          <a:prstGeom prst="homePlate">
            <a:avLst/>
          </a:prstGeom>
          <a:solidFill>
            <a:srgbClr val="9C9A00">
              <a:alpha val="41176"/>
            </a:srgbClr>
          </a:solidFill>
          <a:ln w="25400" cap="flat" cmpd="sng" algn="ctr">
            <a:solidFill>
              <a:srgbClr val="9C9A00"/>
            </a:solidFill>
            <a:prstDash val="solid"/>
          </a:ln>
          <a:effectLst/>
        </p:spPr>
        <p:txBody>
          <a:bodyPr rtlCol="0" anchor="ctr"/>
          <a:lstStyle/>
          <a:p>
            <a:pPr defTabSz="914354" eaLnBrk="0" fontAlgn="base">
              <a:spcBef>
                <a:spcPct val="0"/>
              </a:spcBef>
              <a:spcAft>
                <a:spcPct val="0"/>
              </a:spcAft>
              <a:defRPr/>
            </a:pPr>
            <a:r>
              <a:rPr lang="en-GB" sz="2000" dirty="0">
                <a:latin typeface="Arial" panose="020B0604020202020204" pitchFamily="34" charset="0"/>
                <a:cs typeface="Arial" panose="020B0604020202020204" pitchFamily="34" charset="0"/>
              </a:rPr>
              <a:t>Representations</a:t>
            </a:r>
          </a:p>
        </p:txBody>
      </p:sp>
      <p:sp>
        <p:nvSpPr>
          <p:cNvPr id="34" name="Arrow: Pentagon 33">
            <a:extLst>
              <a:ext uri="{FF2B5EF4-FFF2-40B4-BE49-F238E27FC236}">
                <a16:creationId xmlns:a16="http://schemas.microsoft.com/office/drawing/2014/main" id="{4FF6FECE-9193-4FDA-8822-BE4B23A4A3F6}"/>
              </a:ext>
            </a:extLst>
          </p:cNvPr>
          <p:cNvSpPr/>
          <p:nvPr/>
        </p:nvSpPr>
        <p:spPr>
          <a:xfrm>
            <a:off x="2426513" y="7234687"/>
            <a:ext cx="2464750" cy="559427"/>
          </a:xfrm>
          <a:prstGeom prst="homePlate">
            <a:avLst/>
          </a:prstGeom>
          <a:solidFill>
            <a:srgbClr val="9C9A00"/>
          </a:solidFill>
          <a:ln w="25400" cap="flat" cmpd="sng" algn="ctr">
            <a:solidFill>
              <a:srgbClr val="9C9A00"/>
            </a:solidFill>
            <a:prstDash val="solid"/>
          </a:ln>
          <a:effectLst/>
        </p:spPr>
        <p:txBody>
          <a:bodyPr rtlCol="0" anchor="ctr"/>
          <a:lstStyle/>
          <a:p>
            <a:pPr defTabSz="914354" eaLnBrk="0" fontAlgn="base">
              <a:spcBef>
                <a:spcPct val="0"/>
              </a:spcBef>
              <a:spcAft>
                <a:spcPct val="0"/>
              </a:spcAft>
              <a:defRPr/>
            </a:pPr>
            <a:r>
              <a:rPr lang="en-GB" sz="2000" dirty="0">
                <a:solidFill>
                  <a:schemeClr val="bg1"/>
                </a:solidFill>
                <a:latin typeface="Arial" panose="020B0604020202020204" pitchFamily="34" charset="0"/>
                <a:cs typeface="Arial" panose="020B0604020202020204" pitchFamily="34" charset="0"/>
              </a:rPr>
              <a:t>Request review</a:t>
            </a:r>
          </a:p>
        </p:txBody>
      </p:sp>
      <p:sp>
        <p:nvSpPr>
          <p:cNvPr id="35" name="Rectangle: Rounded Corners 34">
            <a:extLst>
              <a:ext uri="{FF2B5EF4-FFF2-40B4-BE49-F238E27FC236}">
                <a16:creationId xmlns:a16="http://schemas.microsoft.com/office/drawing/2014/main" id="{E565FA24-F126-4C72-846F-01E7034D3E31}"/>
              </a:ext>
            </a:extLst>
          </p:cNvPr>
          <p:cNvSpPr/>
          <p:nvPr/>
        </p:nvSpPr>
        <p:spPr>
          <a:xfrm>
            <a:off x="5131402" y="2961150"/>
            <a:ext cx="2649286" cy="2503962"/>
          </a:xfrm>
          <a:prstGeom prst="roundRect">
            <a:avLst/>
          </a:prstGeom>
          <a:solidFill>
            <a:srgbClr val="9C9A00">
              <a:alpha val="14902"/>
            </a:srgbClr>
          </a:solidFill>
          <a:ln w="25400" cap="flat" cmpd="sng" algn="ctr">
            <a:solidFill>
              <a:srgbClr val="9C9A00"/>
            </a:solidFill>
            <a:prstDash val="solid"/>
          </a:ln>
          <a:effectLst/>
        </p:spPr>
        <p:txBody>
          <a:bodyPr rtlCol="0" anchor="ctr"/>
          <a:lstStyle/>
          <a:p>
            <a:pPr marL="143992" indent="-143992" defTabSz="914354" eaLnBrk="0" fontAlgn="base">
              <a:spcBef>
                <a:spcPct val="0"/>
              </a:spcBef>
              <a:spcAft>
                <a:spcPct val="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Employers</a:t>
            </a:r>
          </a:p>
          <a:p>
            <a:pPr marL="143992" indent="-143992" defTabSz="914354" eaLnBrk="0" fontAlgn="base">
              <a:spcBef>
                <a:spcPct val="0"/>
              </a:spcBef>
              <a:spcAft>
                <a:spcPct val="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Agencies</a:t>
            </a:r>
          </a:p>
          <a:p>
            <a:pPr marL="143992" indent="-143992" defTabSz="914354" eaLnBrk="0" fontAlgn="base">
              <a:spcBef>
                <a:spcPct val="0"/>
              </a:spcBef>
              <a:spcAft>
                <a:spcPct val="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Keepers of Registers</a:t>
            </a:r>
          </a:p>
          <a:p>
            <a:pPr marL="143992" indent="-143992" defTabSz="914354" eaLnBrk="0" fontAlgn="base">
              <a:spcBef>
                <a:spcPct val="0"/>
              </a:spcBef>
              <a:spcAft>
                <a:spcPct val="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Supervisory Authorities</a:t>
            </a:r>
          </a:p>
        </p:txBody>
      </p:sp>
      <p:sp>
        <p:nvSpPr>
          <p:cNvPr id="36" name="Rectangle: Rounded Corners 35">
            <a:extLst>
              <a:ext uri="{FF2B5EF4-FFF2-40B4-BE49-F238E27FC236}">
                <a16:creationId xmlns:a16="http://schemas.microsoft.com/office/drawing/2014/main" id="{41709CA5-B140-40A1-AC2C-72B388327D33}"/>
              </a:ext>
            </a:extLst>
          </p:cNvPr>
          <p:cNvSpPr/>
          <p:nvPr/>
        </p:nvSpPr>
        <p:spPr>
          <a:xfrm>
            <a:off x="8406142" y="2967910"/>
            <a:ext cx="2673574" cy="2549695"/>
          </a:xfrm>
          <a:prstGeom prst="roundRect">
            <a:avLst/>
          </a:prstGeom>
          <a:solidFill>
            <a:srgbClr val="9C9A00">
              <a:alpha val="14902"/>
            </a:srgbClr>
          </a:solidFill>
          <a:ln w="25400" cap="flat" cmpd="sng" algn="ctr">
            <a:solidFill>
              <a:srgbClr val="9C9A00"/>
            </a:solidFill>
            <a:prstDash val="solid"/>
          </a:ln>
          <a:effectLst/>
        </p:spPr>
        <p:txBody>
          <a:bodyPr rtlCol="0" anchor="ctr"/>
          <a:lstStyle/>
          <a:p>
            <a:pPr defTabSz="914354" eaLnBrk="0" fontAlgn="base">
              <a:spcBef>
                <a:spcPct val="0"/>
              </a:spcBef>
              <a:spcAft>
                <a:spcPct val="0"/>
              </a:spcAft>
              <a:defRPr/>
            </a:pPr>
            <a:r>
              <a:rPr lang="en-GB" sz="2000" dirty="0">
                <a:latin typeface="Arial" panose="020B0604020202020204" pitchFamily="34" charset="0"/>
                <a:cs typeface="Arial" panose="020B0604020202020204" pitchFamily="34" charset="0"/>
              </a:rPr>
              <a:t>Specified convictions &amp; cautions from PNC</a:t>
            </a:r>
          </a:p>
          <a:p>
            <a:pPr marL="143992" indent="-143992" defTabSz="914354" eaLnBrk="0" fontAlgn="base">
              <a:spcBef>
                <a:spcPct val="0"/>
              </a:spcBef>
              <a:spcAft>
                <a:spcPct val="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Autobars </a:t>
            </a:r>
            <a:r>
              <a:rPr lang="en-GB" sz="2000" b="1" dirty="0">
                <a:latin typeface="Arial" panose="020B0604020202020204" pitchFamily="34" charset="0"/>
                <a:cs typeface="Arial" panose="020B0604020202020204" pitchFamily="34" charset="0"/>
              </a:rPr>
              <a:t>without</a:t>
            </a:r>
            <a:r>
              <a:rPr lang="en-GB" sz="2000" dirty="0">
                <a:latin typeface="Arial" panose="020B0604020202020204" pitchFamily="34" charset="0"/>
                <a:cs typeface="Arial" panose="020B0604020202020204" pitchFamily="34" charset="0"/>
              </a:rPr>
              <a:t> representation</a:t>
            </a:r>
          </a:p>
          <a:p>
            <a:pPr marL="143992" indent="-143992" defTabSz="914354" eaLnBrk="0" fontAlgn="base">
              <a:spcBef>
                <a:spcPct val="0"/>
              </a:spcBef>
              <a:spcAft>
                <a:spcPct val="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Autobars </a:t>
            </a:r>
            <a:r>
              <a:rPr lang="en-GB" sz="2000" b="1" dirty="0">
                <a:latin typeface="Arial" panose="020B0604020202020204" pitchFamily="34" charset="0"/>
                <a:cs typeface="Arial" panose="020B0604020202020204" pitchFamily="34" charset="0"/>
              </a:rPr>
              <a:t>with</a:t>
            </a:r>
            <a:r>
              <a:rPr lang="en-GB" sz="2000" dirty="0">
                <a:latin typeface="Arial" panose="020B0604020202020204" pitchFamily="34" charset="0"/>
                <a:cs typeface="Arial" panose="020B0604020202020204" pitchFamily="34" charset="0"/>
              </a:rPr>
              <a:t> representation</a:t>
            </a:r>
          </a:p>
        </p:txBody>
      </p:sp>
      <p:sp>
        <p:nvSpPr>
          <p:cNvPr id="37" name="Rectangle: Rounded Corners 36">
            <a:extLst>
              <a:ext uri="{FF2B5EF4-FFF2-40B4-BE49-F238E27FC236}">
                <a16:creationId xmlns:a16="http://schemas.microsoft.com/office/drawing/2014/main" id="{FBC0DC5A-2E78-4E1A-B6D9-6CD0024937D7}"/>
              </a:ext>
            </a:extLst>
          </p:cNvPr>
          <p:cNvSpPr/>
          <p:nvPr/>
        </p:nvSpPr>
        <p:spPr>
          <a:xfrm>
            <a:off x="11749364" y="3073590"/>
            <a:ext cx="2673576" cy="2542743"/>
          </a:xfrm>
          <a:prstGeom prst="roundRect">
            <a:avLst/>
          </a:prstGeom>
          <a:solidFill>
            <a:srgbClr val="9C9A00">
              <a:alpha val="14902"/>
            </a:srgbClr>
          </a:solidFill>
          <a:ln w="25400" cap="flat" cmpd="sng" algn="ctr">
            <a:solidFill>
              <a:srgbClr val="9C9A00"/>
            </a:solidFill>
            <a:prstDash val="solid"/>
          </a:ln>
          <a:effectLst/>
        </p:spPr>
        <p:txBody>
          <a:bodyPr rtlCol="0" anchor="ctr"/>
          <a:lstStyle/>
          <a:p>
            <a:pPr defTabSz="914354" eaLnBrk="0" fontAlgn="base">
              <a:spcBef>
                <a:spcPct val="0"/>
              </a:spcBef>
              <a:spcAft>
                <a:spcPct val="0"/>
              </a:spcAft>
              <a:defRPr/>
            </a:pPr>
            <a:r>
              <a:rPr lang="en-GB" sz="2000" dirty="0">
                <a:latin typeface="Arial" panose="020B0604020202020204" pitchFamily="34" charset="0"/>
                <a:cs typeface="Arial" panose="020B0604020202020204" pitchFamily="34" charset="0"/>
              </a:rPr>
              <a:t>Enhanced Disclosures with a barred list check that include convictions, cautions or police intelligence</a:t>
            </a:r>
          </a:p>
        </p:txBody>
      </p:sp>
      <p:sp>
        <p:nvSpPr>
          <p:cNvPr id="38" name="Rectangle: Rounded Corners 37">
            <a:extLst>
              <a:ext uri="{FF2B5EF4-FFF2-40B4-BE49-F238E27FC236}">
                <a16:creationId xmlns:a16="http://schemas.microsoft.com/office/drawing/2014/main" id="{48C85EFA-97A1-4559-AB0C-4B3EA9C51BEE}"/>
              </a:ext>
            </a:extLst>
          </p:cNvPr>
          <p:cNvSpPr/>
          <p:nvPr/>
        </p:nvSpPr>
        <p:spPr>
          <a:xfrm>
            <a:off x="5204785" y="5906627"/>
            <a:ext cx="2673574" cy="820260"/>
          </a:xfrm>
          <a:prstGeom prst="roundRect">
            <a:avLst/>
          </a:prstGeom>
          <a:solidFill>
            <a:srgbClr val="9C9A00">
              <a:alpha val="40000"/>
            </a:srgbClr>
          </a:solidFill>
          <a:ln w="25400" cap="flat" cmpd="sng" algn="ctr">
            <a:solidFill>
              <a:srgbClr val="9C9A00"/>
            </a:solidFill>
            <a:prstDash val="solid"/>
          </a:ln>
          <a:effectLst/>
        </p:spPr>
        <p:txBody>
          <a:bodyPr rtlCol="0" anchor="ctr"/>
          <a:lstStyle/>
          <a:p>
            <a:pPr defTabSz="914354" eaLnBrk="0" fontAlgn="base">
              <a:spcBef>
                <a:spcPct val="0"/>
              </a:spcBef>
              <a:spcAft>
                <a:spcPct val="0"/>
              </a:spcAft>
              <a:defRPr/>
            </a:pPr>
            <a:r>
              <a:rPr lang="en-GB" sz="2000" dirty="0">
                <a:latin typeface="Arial" panose="020B0604020202020204" pitchFamily="34" charset="0"/>
                <a:cs typeface="Arial" panose="020B0604020202020204" pitchFamily="34" charset="0"/>
              </a:rPr>
              <a:t>YES, in all cases</a:t>
            </a:r>
          </a:p>
        </p:txBody>
      </p:sp>
      <p:sp>
        <p:nvSpPr>
          <p:cNvPr id="39" name="Rectangle: Rounded Corners 38">
            <a:extLst>
              <a:ext uri="{FF2B5EF4-FFF2-40B4-BE49-F238E27FC236}">
                <a16:creationId xmlns:a16="http://schemas.microsoft.com/office/drawing/2014/main" id="{8092E560-B832-4737-BA78-C96AAFCED0ED}"/>
              </a:ext>
            </a:extLst>
          </p:cNvPr>
          <p:cNvSpPr/>
          <p:nvPr/>
        </p:nvSpPr>
        <p:spPr>
          <a:xfrm>
            <a:off x="8440870" y="5863937"/>
            <a:ext cx="2665621" cy="1027196"/>
          </a:xfrm>
          <a:prstGeom prst="roundRect">
            <a:avLst/>
          </a:prstGeom>
          <a:solidFill>
            <a:srgbClr val="9C9A00">
              <a:alpha val="40000"/>
            </a:srgbClr>
          </a:solidFill>
          <a:ln w="25400" cap="flat" cmpd="sng" algn="ctr">
            <a:solidFill>
              <a:srgbClr val="9C9A00"/>
            </a:solidFill>
            <a:prstDash val="solid"/>
          </a:ln>
          <a:effectLst/>
        </p:spPr>
        <p:txBody>
          <a:bodyPr rtlCol="0" anchor="ctr"/>
          <a:lstStyle/>
          <a:p>
            <a:pPr defTabSz="914354" eaLnBrk="0" fontAlgn="base">
              <a:spcBef>
                <a:spcPct val="0"/>
              </a:spcBef>
              <a:spcAft>
                <a:spcPct val="0"/>
              </a:spcAft>
            </a:pPr>
            <a:r>
              <a:rPr lang="en-GB" sz="2000" dirty="0">
                <a:latin typeface="Arial" panose="020B0604020202020204" pitchFamily="34" charset="0"/>
                <a:cs typeface="Arial" panose="020B0604020202020204" pitchFamily="34" charset="0"/>
              </a:rPr>
              <a:t>YES,  but only  where allowed – set out in law</a:t>
            </a:r>
          </a:p>
        </p:txBody>
      </p:sp>
      <p:sp>
        <p:nvSpPr>
          <p:cNvPr id="40" name="Rectangle: Rounded Corners 39">
            <a:extLst>
              <a:ext uri="{FF2B5EF4-FFF2-40B4-BE49-F238E27FC236}">
                <a16:creationId xmlns:a16="http://schemas.microsoft.com/office/drawing/2014/main" id="{89DAD8CC-17F1-4A2D-AADC-B0AE6B0A3A23}"/>
              </a:ext>
            </a:extLst>
          </p:cNvPr>
          <p:cNvSpPr/>
          <p:nvPr/>
        </p:nvSpPr>
        <p:spPr>
          <a:xfrm>
            <a:off x="11757412" y="5966542"/>
            <a:ext cx="2673574" cy="760347"/>
          </a:xfrm>
          <a:prstGeom prst="roundRect">
            <a:avLst/>
          </a:prstGeom>
          <a:solidFill>
            <a:srgbClr val="9C9A00">
              <a:alpha val="40000"/>
            </a:srgbClr>
          </a:solidFill>
          <a:ln w="25400" cap="flat" cmpd="sng" algn="ctr">
            <a:solidFill>
              <a:srgbClr val="9C9A00"/>
            </a:solidFill>
            <a:prstDash val="solid"/>
          </a:ln>
          <a:effectLst/>
        </p:spPr>
        <p:txBody>
          <a:bodyPr rtlCol="0" anchor="ctr"/>
          <a:lstStyle/>
          <a:p>
            <a:pPr defTabSz="914354" eaLnBrk="0" fontAlgn="base">
              <a:spcBef>
                <a:spcPct val="0"/>
              </a:spcBef>
              <a:spcAft>
                <a:spcPct val="0"/>
              </a:spcAft>
              <a:defRPr/>
            </a:pPr>
            <a:r>
              <a:rPr lang="en-GB" sz="2000" dirty="0">
                <a:latin typeface="Arial" panose="020B0604020202020204" pitchFamily="34" charset="0"/>
                <a:cs typeface="Arial" panose="020B0604020202020204" pitchFamily="34" charset="0"/>
              </a:rPr>
              <a:t>YES, in all cases</a:t>
            </a:r>
          </a:p>
        </p:txBody>
      </p:sp>
      <p:sp>
        <p:nvSpPr>
          <p:cNvPr id="41" name="Rectangle: Rounded Corners 40">
            <a:extLst>
              <a:ext uri="{FF2B5EF4-FFF2-40B4-BE49-F238E27FC236}">
                <a16:creationId xmlns:a16="http://schemas.microsoft.com/office/drawing/2014/main" id="{B4613BCB-7FA9-49E5-AE66-4397001182AB}"/>
              </a:ext>
            </a:extLst>
          </p:cNvPr>
          <p:cNvSpPr/>
          <p:nvPr/>
        </p:nvSpPr>
        <p:spPr>
          <a:xfrm>
            <a:off x="5073740" y="7234687"/>
            <a:ext cx="9454784" cy="559424"/>
          </a:xfrm>
          <a:prstGeom prst="roundRect">
            <a:avLst/>
          </a:prstGeom>
          <a:solidFill>
            <a:srgbClr val="9C9A00"/>
          </a:solidFill>
          <a:ln w="25400" cap="flat" cmpd="sng" algn="ctr">
            <a:solidFill>
              <a:srgbClr val="9C9A00"/>
            </a:solidFill>
            <a:prstDash val="solid"/>
          </a:ln>
          <a:effectLst/>
        </p:spPr>
        <p:txBody>
          <a:bodyPr rtlCol="0" anchor="ctr"/>
          <a:lstStyle/>
          <a:p>
            <a:pPr defTabSz="914354" eaLnBrk="0" fontAlgn="base">
              <a:spcBef>
                <a:spcPct val="0"/>
              </a:spcBef>
              <a:spcAft>
                <a:spcPct val="0"/>
              </a:spcAft>
              <a:defRPr/>
            </a:pPr>
            <a:r>
              <a:rPr lang="en-GB" sz="2000" dirty="0">
                <a:solidFill>
                  <a:schemeClr val="bg1"/>
                </a:solidFill>
                <a:latin typeface="Arial" panose="020B0604020202020204" pitchFamily="34" charset="0"/>
                <a:cs typeface="Arial" panose="020B0604020202020204" pitchFamily="34" charset="0"/>
              </a:rPr>
              <a:t>Under 18 – one year; 18 – 24 – five years; 25+ - ten years; a material change</a:t>
            </a:r>
          </a:p>
        </p:txBody>
      </p:sp>
      <p:sp>
        <p:nvSpPr>
          <p:cNvPr id="42" name="Arrow: Pentagon 41">
            <a:extLst>
              <a:ext uri="{FF2B5EF4-FFF2-40B4-BE49-F238E27FC236}">
                <a16:creationId xmlns:a16="http://schemas.microsoft.com/office/drawing/2014/main" id="{0214B552-F909-4D64-9208-E8D48A4CB758}"/>
              </a:ext>
            </a:extLst>
          </p:cNvPr>
          <p:cNvSpPr/>
          <p:nvPr/>
        </p:nvSpPr>
        <p:spPr>
          <a:xfrm>
            <a:off x="2449568" y="7975957"/>
            <a:ext cx="2464750" cy="559427"/>
          </a:xfrm>
          <a:prstGeom prst="homePlate">
            <a:avLst/>
          </a:prstGeom>
          <a:solidFill>
            <a:srgbClr val="9C9A00">
              <a:alpha val="50196"/>
            </a:srgbClr>
          </a:solidFill>
          <a:ln w="25400" cap="flat" cmpd="sng" algn="ctr">
            <a:solidFill>
              <a:srgbClr val="9C9A00"/>
            </a:solidFill>
            <a:prstDash val="solid"/>
          </a:ln>
          <a:effectLst/>
        </p:spPr>
        <p:txBody>
          <a:bodyPr rtlCol="0" anchor="ctr"/>
          <a:lstStyle/>
          <a:p>
            <a:pPr defTabSz="914354" eaLnBrk="0" fontAlgn="base">
              <a:spcBef>
                <a:spcPct val="0"/>
              </a:spcBef>
              <a:spcAft>
                <a:spcPct val="0"/>
              </a:spcAft>
              <a:defRPr/>
            </a:pPr>
            <a:r>
              <a:rPr lang="en-GB" sz="2000" dirty="0">
                <a:latin typeface="Arial" panose="020B0604020202020204" pitchFamily="34" charset="0"/>
                <a:cs typeface="Arial" panose="020B0604020202020204" pitchFamily="34" charset="0"/>
              </a:rPr>
              <a:t>Appeal</a:t>
            </a:r>
          </a:p>
        </p:txBody>
      </p:sp>
      <p:sp>
        <p:nvSpPr>
          <p:cNvPr id="43" name="Rectangle: Rounded Corners 42">
            <a:extLst>
              <a:ext uri="{FF2B5EF4-FFF2-40B4-BE49-F238E27FC236}">
                <a16:creationId xmlns:a16="http://schemas.microsoft.com/office/drawing/2014/main" id="{8FF0547F-7930-40E3-B009-27F738F397EC}"/>
              </a:ext>
            </a:extLst>
          </p:cNvPr>
          <p:cNvSpPr/>
          <p:nvPr/>
        </p:nvSpPr>
        <p:spPr>
          <a:xfrm>
            <a:off x="5096794" y="7975955"/>
            <a:ext cx="9454784" cy="559424"/>
          </a:xfrm>
          <a:prstGeom prst="roundRect">
            <a:avLst/>
          </a:prstGeom>
          <a:solidFill>
            <a:srgbClr val="9C9A00">
              <a:alpha val="50196"/>
            </a:srgbClr>
          </a:solidFill>
          <a:ln w="25400" cap="flat" cmpd="sng" algn="ctr">
            <a:solidFill>
              <a:srgbClr val="9C9A00"/>
            </a:solidFill>
            <a:prstDash val="solid"/>
          </a:ln>
          <a:effectLst/>
        </p:spPr>
        <p:txBody>
          <a:bodyPr rtlCol="0" anchor="ctr"/>
          <a:lstStyle/>
          <a:p>
            <a:pPr defTabSz="914354" eaLnBrk="0" fontAlgn="base">
              <a:spcBef>
                <a:spcPct val="0"/>
              </a:spcBef>
              <a:spcAft>
                <a:spcPct val="0"/>
              </a:spcAft>
              <a:defRPr/>
            </a:pPr>
            <a:r>
              <a:rPr lang="en-GB" sz="2000" dirty="0">
                <a:latin typeface="Arial" panose="020B0604020202020204" pitchFamily="34" charset="0"/>
                <a:cs typeface="Arial" panose="020B0604020202020204" pitchFamily="34" charset="0"/>
              </a:rPr>
              <a:t>Appeals may be made to the Upper Tribunal on a point of law or error in facts</a:t>
            </a:r>
          </a:p>
        </p:txBody>
      </p:sp>
      <p:sp>
        <p:nvSpPr>
          <p:cNvPr id="44" name="Rectangle: Rounded Corners 43">
            <a:extLst>
              <a:ext uri="{FF2B5EF4-FFF2-40B4-BE49-F238E27FC236}">
                <a16:creationId xmlns:a16="http://schemas.microsoft.com/office/drawing/2014/main" id="{9B7E294C-8F60-44D1-8E95-1A9BCA8CDA91}"/>
              </a:ext>
            </a:extLst>
          </p:cNvPr>
          <p:cNvSpPr/>
          <p:nvPr/>
        </p:nvSpPr>
        <p:spPr>
          <a:xfrm>
            <a:off x="5018840" y="1949001"/>
            <a:ext cx="2880839" cy="5109525"/>
          </a:xfrm>
          <a:prstGeom prst="roundRect">
            <a:avLst/>
          </a:prstGeom>
          <a:solidFill>
            <a:srgbClr val="9C9A00">
              <a:alpha val="10196"/>
            </a:srgbClr>
          </a:solidFill>
          <a:ln w="25400" cap="flat" cmpd="sng" algn="ctr">
            <a:solidFill>
              <a:srgbClr val="9C9A00"/>
            </a:solidFill>
            <a:prstDash val="solid"/>
          </a:ln>
          <a:effectLst/>
        </p:spPr>
        <p:txBody>
          <a:bodyPr rtlCol="0" anchor="t"/>
          <a:lstStyle/>
          <a:p>
            <a:pPr defTabSz="914354" eaLnBrk="0" fontAlgn="base">
              <a:spcBef>
                <a:spcPct val="0"/>
              </a:spcBef>
              <a:spcAft>
                <a:spcPct val="0"/>
              </a:spcAft>
              <a:defRPr/>
            </a:pPr>
            <a:r>
              <a:rPr lang="en-GB" sz="2399" b="1" dirty="0">
                <a:solidFill>
                  <a:prstClr val="black"/>
                </a:solidFill>
                <a:latin typeface="Arial" panose="020B0604020202020204" pitchFamily="34" charset="0"/>
                <a:cs typeface="Arial" panose="020B0604020202020204" pitchFamily="34" charset="0"/>
              </a:rPr>
              <a:t>Discretionary</a:t>
            </a:r>
          </a:p>
        </p:txBody>
      </p:sp>
      <p:sp>
        <p:nvSpPr>
          <p:cNvPr id="45" name="Rectangle: Rounded Corners 44">
            <a:extLst>
              <a:ext uri="{FF2B5EF4-FFF2-40B4-BE49-F238E27FC236}">
                <a16:creationId xmlns:a16="http://schemas.microsoft.com/office/drawing/2014/main" id="{E3A897E0-2111-405A-AE56-BD7C95E02210}"/>
              </a:ext>
            </a:extLst>
          </p:cNvPr>
          <p:cNvSpPr/>
          <p:nvPr/>
        </p:nvSpPr>
        <p:spPr>
          <a:xfrm>
            <a:off x="8300750" y="1949001"/>
            <a:ext cx="2880839" cy="5109525"/>
          </a:xfrm>
          <a:prstGeom prst="roundRect">
            <a:avLst/>
          </a:prstGeom>
          <a:solidFill>
            <a:srgbClr val="9C9A00">
              <a:alpha val="10196"/>
            </a:srgbClr>
          </a:solidFill>
          <a:ln w="25400" cap="flat" cmpd="sng" algn="ctr">
            <a:solidFill>
              <a:srgbClr val="A69A00"/>
            </a:solidFill>
            <a:prstDash val="solid"/>
          </a:ln>
          <a:effectLst/>
        </p:spPr>
        <p:txBody>
          <a:bodyPr rtlCol="0" anchor="t"/>
          <a:lstStyle/>
          <a:p>
            <a:pPr defTabSz="914354" eaLnBrk="0" fontAlgn="base">
              <a:spcBef>
                <a:spcPct val="0"/>
              </a:spcBef>
              <a:spcAft>
                <a:spcPct val="0"/>
              </a:spcAft>
              <a:defRPr/>
            </a:pPr>
            <a:r>
              <a:rPr lang="en-GB" sz="2399" b="1" dirty="0">
                <a:solidFill>
                  <a:prstClr val="black"/>
                </a:solidFill>
                <a:latin typeface="Arial" panose="020B0604020202020204" pitchFamily="34" charset="0"/>
                <a:cs typeface="Arial" panose="020B0604020202020204" pitchFamily="34" charset="0"/>
              </a:rPr>
              <a:t>Autobar</a:t>
            </a:r>
          </a:p>
        </p:txBody>
      </p:sp>
      <p:sp>
        <p:nvSpPr>
          <p:cNvPr id="46" name="Rectangle: Rounded Corners 45">
            <a:extLst>
              <a:ext uri="{FF2B5EF4-FFF2-40B4-BE49-F238E27FC236}">
                <a16:creationId xmlns:a16="http://schemas.microsoft.com/office/drawing/2014/main" id="{6740BF2F-978A-40F9-B944-23630DBE32E4}"/>
              </a:ext>
            </a:extLst>
          </p:cNvPr>
          <p:cNvSpPr/>
          <p:nvPr/>
        </p:nvSpPr>
        <p:spPr>
          <a:xfrm>
            <a:off x="11638454" y="1949001"/>
            <a:ext cx="2880839" cy="5109525"/>
          </a:xfrm>
          <a:prstGeom prst="roundRect">
            <a:avLst/>
          </a:prstGeom>
          <a:solidFill>
            <a:srgbClr val="9C9A00">
              <a:alpha val="10196"/>
            </a:srgbClr>
          </a:solidFill>
          <a:ln w="25400" cap="flat" cmpd="sng" algn="ctr">
            <a:solidFill>
              <a:srgbClr val="9C9A00"/>
            </a:solidFill>
            <a:prstDash val="solid"/>
          </a:ln>
          <a:effectLst/>
        </p:spPr>
        <p:txBody>
          <a:bodyPr rtlCol="0" anchor="t"/>
          <a:lstStyle/>
          <a:p>
            <a:pPr defTabSz="914354" eaLnBrk="0" fontAlgn="base">
              <a:spcBef>
                <a:spcPct val="0"/>
              </a:spcBef>
              <a:spcAft>
                <a:spcPct val="0"/>
              </a:spcAft>
              <a:defRPr/>
            </a:pPr>
            <a:r>
              <a:rPr lang="en-GB" sz="2399" b="1" dirty="0">
                <a:solidFill>
                  <a:prstClr val="black"/>
                </a:solidFill>
                <a:latin typeface="Arial" panose="020B0604020202020204" pitchFamily="34" charset="0"/>
                <a:cs typeface="Arial" panose="020B0604020202020204" pitchFamily="34" charset="0"/>
              </a:rPr>
              <a:t>Disclosure Information</a:t>
            </a:r>
          </a:p>
        </p:txBody>
      </p:sp>
    </p:spTree>
    <p:extLst>
      <p:ext uri="{BB962C8B-B14F-4D97-AF65-F5344CB8AC3E}">
        <p14:creationId xmlns:p14="http://schemas.microsoft.com/office/powerpoint/2010/main" val="24556348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a:extLst>
              <a:ext uri="{FF2B5EF4-FFF2-40B4-BE49-F238E27FC236}">
                <a16:creationId xmlns:a16="http://schemas.microsoft.com/office/drawing/2014/main" id="{D388EB22-CF7E-4F5B-BCD6-B890CB8DE1AE}"/>
              </a:ext>
            </a:extLst>
          </p:cNvPr>
          <p:cNvSpPr>
            <a:spLocks noGrp="1"/>
          </p:cNvSpPr>
          <p:nvPr>
            <p:ph idx="1"/>
          </p:nvPr>
        </p:nvSpPr>
        <p:spPr>
          <a:xfrm>
            <a:off x="1192373" y="2109304"/>
            <a:ext cx="9565124" cy="5865779"/>
          </a:xfrm>
        </p:spPr>
        <p:txBody>
          <a:bodyPr>
            <a:normAutofit fontScale="85000" lnSpcReduction="10000"/>
          </a:bodyPr>
          <a:lstStyle/>
          <a:p>
            <a:pPr marL="0" indent="0">
              <a:spcBef>
                <a:spcPts val="690"/>
              </a:spcBef>
              <a:buNone/>
              <a:tabLst>
                <a:tab pos="225082" algn="l"/>
                <a:tab pos="665861" algn="l"/>
                <a:tab pos="1108205" algn="l"/>
                <a:tab pos="1550549" algn="l"/>
                <a:tab pos="1992895" algn="l"/>
                <a:tab pos="2435237" algn="l"/>
                <a:tab pos="2877581" algn="l"/>
                <a:tab pos="3319924" algn="l"/>
                <a:tab pos="3762268" algn="l"/>
                <a:tab pos="4204611" algn="l"/>
                <a:tab pos="4646956" algn="l"/>
                <a:tab pos="5089299" algn="l"/>
                <a:tab pos="5531643" algn="l"/>
                <a:tab pos="5973988" algn="l"/>
                <a:tab pos="6416332" algn="l"/>
                <a:tab pos="6858675" algn="l"/>
                <a:tab pos="7301019" algn="l"/>
                <a:tab pos="7743363" algn="l"/>
                <a:tab pos="8185707" algn="l"/>
                <a:tab pos="8628049" algn="l"/>
                <a:tab pos="9070395" algn="l"/>
              </a:tabLst>
              <a:defRPr/>
            </a:pPr>
            <a:r>
              <a:rPr lang="en-GB" altLang="en-US" b="1" dirty="0">
                <a:latin typeface="Arial" panose="020B0604020202020204" pitchFamily="34" charset="0"/>
                <a:cs typeface="Arial" panose="020B0604020202020204" pitchFamily="34" charset="0"/>
              </a:rPr>
              <a:t>A Regulated Activity Provider</a:t>
            </a:r>
          </a:p>
          <a:p>
            <a:pPr marL="700249" lvl="1" indent="-250088">
              <a:spcBef>
                <a:spcPts val="592"/>
              </a:spcBef>
              <a:tabLst>
                <a:tab pos="225082" algn="l"/>
                <a:tab pos="665861" algn="l"/>
                <a:tab pos="1108205" algn="l"/>
                <a:tab pos="1550549" algn="l"/>
                <a:tab pos="1992895" algn="l"/>
                <a:tab pos="2435237" algn="l"/>
                <a:tab pos="2877581" algn="l"/>
                <a:tab pos="3319924" algn="l"/>
                <a:tab pos="3762268" algn="l"/>
                <a:tab pos="4204611" algn="l"/>
                <a:tab pos="4646956" algn="l"/>
                <a:tab pos="5089299" algn="l"/>
                <a:tab pos="5531643" algn="l"/>
                <a:tab pos="5973988" algn="l"/>
                <a:tab pos="6416332" algn="l"/>
                <a:tab pos="6858675" algn="l"/>
                <a:tab pos="7301019" algn="l"/>
                <a:tab pos="7743363" algn="l"/>
                <a:tab pos="8185707" algn="l"/>
                <a:tab pos="8628049" algn="l"/>
                <a:tab pos="9070395" algn="l"/>
              </a:tabLst>
              <a:defRPr/>
            </a:pPr>
            <a:r>
              <a:rPr lang="en-GB" altLang="en-US" sz="3982" dirty="0">
                <a:latin typeface="Arial" panose="020B0604020202020204" pitchFamily="34" charset="0"/>
                <a:cs typeface="Arial" panose="020B0604020202020204" pitchFamily="34" charset="0"/>
              </a:rPr>
              <a:t>Employers or voluntary organisations who are responsible for the management or control of regulated activity and make arrangements for people to work in regulated activity</a:t>
            </a:r>
          </a:p>
          <a:p>
            <a:pPr marL="450160" lvl="1" indent="0">
              <a:spcBef>
                <a:spcPts val="592"/>
              </a:spcBef>
              <a:buNone/>
              <a:tabLst>
                <a:tab pos="225082" algn="l"/>
                <a:tab pos="665861" algn="l"/>
                <a:tab pos="1108205" algn="l"/>
                <a:tab pos="1550549" algn="l"/>
                <a:tab pos="1992895" algn="l"/>
                <a:tab pos="2435237" algn="l"/>
                <a:tab pos="2877581" algn="l"/>
                <a:tab pos="3319924" algn="l"/>
                <a:tab pos="3762268" algn="l"/>
                <a:tab pos="4204611" algn="l"/>
                <a:tab pos="4646956" algn="l"/>
                <a:tab pos="5089299" algn="l"/>
                <a:tab pos="5531643" algn="l"/>
                <a:tab pos="5973988" algn="l"/>
                <a:tab pos="6416332" algn="l"/>
                <a:tab pos="6858675" algn="l"/>
                <a:tab pos="7301019" algn="l"/>
                <a:tab pos="7743363" algn="l"/>
                <a:tab pos="8185707" algn="l"/>
                <a:tab pos="8628049" algn="l"/>
                <a:tab pos="9070395" algn="l"/>
              </a:tabLst>
              <a:defRPr/>
            </a:pPr>
            <a:endParaRPr lang="en-GB" altLang="en-US" sz="3982" dirty="0">
              <a:latin typeface="Arial" panose="020B0604020202020204" pitchFamily="34" charset="0"/>
              <a:cs typeface="Arial" panose="020B0604020202020204" pitchFamily="34" charset="0"/>
            </a:endParaRPr>
          </a:p>
          <a:p>
            <a:pPr marL="0" indent="0">
              <a:spcBef>
                <a:spcPts val="690"/>
              </a:spcBef>
              <a:buNone/>
              <a:tabLst>
                <a:tab pos="225082" algn="l"/>
                <a:tab pos="665861" algn="l"/>
                <a:tab pos="1108205" algn="l"/>
                <a:tab pos="1550549" algn="l"/>
                <a:tab pos="1992895" algn="l"/>
                <a:tab pos="2435237" algn="l"/>
                <a:tab pos="2877581" algn="l"/>
                <a:tab pos="3319924" algn="l"/>
                <a:tab pos="3762268" algn="l"/>
                <a:tab pos="4204611" algn="l"/>
                <a:tab pos="4646956" algn="l"/>
                <a:tab pos="5089299" algn="l"/>
                <a:tab pos="5531643" algn="l"/>
                <a:tab pos="5973988" algn="l"/>
                <a:tab pos="6416332" algn="l"/>
                <a:tab pos="6858675" algn="l"/>
                <a:tab pos="7301019" algn="l"/>
                <a:tab pos="7743363" algn="l"/>
                <a:tab pos="8185707" algn="l"/>
                <a:tab pos="8628049" algn="l"/>
                <a:tab pos="9070395" algn="l"/>
              </a:tabLst>
              <a:defRPr/>
            </a:pPr>
            <a:r>
              <a:rPr lang="en-GB" altLang="en-US" b="1" dirty="0">
                <a:latin typeface="Arial" panose="020B0604020202020204" pitchFamily="34" charset="0"/>
                <a:cs typeface="Arial" panose="020B0604020202020204" pitchFamily="34" charset="0"/>
              </a:rPr>
              <a:t>A Personnel Suppliers</a:t>
            </a:r>
          </a:p>
          <a:p>
            <a:pPr marL="815905" lvl="1" indent="-365744">
              <a:spcBef>
                <a:spcPts val="592"/>
              </a:spcBef>
              <a:tabLst>
                <a:tab pos="225082" algn="l"/>
                <a:tab pos="665861" algn="l"/>
                <a:tab pos="1108205" algn="l"/>
                <a:tab pos="1550549" algn="l"/>
                <a:tab pos="1992895" algn="l"/>
                <a:tab pos="2435237" algn="l"/>
                <a:tab pos="2877581" algn="l"/>
                <a:tab pos="3319924" algn="l"/>
                <a:tab pos="3762268" algn="l"/>
                <a:tab pos="4204611" algn="l"/>
                <a:tab pos="4646956" algn="l"/>
                <a:tab pos="5089299" algn="l"/>
                <a:tab pos="5531643" algn="l"/>
                <a:tab pos="5973988" algn="l"/>
                <a:tab pos="6416332" algn="l"/>
                <a:tab pos="6858675" algn="l"/>
                <a:tab pos="7301019" algn="l"/>
                <a:tab pos="7743363" algn="l"/>
                <a:tab pos="8185707" algn="l"/>
                <a:tab pos="8628049" algn="l"/>
                <a:tab pos="9070395" algn="l"/>
              </a:tabLst>
              <a:defRPr/>
            </a:pPr>
            <a:r>
              <a:rPr lang="en-GB" altLang="en-US" sz="3982" dirty="0">
                <a:latin typeface="Arial" panose="020B0604020202020204" pitchFamily="34" charset="0"/>
                <a:cs typeface="Arial" panose="020B0604020202020204" pitchFamily="34" charset="0"/>
              </a:rPr>
              <a:t>An employment business, employment agency or an educational institution that makes arrangements with a person with a view to supplying that person to employers to undertake regulated activity</a:t>
            </a:r>
          </a:p>
        </p:txBody>
      </p:sp>
      <p:sp>
        <p:nvSpPr>
          <p:cNvPr id="3" name="Title 2">
            <a:extLst>
              <a:ext uri="{FF2B5EF4-FFF2-40B4-BE49-F238E27FC236}">
                <a16:creationId xmlns:a16="http://schemas.microsoft.com/office/drawing/2014/main" id="{3D433E2B-99C0-49A7-81BA-F650BE8E1397}"/>
              </a:ext>
            </a:extLst>
          </p:cNvPr>
          <p:cNvSpPr>
            <a:spLocks noGrp="1"/>
          </p:cNvSpPr>
          <p:nvPr>
            <p:ph type="title"/>
          </p:nvPr>
        </p:nvSpPr>
        <p:spPr>
          <a:xfrm>
            <a:off x="1192371" y="132135"/>
            <a:ext cx="14955520" cy="1885245"/>
          </a:xfrm>
        </p:spPr>
        <p:txBody>
          <a:bodyPr>
            <a:normAutofit/>
          </a:bodyPr>
          <a:lstStyle/>
          <a:p>
            <a:r>
              <a:rPr lang="en-GB" b="1" dirty="0">
                <a:solidFill>
                  <a:srgbClr val="9C9A00"/>
                </a:solidFill>
                <a:latin typeface="Arial" panose="020B0604020202020204" pitchFamily="34" charset="0"/>
                <a:cs typeface="Arial" panose="020B0604020202020204" pitchFamily="34" charset="0"/>
              </a:rPr>
              <a:t>Who has a legal duty to refer?</a:t>
            </a:r>
          </a:p>
        </p:txBody>
      </p:sp>
      <p:sp>
        <p:nvSpPr>
          <p:cNvPr id="10" name="Line">
            <a:extLst>
              <a:ext uri="{FF2B5EF4-FFF2-40B4-BE49-F238E27FC236}">
                <a16:creationId xmlns:a16="http://schemas.microsoft.com/office/drawing/2014/main" id="{28F4E693-9335-4AE8-83AD-025BADA282B7}"/>
              </a:ext>
            </a:extLst>
          </p:cNvPr>
          <p:cNvSpPr/>
          <p:nvPr/>
        </p:nvSpPr>
        <p:spPr>
          <a:xfrm flipV="1">
            <a:off x="593131" y="8748506"/>
            <a:ext cx="16083876" cy="0"/>
          </a:xfrm>
          <a:prstGeom prst="line">
            <a:avLst/>
          </a:prstGeom>
          <a:ln w="25400">
            <a:solidFill>
              <a:srgbClr val="9C9A00"/>
            </a:solidFill>
          </a:ln>
        </p:spPr>
        <p:txBody>
          <a:bodyPr lIns="45720" rIns="45720"/>
          <a:lstStyle/>
          <a:p>
            <a:pPr defTabSz="584154"/>
            <a:endParaRPr sz="3699">
              <a:latin typeface="Helvetica Neue"/>
            </a:endParaRPr>
          </a:p>
        </p:txBody>
      </p:sp>
      <p:pic>
        <p:nvPicPr>
          <p:cNvPr id="11" name="Disclosure &amp; Barring Service_2592_AW (RGB).png" descr="Disclosure &amp; Barring Service_2592_AW (RGB).png">
            <a:extLst>
              <a:ext uri="{FF2B5EF4-FFF2-40B4-BE49-F238E27FC236}">
                <a16:creationId xmlns:a16="http://schemas.microsoft.com/office/drawing/2014/main" id="{0CA18344-FD62-4266-992C-810E00403B06}"/>
              </a:ext>
            </a:extLst>
          </p:cNvPr>
          <p:cNvPicPr>
            <a:picLocks noChangeAspect="1"/>
          </p:cNvPicPr>
          <p:nvPr/>
        </p:nvPicPr>
        <p:blipFill>
          <a:blip r:embed="rId3"/>
          <a:srcRect/>
          <a:stretch>
            <a:fillRect/>
          </a:stretch>
        </p:blipFill>
        <p:spPr>
          <a:xfrm>
            <a:off x="1258735" y="8932354"/>
            <a:ext cx="723900" cy="389150"/>
          </a:xfrm>
          <a:prstGeom prst="rect">
            <a:avLst/>
          </a:prstGeom>
          <a:ln w="12700">
            <a:miter lim="400000"/>
          </a:ln>
        </p:spPr>
      </p:pic>
      <p:sp>
        <p:nvSpPr>
          <p:cNvPr id="12" name="Making Recruitment Safer">
            <a:extLst>
              <a:ext uri="{FF2B5EF4-FFF2-40B4-BE49-F238E27FC236}">
                <a16:creationId xmlns:a16="http://schemas.microsoft.com/office/drawing/2014/main" id="{C7BF501D-8EA6-4ECE-A21D-CB9F1AB2FA28}"/>
              </a:ext>
            </a:extLst>
          </p:cNvPr>
          <p:cNvSpPr txBox="1"/>
          <p:nvPr/>
        </p:nvSpPr>
        <p:spPr>
          <a:xfrm>
            <a:off x="3987712" y="9055106"/>
            <a:ext cx="2172068" cy="317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pPr defTabSz="584154"/>
            <a:r>
              <a:rPr sz="1399" dirty="0"/>
              <a:t>Making Recruitment Safer</a:t>
            </a:r>
          </a:p>
        </p:txBody>
      </p:sp>
      <p:sp>
        <p:nvSpPr>
          <p:cNvPr id="4" name="Slide Number Placeholder 3">
            <a:extLst>
              <a:ext uri="{FF2B5EF4-FFF2-40B4-BE49-F238E27FC236}">
                <a16:creationId xmlns:a16="http://schemas.microsoft.com/office/drawing/2014/main" id="{BAB436D6-6984-401D-A0B6-F63390CDD77C}"/>
              </a:ext>
            </a:extLst>
          </p:cNvPr>
          <p:cNvSpPr>
            <a:spLocks noGrp="1"/>
          </p:cNvSpPr>
          <p:nvPr>
            <p:ph type="sldNum" sz="quarter" idx="12"/>
          </p:nvPr>
        </p:nvSpPr>
        <p:spPr>
          <a:xfrm>
            <a:off x="8556638" y="9296401"/>
            <a:ext cx="216406" cy="348813"/>
          </a:xfrm>
        </p:spPr>
        <p:txBody>
          <a:bodyPr/>
          <a:lstStyle/>
          <a:p>
            <a:fld id="{0C288060-685E-4AC8-B764-C3461FC5BC67}" type="slidenum">
              <a:rPr lang="en-GB" smtClean="0"/>
              <a:t>18</a:t>
            </a:fld>
            <a:endParaRPr lang="en-GB"/>
          </a:p>
        </p:txBody>
      </p:sp>
      <p:pic>
        <p:nvPicPr>
          <p:cNvPr id="5" name="Picture 4">
            <a:extLst>
              <a:ext uri="{FF2B5EF4-FFF2-40B4-BE49-F238E27FC236}">
                <a16:creationId xmlns:a16="http://schemas.microsoft.com/office/drawing/2014/main" id="{7E423105-0309-4555-AE45-8D9A56A75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4480" y="2109303"/>
            <a:ext cx="3603412" cy="2692941"/>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392B8D9F-F71A-4C4E-8CCD-9EBB50726BD7}"/>
              </a:ext>
            </a:extLst>
          </p:cNvPr>
          <p:cNvPicPr>
            <a:picLocks noChangeAspect="1"/>
          </p:cNvPicPr>
          <p:nvPr/>
        </p:nvPicPr>
        <p:blipFill rotWithShape="1">
          <a:blip r:embed="rId5">
            <a:extLst>
              <a:ext uri="{28A0092B-C50C-407E-A947-70E740481C1C}">
                <a14:useLocalDpi xmlns:a14="http://schemas.microsoft.com/office/drawing/2010/main" val="0"/>
              </a:ext>
            </a:extLst>
          </a:blip>
          <a:srcRect r="947"/>
          <a:stretch/>
        </p:blipFill>
        <p:spPr>
          <a:xfrm>
            <a:off x="12544479" y="5628643"/>
            <a:ext cx="3638204" cy="2293466"/>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398466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2897983" y="2457334"/>
            <a:ext cx="8686705" cy="672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hangingPunct="1">
              <a:defRPr/>
            </a:pPr>
            <a:endParaRPr sz="3701" dirty="0"/>
          </a:p>
        </p:txBody>
      </p:sp>
      <p:sp>
        <p:nvSpPr>
          <p:cNvPr id="103" name="Heading Here"/>
          <p:cNvSpPr txBox="1">
            <a:spLocks noGrp="1"/>
          </p:cNvSpPr>
          <p:nvPr>
            <p:ph type="title"/>
          </p:nvPr>
        </p:nvSpPr>
        <p:spPr>
          <a:xfrm>
            <a:off x="2897981" y="680378"/>
            <a:ext cx="9357880" cy="1194112"/>
          </a:xfrm>
          <a:prstGeom prst="rect">
            <a:avLst/>
          </a:prstGeom>
        </p:spPr>
        <p:txBody>
          <a:bodyPr>
            <a:noAutofit/>
          </a:bodyPr>
          <a:lstStyle>
            <a:lvl1pPr algn="l" defTabSz="577850">
              <a:defRPr sz="4000" b="1">
                <a:solidFill>
                  <a:srgbClr val="9C9A2F"/>
                </a:solidFill>
                <a:latin typeface="Arial"/>
                <a:ea typeface="Arial"/>
                <a:cs typeface="Arial"/>
                <a:sym typeface="Arial"/>
              </a:defRPr>
            </a:lvl1pPr>
          </a:lstStyle>
          <a:p>
            <a:r>
              <a:rPr lang="en-GB" altLang="en-US" dirty="0">
                <a:solidFill>
                  <a:srgbClr val="9C9A00"/>
                </a:solidFill>
              </a:rPr>
              <a:t>When you must refer?</a:t>
            </a:r>
            <a:endParaRPr sz="2000" dirty="0">
              <a:solidFill>
                <a:srgbClr val="9C9A00"/>
              </a:solidFill>
            </a:endParaRPr>
          </a:p>
        </p:txBody>
      </p:sp>
      <p:sp>
        <p:nvSpPr>
          <p:cNvPr id="105" name="Line"/>
          <p:cNvSpPr/>
          <p:nvPr/>
        </p:nvSpPr>
        <p:spPr>
          <a:xfrm>
            <a:off x="2972593" y="8645525"/>
            <a:ext cx="11393488" cy="0"/>
          </a:xfrm>
          <a:prstGeom prst="line">
            <a:avLst/>
          </a:prstGeom>
          <a:ln w="25400">
            <a:solidFill>
              <a:srgbClr val="9C9A00"/>
            </a:solidFill>
          </a:ln>
        </p:spPr>
        <p:txBody>
          <a:bodyPr lIns="45719" rIns="45719"/>
          <a:lstStyle/>
          <a:p>
            <a:endParaRPr sz="3701"/>
          </a:p>
        </p:txBody>
      </p:sp>
      <p:pic>
        <p:nvPicPr>
          <p:cNvPr id="106" name="Disclosure &amp; Barring Service_2592_AW (RGB).png" descr="Disclosure &amp; Barring Service_2592_AW (RGB).png"/>
          <p:cNvPicPr>
            <a:picLocks noChangeAspect="1"/>
          </p:cNvPicPr>
          <p:nvPr/>
        </p:nvPicPr>
        <p:blipFill>
          <a:blip r:embed="rId3"/>
          <a:srcRect/>
          <a:stretch>
            <a:fillRect/>
          </a:stretch>
        </p:blipFill>
        <p:spPr>
          <a:xfrm>
            <a:off x="2971006" y="8880369"/>
            <a:ext cx="723900" cy="389150"/>
          </a:xfrm>
          <a:prstGeom prst="rect">
            <a:avLst/>
          </a:prstGeom>
          <a:ln w="12700">
            <a:miter lim="400000"/>
          </a:ln>
        </p:spPr>
      </p:pic>
      <p:sp>
        <p:nvSpPr>
          <p:cNvPr id="107" name="Making Recruitment Safer"/>
          <p:cNvSpPr txBox="1"/>
          <p:nvPr/>
        </p:nvSpPr>
        <p:spPr>
          <a:xfrm>
            <a:off x="3987704" y="9055100"/>
            <a:ext cx="21720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r>
              <a:t>Making Recruitment Safer</a:t>
            </a:r>
          </a:p>
        </p:txBody>
      </p:sp>
      <p:sp>
        <p:nvSpPr>
          <p:cNvPr id="108" name="OFFICIAL SENSITIVE"/>
          <p:cNvSpPr txBox="1"/>
          <p:nvPr/>
        </p:nvSpPr>
        <p:spPr>
          <a:xfrm>
            <a:off x="12478627" y="342900"/>
            <a:ext cx="1897955"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a:latin typeface="Arial"/>
                <a:ea typeface="Arial"/>
                <a:cs typeface="Arial"/>
                <a:sym typeface="Arial"/>
              </a:defRPr>
            </a:lvl1pPr>
          </a:lstStyle>
          <a:p>
            <a:r>
              <a:t>OFFICIAL SENSITIVE</a:t>
            </a:r>
          </a:p>
        </p:txBody>
      </p:sp>
      <p:sp>
        <p:nvSpPr>
          <p:cNvPr id="13" name="Content Placeholder 2">
            <a:extLst>
              <a:ext uri="{FF2B5EF4-FFF2-40B4-BE49-F238E27FC236}">
                <a16:creationId xmlns:a16="http://schemas.microsoft.com/office/drawing/2014/main" id="{8A39CB6C-D92D-4013-9365-C20ACE2B889F}"/>
              </a:ext>
            </a:extLst>
          </p:cNvPr>
          <p:cNvSpPr txBox="1">
            <a:spLocks/>
          </p:cNvSpPr>
          <p:nvPr/>
        </p:nvSpPr>
        <p:spPr>
          <a:xfrm>
            <a:off x="2776625" y="3781803"/>
            <a:ext cx="5305426" cy="3812295"/>
          </a:xfrm>
          <a:prstGeom prst="rect">
            <a:avLst/>
          </a:prstGeom>
          <a:ln w="25400">
            <a:solidFill>
              <a:srgbClr val="9B9C59"/>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fontScale="25000" lnSpcReduction="20000"/>
          </a:bodyPr>
          <a:lstStyle>
            <a:lvl1pPr marL="0" marR="0" indent="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1pPr>
            <a:lvl2pPr marL="0" marR="0" indent="44450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2pPr>
            <a:lvl3pPr marL="0" marR="0" indent="88900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3pPr>
            <a:lvl4pPr marL="0" marR="0" indent="133350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4pPr>
            <a:lvl5pPr marL="0" marR="0" indent="177800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5pPr>
            <a:lvl6pPr marL="3025422" marR="0" indent="-790222"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6pPr>
            <a:lvl7pPr marL="3482622" marR="0" indent="-790222"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7pPr>
            <a:lvl8pPr marL="3939822" marR="0" indent="-790222"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8pPr>
            <a:lvl9pPr marL="4397022" marR="0" indent="-790222"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9pPr>
          </a:lstStyle>
          <a:p>
            <a:pPr algn="l" hangingPunct="1">
              <a:lnSpc>
                <a:spcPct val="120000"/>
              </a:lnSpc>
              <a:spcBef>
                <a:spcPts val="1800"/>
              </a:spcBef>
              <a:defRPr/>
            </a:pPr>
            <a:endParaRPr lang="en-GB" sz="2200" b="1" dirty="0">
              <a:latin typeface="Arial" charset="0"/>
              <a:cs typeface="Arial" charset="0"/>
            </a:endParaRPr>
          </a:p>
          <a:p>
            <a:pPr algn="l" hangingPunct="1">
              <a:lnSpc>
                <a:spcPct val="120000"/>
              </a:lnSpc>
              <a:spcBef>
                <a:spcPts val="1800"/>
              </a:spcBef>
              <a:defRPr/>
            </a:pPr>
            <a:endParaRPr lang="en-GB" sz="2200" b="1" dirty="0">
              <a:latin typeface="Arial" charset="0"/>
              <a:cs typeface="Arial" charset="0"/>
            </a:endParaRPr>
          </a:p>
          <a:p>
            <a:pPr algn="l" hangingPunct="1">
              <a:lnSpc>
                <a:spcPct val="120000"/>
              </a:lnSpc>
              <a:spcBef>
                <a:spcPts val="1800"/>
              </a:spcBef>
              <a:defRPr/>
            </a:pPr>
            <a:endParaRPr lang="en-GB" altLang="en-US" sz="9601" b="1" dirty="0">
              <a:latin typeface="Arial" panose="020B0604020202020204" pitchFamily="34" charset="0"/>
              <a:cs typeface="Arial" panose="020B0604020202020204" pitchFamily="34" charset="0"/>
            </a:endParaRPr>
          </a:p>
          <a:p>
            <a:pPr algn="l" hangingPunct="1">
              <a:lnSpc>
                <a:spcPct val="120000"/>
              </a:lnSpc>
              <a:spcBef>
                <a:spcPts val="1800"/>
              </a:spcBef>
              <a:defRPr/>
            </a:pPr>
            <a:endParaRPr lang="en-GB" altLang="en-US" sz="9601" b="1" dirty="0">
              <a:latin typeface="Arial" panose="020B0604020202020204" pitchFamily="34" charset="0"/>
              <a:cs typeface="Arial" panose="020B0604020202020204" pitchFamily="34" charset="0"/>
            </a:endParaRPr>
          </a:p>
          <a:p>
            <a:pPr algn="l" hangingPunct="1">
              <a:lnSpc>
                <a:spcPct val="120000"/>
              </a:lnSpc>
              <a:spcBef>
                <a:spcPts val="1800"/>
              </a:spcBef>
              <a:defRPr/>
            </a:pPr>
            <a:endParaRPr lang="en-GB" sz="9601" b="1" dirty="0">
              <a:latin typeface="Arial" panose="020B0604020202020204" pitchFamily="34" charset="0"/>
              <a:cs typeface="Arial" panose="020B0604020202020204" pitchFamily="34" charset="0"/>
            </a:endParaRPr>
          </a:p>
          <a:p>
            <a:pPr algn="l" hangingPunct="1">
              <a:lnSpc>
                <a:spcPct val="120000"/>
              </a:lnSpc>
              <a:spcBef>
                <a:spcPts val="0"/>
              </a:spcBef>
              <a:defRPr/>
            </a:pPr>
            <a:r>
              <a:rPr lang="en-GB" sz="9601" b="1" dirty="0">
                <a:latin typeface="Arial" panose="020B0604020202020204" pitchFamily="34" charset="0"/>
                <a:cs typeface="Arial" panose="020B0604020202020204" pitchFamily="34" charset="0"/>
              </a:rPr>
              <a:t>One</a:t>
            </a:r>
          </a:p>
          <a:p>
            <a:pPr algn="l" hangingPunct="1">
              <a:lnSpc>
                <a:spcPct val="120000"/>
              </a:lnSpc>
              <a:spcBef>
                <a:spcPts val="1800"/>
              </a:spcBef>
              <a:defRPr/>
            </a:pPr>
            <a:r>
              <a:rPr lang="en-GB" sz="9601" dirty="0">
                <a:latin typeface="Arial" panose="020B0604020202020204" pitchFamily="34" charset="0"/>
                <a:cs typeface="Arial" panose="020B0604020202020204" pitchFamily="34" charset="0"/>
              </a:rPr>
              <a:t>You withdraw permission</a:t>
            </a:r>
            <a:r>
              <a:rPr lang="en-GB" sz="9601" dirty="0">
                <a:latin typeface="Arial" charset="0"/>
                <a:cs typeface="Arial" charset="0"/>
              </a:rPr>
              <a:t> to engage in  regulated activity</a:t>
            </a:r>
          </a:p>
          <a:p>
            <a:pPr marL="457223" indent="-457223" algn="l" hangingPunct="1">
              <a:lnSpc>
                <a:spcPct val="120000"/>
              </a:lnSpc>
              <a:spcBef>
                <a:spcPts val="1800"/>
              </a:spcBef>
              <a:buFont typeface="Arial" panose="020B0604020202020204" pitchFamily="34" charset="0"/>
              <a:buChar char="•"/>
              <a:defRPr/>
            </a:pPr>
            <a:r>
              <a:rPr lang="en-GB" sz="9601" dirty="0">
                <a:latin typeface="Arial" panose="020B0604020202020204" pitchFamily="34" charset="0"/>
                <a:cs typeface="Arial" panose="020B0604020202020204" pitchFamily="34" charset="0"/>
              </a:rPr>
              <a:t>Dismissed</a:t>
            </a:r>
          </a:p>
          <a:p>
            <a:pPr marL="457223" indent="-457223" algn="l" hangingPunct="1">
              <a:lnSpc>
                <a:spcPct val="120000"/>
              </a:lnSpc>
              <a:spcBef>
                <a:spcPts val="0"/>
              </a:spcBef>
              <a:buFont typeface="Arial" panose="020B0604020202020204" pitchFamily="34" charset="0"/>
              <a:buChar char="•"/>
              <a:defRPr/>
            </a:pPr>
            <a:r>
              <a:rPr lang="en-GB" sz="9601" dirty="0">
                <a:latin typeface="Arial" panose="020B0604020202020204" pitchFamily="34" charset="0"/>
                <a:cs typeface="Arial" panose="020B0604020202020204" pitchFamily="34" charset="0"/>
              </a:rPr>
              <a:t>Redeployed</a:t>
            </a:r>
          </a:p>
          <a:p>
            <a:pPr marL="457223" indent="-457223" algn="l" hangingPunct="1">
              <a:lnSpc>
                <a:spcPct val="120000"/>
              </a:lnSpc>
              <a:spcBef>
                <a:spcPts val="0"/>
              </a:spcBef>
              <a:buFont typeface="Arial" panose="020B0604020202020204" pitchFamily="34" charset="0"/>
              <a:buChar char="•"/>
              <a:defRPr/>
            </a:pPr>
            <a:r>
              <a:rPr lang="en-GB" sz="9601" dirty="0">
                <a:latin typeface="Arial" panose="020B0604020202020204" pitchFamily="34" charset="0"/>
                <a:cs typeface="Arial" panose="020B0604020202020204" pitchFamily="34" charset="0"/>
              </a:rPr>
              <a:t>Retired</a:t>
            </a:r>
          </a:p>
          <a:p>
            <a:pPr marL="457223" indent="-457223" algn="l" hangingPunct="1">
              <a:lnSpc>
                <a:spcPct val="120000"/>
              </a:lnSpc>
              <a:spcBef>
                <a:spcPts val="0"/>
              </a:spcBef>
              <a:buFont typeface="Arial" panose="020B0604020202020204" pitchFamily="34" charset="0"/>
              <a:buChar char="•"/>
              <a:defRPr/>
            </a:pPr>
            <a:r>
              <a:rPr lang="en-GB" sz="9601" dirty="0">
                <a:latin typeface="Arial" panose="020B0604020202020204" pitchFamily="34" charset="0"/>
                <a:cs typeface="Arial" panose="020B0604020202020204" pitchFamily="34" charset="0"/>
              </a:rPr>
              <a:t>Redundant</a:t>
            </a:r>
          </a:p>
          <a:p>
            <a:pPr marL="457223" indent="-457223" algn="l" hangingPunct="1">
              <a:lnSpc>
                <a:spcPct val="120000"/>
              </a:lnSpc>
              <a:spcBef>
                <a:spcPts val="0"/>
              </a:spcBef>
              <a:buFont typeface="Arial" panose="020B0604020202020204" pitchFamily="34" charset="0"/>
              <a:buChar char="•"/>
              <a:defRPr/>
            </a:pPr>
            <a:r>
              <a:rPr lang="en-GB" altLang="en-US" sz="9601" dirty="0">
                <a:latin typeface="Arial" panose="020B0604020202020204" pitchFamily="34" charset="0"/>
                <a:cs typeface="Arial" panose="020B0604020202020204" pitchFamily="34" charset="0"/>
              </a:rPr>
              <a:t>Resigned</a:t>
            </a:r>
          </a:p>
          <a:p>
            <a:pPr algn="l" hangingPunct="1">
              <a:lnSpc>
                <a:spcPct val="120000"/>
              </a:lnSpc>
              <a:spcBef>
                <a:spcPts val="0"/>
              </a:spcBef>
              <a:defRPr/>
            </a:pPr>
            <a:endParaRPr lang="en-GB" altLang="en-US" sz="9601" dirty="0">
              <a:latin typeface="Arial" panose="020B0604020202020204" pitchFamily="34" charset="0"/>
              <a:cs typeface="Arial" panose="020B0604020202020204" pitchFamily="34" charset="0"/>
            </a:endParaRPr>
          </a:p>
          <a:p>
            <a:pPr marL="457223" indent="-457223" algn="l" hangingPunct="1">
              <a:lnSpc>
                <a:spcPct val="120000"/>
              </a:lnSpc>
              <a:spcBef>
                <a:spcPts val="0"/>
              </a:spcBef>
              <a:buFont typeface="Arial" panose="020B0604020202020204" pitchFamily="34" charset="0"/>
              <a:buChar char="•"/>
              <a:defRPr/>
            </a:pPr>
            <a:endParaRPr lang="en-GB" altLang="en-US" sz="9601" dirty="0">
              <a:latin typeface="Arial" panose="020B0604020202020204" pitchFamily="34" charset="0"/>
              <a:cs typeface="Arial" panose="020B0604020202020204" pitchFamily="34" charset="0"/>
            </a:endParaRPr>
          </a:p>
          <a:p>
            <a:pPr marL="457223" indent="-457223" algn="l" hangingPunct="1">
              <a:lnSpc>
                <a:spcPct val="120000"/>
              </a:lnSpc>
              <a:spcBef>
                <a:spcPts val="0"/>
              </a:spcBef>
              <a:buFont typeface="Arial" panose="020B0604020202020204" pitchFamily="34" charset="0"/>
              <a:buChar char="•"/>
              <a:defRPr/>
            </a:pPr>
            <a:endParaRPr lang="en-GB" altLang="en-US" sz="9601" dirty="0">
              <a:latin typeface="Arial" panose="020B0604020202020204" pitchFamily="34" charset="0"/>
              <a:cs typeface="Arial" panose="020B0604020202020204" pitchFamily="34" charset="0"/>
            </a:endParaRPr>
          </a:p>
          <a:p>
            <a:pPr marL="457223" indent="-457223" algn="l" hangingPunct="1">
              <a:lnSpc>
                <a:spcPct val="120000"/>
              </a:lnSpc>
              <a:spcBef>
                <a:spcPts val="0"/>
              </a:spcBef>
              <a:buFont typeface="Arial" panose="020B0604020202020204" pitchFamily="34" charset="0"/>
              <a:buChar char="•"/>
              <a:defRPr/>
            </a:pPr>
            <a:endParaRPr lang="en-GB" altLang="en-US" sz="9601" dirty="0">
              <a:latin typeface="Arial" panose="020B0604020202020204" pitchFamily="34" charset="0"/>
              <a:cs typeface="Arial" panose="020B0604020202020204" pitchFamily="34" charset="0"/>
            </a:endParaRPr>
          </a:p>
          <a:p>
            <a:pPr algn="l" hangingPunct="1">
              <a:lnSpc>
                <a:spcPct val="120000"/>
              </a:lnSpc>
              <a:spcBef>
                <a:spcPts val="0"/>
              </a:spcBef>
              <a:defRPr/>
            </a:pPr>
            <a:endParaRPr lang="en-GB" altLang="en-US" sz="8000" dirty="0">
              <a:latin typeface="Arial" panose="020B0604020202020204" pitchFamily="34" charset="0"/>
              <a:cs typeface="Arial" panose="020B0604020202020204" pitchFamily="34" charset="0"/>
            </a:endParaRPr>
          </a:p>
          <a:p>
            <a:pPr algn="l" hangingPunct="1">
              <a:defRPr/>
            </a:pPr>
            <a:endParaRPr lang="en-GB" altLang="en-US" sz="44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67A9E3C-651C-4642-886F-FE1993E60AC6}"/>
              </a:ext>
            </a:extLst>
          </p:cNvPr>
          <p:cNvSpPr/>
          <p:nvPr/>
        </p:nvSpPr>
        <p:spPr>
          <a:xfrm>
            <a:off x="8795876" y="3808445"/>
            <a:ext cx="5577623" cy="3416320"/>
          </a:xfrm>
          <a:prstGeom prst="rect">
            <a:avLst/>
          </a:prstGeom>
          <a:ln w="25400">
            <a:solidFill>
              <a:srgbClr val="9B9C59"/>
            </a:solidFill>
          </a:ln>
        </p:spPr>
        <p:txBody>
          <a:bodyPr wrap="square">
            <a:spAutoFit/>
          </a:bodyPr>
          <a:lstStyle/>
          <a:p>
            <a:pPr algn="l" defTabSz="685835"/>
            <a:r>
              <a:rPr lang="en-GB" sz="2400" b="1" dirty="0">
                <a:solidFill>
                  <a:prstClr val="black"/>
                </a:solidFill>
                <a:latin typeface="Arial" panose="020B0604020202020204" pitchFamily="34" charset="0"/>
                <a:cs typeface="Arial" panose="020B0604020202020204" pitchFamily="34" charset="0"/>
              </a:rPr>
              <a:t>Two</a:t>
            </a:r>
          </a:p>
          <a:p>
            <a:pPr algn="l" defTabSz="685835"/>
            <a:endParaRPr lang="en-GB" sz="2400" b="1" dirty="0">
              <a:solidFill>
                <a:prstClr val="black"/>
              </a:solidFill>
              <a:latin typeface="Arial" panose="020B0604020202020204" pitchFamily="34" charset="0"/>
              <a:cs typeface="Arial" panose="020B0604020202020204" pitchFamily="34" charset="0"/>
            </a:endParaRPr>
          </a:p>
          <a:p>
            <a:pPr algn="l" defTabSz="685835"/>
            <a:r>
              <a:rPr lang="en-GB" sz="2400" dirty="0">
                <a:solidFill>
                  <a:prstClr val="black"/>
                </a:solidFill>
                <a:latin typeface="Arial" panose="020B0604020202020204" pitchFamily="34" charset="0"/>
                <a:cs typeface="Arial" panose="020B0604020202020204" pitchFamily="34" charset="0"/>
              </a:rPr>
              <a:t>You think the person has either: </a:t>
            </a:r>
          </a:p>
          <a:p>
            <a:pPr algn="l" defTabSz="685835"/>
            <a:endParaRPr lang="en-GB" sz="2400" b="1" dirty="0">
              <a:solidFill>
                <a:prstClr val="black"/>
              </a:solidFill>
              <a:latin typeface="Arial" panose="020B0604020202020204" pitchFamily="34" charset="0"/>
              <a:cs typeface="Arial" panose="020B0604020202020204" pitchFamily="34" charset="0"/>
            </a:endParaRPr>
          </a:p>
          <a:p>
            <a:pPr marL="257188" indent="-257188" algn="l" defTabSz="685835">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Engaged in relevant conduct</a:t>
            </a:r>
            <a:endParaRPr lang="en-GB" sz="2400" b="1" dirty="0">
              <a:solidFill>
                <a:prstClr val="black"/>
              </a:solidFill>
              <a:latin typeface="Arial" panose="020B0604020202020204" pitchFamily="34" charset="0"/>
              <a:cs typeface="Arial" panose="020B0604020202020204" pitchFamily="34" charset="0"/>
            </a:endParaRPr>
          </a:p>
          <a:p>
            <a:pPr marL="257188" indent="-257188" algn="l" defTabSz="685835">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Satisfied the harm test; or</a:t>
            </a:r>
            <a:endParaRPr lang="en-GB" sz="2400" b="1" dirty="0">
              <a:solidFill>
                <a:prstClr val="black"/>
              </a:solidFill>
              <a:latin typeface="Arial" panose="020B0604020202020204" pitchFamily="34" charset="0"/>
              <a:cs typeface="Arial" panose="020B0604020202020204" pitchFamily="34" charset="0"/>
            </a:endParaRPr>
          </a:p>
          <a:p>
            <a:pPr marL="257188" indent="-257188" algn="l" defTabSz="685835">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Received a caution for or been convicted for a relevant offence</a:t>
            </a:r>
          </a:p>
          <a:p>
            <a:pPr algn="l" defTabSz="685835"/>
            <a:endParaRPr lang="en-GB" sz="2400" dirty="0">
              <a:solidFill>
                <a:prstClr val="black"/>
              </a:solidFill>
              <a:latin typeface="Arial" panose="020B0604020202020204" pitchFamily="34" charset="0"/>
              <a:cs typeface="Arial" panose="020B0604020202020204" pitchFamily="34" charset="0"/>
            </a:endParaRPr>
          </a:p>
        </p:txBody>
      </p:sp>
      <p:sp>
        <p:nvSpPr>
          <p:cNvPr id="15"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extLst>
              <a:ext uri="{FF2B5EF4-FFF2-40B4-BE49-F238E27FC236}">
                <a16:creationId xmlns:a16="http://schemas.microsoft.com/office/drawing/2014/main" id="{F4F1C3A7-12DB-469F-ADE7-AA7B90B393E0}"/>
              </a:ext>
            </a:extLst>
          </p:cNvPr>
          <p:cNvSpPr txBox="1"/>
          <p:nvPr/>
        </p:nvSpPr>
        <p:spPr>
          <a:xfrm>
            <a:off x="2897983" y="2063809"/>
            <a:ext cx="8069263"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000">
                <a:latin typeface="Arial"/>
                <a:ea typeface="Arial"/>
                <a:cs typeface="Arial"/>
                <a:sym typeface="Arial"/>
              </a:defRPr>
            </a:pPr>
            <a:r>
              <a:rPr lang="en-GB" altLang="en-US" sz="2400" b="1" dirty="0">
                <a:latin typeface="Arial" panose="020B0604020202020204" pitchFamily="34" charset="0"/>
                <a:cs typeface="Arial" panose="020B0604020202020204" pitchFamily="34" charset="0"/>
              </a:rPr>
              <a:t>When two main conditions have been met</a:t>
            </a:r>
            <a:endParaRPr sz="2400" dirty="0"/>
          </a:p>
        </p:txBody>
      </p:sp>
    </p:spTree>
    <p:extLst>
      <p:ext uri="{BB962C8B-B14F-4D97-AF65-F5344CB8AC3E}">
        <p14:creationId xmlns:p14="http://schemas.microsoft.com/office/powerpoint/2010/main" val="146353122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2971006" y="1986573"/>
            <a:ext cx="10389884"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a:defRPr sz="2000">
                <a:latin typeface="Arial"/>
                <a:ea typeface="Arial"/>
                <a:cs typeface="Arial"/>
                <a:sym typeface="Arial"/>
              </a:defRPr>
            </a:pPr>
            <a:endParaRPr sz="2400" dirty="0"/>
          </a:p>
          <a:p>
            <a:pPr algn="l">
              <a:defRPr sz="2000">
                <a:latin typeface="Arial"/>
                <a:ea typeface="Arial"/>
                <a:cs typeface="Arial"/>
                <a:sym typeface="Arial"/>
              </a:defRPr>
            </a:pPr>
            <a:endParaRPr sz="2000" dirty="0"/>
          </a:p>
        </p:txBody>
      </p:sp>
      <p:sp>
        <p:nvSpPr>
          <p:cNvPr id="103" name="Heading Here"/>
          <p:cNvSpPr txBox="1">
            <a:spLocks noGrp="1"/>
          </p:cNvSpPr>
          <p:nvPr>
            <p:ph type="title"/>
          </p:nvPr>
        </p:nvSpPr>
        <p:spPr>
          <a:xfrm>
            <a:off x="1413165" y="681036"/>
            <a:ext cx="8392032" cy="854076"/>
          </a:xfrm>
          <a:prstGeom prst="rect">
            <a:avLst/>
          </a:prstGeom>
        </p:spPr>
        <p:txBody>
          <a:bodyPr/>
          <a:lstStyle>
            <a:lvl1pPr algn="l" defTabSz="577850">
              <a:defRPr sz="4000" b="1">
                <a:solidFill>
                  <a:srgbClr val="9C9A2F"/>
                </a:solidFill>
                <a:latin typeface="Arial"/>
                <a:ea typeface="Arial"/>
                <a:cs typeface="Arial"/>
                <a:sym typeface="Arial"/>
              </a:defRPr>
            </a:lvl1pPr>
          </a:lstStyle>
          <a:p>
            <a:r>
              <a:rPr lang="en-GB" dirty="0">
                <a:solidFill>
                  <a:srgbClr val="9C9A00"/>
                </a:solidFill>
              </a:rPr>
              <a:t>Todays Agenda</a:t>
            </a:r>
            <a:endParaRPr dirty="0">
              <a:solidFill>
                <a:srgbClr val="9C9A00"/>
              </a:solidFill>
            </a:endParaRPr>
          </a:p>
        </p:txBody>
      </p:sp>
      <p:sp>
        <p:nvSpPr>
          <p:cNvPr id="105" name="Line"/>
          <p:cNvSpPr/>
          <p:nvPr/>
        </p:nvSpPr>
        <p:spPr>
          <a:xfrm>
            <a:off x="551793" y="8607972"/>
            <a:ext cx="16080828" cy="78828"/>
          </a:xfrm>
          <a:prstGeom prst="line">
            <a:avLst/>
          </a:prstGeom>
          <a:ln w="25400">
            <a:solidFill>
              <a:srgbClr val="9C9A00"/>
            </a:solidFill>
          </a:ln>
        </p:spPr>
        <p:txBody>
          <a:bodyPr lIns="45719" rIns="45719"/>
          <a:lstStyle/>
          <a:p>
            <a:endParaRPr sz="3701"/>
          </a:p>
        </p:txBody>
      </p:sp>
      <p:pic>
        <p:nvPicPr>
          <p:cNvPr id="106" name="Disclosure &amp; Barring Service_2592_AW (RGB).png" descr="Disclosure &amp; Barring Service_2592_AW (RGB).png"/>
          <p:cNvPicPr>
            <a:picLocks noChangeAspect="1"/>
          </p:cNvPicPr>
          <p:nvPr/>
        </p:nvPicPr>
        <p:blipFill>
          <a:blip r:embed="rId3"/>
          <a:srcRect/>
          <a:stretch>
            <a:fillRect/>
          </a:stretch>
        </p:blipFill>
        <p:spPr>
          <a:xfrm>
            <a:off x="795365" y="9101086"/>
            <a:ext cx="723900" cy="389150"/>
          </a:xfrm>
          <a:prstGeom prst="rect">
            <a:avLst/>
          </a:prstGeom>
          <a:ln w="12700">
            <a:miter lim="400000"/>
          </a:ln>
        </p:spPr>
      </p:pic>
      <p:sp>
        <p:nvSpPr>
          <p:cNvPr id="107" name="Making Recruitment Safer"/>
          <p:cNvSpPr txBox="1"/>
          <p:nvPr/>
        </p:nvSpPr>
        <p:spPr>
          <a:xfrm>
            <a:off x="3987704" y="9055100"/>
            <a:ext cx="21720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r>
              <a:t>Making Recruitment Safer</a:t>
            </a:r>
          </a:p>
        </p:txBody>
      </p:sp>
      <p:sp>
        <p:nvSpPr>
          <p:cNvPr id="2" name="Rectangle 1">
            <a:extLst>
              <a:ext uri="{FF2B5EF4-FFF2-40B4-BE49-F238E27FC236}">
                <a16:creationId xmlns:a16="http://schemas.microsoft.com/office/drawing/2014/main" id="{F56C85FE-8A0A-4A56-8D2A-BEF48A652CFB}"/>
              </a:ext>
            </a:extLst>
          </p:cNvPr>
          <p:cNvSpPr/>
          <p:nvPr/>
        </p:nvSpPr>
        <p:spPr>
          <a:xfrm>
            <a:off x="1579418" y="1535113"/>
            <a:ext cx="13499869" cy="6555641"/>
          </a:xfrm>
          <a:prstGeom prst="rect">
            <a:avLst/>
          </a:prstGeom>
        </p:spPr>
        <p:txBody>
          <a:bodyPr wrap="square">
            <a:spAutoFit/>
          </a:bodyPr>
          <a:lstStyle/>
          <a:p>
            <a:pPr marL="342900" lvl="0" indent="-342900" algn="l">
              <a:buFont typeface="Symbol" panose="05050102010706020507" pitchFamily="18" charset="2"/>
              <a:buChar char=""/>
            </a:pPr>
            <a:r>
              <a:rPr lang="en-GB" sz="2800" dirty="0">
                <a:latin typeface="Arial" panose="020B0604020202020204" pitchFamily="34" charset="0"/>
                <a:ea typeface="Times New Roman" panose="02020603050405020304" pitchFamily="18" charset="0"/>
                <a:cs typeface="Arial" panose="020B0604020202020204" pitchFamily="34" charset="0"/>
              </a:rPr>
              <a:t>Outlining the role of the Disclosure and Barring Service.</a:t>
            </a:r>
          </a:p>
          <a:p>
            <a:pPr lvl="0" algn="l"/>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lgn="l">
              <a:buFont typeface="Symbol" panose="05050102010706020507" pitchFamily="18" charset="2"/>
              <a:buChar char=""/>
            </a:pPr>
            <a:r>
              <a:rPr lang="en-GB" sz="2800" dirty="0">
                <a:latin typeface="Arial" panose="020B0604020202020204" pitchFamily="34" charset="0"/>
                <a:ea typeface="Times New Roman" panose="02020603050405020304" pitchFamily="18" charset="0"/>
                <a:cs typeface="Arial" panose="020B0604020202020204" pitchFamily="34" charset="0"/>
              </a:rPr>
              <a:t>Understanding DBS checks and role eligibility, including levels of check and workforce</a:t>
            </a:r>
          </a:p>
          <a:p>
            <a:pPr marL="342900" lvl="0" indent="-342900" algn="l">
              <a:buFont typeface="Symbol" panose="05050102010706020507" pitchFamily="18" charset="2"/>
              <a:buChar char=""/>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lgn="l">
              <a:buFont typeface="Symbol" panose="05050102010706020507" pitchFamily="18" charset="2"/>
              <a:buChar char=""/>
            </a:pPr>
            <a:r>
              <a:rPr lang="en-GB" sz="2800" dirty="0">
                <a:latin typeface="Arial" panose="020B0604020202020204" pitchFamily="34" charset="0"/>
                <a:ea typeface="Times New Roman" panose="02020603050405020304" pitchFamily="18" charset="0"/>
                <a:cs typeface="Arial" panose="020B0604020202020204" pitchFamily="34" charset="0"/>
              </a:rPr>
              <a:t>How “regulated activity” with children and adults is defined and what this means in practice.</a:t>
            </a:r>
          </a:p>
          <a:p>
            <a:pPr marL="342900" lvl="0" indent="-342900" algn="l">
              <a:buFont typeface="Symbol" panose="05050102010706020507" pitchFamily="18" charset="2"/>
              <a:buChar char=""/>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lgn="l">
              <a:buFont typeface="Symbol" panose="05050102010706020507" pitchFamily="18" charset="2"/>
              <a:buChar char=""/>
            </a:pPr>
            <a:r>
              <a:rPr lang="en-GB" sz="2800" dirty="0">
                <a:latin typeface="Arial" panose="020B0604020202020204" pitchFamily="34" charset="0"/>
                <a:ea typeface="Times New Roman" panose="02020603050405020304" pitchFamily="18" charset="0"/>
                <a:cs typeface="Arial" panose="020B0604020202020204" pitchFamily="34" charset="0"/>
              </a:rPr>
              <a:t>An organisation’s duties and responsibilities in regards to referring to the DBS.</a:t>
            </a:r>
          </a:p>
          <a:p>
            <a:pPr marL="342900" lvl="0" indent="-342900" algn="l">
              <a:buFont typeface="Symbol" panose="05050102010706020507" pitchFamily="18" charset="2"/>
              <a:buChar char=""/>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lgn="l">
              <a:buFont typeface="Symbol" panose="05050102010706020507" pitchFamily="18" charset="2"/>
              <a:buChar char=""/>
            </a:pPr>
            <a:r>
              <a:rPr lang="en-GB" sz="2800" dirty="0">
                <a:latin typeface="Arial" panose="020B0604020202020204" pitchFamily="34" charset="0"/>
                <a:ea typeface="Times New Roman" panose="02020603050405020304" pitchFamily="18" charset="0"/>
                <a:cs typeface="Arial" panose="020B0604020202020204" pitchFamily="34" charset="0"/>
              </a:rPr>
              <a:t>Understand the DBS barring process and the consequences of being placed on one or both barred lists. </a:t>
            </a:r>
          </a:p>
          <a:p>
            <a:pPr lvl="0" algn="l"/>
            <a:endParaRPr lang="en-GB" sz="2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l">
              <a:buFont typeface="Symbol" panose="05050102010706020507" pitchFamily="18" charset="2"/>
              <a:buChar char=""/>
            </a:pPr>
            <a:r>
              <a:rPr lang="en-GB" sz="2800" dirty="0">
                <a:latin typeface="Arial" panose="020B0604020202020204" pitchFamily="34" charset="0"/>
                <a:ea typeface="Times New Roman" panose="02020603050405020304" pitchFamily="18" charset="0"/>
                <a:cs typeface="Arial" panose="020B0604020202020204" pitchFamily="34" charset="0"/>
              </a:rPr>
              <a:t>How to get support from DBS.</a:t>
            </a:r>
          </a:p>
          <a:p>
            <a:pPr marL="342900" lvl="0" indent="-342900" algn="l">
              <a:buFont typeface="Symbol" panose="05050102010706020507" pitchFamily="18" charset="2"/>
              <a:buChar char=""/>
            </a:pPr>
            <a:endParaRPr lang="en-GB"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962692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C65118-DA40-4307-80C4-F0B05A2C8659}"/>
              </a:ext>
            </a:extLst>
          </p:cNvPr>
          <p:cNvSpPr>
            <a:spLocks noGrp="1"/>
          </p:cNvSpPr>
          <p:nvPr>
            <p:ph idx="1"/>
          </p:nvPr>
        </p:nvSpPr>
        <p:spPr>
          <a:xfrm>
            <a:off x="1192371" y="2404539"/>
            <a:ext cx="13546667" cy="6037366"/>
          </a:xfrm>
        </p:spPr>
        <p:txBody>
          <a:bodyPr>
            <a:normAutofit fontScale="85000" lnSpcReduction="20000"/>
          </a:bodyPr>
          <a:lstStyle/>
          <a:p>
            <a:pPr marL="0" indent="0">
              <a:buNone/>
              <a:defRPr/>
            </a:pPr>
            <a:r>
              <a:rPr lang="en-GB" sz="3413" dirty="0">
                <a:latin typeface="Arial" panose="020B0604020202020204" pitchFamily="34" charset="0"/>
                <a:cs typeface="Arial" panose="020B0604020202020204" pitchFamily="34" charset="0"/>
              </a:rPr>
              <a:t>Conduct which :</a:t>
            </a:r>
          </a:p>
          <a:p>
            <a:pPr>
              <a:defRPr/>
            </a:pPr>
            <a:r>
              <a:rPr lang="en-GB" sz="3413" dirty="0">
                <a:latin typeface="Arial" panose="020B0604020202020204" pitchFamily="34" charset="0"/>
                <a:cs typeface="Arial" panose="020B0604020202020204" pitchFamily="34" charset="0"/>
              </a:rPr>
              <a:t>endangers a child or adult or is likely to endanger a child or adult</a:t>
            </a:r>
          </a:p>
          <a:p>
            <a:pPr>
              <a:defRPr/>
            </a:pPr>
            <a:r>
              <a:rPr lang="en-GB" sz="3413" dirty="0">
                <a:latin typeface="Arial" panose="020B0604020202020204" pitchFamily="34" charset="0"/>
                <a:cs typeface="Arial" panose="020B0604020202020204" pitchFamily="34" charset="0"/>
              </a:rPr>
              <a:t>if repeated against or in relation to a child or adult would endanger the child or adult or be likely to endanger the child or adult</a:t>
            </a:r>
          </a:p>
          <a:p>
            <a:pPr>
              <a:defRPr/>
            </a:pPr>
            <a:r>
              <a:rPr lang="en-GB" sz="3413" dirty="0">
                <a:latin typeface="Arial" panose="020B0604020202020204" pitchFamily="34" charset="0"/>
                <a:cs typeface="Arial" panose="020B0604020202020204" pitchFamily="34" charset="0"/>
              </a:rPr>
              <a:t>involves sexual material relating to children (including possession of such material)</a:t>
            </a:r>
          </a:p>
          <a:p>
            <a:pPr>
              <a:defRPr/>
            </a:pPr>
            <a:r>
              <a:rPr lang="en-GB" sz="3413" dirty="0">
                <a:latin typeface="Arial" panose="020B0604020202020204" pitchFamily="34" charset="0"/>
                <a:cs typeface="Arial" panose="020B0604020202020204" pitchFamily="34" charset="0"/>
              </a:rPr>
              <a:t>involves sexually explicit images depicting violence against human beings (including possession of such images)</a:t>
            </a:r>
          </a:p>
          <a:p>
            <a:pPr>
              <a:defRPr/>
            </a:pPr>
            <a:r>
              <a:rPr lang="en-GB" sz="3413" dirty="0">
                <a:latin typeface="Arial" panose="020B0604020202020204" pitchFamily="34" charset="0"/>
                <a:cs typeface="Arial" panose="020B0604020202020204" pitchFamily="34" charset="0"/>
              </a:rPr>
              <a:t>is of a sexual nature involving a child or adult</a:t>
            </a:r>
          </a:p>
        </p:txBody>
      </p:sp>
      <p:sp>
        <p:nvSpPr>
          <p:cNvPr id="4" name="Title 3">
            <a:extLst>
              <a:ext uri="{FF2B5EF4-FFF2-40B4-BE49-F238E27FC236}">
                <a16:creationId xmlns:a16="http://schemas.microsoft.com/office/drawing/2014/main" id="{E0C52BEF-DB73-4147-BC39-3C716F70C589}"/>
              </a:ext>
            </a:extLst>
          </p:cNvPr>
          <p:cNvSpPr>
            <a:spLocks noGrp="1"/>
          </p:cNvSpPr>
          <p:nvPr>
            <p:ph type="title"/>
          </p:nvPr>
        </p:nvSpPr>
        <p:spPr/>
        <p:txBody>
          <a:bodyPr>
            <a:normAutofit/>
          </a:bodyPr>
          <a:lstStyle/>
          <a:p>
            <a:r>
              <a:rPr lang="en-GB" b="1" dirty="0">
                <a:solidFill>
                  <a:srgbClr val="9C9A00"/>
                </a:solidFill>
                <a:latin typeface="Arial" panose="020B0604020202020204" pitchFamily="34" charset="0"/>
                <a:cs typeface="Arial" panose="020B0604020202020204" pitchFamily="34" charset="0"/>
              </a:rPr>
              <a:t>What is relevant conduct</a:t>
            </a:r>
          </a:p>
        </p:txBody>
      </p:sp>
      <p:sp>
        <p:nvSpPr>
          <p:cNvPr id="10" name="Line">
            <a:extLst>
              <a:ext uri="{FF2B5EF4-FFF2-40B4-BE49-F238E27FC236}">
                <a16:creationId xmlns:a16="http://schemas.microsoft.com/office/drawing/2014/main" id="{D8E4F349-6E27-41B8-ACD6-7E44D33C90F2}"/>
              </a:ext>
            </a:extLst>
          </p:cNvPr>
          <p:cNvSpPr/>
          <p:nvPr/>
        </p:nvSpPr>
        <p:spPr>
          <a:xfrm flipV="1">
            <a:off x="593131" y="8748506"/>
            <a:ext cx="16083876" cy="0"/>
          </a:xfrm>
          <a:prstGeom prst="line">
            <a:avLst/>
          </a:prstGeom>
          <a:ln w="25400">
            <a:solidFill>
              <a:srgbClr val="9C9A00"/>
            </a:solidFill>
          </a:ln>
        </p:spPr>
        <p:txBody>
          <a:bodyPr lIns="45720" rIns="45720"/>
          <a:lstStyle/>
          <a:p>
            <a:pPr defTabSz="584154"/>
            <a:endParaRPr sz="3699">
              <a:latin typeface="Helvetica Neue"/>
            </a:endParaRPr>
          </a:p>
        </p:txBody>
      </p:sp>
      <p:pic>
        <p:nvPicPr>
          <p:cNvPr id="11" name="Disclosure &amp; Barring Service_2592_AW (RGB).png" descr="Disclosure &amp; Barring Service_2592_AW (RGB).png">
            <a:extLst>
              <a:ext uri="{FF2B5EF4-FFF2-40B4-BE49-F238E27FC236}">
                <a16:creationId xmlns:a16="http://schemas.microsoft.com/office/drawing/2014/main" id="{1A575ABA-AA91-4CDE-B3E9-7A89FBF5C222}"/>
              </a:ext>
            </a:extLst>
          </p:cNvPr>
          <p:cNvPicPr>
            <a:picLocks noChangeAspect="1"/>
          </p:cNvPicPr>
          <p:nvPr/>
        </p:nvPicPr>
        <p:blipFill>
          <a:blip r:embed="rId3"/>
          <a:srcRect/>
          <a:stretch>
            <a:fillRect/>
          </a:stretch>
        </p:blipFill>
        <p:spPr>
          <a:xfrm>
            <a:off x="1258735" y="8932354"/>
            <a:ext cx="723900" cy="389150"/>
          </a:xfrm>
          <a:prstGeom prst="rect">
            <a:avLst/>
          </a:prstGeom>
          <a:ln w="12700">
            <a:miter lim="400000"/>
          </a:ln>
        </p:spPr>
      </p:pic>
      <p:sp>
        <p:nvSpPr>
          <p:cNvPr id="12" name="Making Recruitment Safer">
            <a:extLst>
              <a:ext uri="{FF2B5EF4-FFF2-40B4-BE49-F238E27FC236}">
                <a16:creationId xmlns:a16="http://schemas.microsoft.com/office/drawing/2014/main" id="{ABA98EDE-A321-4C02-B39B-542EDC9A8E1E}"/>
              </a:ext>
            </a:extLst>
          </p:cNvPr>
          <p:cNvSpPr txBox="1"/>
          <p:nvPr/>
        </p:nvSpPr>
        <p:spPr>
          <a:xfrm>
            <a:off x="3987712" y="9055106"/>
            <a:ext cx="2172068" cy="317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pPr defTabSz="584154"/>
            <a:r>
              <a:rPr sz="1399" dirty="0"/>
              <a:t>Making Recruitment Safer</a:t>
            </a:r>
          </a:p>
        </p:txBody>
      </p:sp>
      <p:sp>
        <p:nvSpPr>
          <p:cNvPr id="5" name="Slide Number Placeholder 4">
            <a:extLst>
              <a:ext uri="{FF2B5EF4-FFF2-40B4-BE49-F238E27FC236}">
                <a16:creationId xmlns:a16="http://schemas.microsoft.com/office/drawing/2014/main" id="{C03E135B-D5E9-4AC7-80D4-9B02202FFCE3}"/>
              </a:ext>
            </a:extLst>
          </p:cNvPr>
          <p:cNvSpPr>
            <a:spLocks noGrp="1"/>
          </p:cNvSpPr>
          <p:nvPr>
            <p:ph type="sldNum" sz="quarter" idx="12"/>
          </p:nvPr>
        </p:nvSpPr>
        <p:spPr>
          <a:xfrm>
            <a:off x="8499731" y="9296401"/>
            <a:ext cx="330219" cy="348813"/>
          </a:xfrm>
        </p:spPr>
        <p:txBody>
          <a:bodyPr/>
          <a:lstStyle/>
          <a:p>
            <a:fld id="{0C288060-685E-4AC8-B764-C3461FC5BC67}" type="slidenum">
              <a:rPr lang="en-GB" smtClean="0"/>
              <a:t>20</a:t>
            </a:fld>
            <a:endParaRPr lang="en-GB"/>
          </a:p>
        </p:txBody>
      </p:sp>
    </p:spTree>
    <p:extLst>
      <p:ext uri="{BB962C8B-B14F-4D97-AF65-F5344CB8AC3E}">
        <p14:creationId xmlns:p14="http://schemas.microsoft.com/office/powerpoint/2010/main" val="225880281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C65118-DA40-4307-80C4-F0B05A2C8659}"/>
              </a:ext>
            </a:extLst>
          </p:cNvPr>
          <p:cNvSpPr>
            <a:spLocks noGrp="1"/>
          </p:cNvSpPr>
          <p:nvPr>
            <p:ph idx="1"/>
          </p:nvPr>
        </p:nvSpPr>
        <p:spPr>
          <a:xfrm>
            <a:off x="1192372" y="2428298"/>
            <a:ext cx="9326966" cy="6188570"/>
          </a:xfrm>
        </p:spPr>
        <p:txBody>
          <a:bodyPr>
            <a:normAutofit fontScale="32500" lnSpcReduction="20000"/>
          </a:bodyPr>
          <a:lstStyle/>
          <a:p>
            <a:pPr marL="0" indent="0">
              <a:buNone/>
              <a:defRPr/>
            </a:pPr>
            <a:r>
              <a:rPr lang="en-GB" sz="8000" dirty="0">
                <a:latin typeface="Arial" panose="020B0604020202020204" pitchFamily="34" charset="0"/>
                <a:cs typeface="Arial" panose="020B0604020202020204" pitchFamily="34" charset="0"/>
              </a:rPr>
              <a:t>A person’s conduct endangers a child or adult if they:</a:t>
            </a:r>
          </a:p>
          <a:p>
            <a:pPr marL="0" indent="0">
              <a:buNone/>
              <a:defRPr/>
            </a:pPr>
            <a:endParaRPr lang="en-GB" sz="8000" dirty="0">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GB" sz="8000" dirty="0">
                <a:latin typeface="Arial" panose="020B0604020202020204" pitchFamily="34" charset="0"/>
                <a:cs typeface="Arial" panose="020B0604020202020204" pitchFamily="34" charset="0"/>
              </a:rPr>
              <a:t>harm a child or adult</a:t>
            </a:r>
          </a:p>
          <a:p>
            <a:pPr lvl="1">
              <a:buFont typeface="Arial" panose="020B0604020202020204" pitchFamily="34" charset="0"/>
              <a:buChar char="•"/>
              <a:defRPr/>
            </a:pPr>
            <a:r>
              <a:rPr lang="en-GB" sz="8000" dirty="0">
                <a:latin typeface="Arial" panose="020B0604020202020204" pitchFamily="34" charset="0"/>
                <a:cs typeface="Arial" panose="020B0604020202020204" pitchFamily="34" charset="0"/>
              </a:rPr>
              <a:t>cause a child or adult to be harmed</a:t>
            </a:r>
          </a:p>
          <a:p>
            <a:pPr lvl="1">
              <a:buFont typeface="Arial" panose="020B0604020202020204" pitchFamily="34" charset="0"/>
              <a:buChar char="•"/>
              <a:defRPr/>
            </a:pPr>
            <a:r>
              <a:rPr lang="en-GB" sz="8000" dirty="0">
                <a:latin typeface="Arial" panose="020B0604020202020204" pitchFamily="34" charset="0"/>
                <a:cs typeface="Arial" panose="020B0604020202020204" pitchFamily="34" charset="0"/>
              </a:rPr>
              <a:t>put a child or adult at risk of harm</a:t>
            </a:r>
          </a:p>
          <a:p>
            <a:pPr lvl="1">
              <a:buFont typeface="Arial" panose="020B0604020202020204" pitchFamily="34" charset="0"/>
              <a:buChar char="•"/>
              <a:defRPr/>
            </a:pPr>
            <a:r>
              <a:rPr lang="en-GB" sz="8000" dirty="0">
                <a:latin typeface="Arial" panose="020B0604020202020204" pitchFamily="34" charset="0"/>
                <a:cs typeface="Arial" panose="020B0604020202020204" pitchFamily="34" charset="0"/>
              </a:rPr>
              <a:t>attempt to harm a child or adult</a:t>
            </a:r>
          </a:p>
          <a:p>
            <a:pPr lvl="1">
              <a:buFont typeface="Arial" panose="020B0604020202020204" pitchFamily="34" charset="0"/>
              <a:buChar char="•"/>
              <a:defRPr/>
            </a:pPr>
            <a:r>
              <a:rPr lang="en-GB" sz="8000" dirty="0">
                <a:latin typeface="Arial" panose="020B0604020202020204" pitchFamily="34" charset="0"/>
                <a:cs typeface="Arial" panose="020B0604020202020204" pitchFamily="34" charset="0"/>
              </a:rPr>
              <a:t>incite another to harm a child or adult</a:t>
            </a:r>
          </a:p>
          <a:p>
            <a:pPr marL="0" indent="0">
              <a:buNone/>
              <a:defRPr/>
            </a:pPr>
            <a:endParaRPr lang="en-GB" sz="1707" dirty="0"/>
          </a:p>
          <a:p>
            <a:pPr marL="0" indent="0" algn="ctr">
              <a:buNone/>
              <a:defRPr/>
            </a:pPr>
            <a:endParaRPr lang="en-GB" sz="3413" dirty="0"/>
          </a:p>
          <a:p>
            <a:pPr marL="0" indent="0">
              <a:buNone/>
              <a:defRPr/>
            </a:pPr>
            <a:endParaRPr lang="en-GB" dirty="0"/>
          </a:p>
        </p:txBody>
      </p:sp>
      <p:sp>
        <p:nvSpPr>
          <p:cNvPr id="6" name="Title 5">
            <a:extLst>
              <a:ext uri="{FF2B5EF4-FFF2-40B4-BE49-F238E27FC236}">
                <a16:creationId xmlns:a16="http://schemas.microsoft.com/office/drawing/2014/main" id="{74B1CC35-4A37-4F24-AA27-486BC7C6B466}"/>
              </a:ext>
            </a:extLst>
          </p:cNvPr>
          <p:cNvSpPr>
            <a:spLocks noGrp="1"/>
          </p:cNvSpPr>
          <p:nvPr>
            <p:ph type="title"/>
          </p:nvPr>
        </p:nvSpPr>
        <p:spPr>
          <a:xfrm>
            <a:off x="1270039" y="254000"/>
            <a:ext cx="14800185" cy="1392290"/>
          </a:xfrm>
        </p:spPr>
        <p:txBody>
          <a:bodyPr>
            <a:normAutofit/>
          </a:bodyPr>
          <a:lstStyle/>
          <a:p>
            <a:pPr algn="l"/>
            <a:r>
              <a:rPr lang="en-GB" b="1" dirty="0">
                <a:solidFill>
                  <a:srgbClr val="9C9A00"/>
                </a:solidFill>
                <a:latin typeface="Arial" panose="020B0604020202020204" pitchFamily="34" charset="0"/>
                <a:cs typeface="Arial" panose="020B0604020202020204" pitchFamily="34" charset="0"/>
              </a:rPr>
              <a:t>What is Harm?</a:t>
            </a:r>
            <a:endParaRPr lang="en-GB" dirty="0"/>
          </a:p>
        </p:txBody>
      </p:sp>
      <p:sp>
        <p:nvSpPr>
          <p:cNvPr id="12" name="Line">
            <a:extLst>
              <a:ext uri="{FF2B5EF4-FFF2-40B4-BE49-F238E27FC236}">
                <a16:creationId xmlns:a16="http://schemas.microsoft.com/office/drawing/2014/main" id="{67B148BA-E6F1-43B8-B4C9-D6BCB47D86B0}"/>
              </a:ext>
            </a:extLst>
          </p:cNvPr>
          <p:cNvSpPr/>
          <p:nvPr/>
        </p:nvSpPr>
        <p:spPr>
          <a:xfrm flipV="1">
            <a:off x="593131" y="8748506"/>
            <a:ext cx="16083876" cy="0"/>
          </a:xfrm>
          <a:prstGeom prst="line">
            <a:avLst/>
          </a:prstGeom>
          <a:ln w="25400">
            <a:solidFill>
              <a:srgbClr val="9C9A00"/>
            </a:solidFill>
          </a:ln>
        </p:spPr>
        <p:txBody>
          <a:bodyPr lIns="45720" rIns="45720"/>
          <a:lstStyle/>
          <a:p>
            <a:pPr defTabSz="584154"/>
            <a:endParaRPr sz="3699">
              <a:latin typeface="Helvetica Neue"/>
            </a:endParaRPr>
          </a:p>
        </p:txBody>
      </p:sp>
      <p:pic>
        <p:nvPicPr>
          <p:cNvPr id="13" name="Disclosure &amp; Barring Service_2592_AW (RGB).png" descr="Disclosure &amp; Barring Service_2592_AW (RGB).png">
            <a:extLst>
              <a:ext uri="{FF2B5EF4-FFF2-40B4-BE49-F238E27FC236}">
                <a16:creationId xmlns:a16="http://schemas.microsoft.com/office/drawing/2014/main" id="{6C8E6A8C-2972-44C0-A450-B8A5F4C681B8}"/>
              </a:ext>
            </a:extLst>
          </p:cNvPr>
          <p:cNvPicPr>
            <a:picLocks noChangeAspect="1"/>
          </p:cNvPicPr>
          <p:nvPr/>
        </p:nvPicPr>
        <p:blipFill>
          <a:blip r:embed="rId3"/>
          <a:srcRect/>
          <a:stretch>
            <a:fillRect/>
          </a:stretch>
        </p:blipFill>
        <p:spPr>
          <a:xfrm>
            <a:off x="1258735" y="8932354"/>
            <a:ext cx="723900" cy="389150"/>
          </a:xfrm>
          <a:prstGeom prst="rect">
            <a:avLst/>
          </a:prstGeom>
          <a:ln w="12700">
            <a:miter lim="400000"/>
          </a:ln>
        </p:spPr>
      </p:pic>
      <p:sp>
        <p:nvSpPr>
          <p:cNvPr id="14" name="Making Recruitment Safer">
            <a:extLst>
              <a:ext uri="{FF2B5EF4-FFF2-40B4-BE49-F238E27FC236}">
                <a16:creationId xmlns:a16="http://schemas.microsoft.com/office/drawing/2014/main" id="{B08FE7C8-FCF5-41C4-98EA-A603FE448B31}"/>
              </a:ext>
            </a:extLst>
          </p:cNvPr>
          <p:cNvSpPr txBox="1"/>
          <p:nvPr/>
        </p:nvSpPr>
        <p:spPr>
          <a:xfrm>
            <a:off x="3987712" y="9055106"/>
            <a:ext cx="2172068" cy="317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pPr defTabSz="584154"/>
            <a:r>
              <a:rPr sz="1399" dirty="0"/>
              <a:t>Making Recruitment Safer</a:t>
            </a:r>
          </a:p>
        </p:txBody>
      </p:sp>
      <p:sp>
        <p:nvSpPr>
          <p:cNvPr id="8" name="Slide Number Placeholder 7">
            <a:extLst>
              <a:ext uri="{FF2B5EF4-FFF2-40B4-BE49-F238E27FC236}">
                <a16:creationId xmlns:a16="http://schemas.microsoft.com/office/drawing/2014/main" id="{EBA3A86E-AD75-4689-9A14-2D2312626427}"/>
              </a:ext>
            </a:extLst>
          </p:cNvPr>
          <p:cNvSpPr>
            <a:spLocks noGrp="1"/>
          </p:cNvSpPr>
          <p:nvPr>
            <p:ph type="sldNum" sz="quarter" idx="12"/>
          </p:nvPr>
        </p:nvSpPr>
        <p:spPr>
          <a:xfrm>
            <a:off x="8499731" y="9296401"/>
            <a:ext cx="330219" cy="348813"/>
          </a:xfrm>
        </p:spPr>
        <p:txBody>
          <a:bodyPr/>
          <a:lstStyle/>
          <a:p>
            <a:fld id="{0C288060-685E-4AC8-B764-C3461FC5BC67}" type="slidenum">
              <a:rPr lang="en-GB" smtClean="0"/>
              <a:t>21</a:t>
            </a:fld>
            <a:endParaRPr lang="en-GB"/>
          </a:p>
        </p:txBody>
      </p:sp>
      <p:pic>
        <p:nvPicPr>
          <p:cNvPr id="4" name="Picture 3">
            <a:extLst>
              <a:ext uri="{FF2B5EF4-FFF2-40B4-BE49-F238E27FC236}">
                <a16:creationId xmlns:a16="http://schemas.microsoft.com/office/drawing/2014/main" id="{FFA95082-821F-4D78-A333-CB23137355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1385" y="2148354"/>
            <a:ext cx="4100124" cy="2728447"/>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7531025D-9698-4C04-8478-2AAD59B91A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1385" y="5182547"/>
            <a:ext cx="4100124" cy="2924756"/>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3575257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783-06E3-487D-BF23-FE5AFAE62969}"/>
              </a:ext>
            </a:extLst>
          </p:cNvPr>
          <p:cNvSpPr>
            <a:spLocks noGrp="1"/>
          </p:cNvSpPr>
          <p:nvPr>
            <p:ph type="title"/>
          </p:nvPr>
        </p:nvSpPr>
        <p:spPr/>
        <p:txBody>
          <a:bodyPr>
            <a:normAutofit/>
          </a:bodyPr>
          <a:lstStyle/>
          <a:p>
            <a:r>
              <a:rPr lang="en-GB" sz="5689" b="1" dirty="0">
                <a:solidFill>
                  <a:srgbClr val="9C9A00"/>
                </a:solidFill>
                <a:latin typeface="Arial" panose="020B0604020202020204" pitchFamily="34" charset="0"/>
                <a:cs typeface="Arial" panose="020B0604020202020204" pitchFamily="34" charset="0"/>
              </a:rPr>
              <a:t>Examples of Abuse and Harm</a:t>
            </a:r>
          </a:p>
        </p:txBody>
      </p:sp>
      <p:sp>
        <p:nvSpPr>
          <p:cNvPr id="4" name="Content Placeholder 2">
            <a:extLst>
              <a:ext uri="{FF2B5EF4-FFF2-40B4-BE49-F238E27FC236}">
                <a16:creationId xmlns:a16="http://schemas.microsoft.com/office/drawing/2014/main" id="{B5DCB821-9B88-461A-86A4-42A3F078C0FD}"/>
              </a:ext>
            </a:extLst>
          </p:cNvPr>
          <p:cNvSpPr txBox="1">
            <a:spLocks/>
          </p:cNvSpPr>
          <p:nvPr/>
        </p:nvSpPr>
        <p:spPr bwMode="auto">
          <a:xfrm>
            <a:off x="1310039" y="4038982"/>
            <a:ext cx="2572417" cy="3376886"/>
          </a:xfrm>
          <a:prstGeom prst="rect">
            <a:avLst/>
          </a:prstGeom>
          <a:solidFill>
            <a:srgbClr val="9C9A00"/>
          </a:solidFill>
          <a:ln>
            <a:solidFill>
              <a:srgbClr val="9B9C59"/>
            </a:solidFill>
          </a:ln>
        </p:spPr>
        <p:txBody>
          <a:bodyPr lIns="0" tIns="0" rIns="0" bIns="0"/>
          <a:lstStyle>
            <a:lvl1pPr marL="230188" indent="-230188" algn="l" rtl="0" eaLnBrk="0" fontAlgn="base" hangingPunct="0">
              <a:spcBef>
                <a:spcPct val="20000"/>
              </a:spcBef>
              <a:spcAft>
                <a:spcPct val="0"/>
              </a:spcAft>
              <a:buClr>
                <a:srgbClr val="8F23B3"/>
              </a:buClr>
              <a:buFont typeface="Arial" panose="020B0604020202020204" pitchFamily="34" charset="0"/>
              <a:buChar char="•"/>
              <a:defRPr sz="2500" kern="1200">
                <a:solidFill>
                  <a:schemeClr val="tx1"/>
                </a:solidFill>
                <a:latin typeface="Arial" pitchFamily="34" charset="0"/>
                <a:ea typeface="+mn-ea"/>
                <a:cs typeface="Arial" pitchFamily="34" charset="0"/>
              </a:defRPr>
            </a:lvl1pPr>
            <a:lvl2pPr marL="685800" indent="-263525" algn="l" rtl="0" eaLnBrk="0" fontAlgn="base" hangingPunct="0">
              <a:spcBef>
                <a:spcPct val="20000"/>
              </a:spcBef>
              <a:spcAft>
                <a:spcPct val="0"/>
              </a:spcAft>
              <a:buClr>
                <a:srgbClr val="8F23B3"/>
              </a:buClr>
              <a:buFont typeface="Arial" panose="020B0604020202020204" pitchFamily="34" charset="0"/>
              <a:buChar char="–"/>
              <a:defRPr sz="2200" kern="1200">
                <a:solidFill>
                  <a:schemeClr val="tx1"/>
                </a:solidFill>
                <a:latin typeface="Arial" pitchFamily="34" charset="0"/>
                <a:ea typeface="+mn-ea"/>
                <a:cs typeface="Arial" pitchFamily="34" charset="0"/>
              </a:defRPr>
            </a:lvl2pPr>
            <a:lvl3pPr marL="1022350" indent="-177800" algn="l" rtl="0" eaLnBrk="0" fontAlgn="base" hangingPunct="0">
              <a:spcBef>
                <a:spcPct val="20000"/>
              </a:spcBef>
              <a:spcAft>
                <a:spcPct val="0"/>
              </a:spcAft>
              <a:buClr>
                <a:srgbClr val="8F23B3"/>
              </a:buClr>
              <a:buFont typeface="Arial" panose="020B0604020202020204" pitchFamily="34" charset="0"/>
              <a:buChar char="•"/>
              <a:defRPr kern="1200">
                <a:solidFill>
                  <a:schemeClr val="tx1"/>
                </a:solidFill>
                <a:latin typeface="Arial" pitchFamily="34" charset="0"/>
                <a:ea typeface="+mn-ea"/>
                <a:cs typeface="Arial" pitchFamily="34" charset="0"/>
              </a:defRPr>
            </a:lvl3pPr>
            <a:lvl4pPr marL="1476375" indent="-209550" algn="l" rtl="0" eaLnBrk="0" fontAlgn="base" hangingPunct="0">
              <a:spcBef>
                <a:spcPct val="20000"/>
              </a:spcBef>
              <a:spcAft>
                <a:spcPct val="0"/>
              </a:spcAft>
              <a:buClr>
                <a:srgbClr val="8F23B3"/>
              </a:buClr>
              <a:buFont typeface="Arial" panose="020B0604020202020204" pitchFamily="34" charset="0"/>
              <a:buChar char="–"/>
              <a:defRPr kern="1200">
                <a:solidFill>
                  <a:schemeClr val="tx1"/>
                </a:solidFill>
                <a:latin typeface="Arial" pitchFamily="34" charset="0"/>
                <a:ea typeface="+mn-ea"/>
                <a:cs typeface="Arial" pitchFamily="34" charset="0"/>
              </a:defRPr>
            </a:lvl4pPr>
            <a:lvl5pPr marL="1898650" indent="-209550" algn="l" rtl="0" eaLnBrk="0" fontAlgn="base" hangingPunct="0">
              <a:spcBef>
                <a:spcPct val="20000"/>
              </a:spcBef>
              <a:spcAft>
                <a:spcPct val="0"/>
              </a:spcAft>
              <a:buClr>
                <a:srgbClr val="8F23B3"/>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indent="0" algn="ctr" defTabSz="1300460" eaLnBrk="1" hangingPunct="1">
              <a:buNone/>
              <a:defRPr/>
            </a:pPr>
            <a:r>
              <a:rPr lang="en-GB" altLang="en-US" sz="1707" dirty="0">
                <a:solidFill>
                  <a:srgbClr val="FFFFFF"/>
                </a:solidFill>
              </a:rPr>
              <a:t>Assault</a:t>
            </a:r>
          </a:p>
          <a:p>
            <a:pPr marL="0" indent="0" algn="ctr" defTabSz="1300460" eaLnBrk="1" hangingPunct="1">
              <a:buNone/>
              <a:defRPr/>
            </a:pPr>
            <a:r>
              <a:rPr lang="en-GB" altLang="en-US" sz="1707" dirty="0">
                <a:solidFill>
                  <a:srgbClr val="FFFFFF"/>
                </a:solidFill>
              </a:rPr>
              <a:t>Hitting</a:t>
            </a:r>
          </a:p>
          <a:p>
            <a:pPr marL="0" indent="0" algn="ctr" defTabSz="1300460" eaLnBrk="1" hangingPunct="1">
              <a:buNone/>
              <a:defRPr/>
            </a:pPr>
            <a:r>
              <a:rPr lang="en-GB" altLang="en-US" sz="1707" dirty="0">
                <a:solidFill>
                  <a:srgbClr val="FFFFFF"/>
                </a:solidFill>
              </a:rPr>
              <a:t>Slapping</a:t>
            </a:r>
          </a:p>
          <a:p>
            <a:pPr marL="0" indent="0" algn="ctr" defTabSz="1300460" eaLnBrk="1" hangingPunct="1">
              <a:buNone/>
              <a:defRPr/>
            </a:pPr>
            <a:r>
              <a:rPr lang="en-GB" altLang="en-US" sz="1707" dirty="0">
                <a:solidFill>
                  <a:srgbClr val="FFFFFF"/>
                </a:solidFill>
              </a:rPr>
              <a:t>Misuse of medication</a:t>
            </a:r>
          </a:p>
          <a:p>
            <a:pPr marL="0" indent="0" algn="ctr" defTabSz="1300460" eaLnBrk="1" hangingPunct="1">
              <a:buNone/>
              <a:defRPr/>
            </a:pPr>
            <a:r>
              <a:rPr lang="en-GB" altLang="en-US" sz="1707" dirty="0">
                <a:solidFill>
                  <a:srgbClr val="FFFFFF"/>
                </a:solidFill>
              </a:rPr>
              <a:t>Improper restraint</a:t>
            </a:r>
            <a:r>
              <a:rPr lang="en-GB" sz="1707" dirty="0">
                <a:solidFill>
                  <a:srgbClr val="000000"/>
                </a:solidFill>
              </a:rPr>
              <a:t> </a:t>
            </a:r>
          </a:p>
          <a:p>
            <a:pPr marL="0" indent="0" algn="ctr" defTabSz="1300460">
              <a:buNone/>
              <a:defRPr/>
            </a:pPr>
            <a:r>
              <a:rPr lang="en-GB" sz="1707" dirty="0">
                <a:solidFill>
                  <a:srgbClr val="FFFFFF"/>
                </a:solidFill>
              </a:rPr>
              <a:t>Shaking</a:t>
            </a:r>
          </a:p>
          <a:p>
            <a:pPr marL="0" indent="0" algn="ctr" defTabSz="1300460">
              <a:buNone/>
              <a:defRPr/>
            </a:pPr>
            <a:r>
              <a:rPr lang="en-GB" sz="1707" dirty="0">
                <a:solidFill>
                  <a:srgbClr val="FFFFFF"/>
                </a:solidFill>
              </a:rPr>
              <a:t>Throwing </a:t>
            </a:r>
          </a:p>
          <a:p>
            <a:pPr marL="0" indent="0" algn="ctr" defTabSz="1300460">
              <a:buNone/>
              <a:defRPr/>
            </a:pPr>
            <a:r>
              <a:rPr lang="en-GB" sz="1707" dirty="0">
                <a:solidFill>
                  <a:srgbClr val="FFFFFF"/>
                </a:solidFill>
              </a:rPr>
              <a:t>Poisoning</a:t>
            </a:r>
          </a:p>
          <a:p>
            <a:pPr marL="0" indent="0" algn="ctr" defTabSz="1300460">
              <a:buNone/>
              <a:defRPr/>
            </a:pPr>
            <a:r>
              <a:rPr lang="en-GB" sz="1707" dirty="0">
                <a:solidFill>
                  <a:srgbClr val="FFFFFF"/>
                </a:solidFill>
              </a:rPr>
              <a:t>Burning or scalding </a:t>
            </a:r>
          </a:p>
          <a:p>
            <a:pPr marL="0" indent="0" algn="ctr" defTabSz="1300460">
              <a:buNone/>
              <a:defRPr/>
            </a:pPr>
            <a:r>
              <a:rPr lang="en-GB" sz="1707" dirty="0">
                <a:solidFill>
                  <a:srgbClr val="FFFFFF"/>
                </a:solidFill>
              </a:rPr>
              <a:t>Suffocating</a:t>
            </a:r>
            <a:endParaRPr lang="en-GB" altLang="en-US" sz="1707" dirty="0">
              <a:solidFill>
                <a:srgbClr val="FFFFFF"/>
              </a:solidFill>
            </a:endParaRPr>
          </a:p>
          <a:p>
            <a:pPr marL="0" indent="0" defTabSz="1300460" eaLnBrk="1" hangingPunct="1">
              <a:buNone/>
              <a:defRPr/>
            </a:pPr>
            <a:endParaRPr lang="en-GB" altLang="en-US" sz="1920" dirty="0">
              <a:solidFill>
                <a:srgbClr val="FFFFFF"/>
              </a:solidFill>
            </a:endParaRPr>
          </a:p>
          <a:p>
            <a:pPr marL="0" indent="0" defTabSz="1300460" eaLnBrk="1" hangingPunct="1">
              <a:buNone/>
              <a:defRPr/>
            </a:pPr>
            <a:endParaRPr lang="en-GB" altLang="en-US" sz="1920" dirty="0">
              <a:solidFill>
                <a:srgbClr val="FFFFFF"/>
              </a:solidFill>
            </a:endParaRPr>
          </a:p>
          <a:p>
            <a:pPr marL="0" indent="0" defTabSz="1300460" eaLnBrk="1" hangingPunct="1">
              <a:buNone/>
              <a:defRPr/>
            </a:pPr>
            <a:r>
              <a:rPr lang="en-GB" altLang="en-US" sz="1920" dirty="0">
                <a:solidFill>
                  <a:srgbClr val="FFFFFF"/>
                </a:solidFill>
              </a:rPr>
              <a:t>Cc</a:t>
            </a:r>
          </a:p>
          <a:p>
            <a:pPr marL="0" indent="0" defTabSz="1300460" eaLnBrk="1" hangingPunct="1">
              <a:buNone/>
              <a:defRPr/>
            </a:pPr>
            <a:endParaRPr lang="en-GB" altLang="en-US" sz="2667" dirty="0">
              <a:solidFill>
                <a:srgbClr val="000000"/>
              </a:solidFill>
            </a:endParaRPr>
          </a:p>
          <a:p>
            <a:pPr marL="365754" lvl="1" indent="0" defTabSz="1300460" eaLnBrk="1" hangingPunct="1">
              <a:buNone/>
              <a:defRPr/>
            </a:pPr>
            <a:endParaRPr lang="en-GB" altLang="en-US" sz="2347" dirty="0">
              <a:solidFill>
                <a:srgbClr val="000000"/>
              </a:solidFill>
            </a:endParaRPr>
          </a:p>
        </p:txBody>
      </p:sp>
      <p:sp>
        <p:nvSpPr>
          <p:cNvPr id="5" name="Rectangle 4">
            <a:extLst>
              <a:ext uri="{FF2B5EF4-FFF2-40B4-BE49-F238E27FC236}">
                <a16:creationId xmlns:a16="http://schemas.microsoft.com/office/drawing/2014/main" id="{96C3BA47-65C1-4714-8CB1-428082314F22}"/>
              </a:ext>
            </a:extLst>
          </p:cNvPr>
          <p:cNvSpPr/>
          <p:nvPr/>
        </p:nvSpPr>
        <p:spPr>
          <a:xfrm>
            <a:off x="1264358" y="2161129"/>
            <a:ext cx="2572417" cy="1287302"/>
          </a:xfrm>
          <a:prstGeom prst="rect">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hangingPunct="1">
              <a:defRPr/>
            </a:pPr>
            <a:r>
              <a:rPr lang="en-GB" sz="2844" kern="1200" dirty="0">
                <a:solidFill>
                  <a:srgbClr val="FFFFFF"/>
                </a:solidFill>
                <a:latin typeface="Arial" panose="020B0604020202020204" pitchFamily="34" charset="0"/>
                <a:cs typeface="Arial" panose="020B0604020202020204" pitchFamily="34" charset="0"/>
              </a:rPr>
              <a:t>Physical abuse</a:t>
            </a:r>
          </a:p>
        </p:txBody>
      </p:sp>
      <p:sp>
        <p:nvSpPr>
          <p:cNvPr id="6" name="Arrow: Down 5">
            <a:extLst>
              <a:ext uri="{FF2B5EF4-FFF2-40B4-BE49-F238E27FC236}">
                <a16:creationId xmlns:a16="http://schemas.microsoft.com/office/drawing/2014/main" id="{300E3022-DC97-41EC-908C-F7A636D0A32E}"/>
              </a:ext>
            </a:extLst>
          </p:cNvPr>
          <p:cNvSpPr/>
          <p:nvPr/>
        </p:nvSpPr>
        <p:spPr>
          <a:xfrm>
            <a:off x="2318139" y="3551721"/>
            <a:ext cx="448226" cy="341690"/>
          </a:xfrm>
          <a:prstGeom prst="downArrow">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hangingPunct="1">
              <a:defRPr/>
            </a:pPr>
            <a:endParaRPr lang="en-GB" sz="2560" kern="1200">
              <a:solidFill>
                <a:srgbClr val="FFFFFF"/>
              </a:solidFill>
              <a:latin typeface="Helvetica Neue"/>
            </a:endParaRPr>
          </a:p>
        </p:txBody>
      </p:sp>
      <p:sp>
        <p:nvSpPr>
          <p:cNvPr id="7" name="Rectangle 6">
            <a:extLst>
              <a:ext uri="{FF2B5EF4-FFF2-40B4-BE49-F238E27FC236}">
                <a16:creationId xmlns:a16="http://schemas.microsoft.com/office/drawing/2014/main" id="{32967090-D22B-46F3-AA58-A057F940B9E1}"/>
              </a:ext>
            </a:extLst>
          </p:cNvPr>
          <p:cNvSpPr/>
          <p:nvPr/>
        </p:nvSpPr>
        <p:spPr>
          <a:xfrm>
            <a:off x="4321729" y="2161130"/>
            <a:ext cx="2572417" cy="1300393"/>
          </a:xfrm>
          <a:prstGeom prst="rect">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hangingPunct="1">
              <a:defRPr/>
            </a:pPr>
            <a:r>
              <a:rPr lang="en-GB" sz="2844" kern="1200" dirty="0">
                <a:solidFill>
                  <a:srgbClr val="FFFFFF"/>
                </a:solidFill>
                <a:latin typeface="Arial" panose="020B0604020202020204" pitchFamily="34" charset="0"/>
                <a:cs typeface="Arial" panose="020B0604020202020204" pitchFamily="34" charset="0"/>
              </a:rPr>
              <a:t>Sexual abuse</a:t>
            </a:r>
          </a:p>
        </p:txBody>
      </p:sp>
      <p:sp>
        <p:nvSpPr>
          <p:cNvPr id="8" name="Rectangle 7">
            <a:extLst>
              <a:ext uri="{FF2B5EF4-FFF2-40B4-BE49-F238E27FC236}">
                <a16:creationId xmlns:a16="http://schemas.microsoft.com/office/drawing/2014/main" id="{F69EFAA5-6628-4965-89D2-8B073B203304}"/>
              </a:ext>
            </a:extLst>
          </p:cNvPr>
          <p:cNvSpPr/>
          <p:nvPr/>
        </p:nvSpPr>
        <p:spPr>
          <a:xfrm>
            <a:off x="4427250" y="4080256"/>
            <a:ext cx="2466894" cy="3335615"/>
          </a:xfrm>
          <a:prstGeom prst="rect">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hangingPunct="1">
              <a:defRPr/>
            </a:pPr>
            <a:endParaRPr lang="en-GB" sz="1707" kern="1200" dirty="0">
              <a:solidFill>
                <a:srgbClr val="FFFFFF"/>
              </a:solidFill>
              <a:latin typeface="Arial" panose="020B0604020202020204" pitchFamily="34" charset="0"/>
              <a:cs typeface="Arial" panose="020B0604020202020204" pitchFamily="34" charset="0"/>
            </a:endParaRPr>
          </a:p>
          <a:p>
            <a:pPr defTabSz="1300460" hangingPunct="1">
              <a:defRPr/>
            </a:pPr>
            <a:r>
              <a:rPr lang="en-GB" sz="1707" kern="1200" dirty="0">
                <a:solidFill>
                  <a:srgbClr val="FFFFFF"/>
                </a:solidFill>
                <a:latin typeface="Arial" panose="020B0604020202020204" pitchFamily="34" charset="0"/>
                <a:cs typeface="Arial" panose="020B0604020202020204" pitchFamily="34" charset="0"/>
              </a:rPr>
              <a:t>Sexual teasing or innuendo</a:t>
            </a:r>
          </a:p>
          <a:p>
            <a:pPr defTabSz="1300460" hangingPunct="1">
              <a:defRPr/>
            </a:pPr>
            <a:r>
              <a:rPr lang="en-GB" sz="1707" kern="1200" dirty="0">
                <a:solidFill>
                  <a:srgbClr val="FFFFFF"/>
                </a:solidFill>
                <a:latin typeface="Arial" panose="020B0604020202020204" pitchFamily="34" charset="0"/>
                <a:cs typeface="Arial" panose="020B0604020202020204" pitchFamily="34" charset="0"/>
              </a:rPr>
              <a:t>Indecent images </a:t>
            </a:r>
          </a:p>
          <a:p>
            <a:pPr defTabSz="1300460" hangingPunct="1">
              <a:defRPr/>
            </a:pPr>
            <a:r>
              <a:rPr lang="en-GB" sz="1707" kern="1200" dirty="0">
                <a:solidFill>
                  <a:srgbClr val="FFFFFF"/>
                </a:solidFill>
                <a:latin typeface="Arial" panose="020B0604020202020204" pitchFamily="34" charset="0"/>
                <a:cs typeface="Arial" panose="020B0604020202020204" pitchFamily="34" charset="0"/>
              </a:rPr>
              <a:t>Rape</a:t>
            </a:r>
          </a:p>
          <a:p>
            <a:pPr defTabSz="1300460" hangingPunct="1">
              <a:defRPr/>
            </a:pPr>
            <a:r>
              <a:rPr lang="en-GB" sz="1707" kern="1200" dirty="0">
                <a:solidFill>
                  <a:srgbClr val="FFFFFF"/>
                </a:solidFill>
                <a:latin typeface="Arial" panose="020B0604020202020204" pitchFamily="34" charset="0"/>
                <a:cs typeface="Arial" panose="020B0604020202020204" pitchFamily="34" charset="0"/>
              </a:rPr>
              <a:t> Indecent exposure</a:t>
            </a:r>
          </a:p>
          <a:p>
            <a:pPr defTabSz="1300460" hangingPunct="1">
              <a:defRPr/>
            </a:pPr>
            <a:r>
              <a:rPr lang="en-GB" sz="1707" kern="1200" dirty="0">
                <a:solidFill>
                  <a:srgbClr val="FFFFFF"/>
                </a:solidFill>
                <a:latin typeface="Arial" panose="020B0604020202020204" pitchFamily="34" charset="0"/>
                <a:cs typeface="Arial" panose="020B0604020202020204" pitchFamily="34" charset="0"/>
              </a:rPr>
              <a:t> Sexual harassment</a:t>
            </a:r>
          </a:p>
          <a:p>
            <a:pPr defTabSz="1300460" hangingPunct="1">
              <a:defRPr/>
            </a:pPr>
            <a:r>
              <a:rPr lang="en-GB" sz="1707" kern="1200" dirty="0">
                <a:solidFill>
                  <a:srgbClr val="FFFFFF"/>
                </a:solidFill>
                <a:latin typeface="Arial" panose="020B0604020202020204" pitchFamily="34" charset="0"/>
                <a:cs typeface="Arial" panose="020B0604020202020204" pitchFamily="34" charset="0"/>
              </a:rPr>
              <a:t>Inappropriate looking or touching</a:t>
            </a:r>
          </a:p>
          <a:p>
            <a:pPr algn="l" defTabSz="1300460" hangingPunct="1">
              <a:defRPr/>
            </a:pPr>
            <a:endParaRPr lang="en-GB" sz="2560" kern="1200" dirty="0">
              <a:solidFill>
                <a:srgbClr val="FFFFFF"/>
              </a:solidFill>
              <a:latin typeface="Helvetica Neue"/>
            </a:endParaRPr>
          </a:p>
        </p:txBody>
      </p:sp>
      <p:sp>
        <p:nvSpPr>
          <p:cNvPr id="9" name="Rectangle 8">
            <a:extLst>
              <a:ext uri="{FF2B5EF4-FFF2-40B4-BE49-F238E27FC236}">
                <a16:creationId xmlns:a16="http://schemas.microsoft.com/office/drawing/2014/main" id="{BE39E6BD-A3A7-457B-9E76-9305EFC9978D}"/>
              </a:ext>
            </a:extLst>
          </p:cNvPr>
          <p:cNvSpPr/>
          <p:nvPr/>
        </p:nvSpPr>
        <p:spPr>
          <a:xfrm>
            <a:off x="7380085" y="2161129"/>
            <a:ext cx="2572417" cy="1287302"/>
          </a:xfrm>
          <a:prstGeom prst="rect">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hangingPunct="1">
              <a:defRPr/>
            </a:pPr>
            <a:r>
              <a:rPr lang="en-GB" sz="2844" kern="1200" dirty="0">
                <a:solidFill>
                  <a:srgbClr val="FFFFFF"/>
                </a:solidFill>
                <a:latin typeface="Arial" panose="020B0604020202020204" pitchFamily="34" charset="0"/>
                <a:cs typeface="Arial" panose="020B0604020202020204" pitchFamily="34" charset="0"/>
              </a:rPr>
              <a:t>Psychological &amp; Emotional  abuse</a:t>
            </a:r>
          </a:p>
        </p:txBody>
      </p:sp>
      <p:sp>
        <p:nvSpPr>
          <p:cNvPr id="10" name="Rectangle 9">
            <a:extLst>
              <a:ext uri="{FF2B5EF4-FFF2-40B4-BE49-F238E27FC236}">
                <a16:creationId xmlns:a16="http://schemas.microsoft.com/office/drawing/2014/main" id="{B21C8F19-66F6-4C9A-88BA-8DA215158732}"/>
              </a:ext>
            </a:extLst>
          </p:cNvPr>
          <p:cNvSpPr/>
          <p:nvPr/>
        </p:nvSpPr>
        <p:spPr>
          <a:xfrm>
            <a:off x="13495101" y="2178864"/>
            <a:ext cx="2572415" cy="1258261"/>
          </a:xfrm>
          <a:prstGeom prst="rect">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hangingPunct="1">
              <a:defRPr/>
            </a:pPr>
            <a:r>
              <a:rPr lang="en-GB" sz="2844" kern="1200" dirty="0">
                <a:solidFill>
                  <a:srgbClr val="FFFFFF"/>
                </a:solidFill>
                <a:latin typeface="Arial" panose="020B0604020202020204" pitchFamily="34" charset="0"/>
                <a:cs typeface="Arial" panose="020B0604020202020204" pitchFamily="34" charset="0"/>
              </a:rPr>
              <a:t>Financial abuse</a:t>
            </a:r>
          </a:p>
        </p:txBody>
      </p:sp>
      <p:sp>
        <p:nvSpPr>
          <p:cNvPr id="11" name="Rectangle 10">
            <a:extLst>
              <a:ext uri="{FF2B5EF4-FFF2-40B4-BE49-F238E27FC236}">
                <a16:creationId xmlns:a16="http://schemas.microsoft.com/office/drawing/2014/main" id="{EEF132EC-231F-4564-83AE-74B630205831}"/>
              </a:ext>
            </a:extLst>
          </p:cNvPr>
          <p:cNvSpPr/>
          <p:nvPr/>
        </p:nvSpPr>
        <p:spPr>
          <a:xfrm>
            <a:off x="7380086" y="4046245"/>
            <a:ext cx="2572416" cy="3335615"/>
          </a:xfrm>
          <a:prstGeom prst="rect">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300460" hangingPunct="1"/>
            <a:r>
              <a:rPr lang="en-GB" sz="1707" kern="1200" dirty="0">
                <a:solidFill>
                  <a:srgbClr val="FFFFFF"/>
                </a:solidFill>
                <a:latin typeface="Arial" panose="020B0604020202020204" pitchFamily="34" charset="0"/>
                <a:cs typeface="Arial" panose="020B0604020202020204" pitchFamily="34" charset="0"/>
              </a:rPr>
              <a:t>Humiliation</a:t>
            </a:r>
          </a:p>
          <a:p>
            <a:pPr algn="l" defTabSz="1300460" hangingPunct="1"/>
            <a:r>
              <a:rPr lang="en-GB" sz="1707" kern="1200" dirty="0">
                <a:solidFill>
                  <a:srgbClr val="FFFFFF"/>
                </a:solidFill>
                <a:latin typeface="Arial" panose="020B0604020202020204" pitchFamily="34" charset="0"/>
                <a:cs typeface="Arial" panose="020B0604020202020204" pitchFamily="34" charset="0"/>
              </a:rPr>
              <a:t>Blaming</a:t>
            </a:r>
          </a:p>
          <a:p>
            <a:pPr algn="l" defTabSz="1300460" hangingPunct="1"/>
            <a:r>
              <a:rPr lang="en-GB" sz="1707" kern="1200" dirty="0">
                <a:solidFill>
                  <a:srgbClr val="FFFFFF"/>
                </a:solidFill>
                <a:latin typeface="Arial" panose="020B0604020202020204" pitchFamily="34" charset="0"/>
                <a:cs typeface="Arial" panose="020B0604020202020204" pitchFamily="34" charset="0"/>
              </a:rPr>
              <a:t>Controlling</a:t>
            </a:r>
          </a:p>
          <a:p>
            <a:pPr algn="l" defTabSz="1300460" hangingPunct="1"/>
            <a:r>
              <a:rPr lang="en-GB" sz="1707" kern="1200" dirty="0">
                <a:solidFill>
                  <a:srgbClr val="FFFFFF"/>
                </a:solidFill>
                <a:latin typeface="Arial" panose="020B0604020202020204" pitchFamily="34" charset="0"/>
                <a:cs typeface="Arial" panose="020B0604020202020204" pitchFamily="34" charset="0"/>
              </a:rPr>
              <a:t>Cyber abuse Making a vulnerable person feel worthless, unloved or inadequate, </a:t>
            </a:r>
          </a:p>
          <a:p>
            <a:pPr algn="l" defTabSz="1300460" hangingPunct="1"/>
            <a:r>
              <a:rPr lang="en-GB" sz="1707" kern="1200" dirty="0">
                <a:solidFill>
                  <a:srgbClr val="FFFFFF"/>
                </a:solidFill>
                <a:latin typeface="Arial" panose="020B0604020202020204" pitchFamily="34" charset="0"/>
                <a:cs typeface="Arial" panose="020B0604020202020204" pitchFamily="34" charset="0"/>
              </a:rPr>
              <a:t>Not giving them opportunities to express their views</a:t>
            </a:r>
          </a:p>
          <a:p>
            <a:pPr algn="l" defTabSz="1300460" hangingPunct="1"/>
            <a:r>
              <a:rPr lang="en-GB" sz="1707" kern="1200" dirty="0">
                <a:solidFill>
                  <a:srgbClr val="FFFFFF"/>
                </a:solidFill>
                <a:latin typeface="Arial" panose="020B0604020202020204" pitchFamily="34" charset="0"/>
                <a:cs typeface="Arial" panose="020B0604020202020204" pitchFamily="34" charset="0"/>
              </a:rPr>
              <a:t>Imposing inappropriate expectations</a:t>
            </a:r>
          </a:p>
        </p:txBody>
      </p:sp>
      <p:sp>
        <p:nvSpPr>
          <p:cNvPr id="12" name="Rectangle 11">
            <a:extLst>
              <a:ext uri="{FF2B5EF4-FFF2-40B4-BE49-F238E27FC236}">
                <a16:creationId xmlns:a16="http://schemas.microsoft.com/office/drawing/2014/main" id="{5B63DCF3-0521-4C52-81F2-212DA3891071}"/>
              </a:ext>
            </a:extLst>
          </p:cNvPr>
          <p:cNvSpPr/>
          <p:nvPr/>
        </p:nvSpPr>
        <p:spPr>
          <a:xfrm>
            <a:off x="13495102" y="4041712"/>
            <a:ext cx="2587766" cy="3335610"/>
          </a:xfrm>
          <a:prstGeom prst="rect">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hangingPunct="1">
              <a:defRPr/>
            </a:pPr>
            <a:r>
              <a:rPr lang="en-GB" sz="1707" kern="1200" dirty="0">
                <a:solidFill>
                  <a:srgbClr val="FFFFFF"/>
                </a:solidFill>
                <a:latin typeface="Arial" panose="020B0604020202020204" pitchFamily="34" charset="0"/>
                <a:cs typeface="Arial" panose="020B0604020202020204" pitchFamily="34" charset="0"/>
              </a:rPr>
              <a:t>Unauthorised withdrawal from accounts</a:t>
            </a:r>
          </a:p>
          <a:p>
            <a:pPr defTabSz="1300460" hangingPunct="1">
              <a:defRPr/>
            </a:pPr>
            <a:r>
              <a:rPr lang="en-GB" sz="1707" kern="1200" dirty="0">
                <a:solidFill>
                  <a:srgbClr val="FFFFFF"/>
                </a:solidFill>
                <a:latin typeface="Arial" panose="020B0604020202020204" pitchFamily="34" charset="0"/>
                <a:cs typeface="Arial" panose="020B0604020202020204" pitchFamily="34" charset="0"/>
              </a:rPr>
              <a:t>Theft</a:t>
            </a:r>
          </a:p>
          <a:p>
            <a:pPr defTabSz="1300460" hangingPunct="1">
              <a:defRPr/>
            </a:pPr>
            <a:r>
              <a:rPr lang="en-GB" sz="1707" kern="1200" dirty="0">
                <a:solidFill>
                  <a:srgbClr val="FFFFFF"/>
                </a:solidFill>
                <a:latin typeface="Arial" panose="020B0604020202020204" pitchFamily="34" charset="0"/>
                <a:cs typeface="Arial" panose="020B0604020202020204" pitchFamily="34" charset="0"/>
              </a:rPr>
              <a:t>Fraud</a:t>
            </a:r>
          </a:p>
          <a:p>
            <a:pPr defTabSz="1300460" hangingPunct="1">
              <a:defRPr/>
            </a:pPr>
            <a:r>
              <a:rPr lang="en-GB" sz="1707" kern="1200" dirty="0">
                <a:solidFill>
                  <a:srgbClr val="FFFFFF"/>
                </a:solidFill>
                <a:latin typeface="Arial" panose="020B0604020202020204" pitchFamily="34" charset="0"/>
                <a:cs typeface="Arial" panose="020B0604020202020204" pitchFamily="34" charset="0"/>
              </a:rPr>
              <a:t>     Exploitation Pressure in connection with wills or inheritance</a:t>
            </a:r>
          </a:p>
          <a:p>
            <a:pPr defTabSz="1300460" hangingPunct="1">
              <a:defRPr/>
            </a:pPr>
            <a:r>
              <a:rPr lang="en-GB" sz="1707" kern="1200" dirty="0">
                <a:solidFill>
                  <a:srgbClr val="FFFFFF"/>
                </a:solidFill>
                <a:latin typeface="Arial" panose="020B0604020202020204" pitchFamily="34" charset="0"/>
                <a:cs typeface="Arial" panose="020B0604020202020204" pitchFamily="34" charset="0"/>
              </a:rPr>
              <a:t>Internet scamming</a:t>
            </a:r>
          </a:p>
          <a:p>
            <a:pPr defTabSz="1300460" hangingPunct="1">
              <a:defRPr/>
            </a:pPr>
            <a:r>
              <a:rPr lang="en-GB" sz="1707" kern="1200" dirty="0">
                <a:solidFill>
                  <a:srgbClr val="FFFFFF"/>
                </a:solidFill>
                <a:latin typeface="Arial" panose="020B0604020202020204" pitchFamily="34" charset="0"/>
                <a:cs typeface="Arial" panose="020B0604020202020204" pitchFamily="34" charset="0"/>
              </a:rPr>
              <a:t>Misappropriation of property, possessions or benefits</a:t>
            </a:r>
          </a:p>
        </p:txBody>
      </p:sp>
      <p:sp>
        <p:nvSpPr>
          <p:cNvPr id="17" name="Rectangle 16">
            <a:extLst>
              <a:ext uri="{FF2B5EF4-FFF2-40B4-BE49-F238E27FC236}">
                <a16:creationId xmlns:a16="http://schemas.microsoft.com/office/drawing/2014/main" id="{C0C72872-B177-40F0-834D-CF9724A3AA50}"/>
              </a:ext>
            </a:extLst>
          </p:cNvPr>
          <p:cNvSpPr/>
          <p:nvPr/>
        </p:nvSpPr>
        <p:spPr>
          <a:xfrm>
            <a:off x="10438442" y="2174220"/>
            <a:ext cx="2572416" cy="1275218"/>
          </a:xfrm>
          <a:prstGeom prst="rect">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hangingPunct="1">
              <a:defRPr/>
            </a:pPr>
            <a:r>
              <a:rPr lang="en-GB" sz="2844" kern="1200" dirty="0">
                <a:solidFill>
                  <a:srgbClr val="FFFFFF"/>
                </a:solidFill>
                <a:latin typeface="Arial" panose="020B0604020202020204" pitchFamily="34" charset="0"/>
                <a:cs typeface="Arial" panose="020B0604020202020204" pitchFamily="34" charset="0"/>
              </a:rPr>
              <a:t>Extremism</a:t>
            </a:r>
          </a:p>
        </p:txBody>
      </p:sp>
      <p:sp>
        <p:nvSpPr>
          <p:cNvPr id="18" name="Rectangle 17">
            <a:extLst>
              <a:ext uri="{FF2B5EF4-FFF2-40B4-BE49-F238E27FC236}">
                <a16:creationId xmlns:a16="http://schemas.microsoft.com/office/drawing/2014/main" id="{1603A368-604E-42E3-B0AC-A300AACF82C7}"/>
              </a:ext>
            </a:extLst>
          </p:cNvPr>
          <p:cNvSpPr/>
          <p:nvPr/>
        </p:nvSpPr>
        <p:spPr>
          <a:xfrm>
            <a:off x="10438442" y="4041711"/>
            <a:ext cx="2572416" cy="3335615"/>
          </a:xfrm>
          <a:prstGeom prst="rect">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300460" hangingPunct="1">
              <a:defRPr/>
            </a:pPr>
            <a:r>
              <a:rPr lang="en-GB" sz="1707" kern="1200" dirty="0">
                <a:solidFill>
                  <a:srgbClr val="FFFFFF"/>
                </a:solidFill>
                <a:latin typeface="Arial" panose="020B0604020202020204" pitchFamily="34" charset="0"/>
                <a:cs typeface="Arial" panose="020B0604020202020204" pitchFamily="34" charset="0"/>
              </a:rPr>
              <a:t>Extremism goes beyond terrorism. Includes people who target the young,  vulnerable  by seeking to sow division between communities on the basis of race, faith or denomination; justifies discrimination towards women and girls</a:t>
            </a:r>
          </a:p>
        </p:txBody>
      </p:sp>
      <p:sp>
        <p:nvSpPr>
          <p:cNvPr id="19" name="Rectangle 18">
            <a:extLst>
              <a:ext uri="{FF2B5EF4-FFF2-40B4-BE49-F238E27FC236}">
                <a16:creationId xmlns:a16="http://schemas.microsoft.com/office/drawing/2014/main" id="{2B5A80E3-F4AE-44FA-9E2E-E3645528D234}"/>
              </a:ext>
            </a:extLst>
          </p:cNvPr>
          <p:cNvSpPr/>
          <p:nvPr/>
        </p:nvSpPr>
        <p:spPr>
          <a:xfrm>
            <a:off x="1326159" y="7660834"/>
            <a:ext cx="3648442" cy="856634"/>
          </a:xfrm>
          <a:prstGeom prst="rect">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hangingPunct="1">
              <a:defRPr/>
            </a:pPr>
            <a:r>
              <a:rPr lang="en-GB" sz="2844" kern="1200" dirty="0">
                <a:solidFill>
                  <a:srgbClr val="FFFFFF"/>
                </a:solidFill>
                <a:latin typeface="Arial" panose="020B0604020202020204" pitchFamily="34" charset="0"/>
                <a:cs typeface="Arial" panose="020B0604020202020204" pitchFamily="34" charset="0"/>
              </a:rPr>
              <a:t>Neglect / Omission</a:t>
            </a:r>
          </a:p>
        </p:txBody>
      </p:sp>
      <p:sp>
        <p:nvSpPr>
          <p:cNvPr id="20" name="Arrow: Down 19">
            <a:extLst>
              <a:ext uri="{FF2B5EF4-FFF2-40B4-BE49-F238E27FC236}">
                <a16:creationId xmlns:a16="http://schemas.microsoft.com/office/drawing/2014/main" id="{87B8AC1B-365A-469F-A709-5B25BFB6E5BE}"/>
              </a:ext>
            </a:extLst>
          </p:cNvPr>
          <p:cNvSpPr/>
          <p:nvPr/>
        </p:nvSpPr>
        <p:spPr>
          <a:xfrm>
            <a:off x="5383823" y="3560726"/>
            <a:ext cx="448226" cy="341690"/>
          </a:xfrm>
          <a:prstGeom prst="downArrow">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hangingPunct="1">
              <a:defRPr/>
            </a:pPr>
            <a:endParaRPr lang="en-GB" sz="2560" kern="1200">
              <a:solidFill>
                <a:srgbClr val="FFFFFF"/>
              </a:solidFill>
              <a:latin typeface="Helvetica Neue"/>
            </a:endParaRPr>
          </a:p>
        </p:txBody>
      </p:sp>
      <p:sp>
        <p:nvSpPr>
          <p:cNvPr id="21" name="Arrow: Down 20">
            <a:extLst>
              <a:ext uri="{FF2B5EF4-FFF2-40B4-BE49-F238E27FC236}">
                <a16:creationId xmlns:a16="http://schemas.microsoft.com/office/drawing/2014/main" id="{1DD65785-EA59-443E-824E-D8B29BAF50AA}"/>
              </a:ext>
            </a:extLst>
          </p:cNvPr>
          <p:cNvSpPr/>
          <p:nvPr/>
        </p:nvSpPr>
        <p:spPr>
          <a:xfrm>
            <a:off x="8372745" y="3560725"/>
            <a:ext cx="448226" cy="341690"/>
          </a:xfrm>
          <a:prstGeom prst="downArrow">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hangingPunct="1">
              <a:defRPr/>
            </a:pPr>
            <a:endParaRPr lang="en-GB" sz="2560" kern="1200">
              <a:solidFill>
                <a:srgbClr val="FFFFFF"/>
              </a:solidFill>
              <a:latin typeface="Helvetica Neue"/>
            </a:endParaRPr>
          </a:p>
        </p:txBody>
      </p:sp>
      <p:sp>
        <p:nvSpPr>
          <p:cNvPr id="22" name="Arrow: Down 21">
            <a:extLst>
              <a:ext uri="{FF2B5EF4-FFF2-40B4-BE49-F238E27FC236}">
                <a16:creationId xmlns:a16="http://schemas.microsoft.com/office/drawing/2014/main" id="{B12A7903-0EC1-4665-9CA5-9B7750947A96}"/>
              </a:ext>
            </a:extLst>
          </p:cNvPr>
          <p:cNvSpPr/>
          <p:nvPr/>
        </p:nvSpPr>
        <p:spPr>
          <a:xfrm>
            <a:off x="11500537" y="3563724"/>
            <a:ext cx="448226" cy="341690"/>
          </a:xfrm>
          <a:prstGeom prst="downArrow">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hangingPunct="1">
              <a:defRPr/>
            </a:pPr>
            <a:endParaRPr lang="en-GB" sz="2560" kern="1200">
              <a:solidFill>
                <a:srgbClr val="FFFFFF"/>
              </a:solidFill>
              <a:latin typeface="Helvetica Neue"/>
            </a:endParaRPr>
          </a:p>
        </p:txBody>
      </p:sp>
      <p:sp>
        <p:nvSpPr>
          <p:cNvPr id="23" name="Arrow: Down 22">
            <a:extLst>
              <a:ext uri="{FF2B5EF4-FFF2-40B4-BE49-F238E27FC236}">
                <a16:creationId xmlns:a16="http://schemas.microsoft.com/office/drawing/2014/main" id="{9FD3A6D5-792A-4262-9916-564AE254BA8F}"/>
              </a:ext>
            </a:extLst>
          </p:cNvPr>
          <p:cNvSpPr/>
          <p:nvPr/>
        </p:nvSpPr>
        <p:spPr>
          <a:xfrm>
            <a:off x="14557195" y="3551719"/>
            <a:ext cx="448226" cy="341690"/>
          </a:xfrm>
          <a:prstGeom prst="downArrow">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hangingPunct="1">
              <a:defRPr/>
            </a:pPr>
            <a:endParaRPr lang="en-GB" sz="2560" kern="1200">
              <a:solidFill>
                <a:srgbClr val="FFFFFF"/>
              </a:solidFill>
              <a:latin typeface="Helvetica Neue"/>
            </a:endParaRPr>
          </a:p>
        </p:txBody>
      </p:sp>
      <p:sp>
        <p:nvSpPr>
          <p:cNvPr id="24" name="Slide Number Placeholder 3">
            <a:extLst>
              <a:ext uri="{FF2B5EF4-FFF2-40B4-BE49-F238E27FC236}">
                <a16:creationId xmlns:a16="http://schemas.microsoft.com/office/drawing/2014/main" id="{95C7DD30-ACC2-4180-A739-8DFC95259010}"/>
              </a:ext>
            </a:extLst>
          </p:cNvPr>
          <p:cNvSpPr>
            <a:spLocks noGrp="1"/>
          </p:cNvSpPr>
          <p:nvPr>
            <p:ph type="sldNum" sz="quarter" idx="12"/>
          </p:nvPr>
        </p:nvSpPr>
        <p:spPr>
          <a:xfrm>
            <a:off x="12246451" y="9040142"/>
            <a:ext cx="272510" cy="287258"/>
          </a:xfrm>
        </p:spPr>
        <p:txBody>
          <a:bodyPr/>
          <a:lstStyle/>
          <a:p>
            <a:pPr algn="l" defTabSz="1300460" hangingPunct="1"/>
            <a:fld id="{0C288060-685E-4AC8-B764-C3461FC5BC67}" type="slidenum">
              <a:rPr lang="en-GB" kern="1200"/>
              <a:pPr algn="l" defTabSz="1300460" hangingPunct="1"/>
              <a:t>22</a:t>
            </a:fld>
            <a:endParaRPr lang="en-GB" kern="1200"/>
          </a:p>
        </p:txBody>
      </p:sp>
      <p:sp>
        <p:nvSpPr>
          <p:cNvPr id="25" name="Line">
            <a:extLst>
              <a:ext uri="{FF2B5EF4-FFF2-40B4-BE49-F238E27FC236}">
                <a16:creationId xmlns:a16="http://schemas.microsoft.com/office/drawing/2014/main" id="{1A691CF1-C3AE-430B-9A98-1587FBE87474}"/>
              </a:ext>
            </a:extLst>
          </p:cNvPr>
          <p:cNvSpPr/>
          <p:nvPr/>
        </p:nvSpPr>
        <p:spPr>
          <a:xfrm flipV="1">
            <a:off x="593131" y="8748506"/>
            <a:ext cx="16083876" cy="0"/>
          </a:xfrm>
          <a:prstGeom prst="line">
            <a:avLst/>
          </a:prstGeom>
          <a:ln w="25400">
            <a:solidFill>
              <a:srgbClr val="9C9A00"/>
            </a:solidFill>
          </a:ln>
        </p:spPr>
        <p:txBody>
          <a:bodyPr lIns="45720" rIns="45720"/>
          <a:lstStyle/>
          <a:p>
            <a:pPr defTabSz="584154"/>
            <a:endParaRPr sz="3699">
              <a:latin typeface="Helvetica Neue"/>
            </a:endParaRPr>
          </a:p>
        </p:txBody>
      </p:sp>
      <p:pic>
        <p:nvPicPr>
          <p:cNvPr id="26" name="Disclosure &amp; Barring Service_2592_AW (RGB).png" descr="Disclosure &amp; Barring Service_2592_AW (RGB).png">
            <a:extLst>
              <a:ext uri="{FF2B5EF4-FFF2-40B4-BE49-F238E27FC236}">
                <a16:creationId xmlns:a16="http://schemas.microsoft.com/office/drawing/2014/main" id="{FB3799A4-0435-4CD3-8D85-6B5455649CBA}"/>
              </a:ext>
            </a:extLst>
          </p:cNvPr>
          <p:cNvPicPr>
            <a:picLocks noChangeAspect="1"/>
          </p:cNvPicPr>
          <p:nvPr/>
        </p:nvPicPr>
        <p:blipFill>
          <a:blip r:embed="rId3"/>
          <a:srcRect/>
          <a:stretch>
            <a:fillRect/>
          </a:stretch>
        </p:blipFill>
        <p:spPr>
          <a:xfrm>
            <a:off x="1258735" y="8932354"/>
            <a:ext cx="723900" cy="389150"/>
          </a:xfrm>
          <a:prstGeom prst="rect">
            <a:avLst/>
          </a:prstGeom>
          <a:ln w="12700">
            <a:miter lim="400000"/>
          </a:ln>
        </p:spPr>
      </p:pic>
      <p:sp>
        <p:nvSpPr>
          <p:cNvPr id="27" name="Making Recruitment Safer">
            <a:extLst>
              <a:ext uri="{FF2B5EF4-FFF2-40B4-BE49-F238E27FC236}">
                <a16:creationId xmlns:a16="http://schemas.microsoft.com/office/drawing/2014/main" id="{D43EE957-823C-4A28-A31D-A57042502D82}"/>
              </a:ext>
            </a:extLst>
          </p:cNvPr>
          <p:cNvSpPr txBox="1"/>
          <p:nvPr/>
        </p:nvSpPr>
        <p:spPr>
          <a:xfrm>
            <a:off x="3987712" y="9055106"/>
            <a:ext cx="2172068" cy="317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1400" i="1">
                <a:latin typeface="Arial"/>
                <a:ea typeface="Arial"/>
                <a:cs typeface="Arial"/>
                <a:sym typeface="Arial"/>
              </a:defRPr>
            </a:lvl1pPr>
          </a:lstStyle>
          <a:p>
            <a:pPr defTabSz="584154"/>
            <a:r>
              <a:rPr sz="1399" dirty="0"/>
              <a:t>Making Recruitment Safer</a:t>
            </a:r>
          </a:p>
        </p:txBody>
      </p:sp>
      <p:sp>
        <p:nvSpPr>
          <p:cNvPr id="28" name="Rectangle 27">
            <a:extLst>
              <a:ext uri="{FF2B5EF4-FFF2-40B4-BE49-F238E27FC236}">
                <a16:creationId xmlns:a16="http://schemas.microsoft.com/office/drawing/2014/main" id="{07105452-ABE0-4F9C-9C33-8C5957D9EE3B}"/>
              </a:ext>
            </a:extLst>
          </p:cNvPr>
          <p:cNvSpPr/>
          <p:nvPr/>
        </p:nvSpPr>
        <p:spPr>
          <a:xfrm>
            <a:off x="5689864" y="7660833"/>
            <a:ext cx="10377651" cy="853595"/>
          </a:xfrm>
          <a:prstGeom prst="rect">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300460" hangingPunct="1">
              <a:defRPr/>
            </a:pPr>
            <a:r>
              <a:rPr lang="en-GB" sz="1707" kern="1200" dirty="0">
                <a:solidFill>
                  <a:srgbClr val="FFFFFF"/>
                </a:solidFill>
                <a:latin typeface="Arial" panose="020B0604020202020204" pitchFamily="34" charset="0"/>
                <a:cs typeface="Arial" panose="020B0604020202020204" pitchFamily="34" charset="0"/>
              </a:rPr>
              <a:t>Untreated weight loss. Failing to administer reasonable care resulting in pressure sores or uncharacteristic problems with continence. Poor hygiene, soiled cloths not changed, insufficient food or drink. Unmet social or care needs.</a:t>
            </a:r>
          </a:p>
        </p:txBody>
      </p:sp>
      <p:sp>
        <p:nvSpPr>
          <p:cNvPr id="29" name="Arrow: Down 28">
            <a:extLst>
              <a:ext uri="{FF2B5EF4-FFF2-40B4-BE49-F238E27FC236}">
                <a16:creationId xmlns:a16="http://schemas.microsoft.com/office/drawing/2014/main" id="{DC5BFCAB-13CC-4D51-95D5-0080A89197CD}"/>
              </a:ext>
            </a:extLst>
          </p:cNvPr>
          <p:cNvSpPr/>
          <p:nvPr/>
        </p:nvSpPr>
        <p:spPr>
          <a:xfrm rot="16200000">
            <a:off x="5108119" y="7917606"/>
            <a:ext cx="448226" cy="341690"/>
          </a:xfrm>
          <a:prstGeom prst="downArrow">
            <a:avLst/>
          </a:prstGeom>
          <a:solidFill>
            <a:srgbClr val="9C9A00"/>
          </a:solidFill>
          <a:ln>
            <a:solidFill>
              <a:srgbClr val="9B9C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300460" hangingPunct="1">
              <a:defRPr/>
            </a:pPr>
            <a:endParaRPr lang="en-GB" sz="2560" kern="1200">
              <a:solidFill>
                <a:srgbClr val="FFFFFF"/>
              </a:solidFill>
              <a:latin typeface="Helvetica Neue"/>
            </a:endParaRPr>
          </a:p>
        </p:txBody>
      </p:sp>
    </p:spTree>
    <p:extLst>
      <p:ext uri="{BB962C8B-B14F-4D97-AF65-F5344CB8AC3E}">
        <p14:creationId xmlns:p14="http://schemas.microsoft.com/office/powerpoint/2010/main" val="2679072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A5186519-3FFC-4FF2-BD18-DAD9FA3E24BD}"/>
              </a:ext>
            </a:extLst>
          </p:cNvPr>
          <p:cNvSpPr/>
          <p:nvPr/>
        </p:nvSpPr>
        <p:spPr>
          <a:xfrm rot="5400000">
            <a:off x="11588320" y="4927288"/>
            <a:ext cx="4915182" cy="921173"/>
          </a:xfrm>
          <a:prstGeom prst="roundRect">
            <a:avLst/>
          </a:prstGeom>
          <a:ln>
            <a:solidFill>
              <a:srgbClr val="8F23B3"/>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GB" sz="1991" dirty="0">
                <a:solidFill>
                  <a:schemeClr val="tx1"/>
                </a:solidFill>
                <a:latin typeface="Arial" panose="020B0604020202020204" pitchFamily="34" charset="0"/>
                <a:cs typeface="Arial" panose="020B0604020202020204" pitchFamily="34" charset="0"/>
              </a:rPr>
              <a:t>Case can be closed at any stage</a:t>
            </a:r>
            <a:endParaRPr lang="en-GB" sz="1422" dirty="0">
              <a:solidFill>
                <a:schemeClr val="tx1"/>
              </a:solidFill>
              <a:latin typeface="Arial" panose="020B0604020202020204" pitchFamily="34" charset="0"/>
              <a:cs typeface="Arial" panose="020B0604020202020204" pitchFamily="34" charset="0"/>
            </a:endParaRPr>
          </a:p>
        </p:txBody>
      </p:sp>
      <p:sp>
        <p:nvSpPr>
          <p:cNvPr id="25" name="Up Arrow 24">
            <a:extLst>
              <a:ext uri="{FF2B5EF4-FFF2-40B4-BE49-F238E27FC236}">
                <a16:creationId xmlns:a16="http://schemas.microsoft.com/office/drawing/2014/main" id="{518CAB12-27AB-4371-895E-C42A2D46DE9E}"/>
              </a:ext>
            </a:extLst>
          </p:cNvPr>
          <p:cNvSpPr/>
          <p:nvPr/>
        </p:nvSpPr>
        <p:spPr>
          <a:xfrm rot="5400000">
            <a:off x="12766869" y="2622099"/>
            <a:ext cx="614116" cy="1433690"/>
          </a:xfrm>
          <a:prstGeom prst="upArrow">
            <a:avLst/>
          </a:prstGeom>
          <a:ln>
            <a:solidFill>
              <a:srgbClr val="8F23B3"/>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5262">
              <a:latin typeface="Arial" panose="020B0604020202020204" pitchFamily="34" charset="0"/>
              <a:cs typeface="Arial" panose="020B0604020202020204" pitchFamily="34" charset="0"/>
            </a:endParaRPr>
          </a:p>
        </p:txBody>
      </p:sp>
      <p:sp>
        <p:nvSpPr>
          <p:cNvPr id="26" name="Up Arrow 25">
            <a:extLst>
              <a:ext uri="{FF2B5EF4-FFF2-40B4-BE49-F238E27FC236}">
                <a16:creationId xmlns:a16="http://schemas.microsoft.com/office/drawing/2014/main" id="{4A9153E7-1156-4A57-A69A-1F0CA8847DEA}"/>
              </a:ext>
            </a:extLst>
          </p:cNvPr>
          <p:cNvSpPr/>
          <p:nvPr/>
        </p:nvSpPr>
        <p:spPr>
          <a:xfrm rot="5400000">
            <a:off x="12766869" y="3647130"/>
            <a:ext cx="614116" cy="1433690"/>
          </a:xfrm>
          <a:prstGeom prst="upArrow">
            <a:avLst/>
          </a:prstGeom>
          <a:ln>
            <a:solidFill>
              <a:srgbClr val="8F23B3"/>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5262">
              <a:latin typeface="Arial" panose="020B0604020202020204" pitchFamily="34" charset="0"/>
              <a:cs typeface="Arial" panose="020B0604020202020204" pitchFamily="34" charset="0"/>
            </a:endParaRPr>
          </a:p>
        </p:txBody>
      </p:sp>
      <p:sp>
        <p:nvSpPr>
          <p:cNvPr id="27" name="Up Arrow 26">
            <a:extLst>
              <a:ext uri="{FF2B5EF4-FFF2-40B4-BE49-F238E27FC236}">
                <a16:creationId xmlns:a16="http://schemas.microsoft.com/office/drawing/2014/main" id="{7FAAC773-45C1-471B-AF8D-1C70DBB1F3A0}"/>
              </a:ext>
            </a:extLst>
          </p:cNvPr>
          <p:cNvSpPr/>
          <p:nvPr/>
        </p:nvSpPr>
        <p:spPr>
          <a:xfrm rot="5400000">
            <a:off x="12766869" y="4672161"/>
            <a:ext cx="614116" cy="1433690"/>
          </a:xfrm>
          <a:prstGeom prst="upArrow">
            <a:avLst/>
          </a:prstGeom>
          <a:ln>
            <a:solidFill>
              <a:srgbClr val="8F23B3"/>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5262">
              <a:latin typeface="Arial" panose="020B0604020202020204" pitchFamily="34" charset="0"/>
              <a:cs typeface="Arial" panose="020B0604020202020204" pitchFamily="34" charset="0"/>
            </a:endParaRPr>
          </a:p>
        </p:txBody>
      </p:sp>
      <p:sp>
        <p:nvSpPr>
          <p:cNvPr id="28" name="Up Arrow 27">
            <a:extLst>
              <a:ext uri="{FF2B5EF4-FFF2-40B4-BE49-F238E27FC236}">
                <a16:creationId xmlns:a16="http://schemas.microsoft.com/office/drawing/2014/main" id="{2F28F219-2A0E-42C4-BA7D-02ADF5223EB1}"/>
              </a:ext>
            </a:extLst>
          </p:cNvPr>
          <p:cNvSpPr/>
          <p:nvPr/>
        </p:nvSpPr>
        <p:spPr>
          <a:xfrm rot="5400000">
            <a:off x="12766869" y="5694935"/>
            <a:ext cx="614116" cy="1433690"/>
          </a:xfrm>
          <a:prstGeom prst="upArrow">
            <a:avLst/>
          </a:prstGeom>
          <a:ln>
            <a:solidFill>
              <a:srgbClr val="8F23B3"/>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5262">
              <a:latin typeface="Arial" panose="020B0604020202020204" pitchFamily="34" charset="0"/>
              <a:cs typeface="Arial" panose="020B0604020202020204" pitchFamily="34" charset="0"/>
            </a:endParaRPr>
          </a:p>
        </p:txBody>
      </p:sp>
      <p:sp>
        <p:nvSpPr>
          <p:cNvPr id="29" name="Up Arrow 28">
            <a:extLst>
              <a:ext uri="{FF2B5EF4-FFF2-40B4-BE49-F238E27FC236}">
                <a16:creationId xmlns:a16="http://schemas.microsoft.com/office/drawing/2014/main" id="{E087003F-F08C-4C5B-9465-8F244B67093C}"/>
              </a:ext>
            </a:extLst>
          </p:cNvPr>
          <p:cNvSpPr/>
          <p:nvPr/>
        </p:nvSpPr>
        <p:spPr>
          <a:xfrm rot="5400000">
            <a:off x="12766869" y="6719966"/>
            <a:ext cx="614116" cy="1433690"/>
          </a:xfrm>
          <a:prstGeom prst="upArrow">
            <a:avLst/>
          </a:prstGeom>
          <a:ln>
            <a:solidFill>
              <a:srgbClr val="8F23B3"/>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5262">
              <a:latin typeface="Arial" panose="020B0604020202020204" pitchFamily="34" charset="0"/>
              <a:cs typeface="Arial" panose="020B0604020202020204" pitchFamily="34" charset="0"/>
            </a:endParaRPr>
          </a:p>
        </p:txBody>
      </p:sp>
      <p:sp>
        <p:nvSpPr>
          <p:cNvPr id="8" name="Isosceles Triangle 7">
            <a:extLst>
              <a:ext uri="{FF2B5EF4-FFF2-40B4-BE49-F238E27FC236}">
                <a16:creationId xmlns:a16="http://schemas.microsoft.com/office/drawing/2014/main" id="{7743831D-DBEC-4822-80E6-6AC76F46F69E}"/>
              </a:ext>
            </a:extLst>
          </p:cNvPr>
          <p:cNvSpPr/>
          <p:nvPr/>
        </p:nvSpPr>
        <p:spPr>
          <a:xfrm>
            <a:off x="5408331" y="2213329"/>
            <a:ext cx="5735037" cy="5735037"/>
          </a:xfrm>
          <a:prstGeom prst="triangle">
            <a:avLst/>
          </a:prstGeom>
          <a:solidFill>
            <a:srgbClr val="9C9A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alpha val="90000"/>
              <a:hueOff val="0"/>
              <a:satOff val="0"/>
              <a:lumOff val="0"/>
              <a:alphaOff val="0"/>
            </a:schemeClr>
          </a:fillRef>
          <a:effectRef idx="2">
            <a:schemeClr val="accent6">
              <a:alpha val="90000"/>
              <a:hueOff val="0"/>
              <a:satOff val="0"/>
              <a:lumOff val="0"/>
              <a:alphaOff val="0"/>
            </a:schemeClr>
          </a:effectRef>
          <a:fontRef idx="minor">
            <a:schemeClr val="lt1"/>
          </a:fontRef>
        </p:style>
      </p:sp>
      <p:sp>
        <p:nvSpPr>
          <p:cNvPr id="31" name="Up Arrow 30">
            <a:extLst>
              <a:ext uri="{FF2B5EF4-FFF2-40B4-BE49-F238E27FC236}">
                <a16:creationId xmlns:a16="http://schemas.microsoft.com/office/drawing/2014/main" id="{3A57B9E6-662B-4E21-B510-CDE2C72ED987}"/>
              </a:ext>
            </a:extLst>
          </p:cNvPr>
          <p:cNvSpPr/>
          <p:nvPr/>
        </p:nvSpPr>
        <p:spPr>
          <a:xfrm rot="5400000">
            <a:off x="7340318" y="2724836"/>
            <a:ext cx="510258" cy="1332089"/>
          </a:xfrm>
          <a:prstGeom prst="upArrow">
            <a:avLst/>
          </a:prstGeom>
          <a:ln>
            <a:solidFill>
              <a:srgbClr val="8F23B3"/>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5262">
              <a:latin typeface="Arial" panose="020B0604020202020204" pitchFamily="34" charset="0"/>
              <a:cs typeface="Arial" panose="020B0604020202020204" pitchFamily="34" charset="0"/>
            </a:endParaRPr>
          </a:p>
        </p:txBody>
      </p:sp>
      <p:sp>
        <p:nvSpPr>
          <p:cNvPr id="48140" name="Slide Number Placeholder 3">
            <a:extLst>
              <a:ext uri="{FF2B5EF4-FFF2-40B4-BE49-F238E27FC236}">
                <a16:creationId xmlns:a16="http://schemas.microsoft.com/office/drawing/2014/main" id="{D4609A1F-6483-41F7-8BBB-41CB5E75EF32}"/>
              </a:ext>
            </a:extLst>
          </p:cNvPr>
          <p:cNvSpPr>
            <a:spLocks noGrp="1" noChangeArrowheads="1"/>
          </p:cNvSpPr>
          <p:nvPr>
            <p:ph type="sldNum" sz="quarter" idx="12"/>
          </p:nvPr>
        </p:nvSpPr>
        <p:spPr bwMode="auto">
          <a:xfrm>
            <a:off x="8484503" y="9186307"/>
            <a:ext cx="360676" cy="5690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8" tIns="65024" rIns="130048" bIns="65024" numCol="1" rtlCol="0" anchor="ctr" anchorCtr="0" compatLnSpc="1">
            <a:prstTxWarp prst="textNoShape">
              <a:avLst/>
            </a:prstTxWarp>
            <a:spAutoFit/>
          </a:bodyPr>
          <a:lstStyle>
            <a:defPPr>
              <a:defRPr lang="en-US"/>
            </a:defPPr>
            <a:lvl1pPr algn="r" rtl="0" eaLnBrk="1" fontAlgn="base" hangingPunct="1">
              <a:spcBef>
                <a:spcPct val="0"/>
              </a:spcBef>
              <a:spcAft>
                <a:spcPct val="0"/>
              </a:spcAft>
              <a:defRPr sz="1422" kern="1200">
                <a:solidFill>
                  <a:srgbClr val="7F7F7F"/>
                </a:solidFill>
                <a:latin typeface="Arial" panose="020B0604020202020204" pitchFamily="34" charset="0"/>
                <a:ea typeface="+mn-ea"/>
                <a:cs typeface="Arial" panose="020B0604020202020204" pitchFamily="34" charset="0"/>
              </a:defRPr>
            </a:lvl1pPr>
            <a:lvl2pPr marL="65021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300427"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950641"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60085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251068" algn="l" defTabSz="1300427"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901281" algn="l" defTabSz="1300427"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551495" algn="l" defTabSz="1300427"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5201709" algn="l" defTabSz="1300427"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FontTx/>
              <a:buNone/>
              <a:defRPr/>
            </a:pPr>
            <a:fld id="{FFD1A7E9-94A6-4A9E-B281-C38C0466FBAF}" type="slidenum">
              <a:rPr lang="en-GB" altLang="en-US" smtClean="0"/>
              <a:pPr>
                <a:spcBef>
                  <a:spcPct val="0"/>
                </a:spcBef>
                <a:buClrTx/>
                <a:buFontTx/>
                <a:buNone/>
                <a:defRPr/>
              </a:pPr>
              <a:t>23</a:t>
            </a:fld>
            <a:endParaRPr lang="en-GB" altLang="en-US">
              <a:latin typeface="Times New Roman" panose="02020603050405020304" pitchFamily="18" charset="0"/>
            </a:endParaRPr>
          </a:p>
        </p:txBody>
      </p:sp>
      <p:sp>
        <p:nvSpPr>
          <p:cNvPr id="5" name="Rounded Rectangle 4">
            <a:extLst>
              <a:ext uri="{FF2B5EF4-FFF2-40B4-BE49-F238E27FC236}">
                <a16:creationId xmlns:a16="http://schemas.microsoft.com/office/drawing/2014/main" id="{F2DF063A-1EED-4243-8298-7CE808951DC3}"/>
              </a:ext>
            </a:extLst>
          </p:cNvPr>
          <p:cNvSpPr/>
          <p:nvPr/>
        </p:nvSpPr>
        <p:spPr>
          <a:xfrm>
            <a:off x="2833785" y="2930283"/>
            <a:ext cx="4199468" cy="921173"/>
          </a:xfrm>
          <a:prstGeom prst="roundRect">
            <a:avLst/>
          </a:prstGeom>
          <a:ln>
            <a:solidFill>
              <a:srgbClr val="8F23B3"/>
            </a:solidFill>
          </a:ln>
        </p:spPr>
        <p:style>
          <a:lnRef idx="2">
            <a:schemeClr val="dk1"/>
          </a:lnRef>
          <a:fillRef idx="1">
            <a:schemeClr val="lt1"/>
          </a:fillRef>
          <a:effectRef idx="0">
            <a:schemeClr val="dk1"/>
          </a:effectRef>
          <a:fontRef idx="minor">
            <a:schemeClr val="dk1"/>
          </a:fontRef>
        </p:style>
        <p:txBody>
          <a:bodyPr anchor="ctr"/>
          <a:lstStyle/>
          <a:p>
            <a:pPr>
              <a:defRPr/>
            </a:pPr>
            <a:r>
              <a:rPr lang="en-GB" sz="1707" b="1" dirty="0">
                <a:solidFill>
                  <a:schemeClr val="tx1"/>
                </a:solidFill>
                <a:latin typeface="Arial" panose="020B0604020202020204" pitchFamily="34" charset="0"/>
                <a:cs typeface="Arial" panose="020B0604020202020204" pitchFamily="34" charset="0"/>
              </a:rPr>
              <a:t>Relevant offences </a:t>
            </a:r>
          </a:p>
          <a:p>
            <a:pPr>
              <a:defRPr/>
            </a:pPr>
            <a:r>
              <a:rPr lang="en-GB" sz="1707" b="1" dirty="0">
                <a:solidFill>
                  <a:schemeClr val="tx1"/>
                </a:solidFill>
                <a:latin typeface="Arial" panose="020B0604020202020204" pitchFamily="34" charset="0"/>
                <a:cs typeface="Arial" panose="020B0604020202020204" pitchFamily="34" charset="0"/>
              </a:rPr>
              <a:t>(</a:t>
            </a:r>
            <a:r>
              <a:rPr lang="en-GB" sz="1707" dirty="0">
                <a:solidFill>
                  <a:schemeClr val="tx1"/>
                </a:solidFill>
                <a:latin typeface="Arial" panose="020B0604020202020204" pitchFamily="34" charset="0"/>
                <a:cs typeface="Arial" panose="020B0604020202020204" pitchFamily="34" charset="0"/>
              </a:rPr>
              <a:t>Autobar) without representations</a:t>
            </a:r>
          </a:p>
        </p:txBody>
      </p:sp>
      <p:sp>
        <p:nvSpPr>
          <p:cNvPr id="9" name="Freeform 8">
            <a:extLst>
              <a:ext uri="{FF2B5EF4-FFF2-40B4-BE49-F238E27FC236}">
                <a16:creationId xmlns:a16="http://schemas.microsoft.com/office/drawing/2014/main" id="{23E3DAE3-DCCE-40F1-A2E1-D654F33F43E7}"/>
              </a:ext>
            </a:extLst>
          </p:cNvPr>
          <p:cNvSpPr/>
          <p:nvPr/>
        </p:nvSpPr>
        <p:spPr>
          <a:xfrm>
            <a:off x="8261477" y="6003113"/>
            <a:ext cx="4197210" cy="815058"/>
          </a:xfrm>
          <a:custGeom>
            <a:avLst/>
            <a:gdLst>
              <a:gd name="connsiteX0" fmla="*/ 0 w 2952318"/>
              <a:gd name="connsiteY0" fmla="*/ 95562 h 573363"/>
              <a:gd name="connsiteX1" fmla="*/ 27990 w 2952318"/>
              <a:gd name="connsiteY1" fmla="*/ 27989 h 573363"/>
              <a:gd name="connsiteX2" fmla="*/ 95563 w 2952318"/>
              <a:gd name="connsiteY2" fmla="*/ 0 h 573363"/>
              <a:gd name="connsiteX3" fmla="*/ 2856756 w 2952318"/>
              <a:gd name="connsiteY3" fmla="*/ 0 h 573363"/>
              <a:gd name="connsiteX4" fmla="*/ 2924329 w 2952318"/>
              <a:gd name="connsiteY4" fmla="*/ 27990 h 573363"/>
              <a:gd name="connsiteX5" fmla="*/ 2952318 w 2952318"/>
              <a:gd name="connsiteY5" fmla="*/ 95563 h 573363"/>
              <a:gd name="connsiteX6" fmla="*/ 2952318 w 2952318"/>
              <a:gd name="connsiteY6" fmla="*/ 477801 h 573363"/>
              <a:gd name="connsiteX7" fmla="*/ 2924329 w 2952318"/>
              <a:gd name="connsiteY7" fmla="*/ 545374 h 573363"/>
              <a:gd name="connsiteX8" fmla="*/ 2856756 w 2952318"/>
              <a:gd name="connsiteY8" fmla="*/ 573363 h 573363"/>
              <a:gd name="connsiteX9" fmla="*/ 95562 w 2952318"/>
              <a:gd name="connsiteY9" fmla="*/ 573363 h 573363"/>
              <a:gd name="connsiteX10" fmla="*/ 27989 w 2952318"/>
              <a:gd name="connsiteY10" fmla="*/ 545373 h 573363"/>
              <a:gd name="connsiteX11" fmla="*/ 0 w 2952318"/>
              <a:gd name="connsiteY11" fmla="*/ 477800 h 573363"/>
              <a:gd name="connsiteX12" fmla="*/ 0 w 2952318"/>
              <a:gd name="connsiteY12" fmla="*/ 95562 h 5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2318" h="573363">
                <a:moveTo>
                  <a:pt x="0" y="95562"/>
                </a:moveTo>
                <a:cubicBezTo>
                  <a:pt x="0" y="70217"/>
                  <a:pt x="10068" y="45911"/>
                  <a:pt x="27990" y="27989"/>
                </a:cubicBezTo>
                <a:cubicBezTo>
                  <a:pt x="45911" y="10068"/>
                  <a:pt x="70218" y="0"/>
                  <a:pt x="95563" y="0"/>
                </a:cubicBezTo>
                <a:lnTo>
                  <a:pt x="2856756" y="0"/>
                </a:lnTo>
                <a:cubicBezTo>
                  <a:pt x="2882101" y="0"/>
                  <a:pt x="2906407" y="10068"/>
                  <a:pt x="2924329" y="27990"/>
                </a:cubicBezTo>
                <a:cubicBezTo>
                  <a:pt x="2942250" y="45911"/>
                  <a:pt x="2952318" y="70218"/>
                  <a:pt x="2952318" y="95563"/>
                </a:cubicBezTo>
                <a:lnTo>
                  <a:pt x="2952318" y="477801"/>
                </a:lnTo>
                <a:cubicBezTo>
                  <a:pt x="2952318" y="503146"/>
                  <a:pt x="2942250" y="527452"/>
                  <a:pt x="2924329" y="545374"/>
                </a:cubicBezTo>
                <a:cubicBezTo>
                  <a:pt x="2906408" y="563295"/>
                  <a:pt x="2882101" y="573363"/>
                  <a:pt x="2856756" y="573363"/>
                </a:cubicBezTo>
                <a:lnTo>
                  <a:pt x="95562" y="573363"/>
                </a:lnTo>
                <a:cubicBezTo>
                  <a:pt x="70217" y="573363"/>
                  <a:pt x="45911" y="563295"/>
                  <a:pt x="27989" y="545373"/>
                </a:cubicBezTo>
                <a:cubicBezTo>
                  <a:pt x="10068" y="527452"/>
                  <a:pt x="0" y="503145"/>
                  <a:pt x="0" y="477800"/>
                </a:cubicBezTo>
                <a:lnTo>
                  <a:pt x="0" y="95562"/>
                </a:lnTo>
                <a:close/>
              </a:path>
            </a:pathLst>
          </a:custGeom>
          <a:ln>
            <a:solidFill>
              <a:srgbClr val="8F23B3"/>
            </a:solidFill>
          </a:ln>
        </p:spPr>
        <p:style>
          <a:lnRef idx="2">
            <a:schemeClr val="dk1"/>
          </a:lnRef>
          <a:fillRef idx="1">
            <a:schemeClr val="lt1"/>
          </a:fillRef>
          <a:effectRef idx="0">
            <a:schemeClr val="dk1"/>
          </a:effectRef>
          <a:fontRef idx="minor">
            <a:schemeClr val="dk1"/>
          </a:fontRef>
        </p:style>
        <p:txBody>
          <a:bodyPr lIns="115668" tIns="115668" rIns="115668" bIns="115668"/>
          <a:lstStyle/>
          <a:p>
            <a:pPr defTabSz="885012">
              <a:lnSpc>
                <a:spcPct val="90000"/>
              </a:lnSpc>
              <a:spcAft>
                <a:spcPct val="35000"/>
              </a:spcAft>
              <a:defRPr/>
            </a:pPr>
            <a:r>
              <a:rPr lang="en-GB" sz="1707" b="1" dirty="0">
                <a:solidFill>
                  <a:srgbClr val="000000"/>
                </a:solidFill>
                <a:latin typeface="Arial" panose="020B0604020202020204" pitchFamily="34" charset="0"/>
                <a:cs typeface="Arial" panose="020B0604020202020204" pitchFamily="34" charset="0"/>
              </a:rPr>
              <a:t>Stage 2</a:t>
            </a:r>
          </a:p>
          <a:p>
            <a:pPr marL="81277" lvl="1" indent="-81277" defTabSz="885012">
              <a:lnSpc>
                <a:spcPct val="90000"/>
              </a:lnSpc>
              <a:spcAft>
                <a:spcPct val="15000"/>
              </a:spcAft>
              <a:defRPr/>
            </a:pPr>
            <a:r>
              <a:rPr lang="en-GB" sz="1707" dirty="0">
                <a:solidFill>
                  <a:srgbClr val="000000"/>
                </a:solidFill>
                <a:latin typeface="Arial" panose="020B0604020202020204" pitchFamily="34" charset="0"/>
                <a:cs typeface="Arial" panose="020B0604020202020204" pitchFamily="34" charset="0"/>
              </a:rPr>
              <a:t>Information Gathering and Assessment</a:t>
            </a:r>
          </a:p>
        </p:txBody>
      </p:sp>
      <p:sp>
        <p:nvSpPr>
          <p:cNvPr id="10" name="Rounded Rectangle 9">
            <a:extLst>
              <a:ext uri="{FF2B5EF4-FFF2-40B4-BE49-F238E27FC236}">
                <a16:creationId xmlns:a16="http://schemas.microsoft.com/office/drawing/2014/main" id="{910FD5C5-EB43-4B4B-92F5-16AE050E7C0E}"/>
              </a:ext>
            </a:extLst>
          </p:cNvPr>
          <p:cNvSpPr/>
          <p:nvPr/>
        </p:nvSpPr>
        <p:spPr>
          <a:xfrm>
            <a:off x="9385855" y="1702052"/>
            <a:ext cx="4199468" cy="921173"/>
          </a:xfrm>
          <a:prstGeom prst="roundRect">
            <a:avLst/>
          </a:prstGeom>
          <a:ln>
            <a:solidFill>
              <a:srgbClr val="8F23B3"/>
            </a:solidFill>
          </a:ln>
        </p:spPr>
        <p:style>
          <a:lnRef idx="2">
            <a:schemeClr val="dk1"/>
          </a:lnRef>
          <a:fillRef idx="1">
            <a:schemeClr val="lt1"/>
          </a:fillRef>
          <a:effectRef idx="0">
            <a:schemeClr val="dk1"/>
          </a:effectRef>
          <a:fontRef idx="minor">
            <a:schemeClr val="dk1"/>
          </a:fontRef>
        </p:style>
        <p:txBody>
          <a:bodyPr anchor="ctr"/>
          <a:lstStyle/>
          <a:p>
            <a:pPr>
              <a:defRPr/>
            </a:pPr>
            <a:r>
              <a:rPr lang="en-GB" sz="1707" b="1" dirty="0">
                <a:solidFill>
                  <a:schemeClr val="tx1"/>
                </a:solidFill>
                <a:latin typeface="Arial" panose="020B0604020202020204" pitchFamily="34" charset="0"/>
                <a:cs typeface="Arial" panose="020B0604020202020204" pitchFamily="34" charset="0"/>
              </a:rPr>
              <a:t>Appeals</a:t>
            </a:r>
            <a:r>
              <a:rPr lang="en-GB" sz="1707" dirty="0">
                <a:solidFill>
                  <a:schemeClr val="tx1"/>
                </a:solidFill>
                <a:latin typeface="Arial" panose="020B0604020202020204" pitchFamily="34" charset="0"/>
                <a:cs typeface="Arial" panose="020B0604020202020204" pitchFamily="34" charset="0"/>
              </a:rPr>
              <a:t> </a:t>
            </a:r>
          </a:p>
          <a:p>
            <a:pPr>
              <a:defRPr/>
            </a:pPr>
            <a:r>
              <a:rPr lang="en-GB" sz="1707" dirty="0">
                <a:solidFill>
                  <a:schemeClr val="tx1"/>
                </a:solidFill>
                <a:latin typeface="Arial" panose="020B0604020202020204" pitchFamily="34" charset="0"/>
                <a:cs typeface="Arial" panose="020B0604020202020204" pitchFamily="34" charset="0"/>
              </a:rPr>
              <a:t>On the grounds of ‘error of fact’ or an ‘error of law’ </a:t>
            </a:r>
          </a:p>
        </p:txBody>
      </p:sp>
      <p:sp>
        <p:nvSpPr>
          <p:cNvPr id="11" name="Rounded Rectangle 10">
            <a:extLst>
              <a:ext uri="{FF2B5EF4-FFF2-40B4-BE49-F238E27FC236}">
                <a16:creationId xmlns:a16="http://schemas.microsoft.com/office/drawing/2014/main" id="{228FC28C-9FBB-4D43-A236-13684908CBF6}"/>
              </a:ext>
            </a:extLst>
          </p:cNvPr>
          <p:cNvSpPr/>
          <p:nvPr/>
        </p:nvSpPr>
        <p:spPr>
          <a:xfrm>
            <a:off x="2833780" y="1702052"/>
            <a:ext cx="4197210" cy="921173"/>
          </a:xfrm>
          <a:prstGeom prst="roundRect">
            <a:avLst/>
          </a:prstGeom>
          <a:ln>
            <a:solidFill>
              <a:srgbClr val="8F23B3"/>
            </a:solidFill>
          </a:ln>
        </p:spPr>
        <p:style>
          <a:lnRef idx="2">
            <a:schemeClr val="dk1"/>
          </a:lnRef>
          <a:fillRef idx="1">
            <a:schemeClr val="lt1"/>
          </a:fillRef>
          <a:effectRef idx="0">
            <a:schemeClr val="dk1"/>
          </a:effectRef>
          <a:fontRef idx="minor">
            <a:schemeClr val="dk1"/>
          </a:fontRef>
        </p:style>
        <p:txBody>
          <a:bodyPr anchor="ctr"/>
          <a:lstStyle/>
          <a:p>
            <a:pPr>
              <a:defRPr/>
            </a:pPr>
            <a:r>
              <a:rPr lang="en-GB" sz="1707" b="1" dirty="0">
                <a:solidFill>
                  <a:schemeClr val="tx1"/>
                </a:solidFill>
                <a:latin typeface="Arial" panose="020B0604020202020204" pitchFamily="34" charset="0"/>
                <a:cs typeface="Arial" panose="020B0604020202020204" pitchFamily="34" charset="0"/>
              </a:rPr>
              <a:t>Reviews</a:t>
            </a:r>
            <a:r>
              <a:rPr lang="en-GB" sz="1707" dirty="0">
                <a:solidFill>
                  <a:schemeClr val="tx1"/>
                </a:solidFill>
                <a:latin typeface="Arial" panose="020B0604020202020204" pitchFamily="34" charset="0"/>
                <a:cs typeface="Arial" panose="020B0604020202020204" pitchFamily="34" charset="0"/>
              </a:rPr>
              <a:t> </a:t>
            </a:r>
          </a:p>
          <a:p>
            <a:pPr>
              <a:defRPr/>
            </a:pPr>
            <a:r>
              <a:rPr lang="en-GB" sz="1707" dirty="0">
                <a:solidFill>
                  <a:schemeClr val="tx1"/>
                </a:solidFill>
                <a:latin typeface="Arial" panose="020B0604020202020204" pitchFamily="34" charset="0"/>
                <a:cs typeface="Arial" panose="020B0604020202020204" pitchFamily="34" charset="0"/>
              </a:rPr>
              <a:t>After minimum barring period or at any time if statutory conditions met</a:t>
            </a:r>
          </a:p>
        </p:txBody>
      </p:sp>
      <p:sp>
        <p:nvSpPr>
          <p:cNvPr id="12" name="Bent Arrow 11">
            <a:extLst>
              <a:ext uri="{FF2B5EF4-FFF2-40B4-BE49-F238E27FC236}">
                <a16:creationId xmlns:a16="http://schemas.microsoft.com/office/drawing/2014/main" id="{4FB35728-1270-489F-822D-D29AC4BF0A36}"/>
              </a:ext>
            </a:extLst>
          </p:cNvPr>
          <p:cNvSpPr/>
          <p:nvPr/>
        </p:nvSpPr>
        <p:spPr>
          <a:xfrm>
            <a:off x="4881580" y="4056921"/>
            <a:ext cx="3379894" cy="1025031"/>
          </a:xfrm>
          <a:prstGeom prst="bentArrow">
            <a:avLst/>
          </a:prstGeom>
          <a:ln>
            <a:solidFill>
              <a:srgbClr val="8F23B3"/>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5262">
              <a:solidFill>
                <a:schemeClr val="tx1"/>
              </a:solidFill>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AB3BE36B-6059-46D6-B588-311EA61E37B7}"/>
              </a:ext>
            </a:extLst>
          </p:cNvPr>
          <p:cNvSpPr/>
          <p:nvPr/>
        </p:nvSpPr>
        <p:spPr>
          <a:xfrm>
            <a:off x="2833785" y="4978088"/>
            <a:ext cx="4199468" cy="921173"/>
          </a:xfrm>
          <a:prstGeom prst="roundRect">
            <a:avLst/>
          </a:prstGeom>
          <a:ln>
            <a:solidFill>
              <a:srgbClr val="8F23B3"/>
            </a:solidFill>
          </a:ln>
        </p:spPr>
        <p:style>
          <a:lnRef idx="2">
            <a:schemeClr val="dk1"/>
          </a:lnRef>
          <a:fillRef idx="1">
            <a:schemeClr val="lt1"/>
          </a:fillRef>
          <a:effectRef idx="0">
            <a:schemeClr val="dk1"/>
          </a:effectRef>
          <a:fontRef idx="minor">
            <a:schemeClr val="dk1"/>
          </a:fontRef>
        </p:style>
        <p:txBody>
          <a:bodyPr anchor="ctr"/>
          <a:lstStyle/>
          <a:p>
            <a:pPr>
              <a:defRPr/>
            </a:pPr>
            <a:r>
              <a:rPr lang="en-GB" sz="1991" b="1" dirty="0">
                <a:solidFill>
                  <a:schemeClr val="tx1"/>
                </a:solidFill>
                <a:latin typeface="Arial" panose="020B0604020202020204" pitchFamily="34" charset="0"/>
                <a:cs typeface="Arial" panose="020B0604020202020204" pitchFamily="34" charset="0"/>
              </a:rPr>
              <a:t>Relevant offences </a:t>
            </a:r>
          </a:p>
          <a:p>
            <a:pPr>
              <a:defRPr/>
            </a:pPr>
            <a:r>
              <a:rPr lang="en-GB" sz="1991" dirty="0">
                <a:solidFill>
                  <a:schemeClr val="tx1"/>
                </a:solidFill>
                <a:latin typeface="Arial" panose="020B0604020202020204" pitchFamily="34" charset="0"/>
                <a:cs typeface="Arial" panose="020B0604020202020204" pitchFamily="34" charset="0"/>
              </a:rPr>
              <a:t>(Autobar) with representations</a:t>
            </a:r>
          </a:p>
          <a:p>
            <a:pPr>
              <a:defRPr/>
            </a:pPr>
            <a:endParaRPr lang="en-GB" sz="1564" dirty="0">
              <a:solidFill>
                <a:schemeClr val="tx1"/>
              </a:solidFill>
              <a:latin typeface="Arial" panose="020B0604020202020204" pitchFamily="34" charset="0"/>
              <a:cs typeface="Arial" panose="020B0604020202020204" pitchFamily="34" charset="0"/>
            </a:endParaRPr>
          </a:p>
        </p:txBody>
      </p:sp>
      <p:sp>
        <p:nvSpPr>
          <p:cNvPr id="14" name="Up Arrow 13">
            <a:extLst>
              <a:ext uri="{FF2B5EF4-FFF2-40B4-BE49-F238E27FC236}">
                <a16:creationId xmlns:a16="http://schemas.microsoft.com/office/drawing/2014/main" id="{77C45F91-F02A-4F14-A070-A73731C76DA5}"/>
              </a:ext>
            </a:extLst>
          </p:cNvPr>
          <p:cNvSpPr/>
          <p:nvPr/>
        </p:nvSpPr>
        <p:spPr>
          <a:xfrm>
            <a:off x="4676123" y="5795401"/>
            <a:ext cx="614116" cy="2050064"/>
          </a:xfrm>
          <a:prstGeom prst="upArrow">
            <a:avLst/>
          </a:prstGeom>
          <a:ln>
            <a:solidFill>
              <a:srgbClr val="8F23B3"/>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5262">
              <a:latin typeface="Arial" panose="020B0604020202020204" pitchFamily="34" charset="0"/>
              <a:cs typeface="Arial" panose="020B0604020202020204" pitchFamily="34" charset="0"/>
            </a:endParaRPr>
          </a:p>
        </p:txBody>
      </p:sp>
      <p:sp>
        <p:nvSpPr>
          <p:cNvPr id="15" name="Freeform 14">
            <a:extLst>
              <a:ext uri="{FF2B5EF4-FFF2-40B4-BE49-F238E27FC236}">
                <a16:creationId xmlns:a16="http://schemas.microsoft.com/office/drawing/2014/main" id="{1C84CE55-C16B-4137-962B-DB8D35F757C8}"/>
              </a:ext>
            </a:extLst>
          </p:cNvPr>
          <p:cNvSpPr/>
          <p:nvPr/>
        </p:nvSpPr>
        <p:spPr>
          <a:xfrm>
            <a:off x="8261477" y="4978084"/>
            <a:ext cx="4197210" cy="815058"/>
          </a:xfrm>
          <a:custGeom>
            <a:avLst/>
            <a:gdLst>
              <a:gd name="connsiteX0" fmla="*/ 0 w 2952318"/>
              <a:gd name="connsiteY0" fmla="*/ 95562 h 573363"/>
              <a:gd name="connsiteX1" fmla="*/ 27990 w 2952318"/>
              <a:gd name="connsiteY1" fmla="*/ 27989 h 573363"/>
              <a:gd name="connsiteX2" fmla="*/ 95563 w 2952318"/>
              <a:gd name="connsiteY2" fmla="*/ 0 h 573363"/>
              <a:gd name="connsiteX3" fmla="*/ 2856756 w 2952318"/>
              <a:gd name="connsiteY3" fmla="*/ 0 h 573363"/>
              <a:gd name="connsiteX4" fmla="*/ 2924329 w 2952318"/>
              <a:gd name="connsiteY4" fmla="*/ 27990 h 573363"/>
              <a:gd name="connsiteX5" fmla="*/ 2952318 w 2952318"/>
              <a:gd name="connsiteY5" fmla="*/ 95563 h 573363"/>
              <a:gd name="connsiteX6" fmla="*/ 2952318 w 2952318"/>
              <a:gd name="connsiteY6" fmla="*/ 477801 h 573363"/>
              <a:gd name="connsiteX7" fmla="*/ 2924329 w 2952318"/>
              <a:gd name="connsiteY7" fmla="*/ 545374 h 573363"/>
              <a:gd name="connsiteX8" fmla="*/ 2856756 w 2952318"/>
              <a:gd name="connsiteY8" fmla="*/ 573363 h 573363"/>
              <a:gd name="connsiteX9" fmla="*/ 95562 w 2952318"/>
              <a:gd name="connsiteY9" fmla="*/ 573363 h 573363"/>
              <a:gd name="connsiteX10" fmla="*/ 27989 w 2952318"/>
              <a:gd name="connsiteY10" fmla="*/ 545373 h 573363"/>
              <a:gd name="connsiteX11" fmla="*/ 0 w 2952318"/>
              <a:gd name="connsiteY11" fmla="*/ 477800 h 573363"/>
              <a:gd name="connsiteX12" fmla="*/ 0 w 2952318"/>
              <a:gd name="connsiteY12" fmla="*/ 95562 h 5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2318" h="573363">
                <a:moveTo>
                  <a:pt x="0" y="95562"/>
                </a:moveTo>
                <a:cubicBezTo>
                  <a:pt x="0" y="70217"/>
                  <a:pt x="10068" y="45911"/>
                  <a:pt x="27990" y="27989"/>
                </a:cubicBezTo>
                <a:cubicBezTo>
                  <a:pt x="45911" y="10068"/>
                  <a:pt x="70218" y="0"/>
                  <a:pt x="95563" y="0"/>
                </a:cubicBezTo>
                <a:lnTo>
                  <a:pt x="2856756" y="0"/>
                </a:lnTo>
                <a:cubicBezTo>
                  <a:pt x="2882101" y="0"/>
                  <a:pt x="2906407" y="10068"/>
                  <a:pt x="2924329" y="27990"/>
                </a:cubicBezTo>
                <a:cubicBezTo>
                  <a:pt x="2942250" y="45911"/>
                  <a:pt x="2952318" y="70218"/>
                  <a:pt x="2952318" y="95563"/>
                </a:cubicBezTo>
                <a:lnTo>
                  <a:pt x="2952318" y="477801"/>
                </a:lnTo>
                <a:cubicBezTo>
                  <a:pt x="2952318" y="503146"/>
                  <a:pt x="2942250" y="527452"/>
                  <a:pt x="2924329" y="545374"/>
                </a:cubicBezTo>
                <a:cubicBezTo>
                  <a:pt x="2906408" y="563295"/>
                  <a:pt x="2882101" y="573363"/>
                  <a:pt x="2856756" y="573363"/>
                </a:cubicBezTo>
                <a:lnTo>
                  <a:pt x="95562" y="573363"/>
                </a:lnTo>
                <a:cubicBezTo>
                  <a:pt x="70217" y="573363"/>
                  <a:pt x="45911" y="563295"/>
                  <a:pt x="27989" y="545373"/>
                </a:cubicBezTo>
                <a:cubicBezTo>
                  <a:pt x="10068" y="527452"/>
                  <a:pt x="0" y="503145"/>
                  <a:pt x="0" y="477800"/>
                </a:cubicBezTo>
                <a:lnTo>
                  <a:pt x="0" y="95562"/>
                </a:lnTo>
                <a:close/>
              </a:path>
            </a:pathLst>
          </a:custGeom>
          <a:ln>
            <a:solidFill>
              <a:srgbClr val="8F23B3"/>
            </a:solidFill>
          </a:ln>
        </p:spPr>
        <p:style>
          <a:lnRef idx="2">
            <a:schemeClr val="dk1"/>
          </a:lnRef>
          <a:fillRef idx="1">
            <a:schemeClr val="lt1"/>
          </a:fillRef>
          <a:effectRef idx="0">
            <a:schemeClr val="dk1"/>
          </a:effectRef>
          <a:fontRef idx="minor">
            <a:schemeClr val="dk1"/>
          </a:fontRef>
        </p:style>
        <p:txBody>
          <a:bodyPr lIns="115668" tIns="115668" rIns="115668" bIns="115668"/>
          <a:lstStyle/>
          <a:p>
            <a:pPr defTabSz="885012">
              <a:lnSpc>
                <a:spcPct val="90000"/>
              </a:lnSpc>
              <a:spcAft>
                <a:spcPct val="35000"/>
              </a:spcAft>
              <a:defRPr/>
            </a:pPr>
            <a:r>
              <a:rPr lang="en-GB" sz="1707" b="1" dirty="0">
                <a:solidFill>
                  <a:srgbClr val="000000"/>
                </a:solidFill>
                <a:latin typeface="Arial" panose="020B0604020202020204" pitchFamily="34" charset="0"/>
                <a:cs typeface="Arial" panose="020B0604020202020204" pitchFamily="34" charset="0"/>
              </a:rPr>
              <a:t>Stage 3</a:t>
            </a:r>
          </a:p>
          <a:p>
            <a:pPr marL="81277" lvl="1" indent="-81277" defTabSz="885012">
              <a:lnSpc>
                <a:spcPct val="90000"/>
              </a:lnSpc>
              <a:spcAft>
                <a:spcPct val="15000"/>
              </a:spcAft>
              <a:defRPr/>
            </a:pPr>
            <a:r>
              <a:rPr lang="en-GB" sz="1707" dirty="0">
                <a:solidFill>
                  <a:srgbClr val="000000"/>
                </a:solidFill>
                <a:latin typeface="Arial" panose="020B0604020202020204" pitchFamily="34" charset="0"/>
                <a:cs typeface="Arial" panose="020B0604020202020204" pitchFamily="34" charset="0"/>
              </a:rPr>
              <a:t>Structured Judgement Process </a:t>
            </a:r>
          </a:p>
        </p:txBody>
      </p:sp>
      <p:sp>
        <p:nvSpPr>
          <p:cNvPr id="16" name="Up Arrow 15">
            <a:extLst>
              <a:ext uri="{FF2B5EF4-FFF2-40B4-BE49-F238E27FC236}">
                <a16:creationId xmlns:a16="http://schemas.microsoft.com/office/drawing/2014/main" id="{534FEE2E-A305-41A9-8205-3D6977B2CFB1}"/>
              </a:ext>
            </a:extLst>
          </p:cNvPr>
          <p:cNvSpPr/>
          <p:nvPr/>
        </p:nvSpPr>
        <p:spPr>
          <a:xfrm>
            <a:off x="10051897" y="5696055"/>
            <a:ext cx="616374" cy="397369"/>
          </a:xfrm>
          <a:prstGeom prst="upArrow">
            <a:avLst/>
          </a:prstGeom>
          <a:ln>
            <a:solidFill>
              <a:srgbClr val="8F23B3"/>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5262">
              <a:latin typeface="Arial" panose="020B0604020202020204" pitchFamily="34" charset="0"/>
              <a:cs typeface="Arial" panose="020B0604020202020204" pitchFamily="34" charset="0"/>
            </a:endParaRPr>
          </a:p>
        </p:txBody>
      </p:sp>
      <p:sp>
        <p:nvSpPr>
          <p:cNvPr id="17" name="Freeform 16">
            <a:extLst>
              <a:ext uri="{FF2B5EF4-FFF2-40B4-BE49-F238E27FC236}">
                <a16:creationId xmlns:a16="http://schemas.microsoft.com/office/drawing/2014/main" id="{1E0D6407-A599-4C9B-85E2-5003A7038934}"/>
              </a:ext>
            </a:extLst>
          </p:cNvPr>
          <p:cNvSpPr/>
          <p:nvPr/>
        </p:nvSpPr>
        <p:spPr>
          <a:xfrm>
            <a:off x="8261477" y="7025899"/>
            <a:ext cx="4197210" cy="817316"/>
          </a:xfrm>
          <a:custGeom>
            <a:avLst/>
            <a:gdLst>
              <a:gd name="connsiteX0" fmla="*/ 0 w 2952318"/>
              <a:gd name="connsiteY0" fmla="*/ 95562 h 573363"/>
              <a:gd name="connsiteX1" fmla="*/ 27990 w 2952318"/>
              <a:gd name="connsiteY1" fmla="*/ 27989 h 573363"/>
              <a:gd name="connsiteX2" fmla="*/ 95563 w 2952318"/>
              <a:gd name="connsiteY2" fmla="*/ 0 h 573363"/>
              <a:gd name="connsiteX3" fmla="*/ 2856756 w 2952318"/>
              <a:gd name="connsiteY3" fmla="*/ 0 h 573363"/>
              <a:gd name="connsiteX4" fmla="*/ 2924329 w 2952318"/>
              <a:gd name="connsiteY4" fmla="*/ 27990 h 573363"/>
              <a:gd name="connsiteX5" fmla="*/ 2952318 w 2952318"/>
              <a:gd name="connsiteY5" fmla="*/ 95563 h 573363"/>
              <a:gd name="connsiteX6" fmla="*/ 2952318 w 2952318"/>
              <a:gd name="connsiteY6" fmla="*/ 477801 h 573363"/>
              <a:gd name="connsiteX7" fmla="*/ 2924329 w 2952318"/>
              <a:gd name="connsiteY7" fmla="*/ 545374 h 573363"/>
              <a:gd name="connsiteX8" fmla="*/ 2856756 w 2952318"/>
              <a:gd name="connsiteY8" fmla="*/ 573363 h 573363"/>
              <a:gd name="connsiteX9" fmla="*/ 95562 w 2952318"/>
              <a:gd name="connsiteY9" fmla="*/ 573363 h 573363"/>
              <a:gd name="connsiteX10" fmla="*/ 27989 w 2952318"/>
              <a:gd name="connsiteY10" fmla="*/ 545373 h 573363"/>
              <a:gd name="connsiteX11" fmla="*/ 0 w 2952318"/>
              <a:gd name="connsiteY11" fmla="*/ 477800 h 573363"/>
              <a:gd name="connsiteX12" fmla="*/ 0 w 2952318"/>
              <a:gd name="connsiteY12" fmla="*/ 95562 h 5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2318" h="573363">
                <a:moveTo>
                  <a:pt x="0" y="95562"/>
                </a:moveTo>
                <a:cubicBezTo>
                  <a:pt x="0" y="70217"/>
                  <a:pt x="10068" y="45911"/>
                  <a:pt x="27990" y="27989"/>
                </a:cubicBezTo>
                <a:cubicBezTo>
                  <a:pt x="45911" y="10068"/>
                  <a:pt x="70218" y="0"/>
                  <a:pt x="95563" y="0"/>
                </a:cubicBezTo>
                <a:lnTo>
                  <a:pt x="2856756" y="0"/>
                </a:lnTo>
                <a:cubicBezTo>
                  <a:pt x="2882101" y="0"/>
                  <a:pt x="2906407" y="10068"/>
                  <a:pt x="2924329" y="27990"/>
                </a:cubicBezTo>
                <a:cubicBezTo>
                  <a:pt x="2942250" y="45911"/>
                  <a:pt x="2952318" y="70218"/>
                  <a:pt x="2952318" y="95563"/>
                </a:cubicBezTo>
                <a:lnTo>
                  <a:pt x="2952318" y="477801"/>
                </a:lnTo>
                <a:cubicBezTo>
                  <a:pt x="2952318" y="503146"/>
                  <a:pt x="2942250" y="527452"/>
                  <a:pt x="2924329" y="545374"/>
                </a:cubicBezTo>
                <a:cubicBezTo>
                  <a:pt x="2906408" y="563295"/>
                  <a:pt x="2882101" y="573363"/>
                  <a:pt x="2856756" y="573363"/>
                </a:cubicBezTo>
                <a:lnTo>
                  <a:pt x="95562" y="573363"/>
                </a:lnTo>
                <a:cubicBezTo>
                  <a:pt x="70217" y="573363"/>
                  <a:pt x="45911" y="563295"/>
                  <a:pt x="27989" y="545373"/>
                </a:cubicBezTo>
                <a:cubicBezTo>
                  <a:pt x="10068" y="527452"/>
                  <a:pt x="0" y="503145"/>
                  <a:pt x="0" y="477800"/>
                </a:cubicBezTo>
                <a:lnTo>
                  <a:pt x="0" y="95562"/>
                </a:lnTo>
                <a:close/>
              </a:path>
            </a:pathLst>
          </a:custGeom>
          <a:ln>
            <a:solidFill>
              <a:srgbClr val="8F23B3"/>
            </a:solidFill>
          </a:ln>
        </p:spPr>
        <p:style>
          <a:lnRef idx="2">
            <a:schemeClr val="dk1"/>
          </a:lnRef>
          <a:fillRef idx="1">
            <a:schemeClr val="lt1"/>
          </a:fillRef>
          <a:effectRef idx="0">
            <a:schemeClr val="dk1"/>
          </a:effectRef>
          <a:fontRef idx="minor">
            <a:schemeClr val="dk1"/>
          </a:fontRef>
        </p:style>
        <p:txBody>
          <a:bodyPr lIns="115668" tIns="115668" rIns="115668" bIns="115668"/>
          <a:lstStyle/>
          <a:p>
            <a:pPr defTabSz="885012">
              <a:lnSpc>
                <a:spcPct val="90000"/>
              </a:lnSpc>
              <a:spcAft>
                <a:spcPct val="35000"/>
              </a:spcAft>
              <a:defRPr/>
            </a:pPr>
            <a:r>
              <a:rPr lang="en-GB" sz="1707" b="1" dirty="0">
                <a:solidFill>
                  <a:srgbClr val="000000"/>
                </a:solidFill>
                <a:latin typeface="Arial" panose="020B0604020202020204" pitchFamily="34" charset="0"/>
                <a:cs typeface="Arial" panose="020B0604020202020204" pitchFamily="34" charset="0"/>
              </a:rPr>
              <a:t>Stage 1</a:t>
            </a:r>
          </a:p>
          <a:p>
            <a:pPr marL="81277" lvl="1" indent="-81277" defTabSz="885012">
              <a:lnSpc>
                <a:spcPct val="90000"/>
              </a:lnSpc>
              <a:spcAft>
                <a:spcPct val="15000"/>
              </a:spcAft>
              <a:defRPr/>
            </a:pPr>
            <a:r>
              <a:rPr lang="en-GB" sz="1707" dirty="0">
                <a:solidFill>
                  <a:srgbClr val="000000"/>
                </a:solidFill>
                <a:latin typeface="Arial" panose="020B0604020202020204" pitchFamily="34" charset="0"/>
                <a:cs typeface="Arial" panose="020B0604020202020204" pitchFamily="34" charset="0"/>
              </a:rPr>
              <a:t>Initial case assessment</a:t>
            </a:r>
          </a:p>
        </p:txBody>
      </p:sp>
      <p:sp>
        <p:nvSpPr>
          <p:cNvPr id="18" name="Up Arrow 17">
            <a:extLst>
              <a:ext uri="{FF2B5EF4-FFF2-40B4-BE49-F238E27FC236}">
                <a16:creationId xmlns:a16="http://schemas.microsoft.com/office/drawing/2014/main" id="{2C55B7DB-EBC8-4811-A10E-D7E88B931ECD}"/>
              </a:ext>
            </a:extLst>
          </p:cNvPr>
          <p:cNvSpPr/>
          <p:nvPr/>
        </p:nvSpPr>
        <p:spPr>
          <a:xfrm>
            <a:off x="10051897" y="6718829"/>
            <a:ext cx="616374" cy="397369"/>
          </a:xfrm>
          <a:prstGeom prst="upArrow">
            <a:avLst/>
          </a:prstGeom>
          <a:ln>
            <a:solidFill>
              <a:srgbClr val="8F23B3"/>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5262">
              <a:latin typeface="Arial" panose="020B0604020202020204" pitchFamily="34" charset="0"/>
              <a:cs typeface="Arial" panose="020B0604020202020204" pitchFamily="34" charset="0"/>
            </a:endParaRPr>
          </a:p>
        </p:txBody>
      </p:sp>
      <p:sp>
        <p:nvSpPr>
          <p:cNvPr id="19" name="Freeform 18">
            <a:extLst>
              <a:ext uri="{FF2B5EF4-FFF2-40B4-BE49-F238E27FC236}">
                <a16:creationId xmlns:a16="http://schemas.microsoft.com/office/drawing/2014/main" id="{7BCF1780-1A1E-493B-8FDA-8B3BF8575A24}"/>
              </a:ext>
            </a:extLst>
          </p:cNvPr>
          <p:cNvSpPr/>
          <p:nvPr/>
        </p:nvSpPr>
        <p:spPr>
          <a:xfrm>
            <a:off x="8261477" y="3955326"/>
            <a:ext cx="4197210" cy="815057"/>
          </a:xfrm>
          <a:custGeom>
            <a:avLst/>
            <a:gdLst>
              <a:gd name="connsiteX0" fmla="*/ 0 w 2952318"/>
              <a:gd name="connsiteY0" fmla="*/ 95562 h 573363"/>
              <a:gd name="connsiteX1" fmla="*/ 27990 w 2952318"/>
              <a:gd name="connsiteY1" fmla="*/ 27989 h 573363"/>
              <a:gd name="connsiteX2" fmla="*/ 95563 w 2952318"/>
              <a:gd name="connsiteY2" fmla="*/ 0 h 573363"/>
              <a:gd name="connsiteX3" fmla="*/ 2856756 w 2952318"/>
              <a:gd name="connsiteY3" fmla="*/ 0 h 573363"/>
              <a:gd name="connsiteX4" fmla="*/ 2924329 w 2952318"/>
              <a:gd name="connsiteY4" fmla="*/ 27990 h 573363"/>
              <a:gd name="connsiteX5" fmla="*/ 2952318 w 2952318"/>
              <a:gd name="connsiteY5" fmla="*/ 95563 h 573363"/>
              <a:gd name="connsiteX6" fmla="*/ 2952318 w 2952318"/>
              <a:gd name="connsiteY6" fmla="*/ 477801 h 573363"/>
              <a:gd name="connsiteX7" fmla="*/ 2924329 w 2952318"/>
              <a:gd name="connsiteY7" fmla="*/ 545374 h 573363"/>
              <a:gd name="connsiteX8" fmla="*/ 2856756 w 2952318"/>
              <a:gd name="connsiteY8" fmla="*/ 573363 h 573363"/>
              <a:gd name="connsiteX9" fmla="*/ 95562 w 2952318"/>
              <a:gd name="connsiteY9" fmla="*/ 573363 h 573363"/>
              <a:gd name="connsiteX10" fmla="*/ 27989 w 2952318"/>
              <a:gd name="connsiteY10" fmla="*/ 545373 h 573363"/>
              <a:gd name="connsiteX11" fmla="*/ 0 w 2952318"/>
              <a:gd name="connsiteY11" fmla="*/ 477800 h 573363"/>
              <a:gd name="connsiteX12" fmla="*/ 0 w 2952318"/>
              <a:gd name="connsiteY12" fmla="*/ 95562 h 5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2318" h="573363">
                <a:moveTo>
                  <a:pt x="0" y="95562"/>
                </a:moveTo>
                <a:cubicBezTo>
                  <a:pt x="0" y="70217"/>
                  <a:pt x="10068" y="45911"/>
                  <a:pt x="27990" y="27989"/>
                </a:cubicBezTo>
                <a:cubicBezTo>
                  <a:pt x="45911" y="10068"/>
                  <a:pt x="70218" y="0"/>
                  <a:pt x="95563" y="0"/>
                </a:cubicBezTo>
                <a:lnTo>
                  <a:pt x="2856756" y="0"/>
                </a:lnTo>
                <a:cubicBezTo>
                  <a:pt x="2882101" y="0"/>
                  <a:pt x="2906407" y="10068"/>
                  <a:pt x="2924329" y="27990"/>
                </a:cubicBezTo>
                <a:cubicBezTo>
                  <a:pt x="2942250" y="45911"/>
                  <a:pt x="2952318" y="70218"/>
                  <a:pt x="2952318" y="95563"/>
                </a:cubicBezTo>
                <a:lnTo>
                  <a:pt x="2952318" y="477801"/>
                </a:lnTo>
                <a:cubicBezTo>
                  <a:pt x="2952318" y="503146"/>
                  <a:pt x="2942250" y="527452"/>
                  <a:pt x="2924329" y="545374"/>
                </a:cubicBezTo>
                <a:cubicBezTo>
                  <a:pt x="2906408" y="563295"/>
                  <a:pt x="2882101" y="573363"/>
                  <a:pt x="2856756" y="573363"/>
                </a:cubicBezTo>
                <a:lnTo>
                  <a:pt x="95562" y="573363"/>
                </a:lnTo>
                <a:cubicBezTo>
                  <a:pt x="70217" y="573363"/>
                  <a:pt x="45911" y="563295"/>
                  <a:pt x="27989" y="545373"/>
                </a:cubicBezTo>
                <a:cubicBezTo>
                  <a:pt x="10068" y="527452"/>
                  <a:pt x="0" y="503145"/>
                  <a:pt x="0" y="477800"/>
                </a:cubicBezTo>
                <a:lnTo>
                  <a:pt x="0" y="95562"/>
                </a:lnTo>
                <a:close/>
              </a:path>
            </a:pathLst>
          </a:custGeom>
          <a:ln>
            <a:solidFill>
              <a:srgbClr val="8F23B3"/>
            </a:solidFill>
          </a:ln>
        </p:spPr>
        <p:style>
          <a:lnRef idx="2">
            <a:schemeClr val="dk1"/>
          </a:lnRef>
          <a:fillRef idx="1">
            <a:schemeClr val="lt1"/>
          </a:fillRef>
          <a:effectRef idx="0">
            <a:schemeClr val="dk1"/>
          </a:effectRef>
          <a:fontRef idx="minor">
            <a:schemeClr val="dk1"/>
          </a:fontRef>
        </p:style>
        <p:txBody>
          <a:bodyPr lIns="115668" tIns="115668" rIns="115668" bIns="115668"/>
          <a:lstStyle/>
          <a:p>
            <a:pPr defTabSz="885012">
              <a:lnSpc>
                <a:spcPct val="90000"/>
              </a:lnSpc>
              <a:spcAft>
                <a:spcPct val="35000"/>
              </a:spcAft>
              <a:defRPr/>
            </a:pPr>
            <a:r>
              <a:rPr lang="en-GB" sz="1707" b="1" dirty="0">
                <a:solidFill>
                  <a:srgbClr val="000000"/>
                </a:solidFill>
                <a:latin typeface="Arial" panose="020B0604020202020204" pitchFamily="34" charset="0"/>
                <a:cs typeface="Arial" panose="020B0604020202020204" pitchFamily="34" charset="0"/>
              </a:rPr>
              <a:t>Stage 4</a:t>
            </a:r>
          </a:p>
          <a:p>
            <a:pPr marL="81277" lvl="1" indent="-81277" defTabSz="885012">
              <a:lnSpc>
                <a:spcPct val="90000"/>
              </a:lnSpc>
              <a:spcAft>
                <a:spcPct val="15000"/>
              </a:spcAft>
              <a:defRPr/>
            </a:pPr>
            <a:r>
              <a:rPr lang="en-GB" sz="1707" dirty="0">
                <a:solidFill>
                  <a:srgbClr val="000000"/>
                </a:solidFill>
                <a:latin typeface="Arial" panose="020B0604020202020204" pitchFamily="34" charset="0"/>
                <a:cs typeface="Arial" panose="020B0604020202020204" pitchFamily="34" charset="0"/>
              </a:rPr>
              <a:t>Representations from the referred person</a:t>
            </a:r>
          </a:p>
        </p:txBody>
      </p:sp>
      <p:sp>
        <p:nvSpPr>
          <p:cNvPr id="20" name="Up Arrow 19">
            <a:extLst>
              <a:ext uri="{FF2B5EF4-FFF2-40B4-BE49-F238E27FC236}">
                <a16:creationId xmlns:a16="http://schemas.microsoft.com/office/drawing/2014/main" id="{ACAE120B-DC3B-4E98-BFD4-ED7A39679740}"/>
              </a:ext>
            </a:extLst>
          </p:cNvPr>
          <p:cNvSpPr/>
          <p:nvPr/>
        </p:nvSpPr>
        <p:spPr>
          <a:xfrm>
            <a:off x="10051897" y="4671026"/>
            <a:ext cx="616374" cy="397369"/>
          </a:xfrm>
          <a:prstGeom prst="upArrow">
            <a:avLst/>
          </a:prstGeom>
          <a:ln>
            <a:solidFill>
              <a:srgbClr val="8F23B3"/>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5262">
              <a:latin typeface="Arial" panose="020B0604020202020204" pitchFamily="34" charset="0"/>
              <a:cs typeface="Arial" panose="020B0604020202020204" pitchFamily="34" charset="0"/>
            </a:endParaRPr>
          </a:p>
        </p:txBody>
      </p:sp>
      <p:sp>
        <p:nvSpPr>
          <p:cNvPr id="22" name="Freeform 21">
            <a:extLst>
              <a:ext uri="{FF2B5EF4-FFF2-40B4-BE49-F238E27FC236}">
                <a16:creationId xmlns:a16="http://schemas.microsoft.com/office/drawing/2014/main" id="{49D7E926-9A1E-411B-A436-ACD7EDD0348B}"/>
              </a:ext>
            </a:extLst>
          </p:cNvPr>
          <p:cNvSpPr/>
          <p:nvPr/>
        </p:nvSpPr>
        <p:spPr bwMode="auto">
          <a:xfrm>
            <a:off x="8261477" y="2930295"/>
            <a:ext cx="4197210" cy="815057"/>
          </a:xfrm>
          <a:custGeom>
            <a:avLst/>
            <a:gdLst>
              <a:gd name="connsiteX0" fmla="*/ 0 w 2952318"/>
              <a:gd name="connsiteY0" fmla="*/ 95562 h 573363"/>
              <a:gd name="connsiteX1" fmla="*/ 27990 w 2952318"/>
              <a:gd name="connsiteY1" fmla="*/ 27989 h 573363"/>
              <a:gd name="connsiteX2" fmla="*/ 95563 w 2952318"/>
              <a:gd name="connsiteY2" fmla="*/ 0 h 573363"/>
              <a:gd name="connsiteX3" fmla="*/ 2856756 w 2952318"/>
              <a:gd name="connsiteY3" fmla="*/ 0 h 573363"/>
              <a:gd name="connsiteX4" fmla="*/ 2924329 w 2952318"/>
              <a:gd name="connsiteY4" fmla="*/ 27990 h 573363"/>
              <a:gd name="connsiteX5" fmla="*/ 2952318 w 2952318"/>
              <a:gd name="connsiteY5" fmla="*/ 95563 h 573363"/>
              <a:gd name="connsiteX6" fmla="*/ 2952318 w 2952318"/>
              <a:gd name="connsiteY6" fmla="*/ 477801 h 573363"/>
              <a:gd name="connsiteX7" fmla="*/ 2924329 w 2952318"/>
              <a:gd name="connsiteY7" fmla="*/ 545374 h 573363"/>
              <a:gd name="connsiteX8" fmla="*/ 2856756 w 2952318"/>
              <a:gd name="connsiteY8" fmla="*/ 573363 h 573363"/>
              <a:gd name="connsiteX9" fmla="*/ 95562 w 2952318"/>
              <a:gd name="connsiteY9" fmla="*/ 573363 h 573363"/>
              <a:gd name="connsiteX10" fmla="*/ 27989 w 2952318"/>
              <a:gd name="connsiteY10" fmla="*/ 545373 h 573363"/>
              <a:gd name="connsiteX11" fmla="*/ 0 w 2952318"/>
              <a:gd name="connsiteY11" fmla="*/ 477800 h 573363"/>
              <a:gd name="connsiteX12" fmla="*/ 0 w 2952318"/>
              <a:gd name="connsiteY12" fmla="*/ 95562 h 5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2318" h="573363">
                <a:moveTo>
                  <a:pt x="0" y="95562"/>
                </a:moveTo>
                <a:cubicBezTo>
                  <a:pt x="0" y="70217"/>
                  <a:pt x="10068" y="45911"/>
                  <a:pt x="27990" y="27989"/>
                </a:cubicBezTo>
                <a:cubicBezTo>
                  <a:pt x="45911" y="10068"/>
                  <a:pt x="70218" y="0"/>
                  <a:pt x="95563" y="0"/>
                </a:cubicBezTo>
                <a:lnTo>
                  <a:pt x="2856756" y="0"/>
                </a:lnTo>
                <a:cubicBezTo>
                  <a:pt x="2882101" y="0"/>
                  <a:pt x="2906407" y="10068"/>
                  <a:pt x="2924329" y="27990"/>
                </a:cubicBezTo>
                <a:cubicBezTo>
                  <a:pt x="2942250" y="45911"/>
                  <a:pt x="2952318" y="70218"/>
                  <a:pt x="2952318" y="95563"/>
                </a:cubicBezTo>
                <a:lnTo>
                  <a:pt x="2952318" y="477801"/>
                </a:lnTo>
                <a:cubicBezTo>
                  <a:pt x="2952318" y="503146"/>
                  <a:pt x="2942250" y="527452"/>
                  <a:pt x="2924329" y="545374"/>
                </a:cubicBezTo>
                <a:cubicBezTo>
                  <a:pt x="2906408" y="563295"/>
                  <a:pt x="2882101" y="573363"/>
                  <a:pt x="2856756" y="573363"/>
                </a:cubicBezTo>
                <a:lnTo>
                  <a:pt x="95562" y="573363"/>
                </a:lnTo>
                <a:cubicBezTo>
                  <a:pt x="70217" y="573363"/>
                  <a:pt x="45911" y="563295"/>
                  <a:pt x="27989" y="545373"/>
                </a:cubicBezTo>
                <a:cubicBezTo>
                  <a:pt x="10068" y="527452"/>
                  <a:pt x="0" y="503145"/>
                  <a:pt x="0" y="477800"/>
                </a:cubicBezTo>
                <a:lnTo>
                  <a:pt x="0" y="95562"/>
                </a:lnTo>
                <a:close/>
              </a:path>
            </a:pathLst>
          </a:custGeom>
          <a:ln>
            <a:solidFill>
              <a:srgbClr val="8F23B3"/>
            </a:solidFill>
          </a:ln>
        </p:spPr>
        <p:style>
          <a:lnRef idx="2">
            <a:schemeClr val="dk1"/>
          </a:lnRef>
          <a:fillRef idx="1">
            <a:schemeClr val="lt1"/>
          </a:fillRef>
          <a:effectRef idx="0">
            <a:schemeClr val="dk1"/>
          </a:effectRef>
          <a:fontRef idx="minor">
            <a:schemeClr val="dk1"/>
          </a:fontRef>
        </p:style>
        <p:txBody>
          <a:bodyPr lIns="115668" tIns="115668" rIns="115668" bIns="115668"/>
          <a:lstStyle/>
          <a:p>
            <a:pPr defTabSz="885012">
              <a:lnSpc>
                <a:spcPct val="90000"/>
              </a:lnSpc>
              <a:spcAft>
                <a:spcPct val="35000"/>
              </a:spcAft>
              <a:defRPr/>
            </a:pPr>
            <a:r>
              <a:rPr lang="en-GB" sz="1707" b="1" dirty="0">
                <a:solidFill>
                  <a:srgbClr val="000000"/>
                </a:solidFill>
                <a:latin typeface="Arial" panose="020B0604020202020204" pitchFamily="34" charset="0"/>
                <a:cs typeface="Arial" panose="020B0604020202020204" pitchFamily="34" charset="0"/>
              </a:rPr>
              <a:t>Stage 5</a:t>
            </a:r>
          </a:p>
          <a:p>
            <a:pPr marL="81277" lvl="1" indent="-81277" defTabSz="885012">
              <a:lnSpc>
                <a:spcPct val="90000"/>
              </a:lnSpc>
              <a:spcAft>
                <a:spcPct val="15000"/>
              </a:spcAft>
              <a:defRPr/>
            </a:pPr>
            <a:r>
              <a:rPr lang="en-GB" sz="1707" dirty="0">
                <a:solidFill>
                  <a:srgbClr val="000000"/>
                </a:solidFill>
                <a:latin typeface="Arial" panose="020B0604020202020204" pitchFamily="34" charset="0"/>
                <a:cs typeface="Arial" panose="020B0604020202020204" pitchFamily="34" charset="0"/>
              </a:rPr>
              <a:t>Barring Decision</a:t>
            </a:r>
          </a:p>
        </p:txBody>
      </p:sp>
      <p:sp>
        <p:nvSpPr>
          <p:cNvPr id="24" name="Up Arrow 23">
            <a:extLst>
              <a:ext uri="{FF2B5EF4-FFF2-40B4-BE49-F238E27FC236}">
                <a16:creationId xmlns:a16="http://schemas.microsoft.com/office/drawing/2014/main" id="{963CF878-F764-4B78-B3EB-BC1B9A30E3AC}"/>
              </a:ext>
            </a:extLst>
          </p:cNvPr>
          <p:cNvSpPr/>
          <p:nvPr/>
        </p:nvSpPr>
        <p:spPr>
          <a:xfrm>
            <a:off x="10051897" y="3645999"/>
            <a:ext cx="616374" cy="399627"/>
          </a:xfrm>
          <a:prstGeom prst="upArrow">
            <a:avLst/>
          </a:prstGeom>
          <a:ln>
            <a:solidFill>
              <a:srgbClr val="8F23B3"/>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5262">
              <a:latin typeface="Arial" panose="020B0604020202020204" pitchFamily="34" charset="0"/>
              <a:cs typeface="Arial" panose="020B0604020202020204" pitchFamily="34" charset="0"/>
            </a:endParaRPr>
          </a:p>
        </p:txBody>
      </p:sp>
      <p:sp>
        <p:nvSpPr>
          <p:cNvPr id="48156" name="Rectangle 31">
            <a:extLst>
              <a:ext uri="{FF2B5EF4-FFF2-40B4-BE49-F238E27FC236}">
                <a16:creationId xmlns:a16="http://schemas.microsoft.com/office/drawing/2014/main" id="{D573C565-2E1D-491A-97EA-28547B4B1CDA}"/>
              </a:ext>
            </a:extLst>
          </p:cNvPr>
          <p:cNvSpPr>
            <a:spLocks noChangeArrowheads="1"/>
          </p:cNvSpPr>
          <p:nvPr/>
        </p:nvSpPr>
        <p:spPr bwMode="auto">
          <a:xfrm>
            <a:off x="9031970" y="7949323"/>
            <a:ext cx="2701381" cy="53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2844" b="1" dirty="0">
                <a:solidFill>
                  <a:srgbClr val="9C9A00"/>
                </a:solidFill>
              </a:rPr>
              <a:t>Referral Route</a:t>
            </a:r>
          </a:p>
        </p:txBody>
      </p:sp>
      <p:sp>
        <p:nvSpPr>
          <p:cNvPr id="48157" name="Rectangle 32">
            <a:extLst>
              <a:ext uri="{FF2B5EF4-FFF2-40B4-BE49-F238E27FC236}">
                <a16:creationId xmlns:a16="http://schemas.microsoft.com/office/drawing/2014/main" id="{572D34A2-669A-428B-9A54-1DA9C8C278E5}"/>
              </a:ext>
            </a:extLst>
          </p:cNvPr>
          <p:cNvSpPr>
            <a:spLocks noChangeArrowheads="1"/>
          </p:cNvSpPr>
          <p:nvPr/>
        </p:nvSpPr>
        <p:spPr bwMode="auto">
          <a:xfrm>
            <a:off x="3379059" y="7949323"/>
            <a:ext cx="3312125" cy="53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2844" b="1" dirty="0">
                <a:solidFill>
                  <a:srgbClr val="9C9A00"/>
                </a:solidFill>
              </a:rPr>
              <a:t>Relevant</a:t>
            </a:r>
            <a:r>
              <a:rPr lang="en-GB" altLang="en-US" sz="2844" dirty="0">
                <a:solidFill>
                  <a:srgbClr val="9C9A00"/>
                </a:solidFill>
              </a:rPr>
              <a:t> </a:t>
            </a:r>
            <a:r>
              <a:rPr lang="en-GB" altLang="en-US" sz="2844" b="1" dirty="0">
                <a:solidFill>
                  <a:srgbClr val="9C9A00"/>
                </a:solidFill>
              </a:rPr>
              <a:t>offences</a:t>
            </a:r>
          </a:p>
        </p:txBody>
      </p:sp>
      <p:sp>
        <p:nvSpPr>
          <p:cNvPr id="2" name="TextBox 1">
            <a:extLst>
              <a:ext uri="{FF2B5EF4-FFF2-40B4-BE49-F238E27FC236}">
                <a16:creationId xmlns:a16="http://schemas.microsoft.com/office/drawing/2014/main" id="{636DCC82-B37F-4B0F-92A6-FC4822283C75}"/>
              </a:ext>
            </a:extLst>
          </p:cNvPr>
          <p:cNvSpPr txBox="1">
            <a:spLocks noChangeArrowheads="1"/>
          </p:cNvSpPr>
          <p:nvPr/>
        </p:nvSpPr>
        <p:spPr bwMode="auto">
          <a:xfrm>
            <a:off x="443977" y="6408696"/>
            <a:ext cx="3462145" cy="88043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1707" dirty="0"/>
              <a:t>The Barring Decision Making Process may vary according to the nature of the referral</a:t>
            </a:r>
          </a:p>
        </p:txBody>
      </p:sp>
      <p:sp>
        <p:nvSpPr>
          <p:cNvPr id="6" name="Title 5">
            <a:extLst>
              <a:ext uri="{FF2B5EF4-FFF2-40B4-BE49-F238E27FC236}">
                <a16:creationId xmlns:a16="http://schemas.microsoft.com/office/drawing/2014/main" id="{B5FC763A-D781-41C0-B985-1A34D22D8B1C}"/>
              </a:ext>
            </a:extLst>
          </p:cNvPr>
          <p:cNvSpPr>
            <a:spLocks noGrp="1"/>
          </p:cNvSpPr>
          <p:nvPr>
            <p:ph type="title"/>
          </p:nvPr>
        </p:nvSpPr>
        <p:spPr>
          <a:xfrm>
            <a:off x="1033775" y="150954"/>
            <a:ext cx="14955520" cy="1885245"/>
          </a:xfrm>
        </p:spPr>
        <p:txBody>
          <a:bodyPr>
            <a:normAutofit/>
          </a:bodyPr>
          <a:lstStyle/>
          <a:p>
            <a:r>
              <a:rPr lang="en-GB" sz="5689" b="1" dirty="0">
                <a:solidFill>
                  <a:srgbClr val="9C9A00"/>
                </a:solidFill>
                <a:latin typeface="Arial" panose="020B0604020202020204" pitchFamily="34" charset="0"/>
                <a:cs typeface="Arial" panose="020B0604020202020204" pitchFamily="34" charset="0"/>
              </a:rPr>
              <a:t>Typical Barring Decision Making Process</a:t>
            </a:r>
          </a:p>
        </p:txBody>
      </p:sp>
      <p:sp>
        <p:nvSpPr>
          <p:cNvPr id="30" name="Line">
            <a:extLst>
              <a:ext uri="{FF2B5EF4-FFF2-40B4-BE49-F238E27FC236}">
                <a16:creationId xmlns:a16="http://schemas.microsoft.com/office/drawing/2014/main" id="{9BA2E3C4-5563-4B4E-933D-6B7A3A7F6709}"/>
              </a:ext>
            </a:extLst>
          </p:cNvPr>
          <p:cNvSpPr/>
          <p:nvPr/>
        </p:nvSpPr>
        <p:spPr>
          <a:xfrm flipV="1">
            <a:off x="593131" y="8748506"/>
            <a:ext cx="16083876" cy="0"/>
          </a:xfrm>
          <a:prstGeom prst="line">
            <a:avLst/>
          </a:prstGeom>
          <a:ln w="25400">
            <a:solidFill>
              <a:srgbClr val="9C9A00"/>
            </a:solidFill>
          </a:ln>
        </p:spPr>
        <p:txBody>
          <a:bodyPr lIns="45720" rIns="45720"/>
          <a:lstStyle/>
          <a:p>
            <a:pPr defTabSz="584154"/>
            <a:endParaRPr sz="3699">
              <a:latin typeface="Helvetica Neue"/>
            </a:endParaRPr>
          </a:p>
        </p:txBody>
      </p:sp>
      <p:pic>
        <p:nvPicPr>
          <p:cNvPr id="32" name="Disclosure &amp; Barring Service_2592_AW (RGB).png" descr="Disclosure &amp; Barring Service_2592_AW (RGB).png">
            <a:extLst>
              <a:ext uri="{FF2B5EF4-FFF2-40B4-BE49-F238E27FC236}">
                <a16:creationId xmlns:a16="http://schemas.microsoft.com/office/drawing/2014/main" id="{BFC53872-5645-4705-96D2-808815BDC30B}"/>
              </a:ext>
            </a:extLst>
          </p:cNvPr>
          <p:cNvPicPr>
            <a:picLocks noChangeAspect="1"/>
          </p:cNvPicPr>
          <p:nvPr/>
        </p:nvPicPr>
        <p:blipFill>
          <a:blip r:embed="rId3"/>
          <a:srcRect/>
          <a:stretch>
            <a:fillRect/>
          </a:stretch>
        </p:blipFill>
        <p:spPr>
          <a:xfrm>
            <a:off x="1258735" y="8932354"/>
            <a:ext cx="723900" cy="389150"/>
          </a:xfrm>
          <a:prstGeom prst="rect">
            <a:avLst/>
          </a:prstGeom>
          <a:ln w="12700">
            <a:miter lim="400000"/>
          </a:ln>
        </p:spPr>
      </p:pic>
      <p:sp>
        <p:nvSpPr>
          <p:cNvPr id="33" name="Making Recruitment Safer">
            <a:extLst>
              <a:ext uri="{FF2B5EF4-FFF2-40B4-BE49-F238E27FC236}">
                <a16:creationId xmlns:a16="http://schemas.microsoft.com/office/drawing/2014/main" id="{1EBCF33F-CA61-4100-91C8-4B86F59A3E7C}"/>
              </a:ext>
            </a:extLst>
          </p:cNvPr>
          <p:cNvSpPr txBox="1"/>
          <p:nvPr/>
        </p:nvSpPr>
        <p:spPr>
          <a:xfrm>
            <a:off x="3987712" y="9055106"/>
            <a:ext cx="2172068" cy="317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pPr defTabSz="584154"/>
            <a:r>
              <a:rPr sz="1399" dirty="0"/>
              <a:t>Making Recruitment Safer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0.70"/>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ppt_w*0.7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animEffect transition="in" filter="fade">
                                      <p:cBhvr>
                                        <p:cTn id="25" dur="500"/>
                                        <p:tgtEl>
                                          <p:spTgt spid="9"/>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ppt_w*0.70"/>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animEffect transition="in" filter="fade">
                                      <p:cBhvr>
                                        <p:cTn id="36" dur="500"/>
                                        <p:tgtEl>
                                          <p:spTgt spid="15"/>
                                        </p:tgtEl>
                                      </p:cBhvr>
                                    </p:animEffect>
                                  </p:childTnLst>
                                </p:cTn>
                              </p:par>
                            </p:childTnLst>
                          </p:cTn>
                        </p:par>
                        <p:par>
                          <p:cTn id="37" fill="hold" nodeType="afterGroup">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strVal val="#ppt_w*0.70"/>
                                          </p:val>
                                        </p:tav>
                                        <p:tav tm="100000">
                                          <p:val>
                                            <p:strVal val="#ppt_w"/>
                                          </p:val>
                                        </p:tav>
                                      </p:tavLst>
                                    </p:anim>
                                    <p:anim calcmode="lin" valueType="num">
                                      <p:cBhvr>
                                        <p:cTn id="46" dur="500" fill="hold"/>
                                        <p:tgtEl>
                                          <p:spTgt spid="19"/>
                                        </p:tgtEl>
                                        <p:attrNameLst>
                                          <p:attrName>ppt_h</p:attrName>
                                        </p:attrNameLst>
                                      </p:cBhvr>
                                      <p:tavLst>
                                        <p:tav tm="0">
                                          <p:val>
                                            <p:strVal val="#ppt_h"/>
                                          </p:val>
                                        </p:tav>
                                        <p:tav tm="100000">
                                          <p:val>
                                            <p:strVal val="#ppt_h"/>
                                          </p:val>
                                        </p:tav>
                                      </p:tavLst>
                                    </p:anim>
                                    <p:animEffect transition="in" filter="fade">
                                      <p:cBhvr>
                                        <p:cTn id="47" dur="500"/>
                                        <p:tgtEl>
                                          <p:spTgt spid="19"/>
                                        </p:tgtEl>
                                      </p:cBhvr>
                                    </p:animEffect>
                                  </p:childTnLst>
                                </p:cTn>
                              </p:par>
                            </p:childTnLst>
                          </p:cTn>
                        </p:par>
                        <p:par>
                          <p:cTn id="48" fill="hold" nodeType="afterGroup">
                            <p:stCondLst>
                              <p:cond delay="500"/>
                            </p:stCondLst>
                            <p:childTnLst>
                              <p:par>
                                <p:cTn id="49" presetID="10"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strVal val="#ppt_w*0.70"/>
                                          </p:val>
                                        </p:tav>
                                        <p:tav tm="100000">
                                          <p:val>
                                            <p:strVal val="#ppt_w"/>
                                          </p:val>
                                        </p:tav>
                                      </p:tavLst>
                                    </p:anim>
                                    <p:anim calcmode="lin" valueType="num">
                                      <p:cBhvr>
                                        <p:cTn id="57" dur="500" fill="hold"/>
                                        <p:tgtEl>
                                          <p:spTgt spid="22"/>
                                        </p:tgtEl>
                                        <p:attrNameLst>
                                          <p:attrName>ppt_h</p:attrName>
                                        </p:attrNameLst>
                                      </p:cBhvr>
                                      <p:tavLst>
                                        <p:tav tm="0">
                                          <p:val>
                                            <p:strVal val="#ppt_h"/>
                                          </p:val>
                                        </p:tav>
                                        <p:tav tm="100000">
                                          <p:val>
                                            <p:strVal val="#ppt_h"/>
                                          </p:val>
                                        </p:tav>
                                      </p:tavLst>
                                    </p:anim>
                                    <p:animEffect transition="in" filter="fade">
                                      <p:cBhvr>
                                        <p:cTn id="58" dur="500"/>
                                        <p:tgtEl>
                                          <p:spTgt spid="22"/>
                                        </p:tgtEl>
                                      </p:cBhvr>
                                    </p:animEffect>
                                  </p:childTnLst>
                                </p:cTn>
                              </p:par>
                              <p:par>
                                <p:cTn id="59" presetID="54" presetClass="entr" presetSubtype="0" accel="10000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2000" fill="hold"/>
                                        <p:tgtEl>
                                          <p:spTgt spid="29"/>
                                        </p:tgtEl>
                                        <p:attrNameLst>
                                          <p:attrName>ppt_w</p:attrName>
                                        </p:attrNameLst>
                                      </p:cBhvr>
                                      <p:tavLst>
                                        <p:tav tm="0">
                                          <p:val>
                                            <p:strVal val="#ppt_w*0.05"/>
                                          </p:val>
                                        </p:tav>
                                        <p:tav tm="100000">
                                          <p:val>
                                            <p:strVal val="#ppt_w"/>
                                          </p:val>
                                        </p:tav>
                                      </p:tavLst>
                                    </p:anim>
                                    <p:anim calcmode="lin" valueType="num">
                                      <p:cBhvr>
                                        <p:cTn id="62" dur="2000" fill="hold"/>
                                        <p:tgtEl>
                                          <p:spTgt spid="29"/>
                                        </p:tgtEl>
                                        <p:attrNameLst>
                                          <p:attrName>ppt_h</p:attrName>
                                        </p:attrNameLst>
                                      </p:cBhvr>
                                      <p:tavLst>
                                        <p:tav tm="0">
                                          <p:val>
                                            <p:strVal val="#ppt_h"/>
                                          </p:val>
                                        </p:tav>
                                        <p:tav tm="100000">
                                          <p:val>
                                            <p:strVal val="#ppt_h"/>
                                          </p:val>
                                        </p:tav>
                                      </p:tavLst>
                                    </p:anim>
                                    <p:anim calcmode="lin" valueType="num">
                                      <p:cBhvr>
                                        <p:cTn id="63" dur="2000" fill="hold"/>
                                        <p:tgtEl>
                                          <p:spTgt spid="29"/>
                                        </p:tgtEl>
                                        <p:attrNameLst>
                                          <p:attrName>ppt_x</p:attrName>
                                        </p:attrNameLst>
                                      </p:cBhvr>
                                      <p:tavLst>
                                        <p:tav tm="0">
                                          <p:val>
                                            <p:strVal val="#ppt_x-.2"/>
                                          </p:val>
                                        </p:tav>
                                        <p:tav tm="100000">
                                          <p:val>
                                            <p:strVal val="#ppt_x"/>
                                          </p:val>
                                        </p:tav>
                                      </p:tavLst>
                                    </p:anim>
                                    <p:anim calcmode="lin" valueType="num">
                                      <p:cBhvr>
                                        <p:cTn id="64" dur="2000" fill="hold"/>
                                        <p:tgtEl>
                                          <p:spTgt spid="29"/>
                                        </p:tgtEl>
                                        <p:attrNameLst>
                                          <p:attrName>ppt_y</p:attrName>
                                        </p:attrNameLst>
                                      </p:cBhvr>
                                      <p:tavLst>
                                        <p:tav tm="0">
                                          <p:val>
                                            <p:strVal val="#ppt_y"/>
                                          </p:val>
                                        </p:tav>
                                        <p:tav tm="100000">
                                          <p:val>
                                            <p:strVal val="#ppt_y"/>
                                          </p:val>
                                        </p:tav>
                                      </p:tavLst>
                                    </p:anim>
                                    <p:animEffect transition="in" filter="fade">
                                      <p:cBhvr>
                                        <p:cTn id="65" dur="2000"/>
                                        <p:tgtEl>
                                          <p:spTgt spid="29"/>
                                        </p:tgtEl>
                                      </p:cBhvr>
                                    </p:animEffect>
                                  </p:childTnLst>
                                </p:cTn>
                              </p:par>
                              <p:par>
                                <p:cTn id="66" presetID="54" presetClass="entr" presetSubtype="0" accel="10000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2000" fill="hold"/>
                                        <p:tgtEl>
                                          <p:spTgt spid="28"/>
                                        </p:tgtEl>
                                        <p:attrNameLst>
                                          <p:attrName>ppt_w</p:attrName>
                                        </p:attrNameLst>
                                      </p:cBhvr>
                                      <p:tavLst>
                                        <p:tav tm="0">
                                          <p:val>
                                            <p:strVal val="#ppt_w*0.05"/>
                                          </p:val>
                                        </p:tav>
                                        <p:tav tm="100000">
                                          <p:val>
                                            <p:strVal val="#ppt_w"/>
                                          </p:val>
                                        </p:tav>
                                      </p:tavLst>
                                    </p:anim>
                                    <p:anim calcmode="lin" valueType="num">
                                      <p:cBhvr>
                                        <p:cTn id="69" dur="2000" fill="hold"/>
                                        <p:tgtEl>
                                          <p:spTgt spid="28"/>
                                        </p:tgtEl>
                                        <p:attrNameLst>
                                          <p:attrName>ppt_h</p:attrName>
                                        </p:attrNameLst>
                                      </p:cBhvr>
                                      <p:tavLst>
                                        <p:tav tm="0">
                                          <p:val>
                                            <p:strVal val="#ppt_h"/>
                                          </p:val>
                                        </p:tav>
                                        <p:tav tm="100000">
                                          <p:val>
                                            <p:strVal val="#ppt_h"/>
                                          </p:val>
                                        </p:tav>
                                      </p:tavLst>
                                    </p:anim>
                                    <p:anim calcmode="lin" valueType="num">
                                      <p:cBhvr>
                                        <p:cTn id="70" dur="2000" fill="hold"/>
                                        <p:tgtEl>
                                          <p:spTgt spid="28"/>
                                        </p:tgtEl>
                                        <p:attrNameLst>
                                          <p:attrName>ppt_x</p:attrName>
                                        </p:attrNameLst>
                                      </p:cBhvr>
                                      <p:tavLst>
                                        <p:tav tm="0">
                                          <p:val>
                                            <p:strVal val="#ppt_x-.2"/>
                                          </p:val>
                                        </p:tav>
                                        <p:tav tm="100000">
                                          <p:val>
                                            <p:strVal val="#ppt_x"/>
                                          </p:val>
                                        </p:tav>
                                      </p:tavLst>
                                    </p:anim>
                                    <p:anim calcmode="lin" valueType="num">
                                      <p:cBhvr>
                                        <p:cTn id="71" dur="2000" fill="hold"/>
                                        <p:tgtEl>
                                          <p:spTgt spid="28"/>
                                        </p:tgtEl>
                                        <p:attrNameLst>
                                          <p:attrName>ppt_y</p:attrName>
                                        </p:attrNameLst>
                                      </p:cBhvr>
                                      <p:tavLst>
                                        <p:tav tm="0">
                                          <p:val>
                                            <p:strVal val="#ppt_y"/>
                                          </p:val>
                                        </p:tav>
                                        <p:tav tm="100000">
                                          <p:val>
                                            <p:strVal val="#ppt_y"/>
                                          </p:val>
                                        </p:tav>
                                      </p:tavLst>
                                    </p:anim>
                                    <p:animEffect transition="in" filter="fade">
                                      <p:cBhvr>
                                        <p:cTn id="72" dur="2000"/>
                                        <p:tgtEl>
                                          <p:spTgt spid="28"/>
                                        </p:tgtEl>
                                      </p:cBhvr>
                                    </p:animEffect>
                                  </p:childTnLst>
                                </p:cTn>
                              </p:par>
                              <p:par>
                                <p:cTn id="73" presetID="54" presetClass="entr" presetSubtype="0" accel="10000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2000" fill="hold"/>
                                        <p:tgtEl>
                                          <p:spTgt spid="27"/>
                                        </p:tgtEl>
                                        <p:attrNameLst>
                                          <p:attrName>ppt_w</p:attrName>
                                        </p:attrNameLst>
                                      </p:cBhvr>
                                      <p:tavLst>
                                        <p:tav tm="0">
                                          <p:val>
                                            <p:strVal val="#ppt_w*0.05"/>
                                          </p:val>
                                        </p:tav>
                                        <p:tav tm="100000">
                                          <p:val>
                                            <p:strVal val="#ppt_w"/>
                                          </p:val>
                                        </p:tav>
                                      </p:tavLst>
                                    </p:anim>
                                    <p:anim calcmode="lin" valueType="num">
                                      <p:cBhvr>
                                        <p:cTn id="76" dur="2000" fill="hold"/>
                                        <p:tgtEl>
                                          <p:spTgt spid="27"/>
                                        </p:tgtEl>
                                        <p:attrNameLst>
                                          <p:attrName>ppt_h</p:attrName>
                                        </p:attrNameLst>
                                      </p:cBhvr>
                                      <p:tavLst>
                                        <p:tav tm="0">
                                          <p:val>
                                            <p:strVal val="#ppt_h"/>
                                          </p:val>
                                        </p:tav>
                                        <p:tav tm="100000">
                                          <p:val>
                                            <p:strVal val="#ppt_h"/>
                                          </p:val>
                                        </p:tav>
                                      </p:tavLst>
                                    </p:anim>
                                    <p:anim calcmode="lin" valueType="num">
                                      <p:cBhvr>
                                        <p:cTn id="77" dur="2000" fill="hold"/>
                                        <p:tgtEl>
                                          <p:spTgt spid="27"/>
                                        </p:tgtEl>
                                        <p:attrNameLst>
                                          <p:attrName>ppt_x</p:attrName>
                                        </p:attrNameLst>
                                      </p:cBhvr>
                                      <p:tavLst>
                                        <p:tav tm="0">
                                          <p:val>
                                            <p:strVal val="#ppt_x-.2"/>
                                          </p:val>
                                        </p:tav>
                                        <p:tav tm="100000">
                                          <p:val>
                                            <p:strVal val="#ppt_x"/>
                                          </p:val>
                                        </p:tav>
                                      </p:tavLst>
                                    </p:anim>
                                    <p:anim calcmode="lin" valueType="num">
                                      <p:cBhvr>
                                        <p:cTn id="78" dur="2000" fill="hold"/>
                                        <p:tgtEl>
                                          <p:spTgt spid="27"/>
                                        </p:tgtEl>
                                        <p:attrNameLst>
                                          <p:attrName>ppt_y</p:attrName>
                                        </p:attrNameLst>
                                      </p:cBhvr>
                                      <p:tavLst>
                                        <p:tav tm="0">
                                          <p:val>
                                            <p:strVal val="#ppt_y"/>
                                          </p:val>
                                        </p:tav>
                                        <p:tav tm="100000">
                                          <p:val>
                                            <p:strVal val="#ppt_y"/>
                                          </p:val>
                                        </p:tav>
                                      </p:tavLst>
                                    </p:anim>
                                    <p:animEffect transition="in" filter="fade">
                                      <p:cBhvr>
                                        <p:cTn id="79" dur="2000"/>
                                        <p:tgtEl>
                                          <p:spTgt spid="27"/>
                                        </p:tgtEl>
                                      </p:cBhvr>
                                    </p:animEffect>
                                  </p:childTnLst>
                                </p:cTn>
                              </p:par>
                              <p:par>
                                <p:cTn id="80" presetID="54" presetClass="entr" presetSubtype="0" accel="10000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2000" fill="hold"/>
                                        <p:tgtEl>
                                          <p:spTgt spid="26"/>
                                        </p:tgtEl>
                                        <p:attrNameLst>
                                          <p:attrName>ppt_w</p:attrName>
                                        </p:attrNameLst>
                                      </p:cBhvr>
                                      <p:tavLst>
                                        <p:tav tm="0">
                                          <p:val>
                                            <p:strVal val="#ppt_w*0.05"/>
                                          </p:val>
                                        </p:tav>
                                        <p:tav tm="100000">
                                          <p:val>
                                            <p:strVal val="#ppt_w"/>
                                          </p:val>
                                        </p:tav>
                                      </p:tavLst>
                                    </p:anim>
                                    <p:anim calcmode="lin" valueType="num">
                                      <p:cBhvr>
                                        <p:cTn id="83" dur="2000" fill="hold"/>
                                        <p:tgtEl>
                                          <p:spTgt spid="26"/>
                                        </p:tgtEl>
                                        <p:attrNameLst>
                                          <p:attrName>ppt_h</p:attrName>
                                        </p:attrNameLst>
                                      </p:cBhvr>
                                      <p:tavLst>
                                        <p:tav tm="0">
                                          <p:val>
                                            <p:strVal val="#ppt_h"/>
                                          </p:val>
                                        </p:tav>
                                        <p:tav tm="100000">
                                          <p:val>
                                            <p:strVal val="#ppt_h"/>
                                          </p:val>
                                        </p:tav>
                                      </p:tavLst>
                                    </p:anim>
                                    <p:anim calcmode="lin" valueType="num">
                                      <p:cBhvr>
                                        <p:cTn id="84" dur="2000" fill="hold"/>
                                        <p:tgtEl>
                                          <p:spTgt spid="26"/>
                                        </p:tgtEl>
                                        <p:attrNameLst>
                                          <p:attrName>ppt_x</p:attrName>
                                        </p:attrNameLst>
                                      </p:cBhvr>
                                      <p:tavLst>
                                        <p:tav tm="0">
                                          <p:val>
                                            <p:strVal val="#ppt_x-.2"/>
                                          </p:val>
                                        </p:tav>
                                        <p:tav tm="100000">
                                          <p:val>
                                            <p:strVal val="#ppt_x"/>
                                          </p:val>
                                        </p:tav>
                                      </p:tavLst>
                                    </p:anim>
                                    <p:anim calcmode="lin" valueType="num">
                                      <p:cBhvr>
                                        <p:cTn id="85" dur="2000" fill="hold"/>
                                        <p:tgtEl>
                                          <p:spTgt spid="26"/>
                                        </p:tgtEl>
                                        <p:attrNameLst>
                                          <p:attrName>ppt_y</p:attrName>
                                        </p:attrNameLst>
                                      </p:cBhvr>
                                      <p:tavLst>
                                        <p:tav tm="0">
                                          <p:val>
                                            <p:strVal val="#ppt_y"/>
                                          </p:val>
                                        </p:tav>
                                        <p:tav tm="100000">
                                          <p:val>
                                            <p:strVal val="#ppt_y"/>
                                          </p:val>
                                        </p:tav>
                                      </p:tavLst>
                                    </p:anim>
                                    <p:animEffect transition="in" filter="fade">
                                      <p:cBhvr>
                                        <p:cTn id="86" dur="2000"/>
                                        <p:tgtEl>
                                          <p:spTgt spid="26"/>
                                        </p:tgtEl>
                                      </p:cBhvr>
                                    </p:animEffect>
                                  </p:childTnLst>
                                </p:cTn>
                              </p:par>
                              <p:par>
                                <p:cTn id="87" presetID="54" presetClass="entr" presetSubtype="0" accel="10000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2000" fill="hold"/>
                                        <p:tgtEl>
                                          <p:spTgt spid="25"/>
                                        </p:tgtEl>
                                        <p:attrNameLst>
                                          <p:attrName>ppt_w</p:attrName>
                                        </p:attrNameLst>
                                      </p:cBhvr>
                                      <p:tavLst>
                                        <p:tav tm="0">
                                          <p:val>
                                            <p:strVal val="#ppt_w*0.05"/>
                                          </p:val>
                                        </p:tav>
                                        <p:tav tm="100000">
                                          <p:val>
                                            <p:strVal val="#ppt_w"/>
                                          </p:val>
                                        </p:tav>
                                      </p:tavLst>
                                    </p:anim>
                                    <p:anim calcmode="lin" valueType="num">
                                      <p:cBhvr>
                                        <p:cTn id="90" dur="2000" fill="hold"/>
                                        <p:tgtEl>
                                          <p:spTgt spid="25"/>
                                        </p:tgtEl>
                                        <p:attrNameLst>
                                          <p:attrName>ppt_h</p:attrName>
                                        </p:attrNameLst>
                                      </p:cBhvr>
                                      <p:tavLst>
                                        <p:tav tm="0">
                                          <p:val>
                                            <p:strVal val="#ppt_h"/>
                                          </p:val>
                                        </p:tav>
                                        <p:tav tm="100000">
                                          <p:val>
                                            <p:strVal val="#ppt_h"/>
                                          </p:val>
                                        </p:tav>
                                      </p:tavLst>
                                    </p:anim>
                                    <p:anim calcmode="lin" valueType="num">
                                      <p:cBhvr>
                                        <p:cTn id="91" dur="2000" fill="hold"/>
                                        <p:tgtEl>
                                          <p:spTgt spid="25"/>
                                        </p:tgtEl>
                                        <p:attrNameLst>
                                          <p:attrName>ppt_x</p:attrName>
                                        </p:attrNameLst>
                                      </p:cBhvr>
                                      <p:tavLst>
                                        <p:tav tm="0">
                                          <p:val>
                                            <p:strVal val="#ppt_x-.2"/>
                                          </p:val>
                                        </p:tav>
                                        <p:tav tm="100000">
                                          <p:val>
                                            <p:strVal val="#ppt_x"/>
                                          </p:val>
                                        </p:tav>
                                      </p:tavLst>
                                    </p:anim>
                                    <p:anim calcmode="lin" valueType="num">
                                      <p:cBhvr>
                                        <p:cTn id="92" dur="2000" fill="hold"/>
                                        <p:tgtEl>
                                          <p:spTgt spid="25"/>
                                        </p:tgtEl>
                                        <p:attrNameLst>
                                          <p:attrName>ppt_y</p:attrName>
                                        </p:attrNameLst>
                                      </p:cBhvr>
                                      <p:tavLst>
                                        <p:tav tm="0">
                                          <p:val>
                                            <p:strVal val="#ppt_y"/>
                                          </p:val>
                                        </p:tav>
                                        <p:tav tm="100000">
                                          <p:val>
                                            <p:strVal val="#ppt_y"/>
                                          </p:val>
                                        </p:tav>
                                      </p:tavLst>
                                    </p:anim>
                                    <p:animEffect transition="in" filter="fade">
                                      <p:cBhvr>
                                        <p:cTn id="93" dur="2000"/>
                                        <p:tgtEl>
                                          <p:spTgt spid="2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1000"/>
                                        <p:tgtEl>
                                          <p:spTgt spid="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5" presetClass="entr" presetSubtype="0"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p:cTn id="103" dur="500" fill="hold"/>
                                        <p:tgtEl>
                                          <p:spTgt spid="13"/>
                                        </p:tgtEl>
                                        <p:attrNameLst>
                                          <p:attrName>ppt_w</p:attrName>
                                        </p:attrNameLst>
                                      </p:cBhvr>
                                      <p:tavLst>
                                        <p:tav tm="0">
                                          <p:val>
                                            <p:strVal val="#ppt_w*0.70"/>
                                          </p:val>
                                        </p:tav>
                                        <p:tav tm="100000">
                                          <p:val>
                                            <p:strVal val="#ppt_w"/>
                                          </p:val>
                                        </p:tav>
                                      </p:tavLst>
                                    </p:anim>
                                    <p:anim calcmode="lin" valueType="num">
                                      <p:cBhvr>
                                        <p:cTn id="104" dur="500" fill="hold"/>
                                        <p:tgtEl>
                                          <p:spTgt spid="13"/>
                                        </p:tgtEl>
                                        <p:attrNameLst>
                                          <p:attrName>ppt_h</p:attrName>
                                        </p:attrNameLst>
                                      </p:cBhvr>
                                      <p:tavLst>
                                        <p:tav tm="0">
                                          <p:val>
                                            <p:strVal val="#ppt_h"/>
                                          </p:val>
                                        </p:tav>
                                        <p:tav tm="100000">
                                          <p:val>
                                            <p:strVal val="#ppt_h"/>
                                          </p:val>
                                        </p:tav>
                                      </p:tavLst>
                                    </p:anim>
                                    <p:animEffect transition="in" filter="fade">
                                      <p:cBhvr>
                                        <p:cTn id="105" dur="500"/>
                                        <p:tgtEl>
                                          <p:spTgt spid="13"/>
                                        </p:tgtEl>
                                      </p:cBhvr>
                                    </p:animEffect>
                                  </p:childTnLst>
                                </p:cTn>
                              </p:par>
                            </p:childTnLst>
                          </p:cTn>
                        </p:par>
                        <p:par>
                          <p:cTn id="106" fill="hold" nodeType="afterGroup">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500"/>
                                        <p:tgtEl>
                                          <p:spTgt spid="14"/>
                                        </p:tgtEl>
                                      </p:cBhvr>
                                    </p:animEffect>
                                  </p:childTnLst>
                                </p:cTn>
                              </p:par>
                            </p:childTnLst>
                          </p:cTn>
                        </p:par>
                        <p:par>
                          <p:cTn id="110" fill="hold" nodeType="afterGroup">
                            <p:stCondLst>
                              <p:cond delay="1000"/>
                            </p:stCondLst>
                            <p:childTnLst>
                              <p:par>
                                <p:cTn id="111" presetID="55" presetClass="entr" presetSubtype="0" fill="hold" nodeType="after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p:cTn id="113" dur="500" fill="hold"/>
                                        <p:tgtEl>
                                          <p:spTgt spid="12"/>
                                        </p:tgtEl>
                                        <p:attrNameLst>
                                          <p:attrName>ppt_w</p:attrName>
                                        </p:attrNameLst>
                                      </p:cBhvr>
                                      <p:tavLst>
                                        <p:tav tm="0">
                                          <p:val>
                                            <p:strVal val="#ppt_w*0.70"/>
                                          </p:val>
                                        </p:tav>
                                        <p:tav tm="100000">
                                          <p:val>
                                            <p:strVal val="#ppt_w"/>
                                          </p:val>
                                        </p:tav>
                                      </p:tavLst>
                                    </p:anim>
                                    <p:anim calcmode="lin" valueType="num">
                                      <p:cBhvr>
                                        <p:cTn id="114" dur="500" fill="hold"/>
                                        <p:tgtEl>
                                          <p:spTgt spid="12"/>
                                        </p:tgtEl>
                                        <p:attrNameLst>
                                          <p:attrName>ppt_h</p:attrName>
                                        </p:attrNameLst>
                                      </p:cBhvr>
                                      <p:tavLst>
                                        <p:tav tm="0">
                                          <p:val>
                                            <p:strVal val="#ppt_h"/>
                                          </p:val>
                                        </p:tav>
                                        <p:tav tm="100000">
                                          <p:val>
                                            <p:strVal val="#ppt_h"/>
                                          </p:val>
                                        </p:tav>
                                      </p:tavLst>
                                    </p:anim>
                                    <p:animEffect transition="in" filter="fade">
                                      <p:cBhvr>
                                        <p:cTn id="115" dur="500"/>
                                        <p:tgtEl>
                                          <p:spTgt spid="1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5" presetClass="entr" presetSubtype="0" fill="hold" grpId="0" nodeType="clickEffect">
                                  <p:stCondLst>
                                    <p:cond delay="0"/>
                                  </p:stCondLst>
                                  <p:childTnLst>
                                    <p:set>
                                      <p:cBhvr>
                                        <p:cTn id="119" dur="1" fill="hold">
                                          <p:stCondLst>
                                            <p:cond delay="0"/>
                                          </p:stCondLst>
                                        </p:cTn>
                                        <p:tgtEl>
                                          <p:spTgt spid="5"/>
                                        </p:tgtEl>
                                        <p:attrNameLst>
                                          <p:attrName>style.visibility</p:attrName>
                                        </p:attrNameLst>
                                      </p:cBhvr>
                                      <p:to>
                                        <p:strVal val="visible"/>
                                      </p:to>
                                    </p:set>
                                    <p:anim calcmode="lin" valueType="num">
                                      <p:cBhvr>
                                        <p:cTn id="120" dur="500" fill="hold"/>
                                        <p:tgtEl>
                                          <p:spTgt spid="5"/>
                                        </p:tgtEl>
                                        <p:attrNameLst>
                                          <p:attrName>ppt_w</p:attrName>
                                        </p:attrNameLst>
                                      </p:cBhvr>
                                      <p:tavLst>
                                        <p:tav tm="0">
                                          <p:val>
                                            <p:strVal val="#ppt_w*0.70"/>
                                          </p:val>
                                        </p:tav>
                                        <p:tav tm="100000">
                                          <p:val>
                                            <p:strVal val="#ppt_w"/>
                                          </p:val>
                                        </p:tav>
                                      </p:tavLst>
                                    </p:anim>
                                    <p:anim calcmode="lin" valueType="num">
                                      <p:cBhvr>
                                        <p:cTn id="121" dur="500" fill="hold"/>
                                        <p:tgtEl>
                                          <p:spTgt spid="5"/>
                                        </p:tgtEl>
                                        <p:attrNameLst>
                                          <p:attrName>ppt_h</p:attrName>
                                        </p:attrNameLst>
                                      </p:cBhvr>
                                      <p:tavLst>
                                        <p:tav tm="0">
                                          <p:val>
                                            <p:strVal val="#ppt_h"/>
                                          </p:val>
                                        </p:tav>
                                        <p:tav tm="100000">
                                          <p:val>
                                            <p:strVal val="#ppt_h"/>
                                          </p:val>
                                        </p:tav>
                                      </p:tavLst>
                                    </p:anim>
                                    <p:animEffect transition="in" filter="fade">
                                      <p:cBhvr>
                                        <p:cTn id="122" dur="500"/>
                                        <p:tgtEl>
                                          <p:spTgt spid="5"/>
                                        </p:tgtEl>
                                      </p:cBhvr>
                                    </p:animEffect>
                                  </p:childTnLst>
                                </p:cTn>
                              </p:par>
                            </p:childTnLst>
                          </p:cTn>
                        </p:par>
                        <p:par>
                          <p:cTn id="123" fill="hold" nodeType="afterGroup">
                            <p:stCondLst>
                              <p:cond delay="500"/>
                            </p:stCondLst>
                            <p:childTnLst>
                              <p:par>
                                <p:cTn id="124" presetID="55" presetClass="entr" presetSubtype="0" fill="hold" grpId="0" nodeType="afterEffect">
                                  <p:stCondLst>
                                    <p:cond delay="0"/>
                                  </p:stCondLst>
                                  <p:childTnLst>
                                    <p:set>
                                      <p:cBhvr>
                                        <p:cTn id="125" dur="1" fill="hold">
                                          <p:stCondLst>
                                            <p:cond delay="0"/>
                                          </p:stCondLst>
                                        </p:cTn>
                                        <p:tgtEl>
                                          <p:spTgt spid="31"/>
                                        </p:tgtEl>
                                        <p:attrNameLst>
                                          <p:attrName>style.visibility</p:attrName>
                                        </p:attrNameLst>
                                      </p:cBhvr>
                                      <p:to>
                                        <p:strVal val="visible"/>
                                      </p:to>
                                    </p:set>
                                    <p:anim calcmode="lin" valueType="num">
                                      <p:cBhvr>
                                        <p:cTn id="126" dur="500" fill="hold"/>
                                        <p:tgtEl>
                                          <p:spTgt spid="31"/>
                                        </p:tgtEl>
                                        <p:attrNameLst>
                                          <p:attrName>ppt_w</p:attrName>
                                        </p:attrNameLst>
                                      </p:cBhvr>
                                      <p:tavLst>
                                        <p:tav tm="0">
                                          <p:val>
                                            <p:strVal val="#ppt_w*0.70"/>
                                          </p:val>
                                        </p:tav>
                                        <p:tav tm="100000">
                                          <p:val>
                                            <p:strVal val="#ppt_w"/>
                                          </p:val>
                                        </p:tav>
                                      </p:tavLst>
                                    </p:anim>
                                    <p:anim calcmode="lin" valueType="num">
                                      <p:cBhvr>
                                        <p:cTn id="127" dur="500" fill="hold"/>
                                        <p:tgtEl>
                                          <p:spTgt spid="31"/>
                                        </p:tgtEl>
                                        <p:attrNameLst>
                                          <p:attrName>ppt_h</p:attrName>
                                        </p:attrNameLst>
                                      </p:cBhvr>
                                      <p:tavLst>
                                        <p:tav tm="0">
                                          <p:val>
                                            <p:strVal val="#ppt_h"/>
                                          </p:val>
                                        </p:tav>
                                        <p:tav tm="100000">
                                          <p:val>
                                            <p:strVal val="#ppt_h"/>
                                          </p:val>
                                        </p:tav>
                                      </p:tavLst>
                                    </p:anim>
                                    <p:animEffect transition="in" filter="fade">
                                      <p:cBhvr>
                                        <p:cTn id="128" dur="500"/>
                                        <p:tgtEl>
                                          <p:spTgt spid="31"/>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11"/>
                                        </p:tgtEl>
                                        <p:attrNameLst>
                                          <p:attrName>style.visibility</p:attrName>
                                        </p:attrNameLst>
                                      </p:cBhvr>
                                      <p:to>
                                        <p:strVal val="visible"/>
                                      </p:to>
                                    </p:set>
                                    <p:anim calcmode="lin" valueType="num">
                                      <p:cBhvr>
                                        <p:cTn id="133" dur="1000" fill="hold"/>
                                        <p:tgtEl>
                                          <p:spTgt spid="11"/>
                                        </p:tgtEl>
                                        <p:attrNameLst>
                                          <p:attrName>ppt_w</p:attrName>
                                        </p:attrNameLst>
                                      </p:cBhvr>
                                      <p:tavLst>
                                        <p:tav tm="0">
                                          <p:val>
                                            <p:strVal val="#ppt_w*0.70"/>
                                          </p:val>
                                        </p:tav>
                                        <p:tav tm="100000">
                                          <p:val>
                                            <p:strVal val="#ppt_w"/>
                                          </p:val>
                                        </p:tav>
                                      </p:tavLst>
                                    </p:anim>
                                    <p:anim calcmode="lin" valueType="num">
                                      <p:cBhvr>
                                        <p:cTn id="134" dur="1000" fill="hold"/>
                                        <p:tgtEl>
                                          <p:spTgt spid="11"/>
                                        </p:tgtEl>
                                        <p:attrNameLst>
                                          <p:attrName>ppt_h</p:attrName>
                                        </p:attrNameLst>
                                      </p:cBhvr>
                                      <p:tavLst>
                                        <p:tav tm="0">
                                          <p:val>
                                            <p:strVal val="#ppt_h"/>
                                          </p:val>
                                        </p:tav>
                                        <p:tav tm="100000">
                                          <p:val>
                                            <p:strVal val="#ppt_h"/>
                                          </p:val>
                                        </p:tav>
                                      </p:tavLst>
                                    </p:anim>
                                    <p:animEffect transition="in" filter="fade">
                                      <p:cBhvr>
                                        <p:cTn id="135" dur="1000"/>
                                        <p:tgtEl>
                                          <p:spTgt spid="11"/>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5" presetClass="entr" presetSubtype="0" fill="hold" grpId="0" nodeType="clickEffect">
                                  <p:stCondLst>
                                    <p:cond delay="0"/>
                                  </p:stCondLst>
                                  <p:childTnLst>
                                    <p:set>
                                      <p:cBhvr>
                                        <p:cTn id="139" dur="1" fill="hold">
                                          <p:stCondLst>
                                            <p:cond delay="0"/>
                                          </p:stCondLst>
                                        </p:cTn>
                                        <p:tgtEl>
                                          <p:spTgt spid="10"/>
                                        </p:tgtEl>
                                        <p:attrNameLst>
                                          <p:attrName>style.visibility</p:attrName>
                                        </p:attrNameLst>
                                      </p:cBhvr>
                                      <p:to>
                                        <p:strVal val="visible"/>
                                      </p:to>
                                    </p:set>
                                    <p:anim calcmode="lin" valueType="num">
                                      <p:cBhvr>
                                        <p:cTn id="140" dur="1000" fill="hold"/>
                                        <p:tgtEl>
                                          <p:spTgt spid="10"/>
                                        </p:tgtEl>
                                        <p:attrNameLst>
                                          <p:attrName>ppt_w</p:attrName>
                                        </p:attrNameLst>
                                      </p:cBhvr>
                                      <p:tavLst>
                                        <p:tav tm="0">
                                          <p:val>
                                            <p:strVal val="#ppt_w*0.70"/>
                                          </p:val>
                                        </p:tav>
                                        <p:tav tm="100000">
                                          <p:val>
                                            <p:strVal val="#ppt_w"/>
                                          </p:val>
                                        </p:tav>
                                      </p:tavLst>
                                    </p:anim>
                                    <p:anim calcmode="lin" valueType="num">
                                      <p:cBhvr>
                                        <p:cTn id="141" dur="1000" fill="hold"/>
                                        <p:tgtEl>
                                          <p:spTgt spid="10"/>
                                        </p:tgtEl>
                                        <p:attrNameLst>
                                          <p:attrName>ppt_h</p:attrName>
                                        </p:attrNameLst>
                                      </p:cBhvr>
                                      <p:tavLst>
                                        <p:tav tm="0">
                                          <p:val>
                                            <p:strVal val="#ppt_h"/>
                                          </p:val>
                                        </p:tav>
                                        <p:tav tm="100000">
                                          <p:val>
                                            <p:strVal val="#ppt_h"/>
                                          </p:val>
                                        </p:tav>
                                      </p:tavLst>
                                    </p:anim>
                                    <p:animEffect transition="in" filter="fade">
                                      <p:cBhvr>
                                        <p:cTn id="142" dur="1000"/>
                                        <p:tgtEl>
                                          <p:spTgt spid="10"/>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nodeType="clickEffect">
                                  <p:stCondLst>
                                    <p:cond delay="0"/>
                                  </p:stCondLst>
                                  <p:childTnLst>
                                    <p:set>
                                      <p:cBhvr>
                                        <p:cTn id="14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6" grpId="0" animBg="1"/>
      <p:bldP spid="27" grpId="0" animBg="1"/>
      <p:bldP spid="28" grpId="0" animBg="1"/>
      <p:bldP spid="29" grpId="0" animBg="1"/>
      <p:bldP spid="31" grpId="0" animBg="1"/>
      <p:bldP spid="5" grpId="0"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2990058" y="2644328"/>
            <a:ext cx="11415759" cy="6676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hangingPunct="1">
              <a:lnSpc>
                <a:spcPct val="90000"/>
              </a:lnSpc>
              <a:defRPr/>
            </a:pPr>
            <a:r>
              <a:rPr lang="en-GB" altLang="en-US" sz="2400" b="1" dirty="0">
                <a:latin typeface="Arial" panose="020B0604020202020204" pitchFamily="34" charset="0"/>
                <a:cs typeface="Arial" panose="020B0604020202020204" pitchFamily="34" charset="0"/>
              </a:rPr>
              <a:t>Children’s Barred List</a:t>
            </a:r>
            <a:r>
              <a:rPr lang="en-GB" altLang="en-US" sz="2400" dirty="0">
                <a:latin typeface="Arial" panose="020B0604020202020204" pitchFamily="34" charset="0"/>
                <a:cs typeface="Arial" panose="020B0604020202020204" pitchFamily="34" charset="0"/>
              </a:rPr>
              <a:t> - not allowed to engage in regulated activity with children in England, Wales and Northern Ireland. </a:t>
            </a:r>
          </a:p>
          <a:p>
            <a:pPr marL="173662" indent="-173662" algn="l" hangingPunct="1">
              <a:lnSpc>
                <a:spcPct val="90000"/>
              </a:lnSpc>
              <a:defRPr/>
            </a:pPr>
            <a:endParaRPr lang="en-GB" altLang="en-US" sz="2400" dirty="0">
              <a:latin typeface="Arial" panose="020B0604020202020204" pitchFamily="34" charset="0"/>
              <a:cs typeface="Arial" panose="020B0604020202020204" pitchFamily="34" charset="0"/>
            </a:endParaRPr>
          </a:p>
          <a:p>
            <a:pPr algn="l" hangingPunct="1">
              <a:lnSpc>
                <a:spcPct val="90000"/>
              </a:lnSpc>
              <a:defRPr/>
            </a:pPr>
            <a:r>
              <a:rPr lang="en-GB" altLang="en-US" sz="2400" b="1" dirty="0">
                <a:latin typeface="Arial" panose="020B0604020202020204" pitchFamily="34" charset="0"/>
                <a:cs typeface="Arial" panose="020B0604020202020204" pitchFamily="34" charset="0"/>
              </a:rPr>
              <a:t>Adults’ Barred List </a:t>
            </a:r>
            <a:r>
              <a:rPr lang="en-GB" altLang="en-US" sz="2400" dirty="0">
                <a:latin typeface="Arial" panose="020B0604020202020204" pitchFamily="34" charset="0"/>
                <a:cs typeface="Arial" panose="020B0604020202020204" pitchFamily="34" charset="0"/>
              </a:rPr>
              <a:t>- not allowed to engage in regulated activity with vulnerable adults in England, Wales and Northern Ireland</a:t>
            </a:r>
            <a:r>
              <a:rPr lang="en-GB" altLang="en-US" sz="2400" dirty="0">
                <a:solidFill>
                  <a:srgbClr val="9023B7"/>
                </a:solidFill>
                <a:latin typeface="Arial" panose="020B0604020202020204" pitchFamily="34" charset="0"/>
                <a:cs typeface="Arial" panose="020B0604020202020204" pitchFamily="34" charset="0"/>
              </a:rPr>
              <a:t>.</a:t>
            </a:r>
          </a:p>
          <a:p>
            <a:pPr algn="l" hangingPunct="1">
              <a:lnSpc>
                <a:spcPct val="90000"/>
              </a:lnSpc>
              <a:defRPr/>
            </a:pPr>
            <a:endParaRPr lang="en-GB" altLang="en-US" sz="2400" dirty="0">
              <a:solidFill>
                <a:srgbClr val="9023B7"/>
              </a:solidFill>
              <a:latin typeface="Arial" panose="020B0604020202020204" pitchFamily="34" charset="0"/>
              <a:cs typeface="Arial" panose="020B0604020202020204" pitchFamily="34" charset="0"/>
            </a:endParaRPr>
          </a:p>
          <a:p>
            <a:pPr algn="l" eaLnBrk="1" hangingPunct="1">
              <a:lnSpc>
                <a:spcPct val="90000"/>
              </a:lnSpc>
              <a:defRPr/>
            </a:pPr>
            <a:r>
              <a:rPr lang="en-GB" altLang="en-US" sz="2400" dirty="0">
                <a:latin typeface="Arial" panose="020B0604020202020204" pitchFamily="34" charset="0"/>
                <a:cs typeface="Arial" panose="020B0604020202020204" pitchFamily="34" charset="0"/>
              </a:rPr>
              <a:t>It is a criminal offence to work, seek work or offer to work in regulated activity when barred on the relevant list. </a:t>
            </a:r>
          </a:p>
          <a:p>
            <a:pPr algn="l" eaLnBrk="1" hangingPunct="1">
              <a:lnSpc>
                <a:spcPct val="90000"/>
              </a:lnSpc>
              <a:defRPr/>
            </a:pPr>
            <a:endParaRPr lang="en-GB" altLang="en-US" sz="2400" dirty="0">
              <a:latin typeface="Arial" panose="020B0604020202020204" pitchFamily="34" charset="0"/>
              <a:cs typeface="Arial" panose="020B0604020202020204" pitchFamily="34" charset="0"/>
            </a:endParaRPr>
          </a:p>
          <a:p>
            <a:pPr algn="l" eaLnBrk="1" hangingPunct="1">
              <a:lnSpc>
                <a:spcPct val="90000"/>
              </a:lnSpc>
              <a:defRPr/>
            </a:pPr>
            <a:r>
              <a:rPr lang="en-GB" altLang="en-US" sz="2400" dirty="0">
                <a:latin typeface="Arial" panose="020B0604020202020204" pitchFamily="34" charset="0"/>
                <a:cs typeface="Arial" panose="020B0604020202020204" pitchFamily="34" charset="0"/>
              </a:rPr>
              <a:t>It is a criminal offence for a person to permit an individual they know (or have reason to believe) is barred from regulated activity to engage in regulated activity.</a:t>
            </a:r>
          </a:p>
          <a:p>
            <a:pPr algn="l" eaLnBrk="1" hangingPunct="1">
              <a:lnSpc>
                <a:spcPct val="90000"/>
              </a:lnSpc>
              <a:defRPr/>
            </a:pPr>
            <a:endParaRPr lang="en-GB" altLang="en-US" sz="2400" dirty="0">
              <a:latin typeface="Arial" panose="020B0604020202020204" pitchFamily="34" charset="0"/>
              <a:cs typeface="Arial" panose="020B0604020202020204" pitchFamily="34" charset="0"/>
            </a:endParaRPr>
          </a:p>
          <a:p>
            <a:pPr hangingPunct="1">
              <a:lnSpc>
                <a:spcPct val="90000"/>
              </a:lnSpc>
              <a:defRPr/>
            </a:pPr>
            <a:endParaRPr lang="en-GB" altLang="en-US" sz="2400" dirty="0">
              <a:latin typeface="Arial" panose="020B0604020202020204" pitchFamily="34" charset="0"/>
              <a:cs typeface="Arial" panose="020B0604020202020204" pitchFamily="34" charset="0"/>
            </a:endParaRPr>
          </a:p>
          <a:p>
            <a:pPr hangingPunct="1">
              <a:lnSpc>
                <a:spcPct val="90000"/>
              </a:lnSpc>
              <a:defRPr/>
            </a:pPr>
            <a:r>
              <a:rPr lang="en-GB" altLang="en-US" sz="2400" dirty="0">
                <a:solidFill>
                  <a:srgbClr val="FF0000"/>
                </a:solidFill>
                <a:latin typeface="Arial" panose="020B0604020202020204" pitchFamily="34" charset="0"/>
                <a:cs typeface="Arial" panose="020B0604020202020204" pitchFamily="34" charset="0"/>
              </a:rPr>
              <a:t>Maximum penalty 5 years imprisonment and or a fine</a:t>
            </a:r>
          </a:p>
          <a:p>
            <a:pPr hangingPunct="1">
              <a:lnSpc>
                <a:spcPct val="90000"/>
              </a:lnSpc>
              <a:defRPr/>
            </a:pPr>
            <a:endParaRPr lang="en-GB" altLang="en-US" sz="2400" dirty="0">
              <a:solidFill>
                <a:srgbClr val="FF0000"/>
              </a:solidFill>
              <a:latin typeface="Arial" panose="020B0604020202020204" pitchFamily="34" charset="0"/>
              <a:cs typeface="Arial" panose="020B0604020202020204" pitchFamily="34" charset="0"/>
            </a:endParaRPr>
          </a:p>
          <a:p>
            <a:pPr hangingPunct="1">
              <a:lnSpc>
                <a:spcPct val="90000"/>
              </a:lnSpc>
              <a:defRPr/>
            </a:pPr>
            <a:endParaRPr lang="en-GB" altLang="en-US" sz="2400" dirty="0">
              <a:solidFill>
                <a:srgbClr val="9023B7"/>
              </a:solidFill>
              <a:latin typeface="Arial" panose="020B0604020202020204" pitchFamily="34" charset="0"/>
              <a:cs typeface="Arial" panose="020B0604020202020204" pitchFamily="34" charset="0"/>
            </a:endParaRPr>
          </a:p>
          <a:p>
            <a:pPr hangingPunct="1">
              <a:lnSpc>
                <a:spcPct val="90000"/>
              </a:lnSpc>
              <a:defRPr/>
            </a:pPr>
            <a:r>
              <a:rPr lang="en-GB" altLang="en-US" sz="2400" dirty="0">
                <a:latin typeface="Arial" panose="020B0604020202020204" pitchFamily="34" charset="0"/>
                <a:cs typeface="Arial" panose="020B0604020202020204" pitchFamily="34" charset="0"/>
              </a:rPr>
              <a:t>The bar also applies to regulated work in Scotland</a:t>
            </a:r>
          </a:p>
          <a:p>
            <a:pPr algn="l">
              <a:defRPr sz="2000">
                <a:latin typeface="Arial"/>
                <a:ea typeface="Arial"/>
                <a:cs typeface="Arial"/>
                <a:sym typeface="Arial"/>
              </a:defRPr>
            </a:pPr>
            <a:endParaRPr lang="en-GB" sz="2000" dirty="0"/>
          </a:p>
          <a:p>
            <a:pPr algn="l">
              <a:defRPr sz="2000">
                <a:latin typeface="Arial"/>
                <a:ea typeface="Arial"/>
                <a:cs typeface="Arial"/>
                <a:sym typeface="Arial"/>
              </a:defRPr>
            </a:pPr>
            <a:endParaRPr lang="en-GB" sz="2000" dirty="0"/>
          </a:p>
          <a:p>
            <a:pPr algn="l">
              <a:defRPr sz="2000">
                <a:latin typeface="Arial"/>
                <a:ea typeface="Arial"/>
                <a:cs typeface="Arial"/>
                <a:sym typeface="Arial"/>
              </a:defRPr>
            </a:pPr>
            <a:endParaRPr lang="en-GB" sz="2000" dirty="0"/>
          </a:p>
        </p:txBody>
      </p:sp>
      <p:sp>
        <p:nvSpPr>
          <p:cNvPr id="103" name="Heading Here"/>
          <p:cNvSpPr txBox="1">
            <a:spLocks noGrp="1"/>
          </p:cNvSpPr>
          <p:nvPr>
            <p:ph type="title"/>
          </p:nvPr>
        </p:nvSpPr>
        <p:spPr>
          <a:xfrm>
            <a:off x="3121418" y="578710"/>
            <a:ext cx="11696699" cy="1478306"/>
          </a:xfrm>
          <a:prstGeom prst="rect">
            <a:avLst/>
          </a:prstGeom>
        </p:spPr>
        <p:txBody>
          <a:bodyPr>
            <a:noAutofit/>
          </a:bodyPr>
          <a:lstStyle>
            <a:lvl1pPr algn="l" defTabSz="577850">
              <a:defRPr sz="4000" b="1">
                <a:solidFill>
                  <a:srgbClr val="9C9A2F"/>
                </a:solidFill>
                <a:latin typeface="Arial"/>
                <a:ea typeface="Arial"/>
                <a:cs typeface="Arial"/>
                <a:sym typeface="Arial"/>
              </a:defRPr>
            </a:lvl1pPr>
          </a:lstStyle>
          <a:p>
            <a:r>
              <a:rPr lang="en-GB" dirty="0"/>
              <a:t>Impact of being barred from regulated activity across UK jurisdictions</a:t>
            </a:r>
            <a:endParaRPr dirty="0"/>
          </a:p>
        </p:txBody>
      </p:sp>
      <p:sp>
        <p:nvSpPr>
          <p:cNvPr id="105" name="Line"/>
          <p:cNvSpPr/>
          <p:nvPr/>
        </p:nvSpPr>
        <p:spPr>
          <a:xfrm>
            <a:off x="2972593" y="8645525"/>
            <a:ext cx="11393488" cy="0"/>
          </a:xfrm>
          <a:prstGeom prst="line">
            <a:avLst/>
          </a:prstGeom>
          <a:ln w="25400">
            <a:solidFill>
              <a:srgbClr val="9C9A00"/>
            </a:solidFill>
          </a:ln>
        </p:spPr>
        <p:txBody>
          <a:bodyPr lIns="45719" rIns="45719"/>
          <a:lstStyle/>
          <a:p>
            <a:endParaRPr sz="3701"/>
          </a:p>
        </p:txBody>
      </p:sp>
      <p:pic>
        <p:nvPicPr>
          <p:cNvPr id="106" name="Disclosure &amp; Barring Service_2592_AW (RGB).png" descr="Disclosure &amp; Barring Service_2592_AW (RGB).png"/>
          <p:cNvPicPr>
            <a:picLocks noChangeAspect="1"/>
          </p:cNvPicPr>
          <p:nvPr/>
        </p:nvPicPr>
        <p:blipFill>
          <a:blip r:embed="rId3"/>
          <a:srcRect/>
          <a:stretch>
            <a:fillRect/>
          </a:stretch>
        </p:blipFill>
        <p:spPr>
          <a:xfrm>
            <a:off x="2971006" y="8880369"/>
            <a:ext cx="723900" cy="389150"/>
          </a:xfrm>
          <a:prstGeom prst="rect">
            <a:avLst/>
          </a:prstGeom>
          <a:ln w="12700">
            <a:miter lim="400000"/>
          </a:ln>
        </p:spPr>
      </p:pic>
      <p:sp>
        <p:nvSpPr>
          <p:cNvPr id="107" name="Making Recruitment Safer"/>
          <p:cNvSpPr txBox="1"/>
          <p:nvPr/>
        </p:nvSpPr>
        <p:spPr>
          <a:xfrm>
            <a:off x="3987704" y="9055100"/>
            <a:ext cx="21720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r>
              <a:t>Making Recruitment Safer</a:t>
            </a:r>
          </a:p>
        </p:txBody>
      </p:sp>
      <p:pic>
        <p:nvPicPr>
          <p:cNvPr id="12" name="Graphic 11" descr="Scales of justice">
            <a:extLst>
              <a:ext uri="{FF2B5EF4-FFF2-40B4-BE49-F238E27FC236}">
                <a16:creationId xmlns:a16="http://schemas.microsoft.com/office/drawing/2014/main" id="{B79001E6-4050-4E00-BD90-DAB9A96049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121417" y="6785101"/>
            <a:ext cx="685800" cy="685800"/>
          </a:xfrm>
          <a:prstGeom prst="rect">
            <a:avLst/>
          </a:prstGeom>
        </p:spPr>
      </p:pic>
      <p:pic>
        <p:nvPicPr>
          <p:cNvPr id="13" name="Graphic 12" descr="Handcuffs">
            <a:extLst>
              <a:ext uri="{FF2B5EF4-FFF2-40B4-BE49-F238E27FC236}">
                <a16:creationId xmlns:a16="http://schemas.microsoft.com/office/drawing/2014/main" id="{C81555AD-E543-4831-9377-18A8DC97926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9628754">
            <a:off x="13258749" y="6767157"/>
            <a:ext cx="685800" cy="685800"/>
          </a:xfrm>
          <a:prstGeom prst="rect">
            <a:avLst/>
          </a:prstGeom>
        </p:spPr>
      </p:pic>
    </p:spTree>
    <p:extLst>
      <p:ext uri="{BB962C8B-B14F-4D97-AF65-F5344CB8AC3E}">
        <p14:creationId xmlns:p14="http://schemas.microsoft.com/office/powerpoint/2010/main" val="362165409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2897981" y="2457334"/>
            <a:ext cx="8069264" cy="6873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eaLnBrk="1" hangingPunct="1">
              <a:lnSpc>
                <a:spcPct val="90000"/>
              </a:lnSpc>
            </a:pPr>
            <a:endParaRPr lang="en-GB" altLang="en-US" sz="2000" dirty="0"/>
          </a:p>
          <a:p>
            <a:pPr algn="l">
              <a:defRPr sz="2000">
                <a:latin typeface="Arial"/>
                <a:ea typeface="Arial"/>
                <a:cs typeface="Arial"/>
                <a:sym typeface="Arial"/>
              </a:defRPr>
            </a:pPr>
            <a:endParaRPr sz="2000" dirty="0"/>
          </a:p>
        </p:txBody>
      </p:sp>
      <p:sp>
        <p:nvSpPr>
          <p:cNvPr id="103" name="Heading Here"/>
          <p:cNvSpPr txBox="1">
            <a:spLocks noGrp="1"/>
          </p:cNvSpPr>
          <p:nvPr>
            <p:ph type="title"/>
          </p:nvPr>
        </p:nvSpPr>
        <p:spPr>
          <a:xfrm>
            <a:off x="544531" y="0"/>
            <a:ext cx="16027686" cy="1548004"/>
          </a:xfrm>
          <a:prstGeom prst="rect">
            <a:avLst/>
          </a:prstGeom>
        </p:spPr>
        <p:txBody>
          <a:bodyPr>
            <a:noAutofit/>
          </a:bodyPr>
          <a:lstStyle>
            <a:lvl1pPr algn="l" defTabSz="577850">
              <a:defRPr sz="4000" b="1">
                <a:solidFill>
                  <a:srgbClr val="9C9A2F"/>
                </a:solidFill>
                <a:latin typeface="Arial"/>
                <a:ea typeface="Arial"/>
                <a:cs typeface="Arial"/>
                <a:sym typeface="Arial"/>
              </a:defRPr>
            </a:lvl1pPr>
          </a:lstStyle>
          <a:p>
            <a:pPr algn="ctr"/>
            <a:r>
              <a:rPr lang="en-GB" altLang="en-US" dirty="0"/>
              <a:t>What it means to be barred</a:t>
            </a:r>
            <a:endParaRPr dirty="0"/>
          </a:p>
        </p:txBody>
      </p:sp>
      <p:sp>
        <p:nvSpPr>
          <p:cNvPr id="104" name="Date Here"/>
          <p:cNvSpPr txBox="1"/>
          <p:nvPr/>
        </p:nvSpPr>
        <p:spPr>
          <a:xfrm>
            <a:off x="11747818" y="9055101"/>
            <a:ext cx="102657" cy="317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1400">
                <a:latin typeface="Arial"/>
                <a:ea typeface="Arial"/>
                <a:cs typeface="Arial"/>
                <a:sym typeface="Arial"/>
              </a:defRPr>
            </a:lvl1pPr>
          </a:lstStyle>
          <a:p>
            <a:endParaRPr lang="en-GB" sz="1399" dirty="0"/>
          </a:p>
        </p:txBody>
      </p:sp>
      <p:sp>
        <p:nvSpPr>
          <p:cNvPr id="105" name="Line"/>
          <p:cNvSpPr/>
          <p:nvPr/>
        </p:nvSpPr>
        <p:spPr>
          <a:xfrm>
            <a:off x="2972593" y="8645525"/>
            <a:ext cx="11393488" cy="0"/>
          </a:xfrm>
          <a:prstGeom prst="line">
            <a:avLst/>
          </a:prstGeom>
          <a:ln w="25400">
            <a:solidFill>
              <a:srgbClr val="9C9A00"/>
            </a:solidFill>
          </a:ln>
        </p:spPr>
        <p:txBody>
          <a:bodyPr lIns="45719" rIns="45719"/>
          <a:lstStyle/>
          <a:p>
            <a:endParaRPr sz="1801"/>
          </a:p>
        </p:txBody>
      </p:sp>
      <p:pic>
        <p:nvPicPr>
          <p:cNvPr id="106" name="Disclosure &amp; Barring Service_2592_AW (RGB).png" descr="Disclosure &amp; Barring Service_2592_AW (RGB).png"/>
          <p:cNvPicPr>
            <a:picLocks noChangeAspect="1"/>
          </p:cNvPicPr>
          <p:nvPr/>
        </p:nvPicPr>
        <p:blipFill>
          <a:blip r:embed="rId3"/>
          <a:srcRect/>
          <a:stretch>
            <a:fillRect/>
          </a:stretch>
        </p:blipFill>
        <p:spPr>
          <a:xfrm>
            <a:off x="2971006" y="8880370"/>
            <a:ext cx="723900" cy="389150"/>
          </a:xfrm>
          <a:prstGeom prst="rect">
            <a:avLst/>
          </a:prstGeom>
          <a:ln w="12700">
            <a:miter lim="400000"/>
          </a:ln>
        </p:spPr>
      </p:pic>
      <p:sp>
        <p:nvSpPr>
          <p:cNvPr id="107" name="Making Recruitment Safer"/>
          <p:cNvSpPr txBox="1"/>
          <p:nvPr/>
        </p:nvSpPr>
        <p:spPr>
          <a:xfrm>
            <a:off x="5022423" y="9055101"/>
            <a:ext cx="102657" cy="317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1400" i="1">
                <a:latin typeface="Arial"/>
                <a:ea typeface="Arial"/>
                <a:cs typeface="Arial"/>
                <a:sym typeface="Arial"/>
              </a:defRPr>
            </a:lvl1pPr>
          </a:lstStyle>
          <a:p>
            <a:endParaRPr sz="1399" dirty="0"/>
          </a:p>
        </p:txBody>
      </p:sp>
      <p:sp>
        <p:nvSpPr>
          <p:cNvPr id="109" name="Project Name | 3"/>
          <p:cNvSpPr txBox="1"/>
          <p:nvPr/>
        </p:nvSpPr>
        <p:spPr>
          <a:xfrm>
            <a:off x="14276126" y="9055101"/>
            <a:ext cx="102657" cy="317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r">
              <a:defRPr sz="1400">
                <a:latin typeface="Arial"/>
                <a:ea typeface="Arial"/>
                <a:cs typeface="Arial"/>
                <a:sym typeface="Arial"/>
              </a:defRPr>
            </a:lvl1pPr>
          </a:lstStyle>
          <a:p>
            <a:endParaRPr sz="1399" dirty="0"/>
          </a:p>
        </p:txBody>
      </p:sp>
      <p:graphicFrame>
        <p:nvGraphicFramePr>
          <p:cNvPr id="12" name="Table 11">
            <a:extLst>
              <a:ext uri="{FF2B5EF4-FFF2-40B4-BE49-F238E27FC236}">
                <a16:creationId xmlns:a16="http://schemas.microsoft.com/office/drawing/2014/main" id="{5A1250DF-5DB2-4DF4-9FDD-24F6F920BEB9}"/>
              </a:ext>
            </a:extLst>
          </p:cNvPr>
          <p:cNvGraphicFramePr>
            <a:graphicFrameLocks noGrp="1"/>
          </p:cNvGraphicFramePr>
          <p:nvPr>
            <p:extLst>
              <p:ext uri="{D42A27DB-BD31-4B8C-83A1-F6EECF244321}">
                <p14:modId xmlns:p14="http://schemas.microsoft.com/office/powerpoint/2010/main" val="1026915348"/>
              </p:ext>
            </p:extLst>
          </p:nvPr>
        </p:nvGraphicFramePr>
        <p:xfrm>
          <a:off x="5274488" y="1987932"/>
          <a:ext cx="6567772" cy="4878880"/>
        </p:xfrm>
        <a:graphic>
          <a:graphicData uri="http://schemas.openxmlformats.org/drawingml/2006/table">
            <a:tbl>
              <a:tblPr firstRow="1" bandRow="1">
                <a:tableStyleId>{5C22544A-7EE6-4342-B048-85BDC9FD1C3A}</a:tableStyleId>
              </a:tblPr>
              <a:tblGrid>
                <a:gridCol w="3283886">
                  <a:extLst>
                    <a:ext uri="{9D8B030D-6E8A-4147-A177-3AD203B41FA5}">
                      <a16:colId xmlns:a16="http://schemas.microsoft.com/office/drawing/2014/main" val="564305748"/>
                    </a:ext>
                  </a:extLst>
                </a:gridCol>
                <a:gridCol w="3283886">
                  <a:extLst>
                    <a:ext uri="{9D8B030D-6E8A-4147-A177-3AD203B41FA5}">
                      <a16:colId xmlns:a16="http://schemas.microsoft.com/office/drawing/2014/main" val="3940812609"/>
                    </a:ext>
                  </a:extLst>
                </a:gridCol>
              </a:tblGrid>
              <a:tr h="2111260">
                <a:tc>
                  <a:txBody>
                    <a:bodyPr/>
                    <a:lstStyle/>
                    <a:p>
                      <a:pPr algn="ctr" eaLnBrk="1" hangingPunct="1">
                        <a:spcBef>
                          <a:spcPct val="0"/>
                        </a:spcBef>
                        <a:buClrTx/>
                        <a:buFont typeface="Arial" panose="020B0604020202020204" pitchFamily="34" charset="0"/>
                        <a:buNone/>
                      </a:pPr>
                      <a:r>
                        <a:rPr lang="en-GB" altLang="en-US" sz="2600" b="1" dirty="0">
                          <a:solidFill>
                            <a:srgbClr val="000000"/>
                          </a:solidFill>
                        </a:rPr>
                        <a:t>Age at time of barring </a:t>
                      </a:r>
                    </a:p>
                    <a:p>
                      <a:pPr algn="ctr" eaLnBrk="1" hangingPunct="1">
                        <a:spcBef>
                          <a:spcPct val="0"/>
                        </a:spcBef>
                        <a:buClrTx/>
                        <a:buFont typeface="Arial" panose="020B0604020202020204" pitchFamily="34" charset="0"/>
                        <a:buNone/>
                      </a:pPr>
                      <a:r>
                        <a:rPr lang="en-GB" altLang="en-US" sz="2600" b="1" dirty="0">
                          <a:solidFill>
                            <a:srgbClr val="000000"/>
                          </a:solidFill>
                        </a:rPr>
                        <a:t>decision</a:t>
                      </a:r>
                    </a:p>
                    <a:p>
                      <a:endParaRPr lang="en-GB" sz="2600" dirty="0"/>
                    </a:p>
                  </a:txBody>
                  <a:tcPr marL="130055" marR="130055" marT="65030" marB="65030">
                    <a:solidFill>
                      <a:schemeClr val="accent4">
                        <a:lumMod val="40000"/>
                        <a:lumOff val="60000"/>
                      </a:schemeClr>
                    </a:solidFill>
                  </a:tcPr>
                </a:tc>
                <a:tc>
                  <a:txBody>
                    <a:bodyPr/>
                    <a:lstStyle/>
                    <a:p>
                      <a:pPr algn="ctr" eaLnBrk="1" hangingPunct="1">
                        <a:spcBef>
                          <a:spcPct val="0"/>
                        </a:spcBef>
                        <a:buClrTx/>
                        <a:buFont typeface="Arial" panose="020B0604020202020204" pitchFamily="34" charset="0"/>
                        <a:buNone/>
                      </a:pPr>
                      <a:r>
                        <a:rPr lang="en-GB" altLang="en-US" sz="2600" b="1" dirty="0">
                          <a:solidFill>
                            <a:srgbClr val="000000"/>
                          </a:solidFill>
                        </a:rPr>
                        <a:t>Minimum period of inclusion </a:t>
                      </a:r>
                    </a:p>
                    <a:p>
                      <a:pPr algn="ctr" eaLnBrk="1" hangingPunct="1">
                        <a:spcBef>
                          <a:spcPct val="0"/>
                        </a:spcBef>
                        <a:buClrTx/>
                        <a:buFont typeface="Arial" panose="020B0604020202020204" pitchFamily="34" charset="0"/>
                        <a:buNone/>
                      </a:pPr>
                      <a:r>
                        <a:rPr lang="en-GB" altLang="en-US" sz="2600" b="1" dirty="0">
                          <a:solidFill>
                            <a:srgbClr val="000000"/>
                          </a:solidFill>
                        </a:rPr>
                        <a:t>in barred list (s)</a:t>
                      </a:r>
                    </a:p>
                    <a:p>
                      <a:pPr eaLnBrk="1" hangingPunct="1">
                        <a:spcBef>
                          <a:spcPct val="0"/>
                        </a:spcBef>
                        <a:buClrTx/>
                        <a:buFont typeface="Arial" panose="020B0604020202020204" pitchFamily="34" charset="0"/>
                        <a:buNone/>
                      </a:pPr>
                      <a:endParaRPr lang="en-GB" altLang="en-US" sz="2600" b="1" dirty="0">
                        <a:solidFill>
                          <a:srgbClr val="000000"/>
                        </a:solidFill>
                      </a:endParaRPr>
                    </a:p>
                    <a:p>
                      <a:endParaRPr lang="en-GB" sz="2600" dirty="0"/>
                    </a:p>
                  </a:txBody>
                  <a:tcPr marL="130055" marR="130055" marT="65030" marB="65030">
                    <a:solidFill>
                      <a:schemeClr val="accent4">
                        <a:lumMod val="40000"/>
                        <a:lumOff val="60000"/>
                      </a:schemeClr>
                    </a:solidFill>
                  </a:tcPr>
                </a:tc>
                <a:extLst>
                  <a:ext uri="{0D108BD9-81ED-4DB2-BD59-A6C34878D82A}">
                    <a16:rowId xmlns:a16="http://schemas.microsoft.com/office/drawing/2014/main" val="3690385311"/>
                  </a:ext>
                </a:extLst>
              </a:tr>
              <a:tr h="922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600" dirty="0">
                          <a:solidFill>
                            <a:srgbClr val="000000"/>
                          </a:solidFill>
                        </a:rPr>
                        <a:t>Under 18</a:t>
                      </a:r>
                    </a:p>
                    <a:p>
                      <a:endParaRPr lang="en-GB" sz="2600" dirty="0"/>
                    </a:p>
                  </a:txBody>
                  <a:tcPr marL="130055" marR="130055" marT="65030" marB="65030">
                    <a:solidFill>
                      <a:schemeClr val="accent4">
                        <a:lumMod val="40000"/>
                        <a:lumOff val="60000"/>
                      </a:schemeClr>
                    </a:solidFill>
                  </a:tcPr>
                </a:tc>
                <a:tc>
                  <a:txBody>
                    <a:bodyPr/>
                    <a:lstStyle/>
                    <a:p>
                      <a:r>
                        <a:rPr lang="en-GB" altLang="en-US" sz="2600" dirty="0">
                          <a:solidFill>
                            <a:srgbClr val="000000"/>
                          </a:solidFill>
                        </a:rPr>
                        <a:t>1 Year</a:t>
                      </a:r>
                      <a:endParaRPr lang="en-GB" sz="2600" dirty="0"/>
                    </a:p>
                  </a:txBody>
                  <a:tcPr marL="130055" marR="130055" marT="65030" marB="65030">
                    <a:solidFill>
                      <a:schemeClr val="accent4">
                        <a:lumMod val="40000"/>
                        <a:lumOff val="60000"/>
                      </a:schemeClr>
                    </a:solidFill>
                  </a:tcPr>
                </a:tc>
                <a:extLst>
                  <a:ext uri="{0D108BD9-81ED-4DB2-BD59-A6C34878D82A}">
                    <a16:rowId xmlns:a16="http://schemas.microsoft.com/office/drawing/2014/main" val="2352070364"/>
                  </a:ext>
                </a:extLst>
              </a:tr>
              <a:tr h="922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600" dirty="0">
                          <a:solidFill>
                            <a:srgbClr val="000000"/>
                          </a:solidFill>
                        </a:rPr>
                        <a:t>18 – 24</a:t>
                      </a:r>
                    </a:p>
                    <a:p>
                      <a:endParaRPr lang="en-GB" sz="2600" dirty="0"/>
                    </a:p>
                  </a:txBody>
                  <a:tcPr marL="130055" marR="130055" marT="65030" marB="65030">
                    <a:solidFill>
                      <a:schemeClr val="accent4">
                        <a:lumMod val="40000"/>
                        <a:lumOff val="60000"/>
                      </a:schemeClr>
                    </a:solidFill>
                  </a:tcPr>
                </a:tc>
                <a:tc>
                  <a:txBody>
                    <a:bodyPr/>
                    <a:lstStyle/>
                    <a:p>
                      <a:r>
                        <a:rPr lang="en-GB" altLang="en-US" sz="2600" dirty="0">
                          <a:solidFill>
                            <a:srgbClr val="000000"/>
                          </a:solidFill>
                        </a:rPr>
                        <a:t>5 Years</a:t>
                      </a:r>
                      <a:endParaRPr lang="en-GB" sz="2600" dirty="0"/>
                    </a:p>
                  </a:txBody>
                  <a:tcPr marL="130055" marR="130055" marT="65030" marB="65030">
                    <a:solidFill>
                      <a:schemeClr val="accent4">
                        <a:lumMod val="40000"/>
                        <a:lumOff val="60000"/>
                      </a:schemeClr>
                    </a:solidFill>
                  </a:tcPr>
                </a:tc>
                <a:extLst>
                  <a:ext uri="{0D108BD9-81ED-4DB2-BD59-A6C34878D82A}">
                    <a16:rowId xmlns:a16="http://schemas.microsoft.com/office/drawing/2014/main" val="3568900338"/>
                  </a:ext>
                </a:extLst>
              </a:tr>
              <a:tr h="922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600" dirty="0">
                          <a:solidFill>
                            <a:srgbClr val="000000"/>
                          </a:solidFill>
                        </a:rPr>
                        <a:t>25 and over</a:t>
                      </a:r>
                      <a:endParaRPr lang="en-GB" altLang="en-US" sz="2600" dirty="0">
                        <a:solidFill>
                          <a:srgbClr val="8F23B3"/>
                        </a:solidFill>
                      </a:endParaRPr>
                    </a:p>
                    <a:p>
                      <a:endParaRPr lang="en-GB" sz="2600" dirty="0"/>
                    </a:p>
                  </a:txBody>
                  <a:tcPr marL="130055" marR="130055" marT="65030" marB="65030">
                    <a:solidFill>
                      <a:schemeClr val="accent4">
                        <a:lumMod val="40000"/>
                        <a:lumOff val="60000"/>
                      </a:schemeClr>
                    </a:solidFill>
                  </a:tcPr>
                </a:tc>
                <a:tc>
                  <a:txBody>
                    <a:bodyPr/>
                    <a:lstStyle/>
                    <a:p>
                      <a:r>
                        <a:rPr lang="en-GB" sz="2600" dirty="0"/>
                        <a:t>10 Years</a:t>
                      </a:r>
                    </a:p>
                  </a:txBody>
                  <a:tcPr marL="130055" marR="130055" marT="65030" marB="65030">
                    <a:solidFill>
                      <a:schemeClr val="accent4">
                        <a:lumMod val="40000"/>
                        <a:lumOff val="60000"/>
                      </a:schemeClr>
                    </a:solidFill>
                  </a:tcPr>
                </a:tc>
                <a:extLst>
                  <a:ext uri="{0D108BD9-81ED-4DB2-BD59-A6C34878D82A}">
                    <a16:rowId xmlns:a16="http://schemas.microsoft.com/office/drawing/2014/main" val="4217787698"/>
                  </a:ext>
                </a:extLst>
              </a:tr>
            </a:tbl>
          </a:graphicData>
        </a:graphic>
      </p:graphicFrame>
      <p:sp>
        <p:nvSpPr>
          <p:cNvPr id="2" name="Rectangle 1">
            <a:extLst>
              <a:ext uri="{FF2B5EF4-FFF2-40B4-BE49-F238E27FC236}">
                <a16:creationId xmlns:a16="http://schemas.microsoft.com/office/drawing/2014/main" id="{25806721-9E16-4894-A744-BC3D48030F91}"/>
              </a:ext>
            </a:extLst>
          </p:cNvPr>
          <p:cNvSpPr/>
          <p:nvPr/>
        </p:nvSpPr>
        <p:spPr>
          <a:xfrm>
            <a:off x="4771266" y="4427372"/>
            <a:ext cx="7285038" cy="3593804"/>
          </a:xfrm>
          <a:prstGeom prst="rect">
            <a:avLst/>
          </a:prstGeom>
        </p:spPr>
        <p:txBody>
          <a:bodyPr wrap="square">
            <a:spAutoFit/>
          </a:bodyPr>
          <a:lstStyle/>
          <a:p>
            <a:pPr lvl="1" hangingPunct="1"/>
            <a:endParaRPr lang="en-GB" altLang="en-US" sz="2844" b="1" dirty="0">
              <a:solidFill>
                <a:srgbClr val="FF0000"/>
              </a:solidFill>
            </a:endParaRPr>
          </a:p>
          <a:p>
            <a:pPr lvl="1" hangingPunct="1"/>
            <a:endParaRPr lang="en-GB" altLang="en-US" sz="2844" b="1" dirty="0">
              <a:solidFill>
                <a:srgbClr val="FF0000"/>
              </a:solidFill>
            </a:endParaRPr>
          </a:p>
          <a:p>
            <a:pPr lvl="1" hangingPunct="1"/>
            <a:endParaRPr lang="en-GB" altLang="en-US" sz="2844" b="1" dirty="0">
              <a:solidFill>
                <a:srgbClr val="FF0000"/>
              </a:solidFill>
            </a:endParaRPr>
          </a:p>
          <a:p>
            <a:pPr lvl="1" hangingPunct="1"/>
            <a:endParaRPr lang="en-GB" altLang="en-US" sz="2844" b="1" dirty="0">
              <a:solidFill>
                <a:srgbClr val="FF0000"/>
              </a:solidFill>
            </a:endParaRPr>
          </a:p>
          <a:p>
            <a:pPr lvl="1" hangingPunct="1"/>
            <a:endParaRPr lang="en-GB" altLang="en-US" sz="2844" b="1" dirty="0">
              <a:solidFill>
                <a:srgbClr val="FF0000"/>
              </a:solidFill>
            </a:endParaRPr>
          </a:p>
          <a:p>
            <a:pPr lvl="1" hangingPunct="1"/>
            <a:endParaRPr lang="en-GB" altLang="en-US" sz="2844" b="1" dirty="0">
              <a:solidFill>
                <a:srgbClr val="FF0000"/>
              </a:solidFill>
            </a:endParaRPr>
          </a:p>
          <a:p>
            <a:pPr lvl="1" hangingPunct="1"/>
            <a:endParaRPr lang="en-GB" altLang="en-US" sz="2844" b="1" dirty="0">
              <a:solidFill>
                <a:srgbClr val="FF0000"/>
              </a:solidFill>
            </a:endParaRPr>
          </a:p>
          <a:p>
            <a:pPr lvl="1" hangingPunct="1"/>
            <a:r>
              <a:rPr lang="en-GB" altLang="en-US" sz="2844" b="1" dirty="0">
                <a:solidFill>
                  <a:srgbClr val="FF0000"/>
                </a:solidFill>
              </a:rPr>
              <a:t>Life</a:t>
            </a:r>
            <a:r>
              <a:rPr lang="en-GB" altLang="en-US" sz="2844" b="1" dirty="0"/>
              <a:t> </a:t>
            </a:r>
            <a:r>
              <a:rPr lang="en-GB" altLang="en-US" sz="2844" dirty="0"/>
              <a:t>bar unless review requested</a:t>
            </a:r>
          </a:p>
        </p:txBody>
      </p:sp>
      <p:sp>
        <p:nvSpPr>
          <p:cNvPr id="14" name="Making Recruitment Safer">
            <a:extLst>
              <a:ext uri="{FF2B5EF4-FFF2-40B4-BE49-F238E27FC236}">
                <a16:creationId xmlns:a16="http://schemas.microsoft.com/office/drawing/2014/main" id="{544F46C7-4C50-4A66-8E3E-E708CE06F226}"/>
              </a:ext>
            </a:extLst>
          </p:cNvPr>
          <p:cNvSpPr txBox="1"/>
          <p:nvPr/>
        </p:nvSpPr>
        <p:spPr>
          <a:xfrm>
            <a:off x="3987704" y="9055100"/>
            <a:ext cx="21720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r>
              <a:rPr dirty="0"/>
              <a:t>Making Recruitment Safer</a:t>
            </a:r>
          </a:p>
        </p:txBody>
      </p:sp>
    </p:spTree>
    <p:extLst>
      <p:ext uri="{BB962C8B-B14F-4D97-AF65-F5344CB8AC3E}">
        <p14:creationId xmlns:p14="http://schemas.microsoft.com/office/powerpoint/2010/main" val="490556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2866232" y="2794001"/>
            <a:ext cx="8069264"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2000">
                <a:latin typeface="Arial"/>
                <a:ea typeface="Arial"/>
                <a:cs typeface="Arial"/>
                <a:sym typeface="Arial"/>
              </a:defRPr>
            </a:pPr>
            <a:endParaRPr sz="2000" dirty="0"/>
          </a:p>
        </p:txBody>
      </p:sp>
      <p:sp>
        <p:nvSpPr>
          <p:cNvPr id="112" name="Heading Here"/>
          <p:cNvSpPr txBox="1">
            <a:spLocks noGrp="1"/>
          </p:cNvSpPr>
          <p:nvPr>
            <p:ph type="title"/>
          </p:nvPr>
        </p:nvSpPr>
        <p:spPr>
          <a:xfrm>
            <a:off x="2866232" y="1303337"/>
            <a:ext cx="8915398" cy="854076"/>
          </a:xfrm>
          <a:prstGeom prst="rect">
            <a:avLst/>
          </a:prstGeom>
        </p:spPr>
        <p:txBody>
          <a:bodyPr>
            <a:normAutofit/>
          </a:bodyPr>
          <a:lstStyle>
            <a:lvl1pPr algn="l" defTabSz="577850">
              <a:defRPr sz="4000" b="1">
                <a:solidFill>
                  <a:srgbClr val="9C9A2F"/>
                </a:solidFill>
                <a:latin typeface="Arial"/>
                <a:ea typeface="Arial"/>
                <a:cs typeface="Arial"/>
                <a:sym typeface="Arial"/>
              </a:defRPr>
            </a:lvl1pPr>
          </a:lstStyle>
          <a:p>
            <a:r>
              <a:rPr lang="en-GB" dirty="0"/>
              <a:t>Regional Outreach Advisers</a:t>
            </a:r>
            <a:endParaRPr dirty="0"/>
          </a:p>
        </p:txBody>
      </p:sp>
      <p:sp>
        <p:nvSpPr>
          <p:cNvPr id="113" name="Line"/>
          <p:cNvSpPr/>
          <p:nvPr/>
        </p:nvSpPr>
        <p:spPr>
          <a:xfrm>
            <a:off x="2972593" y="8645525"/>
            <a:ext cx="11393488" cy="0"/>
          </a:xfrm>
          <a:prstGeom prst="line">
            <a:avLst/>
          </a:prstGeom>
          <a:ln w="25400">
            <a:solidFill>
              <a:srgbClr val="9C9A00"/>
            </a:solidFill>
          </a:ln>
        </p:spPr>
        <p:txBody>
          <a:bodyPr lIns="45719" rIns="45719"/>
          <a:lstStyle/>
          <a:p>
            <a:endParaRPr sz="1801"/>
          </a:p>
        </p:txBody>
      </p:sp>
      <p:sp>
        <p:nvSpPr>
          <p:cNvPr id="114" name="Line"/>
          <p:cNvSpPr/>
          <p:nvPr/>
        </p:nvSpPr>
        <p:spPr>
          <a:xfrm flipV="1">
            <a:off x="11476831" y="2436812"/>
            <a:ext cx="1" cy="5572126"/>
          </a:xfrm>
          <a:prstGeom prst="line">
            <a:avLst/>
          </a:prstGeom>
          <a:ln w="12700">
            <a:solidFill>
              <a:srgbClr val="000000"/>
            </a:solidFill>
            <a:prstDash val="dash"/>
          </a:ln>
        </p:spPr>
        <p:txBody>
          <a:bodyPr lIns="45719" rIns="45719"/>
          <a:lstStyle/>
          <a:p>
            <a:endParaRPr sz="1801"/>
          </a:p>
        </p:txBody>
      </p:sp>
      <p:sp>
        <p:nvSpPr>
          <p:cNvPr id="115" name="Sub-heading Here…"/>
          <p:cNvSpPr txBox="1"/>
          <p:nvPr/>
        </p:nvSpPr>
        <p:spPr>
          <a:xfrm>
            <a:off x="11781631" y="2552701"/>
            <a:ext cx="2560639" cy="4873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23810" indent="-23810" algn="l">
              <a:defRPr sz="2000" b="1">
                <a:solidFill>
                  <a:srgbClr val="9C9A00"/>
                </a:solidFill>
                <a:latin typeface="Arial"/>
                <a:ea typeface="Arial"/>
                <a:cs typeface="Arial"/>
                <a:sym typeface="Arial"/>
              </a:defRPr>
            </a:pPr>
            <a:r>
              <a:rPr lang="en-GB" sz="2000" dirty="0"/>
              <a:t>Regions covered so far:</a:t>
            </a:r>
            <a:endParaRPr sz="2000" dirty="0"/>
          </a:p>
          <a:p>
            <a:pPr marL="23810" indent="-23810" algn="l">
              <a:defRPr sz="2000">
                <a:latin typeface="Arial"/>
                <a:ea typeface="Arial"/>
                <a:cs typeface="Arial"/>
                <a:sym typeface="Arial"/>
              </a:defRPr>
            </a:pPr>
            <a:endParaRPr lang="en-GB" sz="2000" dirty="0">
              <a:solidFill>
                <a:srgbClr val="9C9A00"/>
              </a:solidFill>
              <a:latin typeface="Helvetica Neue Medium"/>
              <a:sym typeface="Helvetica Neue Medium"/>
            </a:endParaRPr>
          </a:p>
          <a:p>
            <a:pPr marL="23810" indent="-23810" algn="l">
              <a:defRPr sz="2000">
                <a:latin typeface="Arial"/>
                <a:ea typeface="Arial"/>
                <a:cs typeface="Arial"/>
                <a:sym typeface="Arial"/>
              </a:defRPr>
            </a:pPr>
            <a:r>
              <a:rPr lang="en-GB" sz="2000" dirty="0">
                <a:solidFill>
                  <a:srgbClr val="9C9A00"/>
                </a:solidFill>
                <a:latin typeface="Helvetica Neue Medium"/>
                <a:sym typeface="Helvetica Neue Medium"/>
              </a:rPr>
              <a:t>North West</a:t>
            </a:r>
          </a:p>
          <a:p>
            <a:pPr marL="23810" indent="-23810" algn="l">
              <a:defRPr sz="2000">
                <a:latin typeface="Arial"/>
                <a:ea typeface="Arial"/>
                <a:cs typeface="Arial"/>
                <a:sym typeface="Arial"/>
              </a:defRPr>
            </a:pPr>
            <a:endParaRPr lang="en-GB" sz="2000" dirty="0">
              <a:solidFill>
                <a:srgbClr val="9C9A00"/>
              </a:solidFill>
              <a:latin typeface="Helvetica Neue Medium"/>
              <a:sym typeface="Helvetica Neue Medium"/>
            </a:endParaRPr>
          </a:p>
          <a:p>
            <a:pPr marL="23810" indent="-23810" algn="l">
              <a:defRPr sz="2000">
                <a:latin typeface="Arial"/>
                <a:ea typeface="Arial"/>
                <a:cs typeface="Arial"/>
                <a:sym typeface="Arial"/>
              </a:defRPr>
            </a:pPr>
            <a:r>
              <a:rPr lang="en-GB" sz="2000" dirty="0">
                <a:solidFill>
                  <a:srgbClr val="9C9A00"/>
                </a:solidFill>
                <a:latin typeface="Helvetica Neue Medium"/>
                <a:sym typeface="Helvetica Neue Medium"/>
              </a:rPr>
              <a:t>North East</a:t>
            </a:r>
          </a:p>
          <a:p>
            <a:pPr marL="23810" indent="-23810" algn="l">
              <a:defRPr sz="2000">
                <a:latin typeface="Arial"/>
                <a:ea typeface="Arial"/>
                <a:cs typeface="Arial"/>
                <a:sym typeface="Arial"/>
              </a:defRPr>
            </a:pPr>
            <a:endParaRPr lang="en-GB" sz="2000" dirty="0">
              <a:solidFill>
                <a:srgbClr val="9C9A00"/>
              </a:solidFill>
              <a:latin typeface="Helvetica Neue Medium"/>
              <a:sym typeface="Helvetica Neue Medium"/>
            </a:endParaRPr>
          </a:p>
          <a:p>
            <a:pPr marL="23810" indent="-23810" algn="l">
              <a:defRPr sz="2000">
                <a:latin typeface="Arial"/>
                <a:ea typeface="Arial"/>
                <a:cs typeface="Arial"/>
                <a:sym typeface="Arial"/>
              </a:defRPr>
            </a:pPr>
            <a:r>
              <a:rPr lang="en-GB" sz="2000" dirty="0">
                <a:solidFill>
                  <a:srgbClr val="9C9A00"/>
                </a:solidFill>
                <a:latin typeface="Helvetica Neue Medium"/>
                <a:sym typeface="Helvetica Neue Medium"/>
              </a:rPr>
              <a:t>East Midlands</a:t>
            </a:r>
          </a:p>
          <a:p>
            <a:pPr marL="23810" indent="-23810" algn="l">
              <a:defRPr sz="2000">
                <a:latin typeface="Arial"/>
                <a:ea typeface="Arial"/>
                <a:cs typeface="Arial"/>
                <a:sym typeface="Arial"/>
              </a:defRPr>
            </a:pPr>
            <a:endParaRPr lang="en-GB" sz="2000" dirty="0">
              <a:solidFill>
                <a:srgbClr val="9C9A00"/>
              </a:solidFill>
              <a:latin typeface="Helvetica Neue Medium"/>
              <a:sym typeface="Helvetica Neue Medium"/>
            </a:endParaRPr>
          </a:p>
          <a:p>
            <a:pPr marL="23810" indent="-23810" algn="l">
              <a:defRPr sz="2000">
                <a:latin typeface="Arial"/>
                <a:ea typeface="Arial"/>
                <a:cs typeface="Arial"/>
                <a:sym typeface="Arial"/>
              </a:defRPr>
            </a:pPr>
            <a:r>
              <a:rPr lang="en-GB" sz="2000" dirty="0">
                <a:solidFill>
                  <a:srgbClr val="9C9A00"/>
                </a:solidFill>
                <a:latin typeface="Helvetica Neue Medium"/>
                <a:sym typeface="Helvetica Neue Medium"/>
              </a:rPr>
              <a:t>Wales</a:t>
            </a:r>
          </a:p>
          <a:p>
            <a:pPr marL="23810" indent="-23810" algn="l">
              <a:defRPr sz="2000">
                <a:latin typeface="Arial"/>
                <a:ea typeface="Arial"/>
                <a:cs typeface="Arial"/>
                <a:sym typeface="Arial"/>
              </a:defRPr>
            </a:pPr>
            <a:endParaRPr lang="en-GB" sz="2000" dirty="0">
              <a:solidFill>
                <a:srgbClr val="9C9A00"/>
              </a:solidFill>
              <a:latin typeface="Helvetica Neue Medium"/>
              <a:sym typeface="Helvetica Neue Medium"/>
            </a:endParaRPr>
          </a:p>
          <a:p>
            <a:pPr marL="23810" indent="-23810" algn="l">
              <a:defRPr sz="2000">
                <a:latin typeface="Arial"/>
                <a:ea typeface="Arial"/>
                <a:cs typeface="Arial"/>
                <a:sym typeface="Arial"/>
              </a:defRPr>
            </a:pPr>
            <a:r>
              <a:rPr lang="en-GB" sz="2000" dirty="0">
                <a:solidFill>
                  <a:srgbClr val="9C9A00"/>
                </a:solidFill>
                <a:latin typeface="Helvetica Neue Medium"/>
                <a:sym typeface="Helvetica Neue Medium"/>
              </a:rPr>
              <a:t>Northern Ireland</a:t>
            </a:r>
          </a:p>
          <a:p>
            <a:pPr marL="23810" indent="-23810" algn="l">
              <a:defRPr sz="2000">
                <a:latin typeface="Arial"/>
                <a:ea typeface="Arial"/>
                <a:cs typeface="Arial"/>
                <a:sym typeface="Arial"/>
              </a:defRPr>
            </a:pPr>
            <a:endParaRPr lang="en-GB" sz="2000" dirty="0">
              <a:solidFill>
                <a:srgbClr val="9C9A00"/>
              </a:solidFill>
              <a:latin typeface="Helvetica Neue Medium"/>
              <a:sym typeface="Helvetica Neue Medium"/>
            </a:endParaRPr>
          </a:p>
          <a:p>
            <a:pPr marL="23810" indent="-23810" algn="l">
              <a:defRPr sz="2000">
                <a:latin typeface="Arial"/>
                <a:ea typeface="Arial"/>
                <a:cs typeface="Arial"/>
                <a:sym typeface="Arial"/>
              </a:defRPr>
            </a:pPr>
            <a:r>
              <a:rPr lang="en-GB" sz="2000" dirty="0">
                <a:solidFill>
                  <a:srgbClr val="9C9A00"/>
                </a:solidFill>
                <a:latin typeface="Helvetica Neue Medium"/>
                <a:sym typeface="Helvetica Neue Medium"/>
              </a:rPr>
              <a:t>Greater London</a:t>
            </a:r>
            <a:endParaRPr sz="1500" dirty="0"/>
          </a:p>
          <a:p>
            <a:pPr marL="23810" indent="-23810">
              <a:defRPr sz="1500">
                <a:latin typeface="Arial"/>
                <a:ea typeface="Arial"/>
                <a:cs typeface="Arial"/>
                <a:sym typeface="Arial"/>
              </a:defRPr>
            </a:pPr>
            <a:endParaRPr sz="1500" dirty="0"/>
          </a:p>
          <a:p>
            <a:pPr marL="23810" indent="-23810">
              <a:defRPr sz="1500">
                <a:latin typeface="Arial"/>
                <a:ea typeface="Arial"/>
                <a:cs typeface="Arial"/>
                <a:sym typeface="Arial"/>
              </a:defRPr>
            </a:pPr>
            <a:endParaRPr sz="1500" dirty="0"/>
          </a:p>
        </p:txBody>
      </p:sp>
      <p:pic>
        <p:nvPicPr>
          <p:cNvPr id="116" name="Disclosure &amp; Barring Service_2592_AW (RGB).png" descr="Disclosure &amp; Barring Service_2592_AW (RGB).png"/>
          <p:cNvPicPr>
            <a:picLocks noChangeAspect="1"/>
          </p:cNvPicPr>
          <p:nvPr/>
        </p:nvPicPr>
        <p:blipFill>
          <a:blip r:embed="rId2"/>
          <a:srcRect/>
          <a:stretch>
            <a:fillRect/>
          </a:stretch>
        </p:blipFill>
        <p:spPr>
          <a:xfrm>
            <a:off x="2971006" y="8880370"/>
            <a:ext cx="723900" cy="389150"/>
          </a:xfrm>
          <a:prstGeom prst="rect">
            <a:avLst/>
          </a:prstGeom>
          <a:ln w="12700">
            <a:miter lim="400000"/>
          </a:ln>
        </p:spPr>
      </p:pic>
      <p:sp>
        <p:nvSpPr>
          <p:cNvPr id="118" name="Making Recruitment Safer"/>
          <p:cNvSpPr txBox="1"/>
          <p:nvPr/>
        </p:nvSpPr>
        <p:spPr>
          <a:xfrm>
            <a:off x="3993762" y="9055101"/>
            <a:ext cx="2172068" cy="317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1400" i="1">
                <a:latin typeface="Arial"/>
                <a:ea typeface="Arial"/>
                <a:cs typeface="Arial"/>
                <a:sym typeface="Arial"/>
              </a:defRPr>
            </a:lvl1pPr>
          </a:lstStyle>
          <a:p>
            <a:r>
              <a:rPr sz="1399"/>
              <a:t>Making Recruitment Safer</a:t>
            </a:r>
          </a:p>
        </p:txBody>
      </p:sp>
      <p:sp>
        <p:nvSpPr>
          <p:cNvPr id="119" name="OFFICIAL SENSITIVE"/>
          <p:cNvSpPr txBox="1"/>
          <p:nvPr/>
        </p:nvSpPr>
        <p:spPr>
          <a:xfrm>
            <a:off x="12488570" y="342900"/>
            <a:ext cx="1897955" cy="317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1400">
                <a:latin typeface="Arial"/>
                <a:ea typeface="Arial"/>
                <a:cs typeface="Arial"/>
                <a:sym typeface="Arial"/>
              </a:defRPr>
            </a:lvl1pPr>
          </a:lstStyle>
          <a:p>
            <a:r>
              <a:rPr sz="1399"/>
              <a:t>OFFICIAL SENSITIVE</a:t>
            </a:r>
          </a:p>
        </p:txBody>
      </p:sp>
      <p:sp>
        <p:nvSpPr>
          <p:cNvPr id="1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extLst>
              <a:ext uri="{FF2B5EF4-FFF2-40B4-BE49-F238E27FC236}">
                <a16:creationId xmlns:a16="http://schemas.microsoft.com/office/drawing/2014/main" id="{3E3F5065-D428-4269-A289-1E6838424927}"/>
              </a:ext>
            </a:extLst>
          </p:cNvPr>
          <p:cNvSpPr txBox="1"/>
          <p:nvPr/>
        </p:nvSpPr>
        <p:spPr>
          <a:xfrm>
            <a:off x="2676936" y="2798168"/>
            <a:ext cx="7965788" cy="4533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514334">
              <a:defRPr/>
            </a:pPr>
            <a:endParaRPr lang="en-GB" sz="2399" dirty="0">
              <a:solidFill>
                <a:prstClr val="black"/>
              </a:solidFill>
              <a:latin typeface="Arial" panose="020B0604020202020204" pitchFamily="34" charset="0"/>
              <a:cs typeface="Arial" panose="020B0604020202020204" pitchFamily="34" charset="0"/>
            </a:endParaRPr>
          </a:p>
          <a:p>
            <a:pPr marL="160730" indent="-160730" algn="l" defTabSz="514334">
              <a:buFont typeface="Arial" panose="020B0604020202020204" pitchFamily="34" charset="0"/>
              <a:buChar char="•"/>
              <a:defRPr/>
            </a:pPr>
            <a:r>
              <a:rPr lang="en-GB" sz="2399" dirty="0">
                <a:solidFill>
                  <a:prstClr val="black"/>
                </a:solidFill>
                <a:latin typeface="Arial" panose="020B0604020202020204" pitchFamily="34" charset="0"/>
                <a:cs typeface="Arial" panose="020B0604020202020204" pitchFamily="34" charset="0"/>
              </a:rPr>
              <a:t>Work closely with organisations in their region to develop relationships and raise awareness of DBS as a safeguarding organisation</a:t>
            </a:r>
          </a:p>
          <a:p>
            <a:pPr algn="l" defTabSz="514334">
              <a:defRPr/>
            </a:pPr>
            <a:endParaRPr lang="en-GB" sz="2399" dirty="0">
              <a:solidFill>
                <a:prstClr val="black"/>
              </a:solidFill>
              <a:latin typeface="Arial" panose="020B0604020202020204" pitchFamily="34" charset="0"/>
              <a:cs typeface="Arial" panose="020B0604020202020204" pitchFamily="34" charset="0"/>
            </a:endParaRPr>
          </a:p>
          <a:p>
            <a:pPr marL="160730" indent="-160730" algn="l" defTabSz="514334">
              <a:buFont typeface="Arial" panose="020B0604020202020204" pitchFamily="34" charset="0"/>
              <a:buChar char="•"/>
              <a:defRPr/>
            </a:pPr>
            <a:r>
              <a:rPr lang="en-GB" sz="2399" dirty="0">
                <a:solidFill>
                  <a:prstClr val="black"/>
                </a:solidFill>
                <a:latin typeface="Arial" panose="020B0604020202020204" pitchFamily="34" charset="0"/>
                <a:cs typeface="Arial" panose="020B0604020202020204" pitchFamily="34" charset="0"/>
              </a:rPr>
              <a:t>Listen to needs, discussing any issues or barriers local organisations may have come across</a:t>
            </a:r>
          </a:p>
          <a:p>
            <a:pPr algn="l" defTabSz="514334">
              <a:defRPr/>
            </a:pPr>
            <a:endParaRPr lang="en-GB" sz="2399" dirty="0">
              <a:solidFill>
                <a:prstClr val="black"/>
              </a:solidFill>
              <a:latin typeface="Arial" panose="020B0604020202020204" pitchFamily="34" charset="0"/>
              <a:cs typeface="Arial" panose="020B0604020202020204" pitchFamily="34" charset="0"/>
            </a:endParaRPr>
          </a:p>
          <a:p>
            <a:pPr marL="160730" indent="-160730" algn="l" defTabSz="514334">
              <a:buFont typeface="Arial" panose="020B0604020202020204" pitchFamily="34" charset="0"/>
              <a:buChar char="•"/>
              <a:defRPr/>
            </a:pPr>
            <a:r>
              <a:rPr lang="en-GB" sz="2399" dirty="0">
                <a:solidFill>
                  <a:prstClr val="black"/>
                </a:solidFill>
                <a:latin typeface="Arial" panose="020B0604020202020204" pitchFamily="34" charset="0"/>
                <a:cs typeface="Arial" panose="020B0604020202020204" pitchFamily="34" charset="0"/>
              </a:rPr>
              <a:t>Developing and delivering sessions that may support organisations in safeguarding and safer recruitment</a:t>
            </a:r>
          </a:p>
          <a:p>
            <a:pPr defTabSz="685779">
              <a:defRPr/>
            </a:pPr>
            <a:endParaRPr lang="en-GB" sz="2399" dirty="0">
              <a:solidFill>
                <a:prstClr val="black"/>
              </a:solidFill>
              <a:latin typeface="Arial" panose="020B0604020202020204" pitchFamily="34" charset="0"/>
              <a:cs typeface="Arial" panose="020B0604020202020204" pitchFamily="34" charset="0"/>
            </a:endParaRPr>
          </a:p>
          <a:p>
            <a:pPr defTabSz="685779">
              <a:defRPr/>
            </a:pPr>
            <a:endParaRPr lang="en-GB" sz="2399" b="1" dirty="0">
              <a:solidFill>
                <a:srgbClr val="7030A0"/>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2866232" y="2794001"/>
            <a:ext cx="8069264"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2000">
                <a:latin typeface="Arial"/>
                <a:ea typeface="Arial"/>
                <a:cs typeface="Arial"/>
                <a:sym typeface="Arial"/>
              </a:defRPr>
            </a:pPr>
            <a:endParaRPr sz="2000" dirty="0"/>
          </a:p>
        </p:txBody>
      </p:sp>
      <p:sp>
        <p:nvSpPr>
          <p:cNvPr id="112" name="Heading Here"/>
          <p:cNvSpPr txBox="1">
            <a:spLocks noGrp="1"/>
          </p:cNvSpPr>
          <p:nvPr>
            <p:ph type="title"/>
          </p:nvPr>
        </p:nvSpPr>
        <p:spPr>
          <a:xfrm>
            <a:off x="2866232" y="1303337"/>
            <a:ext cx="8915398" cy="854076"/>
          </a:xfrm>
          <a:prstGeom prst="rect">
            <a:avLst/>
          </a:prstGeom>
        </p:spPr>
        <p:txBody>
          <a:bodyPr>
            <a:normAutofit/>
          </a:bodyPr>
          <a:lstStyle>
            <a:lvl1pPr algn="l" defTabSz="577850">
              <a:defRPr sz="4000" b="1">
                <a:solidFill>
                  <a:srgbClr val="9C9A2F"/>
                </a:solidFill>
                <a:latin typeface="Arial"/>
                <a:ea typeface="Arial"/>
                <a:cs typeface="Arial"/>
                <a:sym typeface="Arial"/>
              </a:defRPr>
            </a:lvl1pPr>
          </a:lstStyle>
          <a:p>
            <a:r>
              <a:rPr lang="en-GB" dirty="0"/>
              <a:t>Regional Outreach Advisers</a:t>
            </a:r>
            <a:endParaRPr dirty="0"/>
          </a:p>
        </p:txBody>
      </p:sp>
      <p:sp>
        <p:nvSpPr>
          <p:cNvPr id="113" name="Line"/>
          <p:cNvSpPr/>
          <p:nvPr/>
        </p:nvSpPr>
        <p:spPr>
          <a:xfrm>
            <a:off x="2972593" y="8645525"/>
            <a:ext cx="11393488" cy="0"/>
          </a:xfrm>
          <a:prstGeom prst="line">
            <a:avLst/>
          </a:prstGeom>
          <a:ln w="25400">
            <a:solidFill>
              <a:srgbClr val="9C9A00"/>
            </a:solidFill>
          </a:ln>
        </p:spPr>
        <p:txBody>
          <a:bodyPr lIns="45719" rIns="45719"/>
          <a:lstStyle/>
          <a:p>
            <a:endParaRPr sz="1801"/>
          </a:p>
        </p:txBody>
      </p:sp>
      <p:sp>
        <p:nvSpPr>
          <p:cNvPr id="115" name="Sub-heading Here…"/>
          <p:cNvSpPr txBox="1"/>
          <p:nvPr/>
        </p:nvSpPr>
        <p:spPr>
          <a:xfrm>
            <a:off x="11781631" y="2552701"/>
            <a:ext cx="2560639"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23810" indent="-23810">
              <a:defRPr sz="1500">
                <a:latin typeface="Arial"/>
                <a:ea typeface="Arial"/>
                <a:cs typeface="Arial"/>
                <a:sym typeface="Arial"/>
              </a:defRPr>
            </a:pPr>
            <a:endParaRPr sz="1500" dirty="0"/>
          </a:p>
          <a:p>
            <a:pPr marL="23810" indent="-23810">
              <a:defRPr sz="1500">
                <a:latin typeface="Arial"/>
                <a:ea typeface="Arial"/>
                <a:cs typeface="Arial"/>
                <a:sym typeface="Arial"/>
              </a:defRPr>
            </a:pPr>
            <a:endParaRPr sz="1500" dirty="0"/>
          </a:p>
        </p:txBody>
      </p:sp>
      <p:pic>
        <p:nvPicPr>
          <p:cNvPr id="116" name="Disclosure &amp; Barring Service_2592_AW (RGB).png" descr="Disclosure &amp; Barring Service_2592_AW (RGB).png"/>
          <p:cNvPicPr>
            <a:picLocks noChangeAspect="1"/>
          </p:cNvPicPr>
          <p:nvPr/>
        </p:nvPicPr>
        <p:blipFill>
          <a:blip r:embed="rId2"/>
          <a:srcRect/>
          <a:stretch>
            <a:fillRect/>
          </a:stretch>
        </p:blipFill>
        <p:spPr>
          <a:xfrm>
            <a:off x="2971006" y="8880370"/>
            <a:ext cx="723900" cy="389150"/>
          </a:xfrm>
          <a:prstGeom prst="rect">
            <a:avLst/>
          </a:prstGeom>
          <a:ln w="12700">
            <a:miter lim="400000"/>
          </a:ln>
        </p:spPr>
      </p:pic>
      <p:sp>
        <p:nvSpPr>
          <p:cNvPr id="118" name="Making Recruitment Safer"/>
          <p:cNvSpPr txBox="1"/>
          <p:nvPr/>
        </p:nvSpPr>
        <p:spPr>
          <a:xfrm>
            <a:off x="3993762" y="9055101"/>
            <a:ext cx="2172068" cy="317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1400" i="1">
                <a:latin typeface="Arial"/>
                <a:ea typeface="Arial"/>
                <a:cs typeface="Arial"/>
                <a:sym typeface="Arial"/>
              </a:defRPr>
            </a:lvl1pPr>
          </a:lstStyle>
          <a:p>
            <a:r>
              <a:rPr sz="1399"/>
              <a:t>Making Recruitment Safer</a:t>
            </a:r>
          </a:p>
        </p:txBody>
      </p:sp>
      <p:sp>
        <p:nvSpPr>
          <p:cNvPr id="119" name="OFFICIAL SENSITIVE"/>
          <p:cNvSpPr txBox="1"/>
          <p:nvPr/>
        </p:nvSpPr>
        <p:spPr>
          <a:xfrm>
            <a:off x="12488570" y="342900"/>
            <a:ext cx="1897955" cy="317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1400">
                <a:latin typeface="Arial"/>
                <a:ea typeface="Arial"/>
                <a:cs typeface="Arial"/>
                <a:sym typeface="Arial"/>
              </a:defRPr>
            </a:lvl1pPr>
          </a:lstStyle>
          <a:p>
            <a:r>
              <a:rPr sz="1399"/>
              <a:t>OFFICIAL SENSITIVE</a:t>
            </a:r>
          </a:p>
        </p:txBody>
      </p:sp>
      <p:sp>
        <p:nvSpPr>
          <p:cNvPr id="1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extLst>
              <a:ext uri="{FF2B5EF4-FFF2-40B4-BE49-F238E27FC236}">
                <a16:creationId xmlns:a16="http://schemas.microsoft.com/office/drawing/2014/main" id="{3E3F5065-D428-4269-A289-1E6838424927}"/>
              </a:ext>
            </a:extLst>
          </p:cNvPr>
          <p:cNvSpPr txBox="1"/>
          <p:nvPr/>
        </p:nvSpPr>
        <p:spPr>
          <a:xfrm>
            <a:off x="2676936" y="2798168"/>
            <a:ext cx="11953464" cy="3056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514334">
              <a:defRPr/>
            </a:pPr>
            <a:r>
              <a:rPr lang="en-GB" sz="2399" dirty="0">
                <a:solidFill>
                  <a:prstClr val="black"/>
                </a:solidFill>
                <a:latin typeface="Arial" panose="020B0604020202020204" pitchFamily="34" charset="0"/>
                <a:cs typeface="Arial" panose="020B0604020202020204" pitchFamily="34" charset="0"/>
              </a:rPr>
              <a:t>Currently recruiting for Outreach Advisers for the following regions:</a:t>
            </a:r>
          </a:p>
          <a:p>
            <a:pPr algn="l" defTabSz="685779">
              <a:defRPr/>
            </a:pPr>
            <a:r>
              <a:rPr lang="en-GB" sz="2399" dirty="0">
                <a:solidFill>
                  <a:schemeClr val="tx1"/>
                </a:solidFill>
                <a:latin typeface="Arial" panose="020B0604020202020204" pitchFamily="34" charset="0"/>
                <a:cs typeface="Arial" panose="020B0604020202020204" pitchFamily="34" charset="0"/>
              </a:rPr>
              <a:t>West Midlands</a:t>
            </a:r>
          </a:p>
          <a:p>
            <a:pPr algn="l" defTabSz="685779">
              <a:defRPr/>
            </a:pPr>
            <a:r>
              <a:rPr lang="en-GB" sz="2399" dirty="0">
                <a:solidFill>
                  <a:schemeClr val="tx1"/>
                </a:solidFill>
                <a:latin typeface="Arial" panose="020B0604020202020204" pitchFamily="34" charset="0"/>
                <a:cs typeface="Arial" panose="020B0604020202020204" pitchFamily="34" charset="0"/>
              </a:rPr>
              <a:t>East</a:t>
            </a:r>
          </a:p>
          <a:p>
            <a:pPr algn="l" defTabSz="685779">
              <a:defRPr/>
            </a:pPr>
            <a:r>
              <a:rPr lang="en-GB" sz="2399" dirty="0">
                <a:solidFill>
                  <a:schemeClr val="tx1"/>
                </a:solidFill>
                <a:latin typeface="Arial" panose="020B0604020202020204" pitchFamily="34" charset="0"/>
                <a:cs typeface="Arial" panose="020B0604020202020204" pitchFamily="34" charset="0"/>
              </a:rPr>
              <a:t>Yorkshire and Humberside</a:t>
            </a:r>
          </a:p>
          <a:p>
            <a:pPr algn="l" defTabSz="685779">
              <a:defRPr/>
            </a:pPr>
            <a:r>
              <a:rPr lang="en-GB" sz="2399" dirty="0">
                <a:solidFill>
                  <a:schemeClr val="tx1"/>
                </a:solidFill>
                <a:latin typeface="Arial" panose="020B0604020202020204" pitchFamily="34" charset="0"/>
                <a:cs typeface="Arial" panose="020B0604020202020204" pitchFamily="34" charset="0"/>
              </a:rPr>
              <a:t>South West</a:t>
            </a:r>
          </a:p>
          <a:p>
            <a:pPr algn="l" defTabSz="685779">
              <a:defRPr/>
            </a:pPr>
            <a:r>
              <a:rPr lang="en-GB" sz="2399" dirty="0">
                <a:solidFill>
                  <a:schemeClr val="tx1"/>
                </a:solidFill>
                <a:latin typeface="Arial" panose="020B0604020202020204" pitchFamily="34" charset="0"/>
                <a:cs typeface="Arial" panose="020B0604020202020204" pitchFamily="34" charset="0"/>
              </a:rPr>
              <a:t>South East</a:t>
            </a:r>
          </a:p>
          <a:p>
            <a:pPr algn="l" defTabSz="685779">
              <a:defRPr/>
            </a:pPr>
            <a:endParaRPr lang="en-GB" sz="2399" dirty="0">
              <a:solidFill>
                <a:schemeClr val="tx1"/>
              </a:solidFill>
              <a:latin typeface="Arial" panose="020B0604020202020204" pitchFamily="34" charset="0"/>
              <a:cs typeface="Arial" panose="020B0604020202020204" pitchFamily="34" charset="0"/>
            </a:endParaRPr>
          </a:p>
          <a:p>
            <a:pPr algn="l" defTabSz="685779">
              <a:defRPr/>
            </a:pPr>
            <a:r>
              <a:rPr lang="en-GB" sz="2399" dirty="0">
                <a:solidFill>
                  <a:schemeClr val="tx1"/>
                </a:solidFill>
                <a:latin typeface="Arial" panose="020B0604020202020204" pitchFamily="34" charset="0"/>
                <a:cs typeface="Arial" panose="020B0604020202020204" pitchFamily="34" charset="0"/>
              </a:rPr>
              <a:t>Details of vacancies can be found at </a:t>
            </a:r>
            <a:r>
              <a:rPr lang="en-GB" sz="2400" dirty="0">
                <a:hlinkClick r:id="rId3"/>
              </a:rPr>
              <a:t>Search results - Civil Service Jobs - GOV.UK</a:t>
            </a:r>
            <a:endParaRPr lang="en-GB" sz="2399"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38665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1258735" y="1836541"/>
            <a:ext cx="8751804" cy="53531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171441" indent="-167871">
              <a:spcBef>
                <a:spcPts val="449"/>
              </a:spcBef>
              <a:tabLst>
                <a:tab pos="171441" algn="l"/>
                <a:tab pos="507181" algn="l"/>
                <a:tab pos="844111" algn="l"/>
                <a:tab pos="1181039" algn="l"/>
                <a:tab pos="1517970" algn="l"/>
                <a:tab pos="1854899" algn="l"/>
                <a:tab pos="2191829" algn="l"/>
                <a:tab pos="2528758" algn="l"/>
                <a:tab pos="2865689" algn="l"/>
                <a:tab pos="3202617" algn="l"/>
                <a:tab pos="3539547" algn="l"/>
                <a:tab pos="3876476" algn="l"/>
                <a:tab pos="4213407" algn="l"/>
                <a:tab pos="4550336" algn="l"/>
                <a:tab pos="4887265" algn="l"/>
                <a:tab pos="5224196" algn="l"/>
                <a:tab pos="5561125" algn="l"/>
                <a:tab pos="5898054" algn="l"/>
                <a:tab pos="6234985" algn="l"/>
                <a:tab pos="6571914" algn="l"/>
                <a:tab pos="6908843" algn="l"/>
              </a:tabLst>
            </a:pPr>
            <a:r>
              <a:rPr lang="en-GB" altLang="en-US" sz="2844" b="1" dirty="0">
                <a:latin typeface="Arial" panose="020B0604020202020204" pitchFamily="34" charset="0"/>
                <a:cs typeface="Arial" panose="020B0604020202020204" pitchFamily="34" charset="0"/>
              </a:rPr>
              <a:t>Regional Outreach : </a:t>
            </a:r>
            <a:r>
              <a:rPr lang="en-GB" altLang="en-US" sz="2844" u="sng" dirty="0">
                <a:latin typeface="Arial" panose="020B0604020202020204" pitchFamily="34" charset="0"/>
                <a:cs typeface="Arial" panose="020B0604020202020204" pitchFamily="34" charset="0"/>
                <a:hlinkClick r:id="rId3"/>
              </a:rPr>
              <a:t>DBSregionaloutreach@dbs.gov.uk</a:t>
            </a:r>
            <a:r>
              <a:rPr lang="en-GB" altLang="en-US" sz="2844" u="sng" dirty="0">
                <a:latin typeface="Arial" panose="020B0604020202020204" pitchFamily="34" charset="0"/>
                <a:cs typeface="Arial" panose="020B0604020202020204" pitchFamily="34" charset="0"/>
              </a:rPr>
              <a:t> </a:t>
            </a:r>
          </a:p>
          <a:p>
            <a:pPr marL="3572">
              <a:spcBef>
                <a:spcPts val="450"/>
              </a:spcBef>
              <a:tabLst>
                <a:tab pos="171458" algn="l"/>
                <a:tab pos="507231" algn="l"/>
                <a:tab pos="844196" algn="l"/>
                <a:tab pos="1181159" algn="l"/>
                <a:tab pos="1518123" algn="l"/>
                <a:tab pos="1855087" algn="l"/>
                <a:tab pos="2192051" algn="l"/>
                <a:tab pos="2529014" algn="l"/>
                <a:tab pos="2865978" algn="l"/>
                <a:tab pos="3202941" algn="l"/>
                <a:tab pos="3539906" algn="l"/>
                <a:tab pos="3876869" algn="l"/>
                <a:tab pos="4213833" algn="l"/>
                <a:tab pos="4550797" algn="l"/>
                <a:tab pos="4887761" algn="l"/>
                <a:tab pos="5224724" algn="l"/>
                <a:tab pos="5561688" algn="l"/>
                <a:tab pos="5898651" algn="l"/>
                <a:tab pos="6235616" algn="l"/>
                <a:tab pos="6572579" algn="l"/>
                <a:tab pos="6909542" algn="l"/>
              </a:tabLst>
            </a:pPr>
            <a:r>
              <a:rPr lang="en-GB" altLang="en-US" sz="2844" dirty="0">
                <a:latin typeface="Arial" panose="020B0604020202020204" pitchFamily="34" charset="0"/>
                <a:cs typeface="Arial" panose="020B0604020202020204" pitchFamily="34" charset="0"/>
              </a:rPr>
              <a:t>    </a:t>
            </a:r>
            <a:endParaRPr lang="en-GB" altLang="en-US" sz="2844" b="1" dirty="0">
              <a:latin typeface="Arial" panose="020B0604020202020204" pitchFamily="34" charset="0"/>
              <a:cs typeface="Arial" panose="020B0604020202020204" pitchFamily="34" charset="0"/>
            </a:endParaRPr>
          </a:p>
          <a:p>
            <a:pPr marL="171441" indent="-167871">
              <a:spcBef>
                <a:spcPts val="525"/>
              </a:spcBef>
              <a:tabLst>
                <a:tab pos="171441" algn="l"/>
                <a:tab pos="507181" algn="l"/>
                <a:tab pos="844111" algn="l"/>
                <a:tab pos="1181039" algn="l"/>
                <a:tab pos="1517970" algn="l"/>
                <a:tab pos="1854899" algn="l"/>
                <a:tab pos="2191829" algn="l"/>
                <a:tab pos="2528758" algn="l"/>
                <a:tab pos="2865689" algn="l"/>
                <a:tab pos="3202617" algn="l"/>
                <a:tab pos="3539547" algn="l"/>
                <a:tab pos="3876476" algn="l"/>
                <a:tab pos="4213407" algn="l"/>
                <a:tab pos="4550336" algn="l"/>
                <a:tab pos="4887265" algn="l"/>
                <a:tab pos="5224196" algn="l"/>
                <a:tab pos="5561125" algn="l"/>
                <a:tab pos="5898054" algn="l"/>
                <a:tab pos="6234985" algn="l"/>
                <a:tab pos="6571914" algn="l"/>
                <a:tab pos="6908843" algn="l"/>
              </a:tabLst>
            </a:pPr>
            <a:r>
              <a:rPr lang="en-GB" altLang="en-US" sz="2844" b="1" dirty="0">
                <a:latin typeface="Arial" panose="020B0604020202020204" pitchFamily="34" charset="0"/>
                <a:cs typeface="Arial" panose="020B0604020202020204" pitchFamily="34" charset="0"/>
              </a:rPr>
              <a:t>Further information - </a:t>
            </a:r>
          </a:p>
          <a:p>
            <a:pPr marL="171441" indent="-167871">
              <a:spcBef>
                <a:spcPts val="449"/>
              </a:spcBef>
              <a:tabLst>
                <a:tab pos="171441" algn="l"/>
                <a:tab pos="507181" algn="l"/>
                <a:tab pos="844111" algn="l"/>
                <a:tab pos="1181039" algn="l"/>
                <a:tab pos="1517970" algn="l"/>
                <a:tab pos="1854899" algn="l"/>
                <a:tab pos="2191829" algn="l"/>
                <a:tab pos="2528758" algn="l"/>
                <a:tab pos="2865689" algn="l"/>
                <a:tab pos="3202617" algn="l"/>
                <a:tab pos="3539547" algn="l"/>
                <a:tab pos="3876476" algn="l"/>
                <a:tab pos="4213407" algn="l"/>
                <a:tab pos="4550336" algn="l"/>
                <a:tab pos="4887265" algn="l"/>
                <a:tab pos="5224196" algn="l"/>
                <a:tab pos="5561125" algn="l"/>
                <a:tab pos="5898054" algn="l"/>
                <a:tab pos="6234985" algn="l"/>
                <a:tab pos="6571914" algn="l"/>
                <a:tab pos="6908843" algn="l"/>
              </a:tabLst>
            </a:pPr>
            <a:r>
              <a:rPr lang="en-GB" altLang="en-US" sz="2844" b="1" dirty="0">
                <a:solidFill>
                  <a:srgbClr val="9C9A00"/>
                </a:solidFill>
                <a:latin typeface="Arial" panose="020B0604020202020204" pitchFamily="34" charset="0"/>
                <a:cs typeface="Arial" panose="020B0604020202020204" pitchFamily="34" charset="0"/>
              </a:rPr>
              <a:t>Customer Services: </a:t>
            </a:r>
            <a:r>
              <a:rPr lang="en-GB" altLang="en-US" sz="2844" dirty="0">
                <a:solidFill>
                  <a:srgbClr val="9C9A00"/>
                </a:solidFill>
                <a:latin typeface="Arial" panose="020B0604020202020204" pitchFamily="34" charset="0"/>
                <a:cs typeface="Arial" panose="020B0604020202020204" pitchFamily="34" charset="0"/>
              </a:rPr>
              <a:t> </a:t>
            </a:r>
            <a:r>
              <a:rPr lang="en-GB" altLang="en-US" sz="2844" dirty="0">
                <a:latin typeface="Arial" panose="020B0604020202020204" pitchFamily="34" charset="0"/>
                <a:cs typeface="Arial" panose="020B0604020202020204" pitchFamily="34" charset="0"/>
              </a:rPr>
              <a:t>03000 200 190</a:t>
            </a:r>
          </a:p>
          <a:p>
            <a:pPr marL="3570">
              <a:spcBef>
                <a:spcPts val="449"/>
              </a:spcBef>
              <a:tabLst>
                <a:tab pos="171441" algn="l"/>
                <a:tab pos="507181" algn="l"/>
                <a:tab pos="844111" algn="l"/>
                <a:tab pos="1181039" algn="l"/>
                <a:tab pos="1517970" algn="l"/>
                <a:tab pos="1854899" algn="l"/>
                <a:tab pos="2191829" algn="l"/>
                <a:tab pos="2528758" algn="l"/>
                <a:tab pos="2865689" algn="l"/>
                <a:tab pos="3202617" algn="l"/>
                <a:tab pos="3539547" algn="l"/>
                <a:tab pos="3876476" algn="l"/>
                <a:tab pos="4213407" algn="l"/>
                <a:tab pos="4550336" algn="l"/>
                <a:tab pos="4887265" algn="l"/>
                <a:tab pos="5224196" algn="l"/>
                <a:tab pos="5561125" algn="l"/>
                <a:tab pos="5898054" algn="l"/>
                <a:tab pos="6234985" algn="l"/>
                <a:tab pos="6571914" algn="l"/>
                <a:tab pos="6908843" algn="l"/>
              </a:tabLst>
            </a:pPr>
            <a:r>
              <a:rPr lang="en-GB" altLang="en-US" sz="2844" b="1" dirty="0">
                <a:solidFill>
                  <a:srgbClr val="9C9A00"/>
                </a:solidFill>
                <a:latin typeface="Arial" panose="020B0604020202020204" pitchFamily="34" charset="0"/>
                <a:cs typeface="Arial" panose="020B0604020202020204" pitchFamily="34" charset="0"/>
              </a:rPr>
              <a:t>Email:</a:t>
            </a:r>
            <a:r>
              <a:rPr lang="en-GB" altLang="en-US" sz="2844" dirty="0">
                <a:solidFill>
                  <a:srgbClr val="9C9A00"/>
                </a:solidFill>
                <a:latin typeface="Arial" panose="020B0604020202020204" pitchFamily="34" charset="0"/>
                <a:cs typeface="Arial" panose="020B0604020202020204" pitchFamily="34" charset="0"/>
              </a:rPr>
              <a:t> 	</a:t>
            </a:r>
            <a:r>
              <a:rPr lang="en-GB" altLang="en-US" sz="2844" u="sng" dirty="0">
                <a:latin typeface="Arial" panose="020B0604020202020204" pitchFamily="34" charset="0"/>
                <a:cs typeface="Arial" panose="020B0604020202020204" pitchFamily="34" charset="0"/>
                <a:hlinkClick r:id="rId4"/>
              </a:rPr>
              <a:t>customerservices@dbs.gov.uk</a:t>
            </a:r>
            <a:r>
              <a:rPr lang="en-GB" altLang="en-US" sz="2844" u="sng" dirty="0">
                <a:latin typeface="Arial" panose="020B0604020202020204" pitchFamily="34" charset="0"/>
                <a:cs typeface="Arial" panose="020B0604020202020204" pitchFamily="34" charset="0"/>
              </a:rPr>
              <a:t> </a:t>
            </a:r>
            <a:r>
              <a:rPr lang="en-GB" altLang="en-US" sz="2844" u="sng" dirty="0">
                <a:solidFill>
                  <a:srgbClr val="002664"/>
                </a:solidFill>
                <a:latin typeface="Arial" panose="020B0604020202020204" pitchFamily="34" charset="0"/>
                <a:cs typeface="Arial" panose="020B0604020202020204" pitchFamily="34" charset="0"/>
              </a:rPr>
              <a:t>  </a:t>
            </a:r>
          </a:p>
          <a:p>
            <a:pPr marL="3570">
              <a:spcBef>
                <a:spcPts val="449"/>
              </a:spcBef>
              <a:tabLst>
                <a:tab pos="171441" algn="l"/>
                <a:tab pos="507181" algn="l"/>
                <a:tab pos="844111" algn="l"/>
                <a:tab pos="1181039" algn="l"/>
                <a:tab pos="1517970" algn="l"/>
                <a:tab pos="1854899" algn="l"/>
                <a:tab pos="2191829" algn="l"/>
                <a:tab pos="2528758" algn="l"/>
                <a:tab pos="2865689" algn="l"/>
                <a:tab pos="3202617" algn="l"/>
                <a:tab pos="3539547" algn="l"/>
                <a:tab pos="3876476" algn="l"/>
                <a:tab pos="4213407" algn="l"/>
                <a:tab pos="4550336" algn="l"/>
                <a:tab pos="4887265" algn="l"/>
                <a:tab pos="5224196" algn="l"/>
                <a:tab pos="5561125" algn="l"/>
                <a:tab pos="5898054" algn="l"/>
                <a:tab pos="6234985" algn="l"/>
                <a:tab pos="6571914" algn="l"/>
                <a:tab pos="6908843" algn="l"/>
              </a:tabLst>
            </a:pPr>
            <a:r>
              <a:rPr lang="en-GB" altLang="en-US" sz="2844" b="1" dirty="0">
                <a:solidFill>
                  <a:srgbClr val="9C9A00"/>
                </a:solidFill>
                <a:latin typeface="Arial" panose="020B0604020202020204" pitchFamily="34" charset="0"/>
                <a:cs typeface="Arial" panose="020B0604020202020204" pitchFamily="34" charset="0"/>
              </a:rPr>
              <a:t>Barring: </a:t>
            </a:r>
            <a:r>
              <a:rPr lang="en-GB" altLang="en-US" sz="2844" dirty="0">
                <a:solidFill>
                  <a:srgbClr val="002664"/>
                </a:solidFill>
                <a:latin typeface="Arial" panose="020B0604020202020204" pitchFamily="34" charset="0"/>
                <a:cs typeface="Arial" panose="020B0604020202020204" pitchFamily="34" charset="0"/>
                <a:hlinkClick r:id="rId5"/>
              </a:rPr>
              <a:t>contactus.barring@dbs.gov.uk</a:t>
            </a:r>
            <a:r>
              <a:rPr lang="en-GB" altLang="en-US" sz="2844" dirty="0">
                <a:solidFill>
                  <a:srgbClr val="002664"/>
                </a:solidFill>
                <a:latin typeface="Arial" panose="020B0604020202020204" pitchFamily="34" charset="0"/>
                <a:cs typeface="Arial" panose="020B0604020202020204" pitchFamily="34" charset="0"/>
              </a:rPr>
              <a:t> </a:t>
            </a:r>
            <a:endParaRPr lang="en-GB" altLang="en-US" sz="2844" b="1" u="sng" dirty="0">
              <a:solidFill>
                <a:srgbClr val="9C9A00"/>
              </a:solidFill>
              <a:latin typeface="Arial" panose="020B0604020202020204" pitchFamily="34" charset="0"/>
              <a:cs typeface="Arial" panose="020B0604020202020204" pitchFamily="34" charset="0"/>
            </a:endParaRPr>
          </a:p>
          <a:p>
            <a:pPr marL="3570">
              <a:spcBef>
                <a:spcPts val="449"/>
              </a:spcBef>
              <a:tabLst>
                <a:tab pos="171441" algn="l"/>
                <a:tab pos="507181" algn="l"/>
                <a:tab pos="844111" algn="l"/>
                <a:tab pos="1181039" algn="l"/>
                <a:tab pos="1517970" algn="l"/>
                <a:tab pos="1854899" algn="l"/>
                <a:tab pos="2191829" algn="l"/>
                <a:tab pos="2528758" algn="l"/>
                <a:tab pos="2865689" algn="l"/>
                <a:tab pos="3202617" algn="l"/>
                <a:tab pos="3539547" algn="l"/>
                <a:tab pos="3876476" algn="l"/>
                <a:tab pos="4213407" algn="l"/>
                <a:tab pos="4550336" algn="l"/>
                <a:tab pos="4887265" algn="l"/>
                <a:tab pos="5224196" algn="l"/>
                <a:tab pos="5561125" algn="l"/>
                <a:tab pos="5898054" algn="l"/>
                <a:tab pos="6234985" algn="l"/>
                <a:tab pos="6571914" algn="l"/>
                <a:tab pos="6908843" algn="l"/>
              </a:tabLst>
            </a:pPr>
            <a:r>
              <a:rPr lang="en-GB" altLang="en-US" sz="2844" b="1" dirty="0">
                <a:solidFill>
                  <a:srgbClr val="9C9A00"/>
                </a:solidFill>
                <a:latin typeface="Arial" panose="020B0604020202020204" pitchFamily="34" charset="0"/>
                <a:cs typeface="Arial" panose="020B0604020202020204" pitchFamily="34" charset="0"/>
              </a:rPr>
              <a:t>Website:</a:t>
            </a:r>
            <a:r>
              <a:rPr lang="en-GB" altLang="en-US" sz="2844" dirty="0">
                <a:solidFill>
                  <a:srgbClr val="6B0094"/>
                </a:solidFill>
                <a:latin typeface="Arial" panose="020B0604020202020204" pitchFamily="34" charset="0"/>
                <a:cs typeface="Arial" panose="020B0604020202020204" pitchFamily="34" charset="0"/>
              </a:rPr>
              <a:t> </a:t>
            </a:r>
            <a:r>
              <a:rPr lang="en-GB" altLang="en-US" sz="2844" dirty="0">
                <a:latin typeface="Arial" panose="020B0604020202020204" pitchFamily="34" charset="0"/>
                <a:cs typeface="Arial" panose="020B0604020202020204" pitchFamily="34" charset="0"/>
                <a:hlinkClick r:id="rId6"/>
              </a:rPr>
              <a:t>www.gov.uk/dbs</a:t>
            </a:r>
            <a:r>
              <a:rPr lang="en-GB" altLang="en-US" sz="2844" dirty="0">
                <a:latin typeface="Arial" panose="020B0604020202020204" pitchFamily="34" charset="0"/>
                <a:cs typeface="Arial" panose="020B0604020202020204" pitchFamily="34" charset="0"/>
              </a:rPr>
              <a:t> </a:t>
            </a:r>
          </a:p>
          <a:p>
            <a:pPr marL="3570">
              <a:spcBef>
                <a:spcPts val="449"/>
              </a:spcBef>
              <a:tabLst>
                <a:tab pos="171441" algn="l"/>
                <a:tab pos="507181" algn="l"/>
                <a:tab pos="844111" algn="l"/>
                <a:tab pos="1181039" algn="l"/>
                <a:tab pos="1517970" algn="l"/>
                <a:tab pos="1854899" algn="l"/>
                <a:tab pos="2191829" algn="l"/>
                <a:tab pos="2528758" algn="l"/>
                <a:tab pos="2865689" algn="l"/>
                <a:tab pos="3202617" algn="l"/>
                <a:tab pos="3539547" algn="l"/>
                <a:tab pos="3876476" algn="l"/>
                <a:tab pos="4213407" algn="l"/>
                <a:tab pos="4550336" algn="l"/>
                <a:tab pos="4887265" algn="l"/>
                <a:tab pos="5224196" algn="l"/>
                <a:tab pos="5561125" algn="l"/>
                <a:tab pos="5898054" algn="l"/>
                <a:tab pos="6234985" algn="l"/>
                <a:tab pos="6571914" algn="l"/>
                <a:tab pos="6908843" algn="l"/>
              </a:tabLst>
            </a:pPr>
            <a:r>
              <a:rPr lang="en-GB" altLang="en-US" sz="2844" b="1" dirty="0">
                <a:solidFill>
                  <a:srgbClr val="9C9A00"/>
                </a:solidFill>
                <a:latin typeface="Arial" panose="020B0604020202020204" pitchFamily="34" charset="0"/>
                <a:cs typeface="Arial" panose="020B0604020202020204" pitchFamily="34" charset="0"/>
              </a:rPr>
              <a:t>Facebook: </a:t>
            </a:r>
            <a:r>
              <a:rPr lang="en-GB" sz="2844" u="sng" dirty="0">
                <a:latin typeface="Arial" panose="020B0604020202020204" pitchFamily="34" charset="0"/>
                <a:cs typeface="Arial" panose="020B0604020202020204" pitchFamily="34" charset="0"/>
                <a:hlinkClick r:id="rId7"/>
              </a:rPr>
              <a:t>https://www.facebook.com/dbsgovuk/</a:t>
            </a:r>
            <a:endParaRPr lang="en-GB" sz="2844" u="sng" dirty="0">
              <a:latin typeface="Arial" panose="020B0604020202020204" pitchFamily="34" charset="0"/>
              <a:cs typeface="Arial" panose="020B0604020202020204" pitchFamily="34" charset="0"/>
            </a:endParaRPr>
          </a:p>
          <a:p>
            <a:pPr marL="3570">
              <a:spcBef>
                <a:spcPts val="449"/>
              </a:spcBef>
              <a:tabLst>
                <a:tab pos="171441" algn="l"/>
                <a:tab pos="507181" algn="l"/>
                <a:tab pos="844111" algn="l"/>
                <a:tab pos="1181039" algn="l"/>
                <a:tab pos="1517970" algn="l"/>
                <a:tab pos="1854899" algn="l"/>
                <a:tab pos="2191829" algn="l"/>
                <a:tab pos="2528758" algn="l"/>
                <a:tab pos="2865689" algn="l"/>
                <a:tab pos="3202617" algn="l"/>
                <a:tab pos="3539547" algn="l"/>
                <a:tab pos="3876476" algn="l"/>
                <a:tab pos="4213407" algn="l"/>
                <a:tab pos="4550336" algn="l"/>
                <a:tab pos="4887265" algn="l"/>
                <a:tab pos="5224196" algn="l"/>
                <a:tab pos="5561125" algn="l"/>
                <a:tab pos="5898054" algn="l"/>
                <a:tab pos="6234985" algn="l"/>
                <a:tab pos="6571914" algn="l"/>
                <a:tab pos="6908843" algn="l"/>
              </a:tabLst>
            </a:pPr>
            <a:r>
              <a:rPr lang="en-GB" altLang="en-US" sz="2844" b="1" dirty="0">
                <a:solidFill>
                  <a:srgbClr val="9C9A00"/>
                </a:solidFill>
                <a:latin typeface="Arial" panose="020B0604020202020204" pitchFamily="34" charset="0"/>
                <a:cs typeface="Arial" panose="020B0604020202020204" pitchFamily="34" charset="0"/>
              </a:rPr>
              <a:t>Twitter: </a:t>
            </a:r>
            <a:r>
              <a:rPr lang="en-GB" altLang="en-US" sz="2844" dirty="0">
                <a:solidFill>
                  <a:srgbClr val="9C9A00"/>
                </a:solidFill>
                <a:latin typeface="Arial" panose="020B0604020202020204" pitchFamily="34" charset="0"/>
                <a:cs typeface="Arial" panose="020B0604020202020204" pitchFamily="34" charset="0"/>
                <a:hlinkClick r:id="rId8"/>
              </a:rPr>
              <a:t>https://twitter.com/DBSGovUK</a:t>
            </a:r>
            <a:r>
              <a:rPr lang="en-GB" altLang="en-US" sz="2844" dirty="0">
                <a:solidFill>
                  <a:srgbClr val="9C9A00"/>
                </a:solidFill>
                <a:latin typeface="Arial" panose="020B0604020202020204" pitchFamily="34" charset="0"/>
                <a:cs typeface="Arial" panose="020B0604020202020204" pitchFamily="34" charset="0"/>
              </a:rPr>
              <a:t> </a:t>
            </a:r>
            <a:endParaRPr lang="en-GB" altLang="en-US" sz="2844" dirty="0">
              <a:latin typeface="Arial" panose="020B0604020202020204" pitchFamily="34" charset="0"/>
              <a:cs typeface="Arial" panose="020B0604020202020204" pitchFamily="34" charset="0"/>
            </a:endParaRPr>
          </a:p>
          <a:p>
            <a:pPr algn="l">
              <a:defRPr sz="2000">
                <a:latin typeface="Arial"/>
                <a:ea typeface="Arial"/>
                <a:cs typeface="Arial"/>
                <a:sym typeface="Arial"/>
              </a:defRPr>
            </a:pPr>
            <a:r>
              <a:rPr sz="2844" dirty="0"/>
              <a:t> </a:t>
            </a:r>
          </a:p>
        </p:txBody>
      </p:sp>
      <p:sp>
        <p:nvSpPr>
          <p:cNvPr id="103" name="Heading Here"/>
          <p:cNvSpPr txBox="1">
            <a:spLocks noGrp="1"/>
          </p:cNvSpPr>
          <p:nvPr>
            <p:ph type="title"/>
          </p:nvPr>
        </p:nvSpPr>
        <p:spPr>
          <a:xfrm>
            <a:off x="1258735" y="578055"/>
            <a:ext cx="6907213" cy="854076"/>
          </a:xfrm>
          <a:prstGeom prst="rect">
            <a:avLst/>
          </a:prstGeom>
        </p:spPr>
        <p:txBody>
          <a:bodyPr>
            <a:noAutofit/>
          </a:bodyPr>
          <a:lstStyle>
            <a:lvl1pPr algn="l" defTabSz="577850">
              <a:defRPr sz="4000" b="1">
                <a:solidFill>
                  <a:srgbClr val="9C9A2F"/>
                </a:solidFill>
                <a:latin typeface="Arial"/>
                <a:ea typeface="Arial"/>
                <a:cs typeface="Arial"/>
                <a:sym typeface="Arial"/>
              </a:defRPr>
            </a:lvl1pPr>
          </a:lstStyle>
          <a:p>
            <a:r>
              <a:rPr dirty="0">
                <a:solidFill>
                  <a:srgbClr val="9C9A00"/>
                </a:solidFill>
              </a:rPr>
              <a:t>H</a:t>
            </a:r>
            <a:r>
              <a:rPr lang="en-GB" dirty="0">
                <a:solidFill>
                  <a:srgbClr val="9C9A00"/>
                </a:solidFill>
              </a:rPr>
              <a:t>ow to contact us</a:t>
            </a:r>
            <a:endParaRPr dirty="0">
              <a:solidFill>
                <a:srgbClr val="9C9A00"/>
              </a:solidFill>
            </a:endParaRPr>
          </a:p>
        </p:txBody>
      </p:sp>
      <p:sp>
        <p:nvSpPr>
          <p:cNvPr id="107" name="Making Recruitment Safer"/>
          <p:cNvSpPr txBox="1"/>
          <p:nvPr/>
        </p:nvSpPr>
        <p:spPr>
          <a:xfrm>
            <a:off x="3993762" y="9055102"/>
            <a:ext cx="2172068" cy="317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1400" i="1">
                <a:latin typeface="Arial"/>
                <a:ea typeface="Arial"/>
                <a:cs typeface="Arial"/>
                <a:sym typeface="Arial"/>
              </a:defRPr>
            </a:lvl1pPr>
          </a:lstStyle>
          <a:p>
            <a:r>
              <a:rPr sz="1399"/>
              <a:t>Making Recruitment Safer</a:t>
            </a:r>
          </a:p>
        </p:txBody>
      </p:sp>
      <p:sp>
        <p:nvSpPr>
          <p:cNvPr id="7" name="Line">
            <a:extLst>
              <a:ext uri="{FF2B5EF4-FFF2-40B4-BE49-F238E27FC236}">
                <a16:creationId xmlns:a16="http://schemas.microsoft.com/office/drawing/2014/main" id="{08E05153-DB68-4648-BA97-D7CF88A61572}"/>
              </a:ext>
            </a:extLst>
          </p:cNvPr>
          <p:cNvSpPr/>
          <p:nvPr/>
        </p:nvSpPr>
        <p:spPr>
          <a:xfrm flipV="1">
            <a:off x="593131" y="8748506"/>
            <a:ext cx="16083876" cy="0"/>
          </a:xfrm>
          <a:prstGeom prst="line">
            <a:avLst/>
          </a:prstGeom>
          <a:ln w="25400">
            <a:solidFill>
              <a:srgbClr val="9C9A00"/>
            </a:solidFill>
          </a:ln>
        </p:spPr>
        <p:txBody>
          <a:bodyPr lIns="45720" rIns="45720"/>
          <a:lstStyle/>
          <a:p>
            <a:pPr defTabSz="584154"/>
            <a:endParaRPr sz="3699">
              <a:latin typeface="Helvetica Neue"/>
            </a:endParaRPr>
          </a:p>
        </p:txBody>
      </p:sp>
      <p:pic>
        <p:nvPicPr>
          <p:cNvPr id="8" name="Disclosure &amp; Barring Service_2592_AW (RGB).png" descr="Disclosure &amp; Barring Service_2592_AW (RGB).png">
            <a:extLst>
              <a:ext uri="{FF2B5EF4-FFF2-40B4-BE49-F238E27FC236}">
                <a16:creationId xmlns:a16="http://schemas.microsoft.com/office/drawing/2014/main" id="{1024E79C-6967-4320-9C4F-65CEE045B6F0}"/>
              </a:ext>
            </a:extLst>
          </p:cNvPr>
          <p:cNvPicPr>
            <a:picLocks noChangeAspect="1"/>
          </p:cNvPicPr>
          <p:nvPr/>
        </p:nvPicPr>
        <p:blipFill>
          <a:blip r:embed="rId9"/>
          <a:srcRect/>
          <a:stretch>
            <a:fillRect/>
          </a:stretch>
        </p:blipFill>
        <p:spPr>
          <a:xfrm>
            <a:off x="1258735" y="8932354"/>
            <a:ext cx="723900" cy="389150"/>
          </a:xfrm>
          <a:prstGeom prst="rect">
            <a:avLst/>
          </a:prstGeom>
          <a:ln w="12700">
            <a:miter lim="400000"/>
          </a:ln>
        </p:spPr>
      </p:pic>
      <p:sp>
        <p:nvSpPr>
          <p:cNvPr id="9" name="Line">
            <a:extLst>
              <a:ext uri="{FF2B5EF4-FFF2-40B4-BE49-F238E27FC236}">
                <a16:creationId xmlns:a16="http://schemas.microsoft.com/office/drawing/2014/main" id="{CD8D5871-7286-4BAF-8F3C-103A3C5D6B89}"/>
              </a:ext>
            </a:extLst>
          </p:cNvPr>
          <p:cNvSpPr/>
          <p:nvPr/>
        </p:nvSpPr>
        <p:spPr>
          <a:xfrm flipV="1">
            <a:off x="9541979" y="1432131"/>
            <a:ext cx="3" cy="6583019"/>
          </a:xfrm>
          <a:prstGeom prst="line">
            <a:avLst/>
          </a:prstGeom>
          <a:ln w="12700">
            <a:solidFill>
              <a:srgbClr val="000000"/>
            </a:solidFill>
            <a:prstDash val="dash"/>
          </a:ln>
        </p:spPr>
        <p:txBody>
          <a:bodyPr lIns="65023" rIns="65023"/>
          <a:lstStyle/>
          <a:p>
            <a:endParaRPr sz="2561"/>
          </a:p>
        </p:txBody>
      </p:sp>
      <p:sp>
        <p:nvSpPr>
          <p:cNvPr id="10" name="Sub-heading Here…">
            <a:extLst>
              <a:ext uri="{FF2B5EF4-FFF2-40B4-BE49-F238E27FC236}">
                <a16:creationId xmlns:a16="http://schemas.microsoft.com/office/drawing/2014/main" id="{AF9FB690-7A5C-4C20-AA57-BB2C73283708}"/>
              </a:ext>
            </a:extLst>
          </p:cNvPr>
          <p:cNvSpPr txBox="1"/>
          <p:nvPr/>
        </p:nvSpPr>
        <p:spPr>
          <a:xfrm>
            <a:off x="10010538" y="1334042"/>
            <a:ext cx="6793074" cy="6583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4187" tIns="54187" rIns="54187" bIns="54187">
            <a:normAutofit/>
          </a:bodyPr>
          <a:lstStyle/>
          <a:p>
            <a:pPr marL="25398" indent="-25398">
              <a:defRPr sz="2000" b="1">
                <a:solidFill>
                  <a:srgbClr val="9C9A00"/>
                </a:solidFill>
                <a:latin typeface="Arial"/>
                <a:ea typeface="Arial"/>
                <a:cs typeface="Arial"/>
                <a:sym typeface="Arial"/>
              </a:defRPr>
            </a:pPr>
            <a:r>
              <a:rPr lang="en-GB" sz="2276" dirty="0">
                <a:latin typeface="Arial" panose="020B0604020202020204" pitchFamily="34" charset="0"/>
                <a:cs typeface="Arial" panose="020B0604020202020204" pitchFamily="34" charset="0"/>
              </a:rPr>
              <a:t>Please get in touch for bespoke support:</a:t>
            </a:r>
            <a:endParaRPr sz="2276" dirty="0">
              <a:latin typeface="Arial" panose="020B0604020202020204" pitchFamily="34" charset="0"/>
              <a:cs typeface="Arial" panose="020B0604020202020204" pitchFamily="34" charset="0"/>
            </a:endParaRPr>
          </a:p>
          <a:p>
            <a:pPr marL="25398" indent="-25398">
              <a:defRPr sz="2000">
                <a:latin typeface="Arial"/>
                <a:ea typeface="Arial"/>
                <a:cs typeface="Arial"/>
                <a:sym typeface="Arial"/>
              </a:defRPr>
            </a:pPr>
            <a:endParaRPr lang="en-GB" sz="2276" dirty="0">
              <a:latin typeface="Arial" panose="020B0604020202020204" pitchFamily="34" charset="0"/>
              <a:cs typeface="Arial" panose="020B0604020202020204" pitchFamily="34" charset="0"/>
              <a:sym typeface="Helvetica Neue Medium"/>
            </a:endParaRPr>
          </a:p>
          <a:p>
            <a:pPr marL="365754" indent="-365754">
              <a:buFont typeface="Arial" panose="020B0604020202020204" pitchFamily="34" charset="0"/>
              <a:buChar char="•"/>
              <a:defRPr sz="2000">
                <a:latin typeface="Arial"/>
                <a:ea typeface="Arial"/>
                <a:cs typeface="Arial"/>
                <a:sym typeface="Arial"/>
              </a:defRPr>
            </a:pPr>
            <a:r>
              <a:rPr lang="en-GB" sz="2276" dirty="0">
                <a:latin typeface="Arial" panose="020B0604020202020204" pitchFamily="34" charset="0"/>
                <a:cs typeface="Arial" panose="020B0604020202020204" pitchFamily="34" charset="0"/>
                <a:sym typeface="Helvetica Neue Medium"/>
              </a:rPr>
              <a:t>Questions about DBS checks, eligibility and regulated activity</a:t>
            </a:r>
          </a:p>
          <a:p>
            <a:pPr marL="365754" indent="-365754">
              <a:buFont typeface="Arial" panose="020B0604020202020204" pitchFamily="34" charset="0"/>
              <a:buChar char="•"/>
              <a:defRPr sz="2000">
                <a:latin typeface="Arial"/>
                <a:ea typeface="Arial"/>
                <a:cs typeface="Arial"/>
                <a:sym typeface="Arial"/>
              </a:defRPr>
            </a:pPr>
            <a:endParaRPr lang="en-GB" sz="2276" dirty="0">
              <a:latin typeface="Arial" panose="020B0604020202020204" pitchFamily="34" charset="0"/>
              <a:cs typeface="Arial" panose="020B0604020202020204" pitchFamily="34" charset="0"/>
              <a:sym typeface="Helvetica Neue Medium"/>
            </a:endParaRPr>
          </a:p>
          <a:p>
            <a:pPr marL="365754" indent="-365754">
              <a:buFont typeface="Arial" panose="020B0604020202020204" pitchFamily="34" charset="0"/>
              <a:buChar char="•"/>
              <a:defRPr sz="2000">
                <a:latin typeface="Arial"/>
                <a:ea typeface="Arial"/>
                <a:cs typeface="Arial"/>
                <a:sym typeface="Arial"/>
              </a:defRPr>
            </a:pPr>
            <a:r>
              <a:rPr lang="en-GB" sz="2276" dirty="0">
                <a:latin typeface="Arial" panose="020B0604020202020204" pitchFamily="34" charset="0"/>
                <a:cs typeface="Arial" panose="020B0604020202020204" pitchFamily="34" charset="0"/>
                <a:sym typeface="Helvetica Neue Medium"/>
              </a:rPr>
              <a:t>Support with making barring referrals and the “legal duty to refer”</a:t>
            </a:r>
          </a:p>
          <a:p>
            <a:pPr marL="365754" indent="-365754">
              <a:buFont typeface="Arial" panose="020B0604020202020204" pitchFamily="34" charset="0"/>
              <a:buChar char="•"/>
              <a:defRPr sz="2000">
                <a:latin typeface="Arial"/>
                <a:ea typeface="Arial"/>
                <a:cs typeface="Arial"/>
                <a:sym typeface="Arial"/>
              </a:defRPr>
            </a:pPr>
            <a:endParaRPr lang="en-GB" sz="2276" dirty="0">
              <a:latin typeface="Arial" panose="020B0604020202020204" pitchFamily="34" charset="0"/>
              <a:cs typeface="Arial" panose="020B0604020202020204" pitchFamily="34" charset="0"/>
              <a:sym typeface="Helvetica Neue Medium"/>
            </a:endParaRPr>
          </a:p>
          <a:p>
            <a:pPr marL="365754" indent="-365754">
              <a:buFont typeface="Arial" panose="020B0604020202020204" pitchFamily="34" charset="0"/>
              <a:buChar char="•"/>
              <a:defRPr sz="2000">
                <a:latin typeface="Arial"/>
                <a:ea typeface="Arial"/>
                <a:cs typeface="Arial"/>
                <a:sym typeface="Arial"/>
              </a:defRPr>
            </a:pPr>
            <a:r>
              <a:rPr lang="en-GB" sz="2276" dirty="0">
                <a:latin typeface="Arial" panose="020B0604020202020204" pitchFamily="34" charset="0"/>
                <a:cs typeface="Arial" panose="020B0604020202020204" pitchFamily="34" charset="0"/>
                <a:sym typeface="Helvetica Neue Medium"/>
              </a:rPr>
              <a:t>Delivery of training and workshops directly to your team or network</a:t>
            </a:r>
          </a:p>
          <a:p>
            <a:pPr marL="365754" indent="-365754">
              <a:buFont typeface="Arial" panose="020B0604020202020204" pitchFamily="34" charset="0"/>
              <a:buChar char="•"/>
              <a:defRPr sz="2000">
                <a:latin typeface="Arial"/>
                <a:ea typeface="Arial"/>
                <a:cs typeface="Arial"/>
                <a:sym typeface="Arial"/>
              </a:defRPr>
            </a:pPr>
            <a:endParaRPr lang="en-GB" sz="2276" dirty="0">
              <a:latin typeface="Arial" panose="020B0604020202020204" pitchFamily="34" charset="0"/>
              <a:cs typeface="Arial" panose="020B0604020202020204" pitchFamily="34" charset="0"/>
              <a:sym typeface="Helvetica Neue Medium"/>
            </a:endParaRPr>
          </a:p>
          <a:p>
            <a:pPr marL="365754" indent="-365754">
              <a:buFont typeface="Arial" panose="020B0604020202020204" pitchFamily="34" charset="0"/>
              <a:buChar char="•"/>
              <a:defRPr sz="2000">
                <a:latin typeface="Arial"/>
                <a:ea typeface="Arial"/>
                <a:cs typeface="Arial"/>
                <a:sym typeface="Arial"/>
              </a:defRPr>
            </a:pPr>
            <a:r>
              <a:rPr lang="en-GB" sz="2276" dirty="0">
                <a:latin typeface="Arial" panose="020B0604020202020204" pitchFamily="34" charset="0"/>
                <a:cs typeface="Arial" panose="020B0604020202020204" pitchFamily="34" charset="0"/>
                <a:sym typeface="Helvetica Neue Medium"/>
              </a:rPr>
              <a:t>Support your training programmes that require DBS information</a:t>
            </a:r>
          </a:p>
          <a:p>
            <a:pPr marL="365754" indent="-365754">
              <a:buFont typeface="Arial" panose="020B0604020202020204" pitchFamily="34" charset="0"/>
              <a:buChar char="•"/>
              <a:defRPr sz="2000">
                <a:latin typeface="Arial"/>
                <a:ea typeface="Arial"/>
                <a:cs typeface="Arial"/>
                <a:sym typeface="Arial"/>
              </a:defRPr>
            </a:pPr>
            <a:endParaRPr lang="en-GB" sz="2276" dirty="0">
              <a:latin typeface="Arial" panose="020B0604020202020204" pitchFamily="34" charset="0"/>
              <a:cs typeface="Arial" panose="020B0604020202020204" pitchFamily="34" charset="0"/>
              <a:sym typeface="Helvetica Neue Medium"/>
            </a:endParaRPr>
          </a:p>
          <a:p>
            <a:pPr marL="365754" indent="-365754">
              <a:buFont typeface="Arial" panose="020B0604020202020204" pitchFamily="34" charset="0"/>
              <a:buChar char="•"/>
              <a:defRPr sz="2000">
                <a:latin typeface="Arial"/>
                <a:ea typeface="Arial"/>
                <a:cs typeface="Arial"/>
                <a:sym typeface="Arial"/>
              </a:defRPr>
            </a:pPr>
            <a:r>
              <a:rPr lang="en-GB" sz="2276" dirty="0">
                <a:latin typeface="Arial" panose="020B0604020202020204" pitchFamily="34" charset="0"/>
                <a:cs typeface="Arial" panose="020B0604020202020204" pitchFamily="34" charset="0"/>
                <a:sym typeface="Helvetica Neue Medium"/>
              </a:rPr>
              <a:t>Provide us feedback so we can improve our DBS products and services</a:t>
            </a:r>
            <a:endParaRPr sz="227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24326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3394163" y="2731026"/>
            <a:ext cx="9815662" cy="6474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457223" indent="-457223" algn="l">
              <a:spcAft>
                <a:spcPts val="1200"/>
              </a:spcAft>
              <a:buFont typeface="Arial" panose="020B0604020202020204" pitchFamily="34" charset="0"/>
              <a:buChar char="•"/>
              <a:defRPr/>
            </a:pPr>
            <a:r>
              <a:rPr lang="en-GB" altLang="en-US" sz="2801" dirty="0">
                <a:latin typeface="Arial" panose="020B0604020202020204" pitchFamily="34" charset="0"/>
                <a:cs typeface="Arial" panose="020B0604020202020204" pitchFamily="34" charset="0"/>
                <a:hlinkClick r:id="rId2"/>
              </a:rPr>
              <a:t>DBS Guidance Leaflets </a:t>
            </a:r>
            <a:endParaRPr lang="en-GB" altLang="en-US" sz="2801" dirty="0">
              <a:latin typeface="Arial" panose="020B0604020202020204" pitchFamily="34" charset="0"/>
              <a:cs typeface="Arial" panose="020B0604020202020204" pitchFamily="34" charset="0"/>
            </a:endParaRPr>
          </a:p>
          <a:p>
            <a:pPr marL="457223" indent="-457223" algn="l">
              <a:spcAft>
                <a:spcPts val="1200"/>
              </a:spcAft>
              <a:buFont typeface="Arial" panose="020B0604020202020204" pitchFamily="34" charset="0"/>
              <a:buChar char="•"/>
              <a:defRPr/>
            </a:pPr>
            <a:r>
              <a:rPr lang="en-GB" altLang="en-US" sz="2801" dirty="0">
                <a:latin typeface="Arial" panose="020B0604020202020204" pitchFamily="34" charset="0"/>
                <a:cs typeface="Arial" panose="020B0604020202020204" pitchFamily="34" charset="0"/>
                <a:hlinkClick r:id="rId3"/>
              </a:rPr>
              <a:t>DBS Check process explained - video</a:t>
            </a:r>
            <a:endParaRPr lang="en-GB" altLang="en-US" sz="2801" dirty="0">
              <a:latin typeface="Arial" panose="020B0604020202020204" pitchFamily="34" charset="0"/>
              <a:cs typeface="Arial" panose="020B0604020202020204" pitchFamily="34" charset="0"/>
            </a:endParaRPr>
          </a:p>
          <a:p>
            <a:pPr marL="457223" indent="-457223" algn="l">
              <a:spcAft>
                <a:spcPts val="1200"/>
              </a:spcAft>
              <a:buFont typeface="Arial" panose="020B0604020202020204" pitchFamily="34" charset="0"/>
              <a:buChar char="•"/>
              <a:defRPr/>
            </a:pPr>
            <a:r>
              <a:rPr lang="en-GB" altLang="en-US" sz="2801" dirty="0">
                <a:latin typeface="Arial" panose="020B0604020202020204" pitchFamily="34" charset="0"/>
                <a:cs typeface="Arial" panose="020B0604020202020204" pitchFamily="34" charset="0"/>
                <a:hlinkClick r:id="rId4"/>
              </a:rPr>
              <a:t>DBS eligibility guidance</a:t>
            </a:r>
            <a:endParaRPr lang="en-GB" altLang="en-US" sz="2801" dirty="0">
              <a:latin typeface="Arial" panose="020B0604020202020204" pitchFamily="34" charset="0"/>
              <a:cs typeface="Arial" panose="020B0604020202020204" pitchFamily="34" charset="0"/>
            </a:endParaRPr>
          </a:p>
          <a:p>
            <a:pPr marL="457223" indent="-457223" algn="l">
              <a:spcAft>
                <a:spcPts val="1200"/>
              </a:spcAft>
              <a:buFont typeface="Arial" panose="020B0604020202020204" pitchFamily="34" charset="0"/>
              <a:buChar char="•"/>
              <a:defRPr/>
            </a:pPr>
            <a:r>
              <a:rPr lang="en-GB" altLang="en-US" sz="2801" dirty="0">
                <a:latin typeface="Arial" panose="020B0604020202020204" pitchFamily="34" charset="0"/>
                <a:cs typeface="Arial" panose="020B0604020202020204" pitchFamily="34" charset="0"/>
                <a:hlinkClick r:id="rId5"/>
              </a:rPr>
              <a:t>Eligibility guidance for enhanced DBS checks</a:t>
            </a:r>
            <a:endParaRPr lang="en-GB" altLang="en-US" sz="2801" dirty="0">
              <a:latin typeface="Arial" panose="020B0604020202020204" pitchFamily="34" charset="0"/>
              <a:cs typeface="Arial" panose="020B0604020202020204" pitchFamily="34" charset="0"/>
            </a:endParaRPr>
          </a:p>
          <a:p>
            <a:pPr marL="457223" indent="-457223" algn="l">
              <a:spcAft>
                <a:spcPts val="1200"/>
              </a:spcAft>
              <a:buFont typeface="Arial" panose="020B0604020202020204" pitchFamily="34" charset="0"/>
              <a:buChar char="•"/>
              <a:defRPr/>
            </a:pPr>
            <a:r>
              <a:rPr lang="en-GB" altLang="en-US" sz="2801" dirty="0">
                <a:latin typeface="Arial" panose="020B0604020202020204" pitchFamily="34" charset="0"/>
                <a:cs typeface="Arial" panose="020B0604020202020204" pitchFamily="34" charset="0"/>
                <a:hlinkClick r:id="rId6"/>
              </a:rPr>
              <a:t>DBS Barring Referral Guidance</a:t>
            </a:r>
            <a:endParaRPr lang="en-GB" altLang="en-US" sz="2801" dirty="0">
              <a:latin typeface="Arial" panose="020B0604020202020204" pitchFamily="34" charset="0"/>
              <a:cs typeface="Arial" panose="020B0604020202020204" pitchFamily="34" charset="0"/>
            </a:endParaRPr>
          </a:p>
          <a:p>
            <a:pPr marL="457223" indent="-457223" algn="l">
              <a:spcAft>
                <a:spcPts val="1200"/>
              </a:spcAft>
              <a:buFont typeface="Arial" panose="020B0604020202020204" pitchFamily="34" charset="0"/>
              <a:buChar char="•"/>
              <a:defRPr/>
            </a:pPr>
            <a:r>
              <a:rPr lang="en-GB" altLang="en-US" sz="2801" dirty="0">
                <a:latin typeface="Arial" panose="020B0604020202020204" pitchFamily="34" charset="0"/>
                <a:cs typeface="Arial" panose="020B0604020202020204" pitchFamily="34" charset="0"/>
                <a:hlinkClick r:id="rId7"/>
              </a:rPr>
              <a:t>DBS Barring Referral Form and Guidance </a:t>
            </a:r>
            <a:endParaRPr lang="en-GB" altLang="en-US" sz="2801" dirty="0">
              <a:latin typeface="Arial" panose="020B0604020202020204" pitchFamily="34" charset="0"/>
              <a:cs typeface="Arial" panose="020B0604020202020204" pitchFamily="34" charset="0"/>
            </a:endParaRPr>
          </a:p>
          <a:p>
            <a:pPr marL="457223" indent="-457223" algn="l">
              <a:spcAft>
                <a:spcPts val="1200"/>
              </a:spcAft>
              <a:buFont typeface="Arial" panose="020B0604020202020204" pitchFamily="34" charset="0"/>
              <a:buChar char="•"/>
              <a:defRPr/>
            </a:pPr>
            <a:r>
              <a:rPr lang="en-GB" altLang="en-US" sz="2801" dirty="0">
                <a:latin typeface="Arial" panose="020B0604020202020204" pitchFamily="34" charset="0"/>
                <a:cs typeface="Arial" panose="020B0604020202020204" pitchFamily="34" charset="0"/>
                <a:hlinkClick r:id="rId8"/>
              </a:rPr>
              <a:t>How to make a Good Quality Barring Referral </a:t>
            </a:r>
            <a:endParaRPr lang="en-GB" altLang="en-US" sz="2801" dirty="0">
              <a:latin typeface="Arial" panose="020B0604020202020204" pitchFamily="34" charset="0"/>
              <a:cs typeface="Arial" panose="020B0604020202020204" pitchFamily="34" charset="0"/>
            </a:endParaRPr>
          </a:p>
          <a:p>
            <a:pPr marL="457223" indent="-457223" algn="l">
              <a:buFont typeface="Arial" panose="020B0604020202020204" pitchFamily="34" charset="0"/>
              <a:buChar char="•"/>
              <a:defRPr sz="2000">
                <a:latin typeface="Arial"/>
                <a:ea typeface="Arial"/>
                <a:cs typeface="Arial"/>
                <a:sym typeface="Arial"/>
              </a:defRPr>
            </a:pPr>
            <a:endParaRPr lang="en-GB" sz="2801" dirty="0">
              <a:latin typeface="Arial" panose="020B0604020202020204" pitchFamily="34" charset="0"/>
              <a:cs typeface="Arial" panose="020B0604020202020204" pitchFamily="34" charset="0"/>
            </a:endParaRPr>
          </a:p>
          <a:p>
            <a:pPr>
              <a:defRPr/>
            </a:pPr>
            <a:endParaRPr lang="en-GB" sz="2000" b="1" dirty="0">
              <a:latin typeface="Arial" panose="020B0604020202020204" pitchFamily="34" charset="0"/>
              <a:cs typeface="Arial" panose="020B0604020202020204" pitchFamily="34" charset="0"/>
            </a:endParaRPr>
          </a:p>
          <a:p>
            <a:pPr>
              <a:defRPr/>
            </a:pPr>
            <a:endParaRPr lang="en-GB" sz="2000" b="1" dirty="0">
              <a:latin typeface="Arial" panose="020B0604020202020204" pitchFamily="34" charset="0"/>
              <a:cs typeface="Arial" panose="020B0604020202020204" pitchFamily="34" charset="0"/>
            </a:endParaRPr>
          </a:p>
          <a:p>
            <a:pPr>
              <a:defRPr/>
            </a:pPr>
            <a:endParaRPr lang="en-GB" sz="2000" b="1" dirty="0">
              <a:latin typeface="Arial" panose="020B0604020202020204" pitchFamily="34" charset="0"/>
              <a:cs typeface="Arial" panose="020B0604020202020204" pitchFamily="34" charset="0"/>
            </a:endParaRPr>
          </a:p>
          <a:p>
            <a:pPr>
              <a:defRPr/>
            </a:pPr>
            <a:endParaRPr lang="en-GB" sz="2000" b="1" dirty="0">
              <a:latin typeface="Arial" panose="020B0604020202020204" pitchFamily="34" charset="0"/>
              <a:cs typeface="Arial" panose="020B0604020202020204" pitchFamily="34" charset="0"/>
            </a:endParaRPr>
          </a:p>
          <a:p>
            <a:pPr algn="l">
              <a:defRPr sz="2000">
                <a:latin typeface="Arial"/>
                <a:ea typeface="Arial"/>
                <a:cs typeface="Arial"/>
                <a:sym typeface="Arial"/>
              </a:defRPr>
            </a:pPr>
            <a:endParaRPr lang="en-GB" sz="2000" dirty="0"/>
          </a:p>
          <a:p>
            <a:pPr algn="l">
              <a:defRPr sz="2000">
                <a:latin typeface="Arial"/>
                <a:ea typeface="Arial"/>
                <a:cs typeface="Arial"/>
                <a:sym typeface="Arial"/>
              </a:defRPr>
            </a:pPr>
            <a:r>
              <a:rPr sz="2000" dirty="0"/>
              <a:t>.</a:t>
            </a:r>
          </a:p>
        </p:txBody>
      </p:sp>
      <p:sp>
        <p:nvSpPr>
          <p:cNvPr id="103" name="Heading Here"/>
          <p:cNvSpPr txBox="1">
            <a:spLocks noGrp="1"/>
          </p:cNvSpPr>
          <p:nvPr>
            <p:ph type="title"/>
          </p:nvPr>
        </p:nvSpPr>
        <p:spPr>
          <a:xfrm>
            <a:off x="3394164" y="563615"/>
            <a:ext cx="6907213" cy="854076"/>
          </a:xfrm>
          <a:prstGeom prst="rect">
            <a:avLst/>
          </a:prstGeom>
        </p:spPr>
        <p:txBody>
          <a:bodyPr>
            <a:normAutofit/>
          </a:bodyPr>
          <a:lstStyle>
            <a:lvl1pPr algn="l" defTabSz="577850">
              <a:defRPr sz="4000" b="1">
                <a:solidFill>
                  <a:srgbClr val="9C9A2F"/>
                </a:solidFill>
                <a:latin typeface="Arial"/>
                <a:ea typeface="Arial"/>
                <a:cs typeface="Arial"/>
                <a:sym typeface="Arial"/>
              </a:defRPr>
            </a:lvl1pPr>
          </a:lstStyle>
          <a:p>
            <a:r>
              <a:rPr lang="en-GB" dirty="0">
                <a:solidFill>
                  <a:srgbClr val="9C9A00"/>
                </a:solidFill>
              </a:rPr>
              <a:t>Useful Links</a:t>
            </a:r>
            <a:endParaRPr dirty="0">
              <a:solidFill>
                <a:srgbClr val="9C9A00"/>
              </a:solidFill>
            </a:endParaRPr>
          </a:p>
        </p:txBody>
      </p:sp>
      <p:sp>
        <p:nvSpPr>
          <p:cNvPr id="105" name="Line"/>
          <p:cNvSpPr/>
          <p:nvPr/>
        </p:nvSpPr>
        <p:spPr>
          <a:xfrm>
            <a:off x="2972593" y="8645525"/>
            <a:ext cx="11393488" cy="0"/>
          </a:xfrm>
          <a:prstGeom prst="line">
            <a:avLst/>
          </a:prstGeom>
          <a:ln w="25400">
            <a:solidFill>
              <a:srgbClr val="9C9A00"/>
            </a:solidFill>
          </a:ln>
        </p:spPr>
        <p:txBody>
          <a:bodyPr lIns="45719" rIns="45719"/>
          <a:lstStyle/>
          <a:p>
            <a:endParaRPr sz="3701"/>
          </a:p>
        </p:txBody>
      </p:sp>
      <p:pic>
        <p:nvPicPr>
          <p:cNvPr id="106" name="Disclosure &amp; Barring Service_2592_AW (RGB).png" descr="Disclosure &amp; Barring Service_2592_AW (RGB).png"/>
          <p:cNvPicPr>
            <a:picLocks noChangeAspect="1"/>
          </p:cNvPicPr>
          <p:nvPr/>
        </p:nvPicPr>
        <p:blipFill>
          <a:blip r:embed="rId9"/>
          <a:srcRect/>
          <a:stretch>
            <a:fillRect/>
          </a:stretch>
        </p:blipFill>
        <p:spPr>
          <a:xfrm>
            <a:off x="2971006" y="8880369"/>
            <a:ext cx="723900" cy="389150"/>
          </a:xfrm>
          <a:prstGeom prst="rect">
            <a:avLst/>
          </a:prstGeom>
          <a:ln w="12700">
            <a:miter lim="400000"/>
          </a:ln>
        </p:spPr>
      </p:pic>
      <p:sp>
        <p:nvSpPr>
          <p:cNvPr id="107" name="Making Recruitment Safer"/>
          <p:cNvSpPr txBox="1"/>
          <p:nvPr/>
        </p:nvSpPr>
        <p:spPr>
          <a:xfrm>
            <a:off x="3987704" y="9055100"/>
            <a:ext cx="2172068"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1400" i="1">
                <a:latin typeface="Arial"/>
                <a:ea typeface="Arial"/>
                <a:cs typeface="Arial"/>
                <a:sym typeface="Arial"/>
              </a:defRPr>
            </a:lvl1pPr>
          </a:lstStyle>
          <a:p>
            <a:r>
              <a:t>Making Recruitment Safer</a:t>
            </a:r>
          </a:p>
        </p:txBody>
      </p:sp>
    </p:spTree>
    <p:extLst>
      <p:ext uri="{BB962C8B-B14F-4D97-AF65-F5344CB8AC3E}">
        <p14:creationId xmlns:p14="http://schemas.microsoft.com/office/powerpoint/2010/main" val="26950919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C378-9E74-4899-8D47-15FD39F22FEB}"/>
              </a:ext>
            </a:extLst>
          </p:cNvPr>
          <p:cNvSpPr>
            <a:spLocks noGrp="1"/>
          </p:cNvSpPr>
          <p:nvPr>
            <p:ph type="title"/>
          </p:nvPr>
        </p:nvSpPr>
        <p:spPr/>
        <p:txBody>
          <a:bodyPr>
            <a:normAutofit/>
          </a:bodyPr>
          <a:lstStyle/>
          <a:p>
            <a:pPr algn="l"/>
            <a:r>
              <a:rPr lang="en-GB" sz="5689" b="1" dirty="0">
                <a:solidFill>
                  <a:srgbClr val="9C9A00"/>
                </a:solidFill>
                <a:latin typeface="Arial" panose="020B0604020202020204" pitchFamily="34" charset="0"/>
                <a:cs typeface="Arial" panose="020B0604020202020204" pitchFamily="34" charset="0"/>
              </a:rPr>
              <a:t>Introduction</a:t>
            </a:r>
          </a:p>
        </p:txBody>
      </p:sp>
      <p:sp>
        <p:nvSpPr>
          <p:cNvPr id="4" name="Slide Number Placeholder 3">
            <a:extLst>
              <a:ext uri="{FF2B5EF4-FFF2-40B4-BE49-F238E27FC236}">
                <a16:creationId xmlns:a16="http://schemas.microsoft.com/office/drawing/2014/main" id="{9F8FC3C0-BC3B-4AAC-A637-49DFA9A35040}"/>
              </a:ext>
            </a:extLst>
          </p:cNvPr>
          <p:cNvSpPr>
            <a:spLocks noGrp="1"/>
          </p:cNvSpPr>
          <p:nvPr>
            <p:ph type="sldNum" sz="quarter" idx="12"/>
          </p:nvPr>
        </p:nvSpPr>
        <p:spPr>
          <a:xfrm>
            <a:off x="8556638" y="9296401"/>
            <a:ext cx="216406" cy="348813"/>
          </a:xfrm>
        </p:spPr>
        <p:txBody>
          <a:bodyPr/>
          <a:lstStyle/>
          <a:p>
            <a:fld id="{0C288060-685E-4AC8-B764-C3461FC5BC67}" type="slidenum">
              <a:rPr lang="en-GB" smtClean="0"/>
              <a:t>3</a:t>
            </a:fld>
            <a:endParaRPr lang="en-GB"/>
          </a:p>
        </p:txBody>
      </p:sp>
      <p:sp>
        <p:nvSpPr>
          <p:cNvPr id="5" name="Line">
            <a:extLst>
              <a:ext uri="{FF2B5EF4-FFF2-40B4-BE49-F238E27FC236}">
                <a16:creationId xmlns:a16="http://schemas.microsoft.com/office/drawing/2014/main" id="{0A0E2B9E-F710-4973-BF5E-3517803EA2C8}"/>
              </a:ext>
            </a:extLst>
          </p:cNvPr>
          <p:cNvSpPr/>
          <p:nvPr/>
        </p:nvSpPr>
        <p:spPr>
          <a:xfrm flipV="1">
            <a:off x="593131" y="8748506"/>
            <a:ext cx="16083876" cy="0"/>
          </a:xfrm>
          <a:prstGeom prst="line">
            <a:avLst/>
          </a:prstGeom>
          <a:ln w="25400">
            <a:solidFill>
              <a:srgbClr val="9C9A00"/>
            </a:solidFill>
          </a:ln>
        </p:spPr>
        <p:txBody>
          <a:bodyPr lIns="45720" rIns="45720"/>
          <a:lstStyle/>
          <a:p>
            <a:pPr defTabSz="584154"/>
            <a:endParaRPr sz="3699">
              <a:latin typeface="Helvetica Neue"/>
            </a:endParaRPr>
          </a:p>
        </p:txBody>
      </p:sp>
      <p:sp>
        <p:nvSpPr>
          <p:cNvPr id="6" name="Making Recruitment Safer">
            <a:extLst>
              <a:ext uri="{FF2B5EF4-FFF2-40B4-BE49-F238E27FC236}">
                <a16:creationId xmlns:a16="http://schemas.microsoft.com/office/drawing/2014/main" id="{152CDF43-30E3-4047-AB1B-B5EE033DB2D8}"/>
              </a:ext>
            </a:extLst>
          </p:cNvPr>
          <p:cNvSpPr txBox="1"/>
          <p:nvPr/>
        </p:nvSpPr>
        <p:spPr>
          <a:xfrm>
            <a:off x="2456863" y="9003596"/>
            <a:ext cx="2172068" cy="317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1400" i="1">
                <a:latin typeface="Arial"/>
                <a:ea typeface="Arial"/>
                <a:cs typeface="Arial"/>
                <a:sym typeface="Arial"/>
              </a:defRPr>
            </a:lvl1pPr>
          </a:lstStyle>
          <a:p>
            <a:pPr defTabSz="584154"/>
            <a:r>
              <a:rPr sz="1399" dirty="0"/>
              <a:t>Making Recruitment Safer</a:t>
            </a:r>
          </a:p>
        </p:txBody>
      </p:sp>
      <p:pic>
        <p:nvPicPr>
          <p:cNvPr id="7" name="Disclosure &amp; Barring Service_2592_AW (RGB).png" descr="Disclosure &amp; Barring Service_2592_AW (RGB).png">
            <a:extLst>
              <a:ext uri="{FF2B5EF4-FFF2-40B4-BE49-F238E27FC236}">
                <a16:creationId xmlns:a16="http://schemas.microsoft.com/office/drawing/2014/main" id="{86920EA4-6F6D-488F-ACF0-77B11FE14D48}"/>
              </a:ext>
            </a:extLst>
          </p:cNvPr>
          <p:cNvPicPr>
            <a:picLocks noChangeAspect="1"/>
          </p:cNvPicPr>
          <p:nvPr/>
        </p:nvPicPr>
        <p:blipFill>
          <a:blip r:embed="rId3"/>
          <a:srcRect/>
          <a:stretch>
            <a:fillRect/>
          </a:stretch>
        </p:blipFill>
        <p:spPr>
          <a:xfrm>
            <a:off x="1258735" y="8932354"/>
            <a:ext cx="723900" cy="389150"/>
          </a:xfrm>
          <a:prstGeom prst="rect">
            <a:avLst/>
          </a:prstGeom>
          <a:ln w="12700">
            <a:miter lim="400000"/>
          </a:ln>
        </p:spPr>
      </p:pic>
      <p:pic>
        <p:nvPicPr>
          <p:cNvPr id="8" name="Picture 7">
            <a:hlinkClick r:id="rId4"/>
            <a:extLst>
              <a:ext uri="{FF2B5EF4-FFF2-40B4-BE49-F238E27FC236}">
                <a16:creationId xmlns:a16="http://schemas.microsoft.com/office/drawing/2014/main" id="{C162E698-EC8E-456C-A18F-156D65A9CAC3}"/>
              </a:ext>
            </a:extLst>
          </p:cNvPr>
          <p:cNvPicPr>
            <a:picLocks noChangeAspect="1"/>
          </p:cNvPicPr>
          <p:nvPr/>
        </p:nvPicPr>
        <p:blipFill rotWithShape="1">
          <a:blip r:embed="rId5"/>
          <a:srcRect l="33164" t="14845" r="34293" b="8953"/>
          <a:stretch/>
        </p:blipFill>
        <p:spPr>
          <a:xfrm>
            <a:off x="11815280" y="1660953"/>
            <a:ext cx="4332611" cy="4966184"/>
          </a:xfrm>
          <a:prstGeom prst="rect">
            <a:avLst/>
          </a:prstGeom>
        </p:spPr>
      </p:pic>
      <p:sp>
        <p:nvSpPr>
          <p:cNvPr id="10" name="Content Placeholder 9">
            <a:extLst>
              <a:ext uri="{FF2B5EF4-FFF2-40B4-BE49-F238E27FC236}">
                <a16:creationId xmlns:a16="http://schemas.microsoft.com/office/drawing/2014/main" id="{198B1A3F-E13E-4EEF-8615-EE9E28B67521}"/>
              </a:ext>
            </a:extLst>
          </p:cNvPr>
          <p:cNvSpPr>
            <a:spLocks noGrp="1"/>
          </p:cNvSpPr>
          <p:nvPr>
            <p:ph idx="1"/>
          </p:nvPr>
        </p:nvSpPr>
        <p:spPr>
          <a:xfrm>
            <a:off x="1270039" y="2590800"/>
            <a:ext cx="8541781" cy="6286500"/>
          </a:xfrm>
        </p:spPr>
        <p:txBody>
          <a:bodyPr>
            <a:normAutofit fontScale="92500" lnSpcReduction="10000"/>
          </a:bodyPr>
          <a:lstStyle/>
          <a:p>
            <a:pPr marL="0" indent="0" defTabSz="1300418">
              <a:buNone/>
            </a:pPr>
            <a:r>
              <a:rPr lang="en-GB" b="1" dirty="0">
                <a:solidFill>
                  <a:srgbClr val="9C9A00"/>
                </a:solidFill>
                <a:latin typeface="Arial" panose="020B0604020202020204" pitchFamily="34" charset="0"/>
                <a:cs typeface="Arial" panose="020B0604020202020204" pitchFamily="34" charset="0"/>
              </a:rPr>
              <a:t>Our Purpose:                                          </a:t>
            </a:r>
            <a:r>
              <a:rPr lang="en-GB" dirty="0">
                <a:latin typeface="Arial" panose="020B0604020202020204" pitchFamily="34" charset="0"/>
                <a:cs typeface="Arial" panose="020B0604020202020204" pitchFamily="34" charset="0"/>
              </a:rPr>
              <a:t>Protecting the public by helping employers make safer recruitment decisions and by Barring individuals who pose a risk to vulnerable groups from working in certain roles.</a:t>
            </a:r>
          </a:p>
          <a:p>
            <a:pPr marL="0" indent="0" defTabSz="1300418">
              <a:buNone/>
            </a:pPr>
            <a:r>
              <a:rPr lang="en-GB" b="1" dirty="0">
                <a:solidFill>
                  <a:srgbClr val="9C9A00"/>
                </a:solidFill>
                <a:latin typeface="Arial" panose="020B0604020202020204" pitchFamily="34" charset="0"/>
                <a:cs typeface="Arial" panose="020B0604020202020204" pitchFamily="34" charset="0"/>
              </a:rPr>
              <a:t>Our vision:                                                             Making Recruitment Safer:                              </a:t>
            </a:r>
            <a:r>
              <a:rPr lang="en-GB" dirty="0">
                <a:latin typeface="Arial" panose="020B0604020202020204" pitchFamily="34" charset="0"/>
                <a:cs typeface="Arial" panose="020B0604020202020204" pitchFamily="34" charset="0"/>
              </a:rPr>
              <a:t>By being a visible, trusted and influential organisation, providing an outstanding quality of service to all our customers and partners. Where our people understand the important safeguarding contributions they make and feel proud to work here. </a:t>
            </a:r>
          </a:p>
          <a:p>
            <a:endParaRPr lang="en-GB" dirty="0"/>
          </a:p>
        </p:txBody>
      </p:sp>
    </p:spTree>
    <p:extLst>
      <p:ext uri="{BB962C8B-B14F-4D97-AF65-F5344CB8AC3E}">
        <p14:creationId xmlns:p14="http://schemas.microsoft.com/office/powerpoint/2010/main" val="271918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2897983" y="2457451"/>
            <a:ext cx="8069263" cy="672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hangingPunct="1">
              <a:defRPr/>
            </a:pPr>
            <a:endParaRPr lang="en-GB" sz="3701" dirty="0"/>
          </a:p>
        </p:txBody>
      </p:sp>
      <p:sp>
        <p:nvSpPr>
          <p:cNvPr id="123" name="Heading Here"/>
          <p:cNvSpPr txBox="1">
            <a:spLocks noGrp="1"/>
          </p:cNvSpPr>
          <p:nvPr>
            <p:ph type="title"/>
          </p:nvPr>
        </p:nvSpPr>
        <p:spPr>
          <a:xfrm>
            <a:off x="2866232" y="1108075"/>
            <a:ext cx="7446879" cy="1049339"/>
          </a:xfrm>
          <a:prstGeom prst="rect">
            <a:avLst/>
          </a:prstGeom>
        </p:spPr>
        <p:txBody>
          <a:bodyPr>
            <a:normAutofit/>
          </a:bodyPr>
          <a:lstStyle>
            <a:lvl1pPr algn="l" defTabSz="577850">
              <a:defRPr sz="4000" b="1">
                <a:solidFill>
                  <a:srgbClr val="9C9A2F"/>
                </a:solidFill>
                <a:latin typeface="Arial"/>
                <a:ea typeface="Arial"/>
                <a:cs typeface="Arial"/>
                <a:sym typeface="Arial"/>
              </a:defRPr>
            </a:lvl1pPr>
          </a:lstStyle>
          <a:p>
            <a:r>
              <a:rPr lang="en-GB" dirty="0"/>
              <a:t>Evaluation and close</a:t>
            </a:r>
            <a:endParaRPr dirty="0"/>
          </a:p>
        </p:txBody>
      </p:sp>
      <p:sp>
        <p:nvSpPr>
          <p:cNvPr id="124" name="Line"/>
          <p:cNvSpPr/>
          <p:nvPr/>
        </p:nvSpPr>
        <p:spPr>
          <a:xfrm>
            <a:off x="2972593" y="8645525"/>
            <a:ext cx="11393488" cy="0"/>
          </a:xfrm>
          <a:prstGeom prst="line">
            <a:avLst/>
          </a:prstGeom>
          <a:ln w="25400">
            <a:solidFill>
              <a:srgbClr val="9C9A00"/>
            </a:solidFill>
          </a:ln>
        </p:spPr>
        <p:txBody>
          <a:bodyPr lIns="45719" rIns="45719"/>
          <a:lstStyle/>
          <a:p>
            <a:endParaRPr sz="3701"/>
          </a:p>
        </p:txBody>
      </p:sp>
      <p:pic>
        <p:nvPicPr>
          <p:cNvPr id="128" name="Disclosure &amp; Barring Service_2592_AW (RGB).png" descr="Disclosure &amp; Barring Service_2592_AW (RGB).png"/>
          <p:cNvPicPr>
            <a:picLocks noChangeAspect="1"/>
          </p:cNvPicPr>
          <p:nvPr/>
        </p:nvPicPr>
        <p:blipFill>
          <a:blip r:embed="rId3"/>
          <a:srcRect/>
          <a:stretch>
            <a:fillRect/>
          </a:stretch>
        </p:blipFill>
        <p:spPr>
          <a:xfrm>
            <a:off x="2971006" y="8880369"/>
            <a:ext cx="723900" cy="389150"/>
          </a:xfrm>
          <a:prstGeom prst="rect">
            <a:avLst/>
          </a:prstGeom>
          <a:ln w="12700">
            <a:miter lim="400000"/>
          </a:ln>
        </p:spPr>
      </p:pic>
      <p:sp>
        <p:nvSpPr>
          <p:cNvPr id="130" name="Making Recruitment Safer"/>
          <p:cNvSpPr txBox="1"/>
          <p:nvPr/>
        </p:nvSpPr>
        <p:spPr>
          <a:xfrm>
            <a:off x="3987704" y="9055100"/>
            <a:ext cx="21720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r>
              <a:t>Making Recruitment Safer</a:t>
            </a:r>
          </a:p>
        </p:txBody>
      </p:sp>
      <p:sp>
        <p:nvSpPr>
          <p:cNvPr id="2" name="Rectangle 1">
            <a:extLst>
              <a:ext uri="{FF2B5EF4-FFF2-40B4-BE49-F238E27FC236}">
                <a16:creationId xmlns:a16="http://schemas.microsoft.com/office/drawing/2014/main" id="{2FD09F4B-7D5D-42FB-A8D2-DE29A52D8C88}"/>
              </a:ext>
            </a:extLst>
          </p:cNvPr>
          <p:cNvSpPr/>
          <p:nvPr/>
        </p:nvSpPr>
        <p:spPr>
          <a:xfrm>
            <a:off x="2866231" y="3364273"/>
            <a:ext cx="7734300" cy="5371214"/>
          </a:xfrm>
          <a:prstGeom prst="rect">
            <a:avLst/>
          </a:prstGeom>
        </p:spPr>
        <p:txBody>
          <a:bodyPr wrap="square">
            <a:spAutoFit/>
          </a:bodyPr>
          <a:lstStyle/>
          <a:p>
            <a:pPr>
              <a:defRPr/>
            </a:pPr>
            <a:endParaRPr lang="en-GB" sz="3600" b="1" dirty="0">
              <a:solidFill>
                <a:srgbClr val="9C9A00"/>
              </a:solidFill>
              <a:latin typeface="Arial" charset="0"/>
              <a:cs typeface="Arial" charset="0"/>
            </a:endParaRPr>
          </a:p>
          <a:p>
            <a:pPr hangingPunct="1"/>
            <a:r>
              <a:rPr lang="en-GB" altLang="en-US" sz="4001" b="1" dirty="0">
                <a:solidFill>
                  <a:srgbClr val="9C9A00"/>
                </a:solidFill>
                <a:latin typeface="Arial" panose="020B0604020202020204" pitchFamily="34" charset="0"/>
                <a:cs typeface="Arial" panose="020B0604020202020204" pitchFamily="34" charset="0"/>
              </a:rPr>
              <a:t>Thank you for listening</a:t>
            </a:r>
          </a:p>
          <a:p>
            <a:pPr hangingPunct="1"/>
            <a:r>
              <a:rPr lang="en-GB" altLang="en-US" sz="4001" b="1" dirty="0">
                <a:solidFill>
                  <a:srgbClr val="9C9A00"/>
                </a:solidFill>
                <a:latin typeface="Arial" panose="020B0604020202020204" pitchFamily="34" charset="0"/>
                <a:cs typeface="Arial" panose="020B0604020202020204" pitchFamily="34" charset="0"/>
              </a:rPr>
              <a:t>Any questions?</a:t>
            </a:r>
          </a:p>
          <a:p>
            <a:pPr hangingPunct="1"/>
            <a:r>
              <a:rPr lang="en-GB" u="sng" dirty="0">
                <a:hlinkClick r:id="rId4"/>
              </a:rPr>
              <a:t>Disclosure &amp; Barring Post Event Survey (Overview) (surveymonkey.co.uk)</a:t>
            </a:r>
            <a:endParaRPr lang="en-GB" dirty="0"/>
          </a:p>
          <a:p>
            <a:pPr hangingPunct="1"/>
            <a:endParaRPr lang="en-GB" altLang="en-US" sz="4001" b="1" dirty="0">
              <a:solidFill>
                <a:srgbClr val="9C9A00"/>
              </a:solidFill>
              <a:latin typeface="Arial" panose="020B0604020202020204" pitchFamily="34" charset="0"/>
              <a:cs typeface="Arial" panose="020B0604020202020204" pitchFamily="34" charset="0"/>
            </a:endParaRPr>
          </a:p>
          <a:p>
            <a:pPr>
              <a:defRPr/>
            </a:pPr>
            <a:endParaRPr lang="en-GB" sz="3600" b="1" dirty="0">
              <a:latin typeface="Arial" charset="0"/>
              <a:cs typeface="Arial" charset="0"/>
            </a:endParaRPr>
          </a:p>
          <a:p>
            <a:pPr algn="l" hangingPunct="1">
              <a:defRPr/>
            </a:pPr>
            <a:endParaRPr lang="en-GB" altLang="en-US" sz="400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3382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2971006" y="1986573"/>
            <a:ext cx="10389884" cy="66890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hangingPunct="1">
              <a:defRPr/>
            </a:pPr>
            <a:r>
              <a:rPr lang="en-GB" sz="2400" b="1" dirty="0">
                <a:latin typeface="Arial" charset="0"/>
                <a:cs typeface="Arial" charset="0"/>
              </a:rPr>
              <a:t>DBS is responsible for the delivery of disclosure and barring functions on behalf of Government.</a:t>
            </a:r>
          </a:p>
          <a:p>
            <a:pPr hangingPunct="1">
              <a:defRPr/>
            </a:pPr>
            <a:endParaRPr lang="en-GB" sz="2400" dirty="0">
              <a:latin typeface="Arial" charset="0"/>
              <a:cs typeface="Arial" charset="0"/>
            </a:endParaRPr>
          </a:p>
          <a:p>
            <a:pPr marL="231548" lvl="4" indent="-231548" algn="l" hangingPunct="1">
              <a:buFont typeface="Arial" charset="0"/>
              <a:buChar char="•"/>
              <a:defRPr/>
            </a:pPr>
            <a:r>
              <a:rPr lang="en-GB" sz="2400" dirty="0">
                <a:latin typeface="Arial" charset="0"/>
                <a:cs typeface="Arial" charset="0"/>
              </a:rPr>
              <a:t>We operate </a:t>
            </a:r>
            <a:r>
              <a:rPr lang="en-GB" sz="2400" b="1" dirty="0">
                <a:latin typeface="Arial" charset="0"/>
                <a:cs typeface="Arial" charset="0"/>
              </a:rPr>
              <a:t>disclosure</a:t>
            </a:r>
            <a:r>
              <a:rPr lang="en-GB" sz="2400" dirty="0">
                <a:latin typeface="Arial" charset="0"/>
                <a:cs typeface="Arial" charset="0"/>
              </a:rPr>
              <a:t> functions for England, Wales and the Islands under Part 5 of the Police Act 1997 supported by the following:</a:t>
            </a:r>
          </a:p>
          <a:p>
            <a:pPr lvl="4" hangingPunct="1">
              <a:defRPr/>
            </a:pPr>
            <a:endParaRPr lang="en-GB" sz="2400" dirty="0">
              <a:latin typeface="Arial" charset="0"/>
              <a:cs typeface="Arial" charset="0"/>
            </a:endParaRPr>
          </a:p>
          <a:p>
            <a:pPr marL="685851" indent="-263789" algn="l" hangingPunct="1">
              <a:buFont typeface="Arial" charset="0"/>
              <a:buChar char="–"/>
              <a:defRPr/>
            </a:pPr>
            <a:r>
              <a:rPr lang="en-GB" sz="2400" dirty="0">
                <a:latin typeface="Arial" charset="0"/>
                <a:cs typeface="Arial" charset="0"/>
              </a:rPr>
              <a:t>Rehabilitation of Offenders (Exceptions Order) Act 1975</a:t>
            </a:r>
          </a:p>
          <a:p>
            <a:pPr marL="685851" indent="-263789" algn="l" hangingPunct="1">
              <a:buFont typeface="Arial" charset="0"/>
              <a:buChar char="–"/>
              <a:defRPr/>
            </a:pPr>
            <a:r>
              <a:rPr lang="en-GB" sz="2400" dirty="0">
                <a:latin typeface="Arial" charset="0"/>
                <a:cs typeface="Arial" charset="0"/>
              </a:rPr>
              <a:t>Safeguarding Vulnerable Groups Act 2006</a:t>
            </a:r>
          </a:p>
          <a:p>
            <a:pPr marL="685851" indent="-263789" algn="l" hangingPunct="1">
              <a:buFont typeface="Arial" charset="0"/>
              <a:buChar char="–"/>
              <a:defRPr/>
            </a:pPr>
            <a:r>
              <a:rPr lang="en-GB" sz="2400" dirty="0">
                <a:latin typeface="Arial" charset="0"/>
                <a:cs typeface="Arial" charset="0"/>
              </a:rPr>
              <a:t>Protection of Freedoms Act 2012</a:t>
            </a:r>
          </a:p>
          <a:p>
            <a:pPr marL="685851" lvl="1" indent="-263789" hangingPunct="1">
              <a:defRPr/>
            </a:pPr>
            <a:endParaRPr lang="en-GB" sz="2400" b="1" dirty="0">
              <a:latin typeface="Arial" charset="0"/>
              <a:cs typeface="Arial" charset="0"/>
            </a:endParaRPr>
          </a:p>
          <a:p>
            <a:pPr marL="231548" lvl="1" indent="-231548" algn="l" hangingPunct="1">
              <a:buFont typeface="Arial" charset="0"/>
              <a:buChar char="•"/>
              <a:defRPr/>
            </a:pPr>
            <a:r>
              <a:rPr lang="en-GB" sz="2400" b="1" dirty="0">
                <a:latin typeface="Arial" charset="0"/>
                <a:cs typeface="Arial" charset="0"/>
              </a:rPr>
              <a:t>We also operate barring functions for England, Wales and Northern Ireland under the following </a:t>
            </a:r>
            <a:r>
              <a:rPr lang="en-GB" sz="2400" dirty="0">
                <a:latin typeface="Arial" charset="0"/>
                <a:cs typeface="Arial" charset="0"/>
              </a:rPr>
              <a:t>:</a:t>
            </a:r>
          </a:p>
          <a:p>
            <a:pPr marL="231548" lvl="1" indent="-231548" hangingPunct="1">
              <a:buFont typeface="Arial" charset="0"/>
              <a:buChar char="•"/>
              <a:defRPr/>
            </a:pPr>
            <a:endParaRPr lang="en-GB" sz="2400" dirty="0">
              <a:latin typeface="Arial" charset="0"/>
              <a:cs typeface="Arial" charset="0"/>
            </a:endParaRPr>
          </a:p>
          <a:p>
            <a:pPr marL="685851" lvl="1" indent="-263789" algn="l" hangingPunct="1">
              <a:buFont typeface="Arial" charset="0"/>
              <a:buChar char="–"/>
              <a:defRPr/>
            </a:pPr>
            <a:r>
              <a:rPr lang="en-GB" sz="2400" dirty="0">
                <a:latin typeface="Arial" charset="0"/>
                <a:cs typeface="Arial" charset="0"/>
              </a:rPr>
              <a:t>Safeguarding Vulnerable Groups Act 2006</a:t>
            </a:r>
          </a:p>
          <a:p>
            <a:pPr marL="685851" lvl="1" indent="-263789" algn="l" hangingPunct="1">
              <a:buFont typeface="Arial" charset="0"/>
              <a:buChar char="–"/>
              <a:defRPr/>
            </a:pPr>
            <a:r>
              <a:rPr lang="en-GB" sz="2400" dirty="0">
                <a:latin typeface="Arial" charset="0"/>
                <a:cs typeface="Arial" charset="0"/>
              </a:rPr>
              <a:t>Safeguarding Vulnerable Groups (Northern Ireland) Order 2007</a:t>
            </a:r>
          </a:p>
          <a:p>
            <a:pPr marL="685851" lvl="1" indent="-263789" algn="l" hangingPunct="1">
              <a:buFont typeface="Arial" charset="0"/>
              <a:buChar char="–"/>
              <a:defRPr/>
            </a:pPr>
            <a:r>
              <a:rPr lang="en-GB" sz="2400" dirty="0">
                <a:latin typeface="Arial" charset="0"/>
                <a:cs typeface="Arial" charset="0"/>
              </a:rPr>
              <a:t>Protection of Freedoms Act 2012</a:t>
            </a:r>
          </a:p>
          <a:p>
            <a:pPr algn="l">
              <a:defRPr sz="2000">
                <a:latin typeface="Arial"/>
                <a:ea typeface="Arial"/>
                <a:cs typeface="Arial"/>
                <a:sym typeface="Arial"/>
              </a:defRPr>
            </a:pPr>
            <a:endParaRPr sz="2400" dirty="0"/>
          </a:p>
          <a:p>
            <a:pPr algn="l">
              <a:defRPr sz="2000">
                <a:latin typeface="Arial"/>
                <a:ea typeface="Arial"/>
                <a:cs typeface="Arial"/>
                <a:sym typeface="Arial"/>
              </a:defRPr>
            </a:pPr>
            <a:endParaRPr sz="2000" dirty="0"/>
          </a:p>
        </p:txBody>
      </p:sp>
      <p:sp>
        <p:nvSpPr>
          <p:cNvPr id="103" name="Heading Here"/>
          <p:cNvSpPr txBox="1">
            <a:spLocks noGrp="1"/>
          </p:cNvSpPr>
          <p:nvPr>
            <p:ph type="title"/>
          </p:nvPr>
        </p:nvSpPr>
        <p:spPr>
          <a:xfrm>
            <a:off x="2897983" y="681036"/>
            <a:ext cx="6907213" cy="854076"/>
          </a:xfrm>
          <a:prstGeom prst="rect">
            <a:avLst/>
          </a:prstGeom>
        </p:spPr>
        <p:txBody>
          <a:bodyPr/>
          <a:lstStyle>
            <a:lvl1pPr algn="l" defTabSz="577850">
              <a:defRPr sz="4000" b="1">
                <a:solidFill>
                  <a:srgbClr val="9C9A2F"/>
                </a:solidFill>
                <a:latin typeface="Arial"/>
                <a:ea typeface="Arial"/>
                <a:cs typeface="Arial"/>
                <a:sym typeface="Arial"/>
              </a:defRPr>
            </a:lvl1pPr>
          </a:lstStyle>
          <a:p>
            <a:r>
              <a:rPr lang="en-GB" dirty="0">
                <a:solidFill>
                  <a:srgbClr val="9C9A00"/>
                </a:solidFill>
              </a:rPr>
              <a:t>The Role of DBS</a:t>
            </a:r>
            <a:endParaRPr dirty="0">
              <a:solidFill>
                <a:srgbClr val="9C9A00"/>
              </a:solidFill>
            </a:endParaRPr>
          </a:p>
        </p:txBody>
      </p:sp>
      <p:sp>
        <p:nvSpPr>
          <p:cNvPr id="105" name="Line"/>
          <p:cNvSpPr/>
          <p:nvPr/>
        </p:nvSpPr>
        <p:spPr>
          <a:xfrm flipV="1">
            <a:off x="520262" y="8639503"/>
            <a:ext cx="16396138" cy="15766"/>
          </a:xfrm>
          <a:prstGeom prst="line">
            <a:avLst/>
          </a:prstGeom>
          <a:ln w="25400">
            <a:solidFill>
              <a:srgbClr val="9C9A00"/>
            </a:solidFill>
          </a:ln>
        </p:spPr>
        <p:txBody>
          <a:bodyPr lIns="45719" rIns="45719"/>
          <a:lstStyle/>
          <a:p>
            <a:endParaRPr sz="3701"/>
          </a:p>
        </p:txBody>
      </p:sp>
      <p:pic>
        <p:nvPicPr>
          <p:cNvPr id="106" name="Disclosure &amp; Barring Service_2592_AW (RGB).png" descr="Disclosure &amp; Barring Service_2592_AW (RGB).png"/>
          <p:cNvPicPr>
            <a:picLocks noChangeAspect="1"/>
          </p:cNvPicPr>
          <p:nvPr/>
        </p:nvPicPr>
        <p:blipFill>
          <a:blip r:embed="rId3"/>
          <a:srcRect/>
          <a:stretch>
            <a:fillRect/>
          </a:stretch>
        </p:blipFill>
        <p:spPr>
          <a:xfrm>
            <a:off x="716537" y="9038024"/>
            <a:ext cx="723900" cy="389150"/>
          </a:xfrm>
          <a:prstGeom prst="rect">
            <a:avLst/>
          </a:prstGeom>
          <a:ln w="12700">
            <a:miter lim="400000"/>
          </a:ln>
        </p:spPr>
      </p:pic>
      <p:sp>
        <p:nvSpPr>
          <p:cNvPr id="107" name="Making Recruitment Safer"/>
          <p:cNvSpPr txBox="1"/>
          <p:nvPr/>
        </p:nvSpPr>
        <p:spPr>
          <a:xfrm>
            <a:off x="3987704" y="9055100"/>
            <a:ext cx="21720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r>
              <a:t>Making Recruitment Safer</a:t>
            </a:r>
          </a:p>
        </p:txBody>
      </p:sp>
    </p:spTree>
    <p:extLst>
      <p:ext uri="{BB962C8B-B14F-4D97-AF65-F5344CB8AC3E}">
        <p14:creationId xmlns:p14="http://schemas.microsoft.com/office/powerpoint/2010/main" val="2413746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C378-9E74-4899-8D47-15FD39F22FEB}"/>
              </a:ext>
            </a:extLst>
          </p:cNvPr>
          <p:cNvSpPr>
            <a:spLocks noGrp="1"/>
          </p:cNvSpPr>
          <p:nvPr>
            <p:ph type="title"/>
          </p:nvPr>
        </p:nvSpPr>
        <p:spPr>
          <a:xfrm>
            <a:off x="880688" y="332684"/>
            <a:ext cx="6410539" cy="1274298"/>
          </a:xfrm>
        </p:spPr>
        <p:txBody>
          <a:bodyPr>
            <a:noAutofit/>
          </a:bodyPr>
          <a:lstStyle/>
          <a:p>
            <a:r>
              <a:rPr lang="en-GB" sz="5689" b="1" dirty="0">
                <a:solidFill>
                  <a:srgbClr val="9C9A00"/>
                </a:solidFill>
                <a:latin typeface="Arial" panose="020B0604020202020204" pitchFamily="34" charset="0"/>
                <a:cs typeface="Arial" panose="020B0604020202020204" pitchFamily="34" charset="0"/>
              </a:rPr>
              <a:t>DBS and You</a:t>
            </a:r>
          </a:p>
        </p:txBody>
      </p:sp>
      <p:graphicFrame>
        <p:nvGraphicFramePr>
          <p:cNvPr id="8" name="Diagram 7">
            <a:extLst>
              <a:ext uri="{FF2B5EF4-FFF2-40B4-BE49-F238E27FC236}">
                <a16:creationId xmlns:a16="http://schemas.microsoft.com/office/drawing/2014/main" id="{84F2EB89-BB50-4A9F-9DD7-17D42FF9B838}"/>
              </a:ext>
            </a:extLst>
          </p:cNvPr>
          <p:cNvGraphicFramePr/>
          <p:nvPr/>
        </p:nvGraphicFramePr>
        <p:xfrm>
          <a:off x="4198817" y="677590"/>
          <a:ext cx="8942628" cy="7581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6F38857-3C77-4434-AAFD-36D7A7BF97D1}"/>
              </a:ext>
            </a:extLst>
          </p:cNvPr>
          <p:cNvSpPr>
            <a:spLocks noGrp="1"/>
          </p:cNvSpPr>
          <p:nvPr>
            <p:ph type="sldNum" sz="quarter" idx="12"/>
          </p:nvPr>
        </p:nvSpPr>
        <p:spPr>
          <a:xfrm>
            <a:off x="8556638" y="9296401"/>
            <a:ext cx="216406" cy="348813"/>
          </a:xfrm>
        </p:spPr>
        <p:txBody>
          <a:bodyPr/>
          <a:lstStyle/>
          <a:p>
            <a:fld id="{8C0DCB78-1475-4EAB-9840-67C89864C6DA}" type="slidenum">
              <a:rPr lang="en-GB" smtClean="0"/>
              <a:t>5</a:t>
            </a:fld>
            <a:endParaRPr lang="en-GB"/>
          </a:p>
        </p:txBody>
      </p:sp>
      <p:sp>
        <p:nvSpPr>
          <p:cNvPr id="11" name="Line">
            <a:extLst>
              <a:ext uri="{FF2B5EF4-FFF2-40B4-BE49-F238E27FC236}">
                <a16:creationId xmlns:a16="http://schemas.microsoft.com/office/drawing/2014/main" id="{8C6E05B4-7E3A-41B2-850B-88604F11BF12}"/>
              </a:ext>
            </a:extLst>
          </p:cNvPr>
          <p:cNvSpPr/>
          <p:nvPr/>
        </p:nvSpPr>
        <p:spPr>
          <a:xfrm>
            <a:off x="333710" y="8370020"/>
            <a:ext cx="16508837" cy="29559"/>
          </a:xfrm>
          <a:prstGeom prst="line">
            <a:avLst/>
          </a:prstGeom>
          <a:ln w="25400">
            <a:solidFill>
              <a:srgbClr val="9C9A00"/>
            </a:solidFill>
          </a:ln>
        </p:spPr>
        <p:txBody>
          <a:bodyPr lIns="34290" rIns="34290"/>
          <a:lstStyle/>
          <a:p>
            <a:pPr defTabSz="438116"/>
            <a:endParaRPr sz="2775">
              <a:latin typeface="Helvetica Neue"/>
            </a:endParaRPr>
          </a:p>
        </p:txBody>
      </p:sp>
      <p:pic>
        <p:nvPicPr>
          <p:cNvPr id="12" name="Disclosure &amp; Barring Service_2592_AW (RGB).png" descr="Disclosure &amp; Barring Service_2592_AW (RGB).png">
            <a:extLst>
              <a:ext uri="{FF2B5EF4-FFF2-40B4-BE49-F238E27FC236}">
                <a16:creationId xmlns:a16="http://schemas.microsoft.com/office/drawing/2014/main" id="{65A054C3-FBEC-4A0D-85D9-252F57217E83}"/>
              </a:ext>
            </a:extLst>
          </p:cNvPr>
          <p:cNvPicPr>
            <a:picLocks noChangeAspect="1"/>
          </p:cNvPicPr>
          <p:nvPr/>
        </p:nvPicPr>
        <p:blipFill>
          <a:blip r:embed="rId8"/>
          <a:srcRect/>
          <a:stretch>
            <a:fillRect/>
          </a:stretch>
        </p:blipFill>
        <p:spPr>
          <a:xfrm>
            <a:off x="333710" y="8687226"/>
            <a:ext cx="1312987" cy="705829"/>
          </a:xfrm>
          <a:prstGeom prst="rect">
            <a:avLst/>
          </a:prstGeom>
          <a:ln w="12700">
            <a:miter lim="400000"/>
          </a:ln>
        </p:spPr>
      </p:pic>
      <p:sp>
        <p:nvSpPr>
          <p:cNvPr id="13" name="Making Recruitment Safer">
            <a:extLst>
              <a:ext uri="{FF2B5EF4-FFF2-40B4-BE49-F238E27FC236}">
                <a16:creationId xmlns:a16="http://schemas.microsoft.com/office/drawing/2014/main" id="{96CF3037-998F-4000-BEB3-A49EECF90BA1}"/>
              </a:ext>
            </a:extLst>
          </p:cNvPr>
          <p:cNvSpPr txBox="1"/>
          <p:nvPr/>
        </p:nvSpPr>
        <p:spPr>
          <a:xfrm>
            <a:off x="3546198" y="9003978"/>
            <a:ext cx="2583377" cy="2957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lvl1pPr>
              <a:defRPr sz="1400" i="1">
                <a:latin typeface="Arial"/>
                <a:ea typeface="Arial"/>
                <a:cs typeface="Arial"/>
                <a:sym typeface="Arial"/>
              </a:defRPr>
            </a:lvl1pPr>
          </a:lstStyle>
          <a:p>
            <a:pPr defTabSz="438116"/>
            <a:r>
              <a:rPr sz="1422" dirty="0"/>
              <a:t>Making Recruitment Safer</a:t>
            </a:r>
          </a:p>
        </p:txBody>
      </p:sp>
    </p:spTree>
    <p:extLst>
      <p:ext uri="{BB962C8B-B14F-4D97-AF65-F5344CB8AC3E}">
        <p14:creationId xmlns:p14="http://schemas.microsoft.com/office/powerpoint/2010/main" val="1205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39E3A13-1421-4B1B-93A0-6EFDC1596685}"/>
              </a:ext>
            </a:extLst>
          </p:cNvPr>
          <p:cNvSpPr>
            <a:spLocks noGrp="1"/>
          </p:cNvSpPr>
          <p:nvPr>
            <p:ph type="title"/>
          </p:nvPr>
        </p:nvSpPr>
        <p:spPr>
          <a:xfrm>
            <a:off x="1258962" y="48044"/>
            <a:ext cx="14955063" cy="1885187"/>
          </a:xfrm>
        </p:spPr>
        <p:txBody>
          <a:bodyPr>
            <a:noAutofit/>
          </a:bodyPr>
          <a:lstStyle/>
          <a:p>
            <a:r>
              <a:rPr lang="en-GB" sz="6599" b="1" dirty="0">
                <a:solidFill>
                  <a:srgbClr val="9C9A00"/>
                </a:solidFill>
                <a:latin typeface="Arial" panose="020B0604020202020204" pitchFamily="34" charset="0"/>
                <a:cs typeface="Arial" panose="020B0604020202020204" pitchFamily="34" charset="0"/>
              </a:rPr>
              <a:t>The Different Levels of DBS Checks</a:t>
            </a:r>
            <a:endParaRPr lang="en-GB" sz="6599" dirty="0"/>
          </a:p>
        </p:txBody>
      </p:sp>
      <p:sp>
        <p:nvSpPr>
          <p:cNvPr id="11" name="Line">
            <a:extLst>
              <a:ext uri="{FF2B5EF4-FFF2-40B4-BE49-F238E27FC236}">
                <a16:creationId xmlns:a16="http://schemas.microsoft.com/office/drawing/2014/main" id="{1743F3D4-DC4B-4129-A2DA-7D707CF10884}"/>
              </a:ext>
            </a:extLst>
          </p:cNvPr>
          <p:cNvSpPr/>
          <p:nvPr/>
        </p:nvSpPr>
        <p:spPr>
          <a:xfrm flipV="1">
            <a:off x="593378" y="8748388"/>
            <a:ext cx="16083385" cy="0"/>
          </a:xfrm>
          <a:prstGeom prst="line">
            <a:avLst/>
          </a:prstGeom>
          <a:ln w="25400">
            <a:solidFill>
              <a:srgbClr val="9C9A00"/>
            </a:solidFill>
          </a:ln>
        </p:spPr>
        <p:txBody>
          <a:bodyPr lIns="45719" rIns="45719"/>
          <a:lstStyle/>
          <a:p>
            <a:pPr defTabSz="584125"/>
            <a:endParaRPr sz="3699">
              <a:latin typeface="Helvetica Neue"/>
            </a:endParaRPr>
          </a:p>
        </p:txBody>
      </p:sp>
      <p:pic>
        <p:nvPicPr>
          <p:cNvPr id="12" name="Disclosure &amp; Barring Service_2592_AW (RGB).png" descr="Disclosure &amp; Barring Service_2592_AW (RGB).png">
            <a:extLst>
              <a:ext uri="{FF2B5EF4-FFF2-40B4-BE49-F238E27FC236}">
                <a16:creationId xmlns:a16="http://schemas.microsoft.com/office/drawing/2014/main" id="{FCEFA57D-16BC-4EC8-AB48-80C08F4CDD49}"/>
              </a:ext>
            </a:extLst>
          </p:cNvPr>
          <p:cNvPicPr>
            <a:picLocks noChangeAspect="1"/>
          </p:cNvPicPr>
          <p:nvPr/>
        </p:nvPicPr>
        <p:blipFill>
          <a:blip r:embed="rId3"/>
          <a:srcRect/>
          <a:stretch>
            <a:fillRect/>
          </a:stretch>
        </p:blipFill>
        <p:spPr>
          <a:xfrm>
            <a:off x="1258962" y="8932231"/>
            <a:ext cx="723878" cy="389138"/>
          </a:xfrm>
          <a:prstGeom prst="rect">
            <a:avLst/>
          </a:prstGeom>
          <a:ln w="12700">
            <a:miter lim="400000"/>
          </a:ln>
        </p:spPr>
      </p:pic>
      <p:sp>
        <p:nvSpPr>
          <p:cNvPr id="13" name="Making Recruitment Safer">
            <a:extLst>
              <a:ext uri="{FF2B5EF4-FFF2-40B4-BE49-F238E27FC236}">
                <a16:creationId xmlns:a16="http://schemas.microsoft.com/office/drawing/2014/main" id="{10BF81CB-A071-410C-AE63-52A9E98D08D2}"/>
              </a:ext>
            </a:extLst>
          </p:cNvPr>
          <p:cNvSpPr txBox="1"/>
          <p:nvPr/>
        </p:nvSpPr>
        <p:spPr>
          <a:xfrm>
            <a:off x="3992719" y="9054980"/>
            <a:ext cx="2172066" cy="31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99" tIns="50799" rIns="50799" bIns="50799">
            <a:spAutoFit/>
          </a:bodyPr>
          <a:lstStyle>
            <a:lvl1pPr>
              <a:defRPr sz="1400" i="1">
                <a:latin typeface="Arial"/>
                <a:ea typeface="Arial"/>
                <a:cs typeface="Arial"/>
                <a:sym typeface="Arial"/>
              </a:defRPr>
            </a:lvl1pPr>
          </a:lstStyle>
          <a:p>
            <a:pPr defTabSz="584125"/>
            <a:r>
              <a:rPr sz="1399" dirty="0"/>
              <a:t>Making Recruitment Safer</a:t>
            </a:r>
          </a:p>
        </p:txBody>
      </p:sp>
      <p:grpSp>
        <p:nvGrpSpPr>
          <p:cNvPr id="50" name="Group 14">
            <a:extLst>
              <a:ext uri="{FF2B5EF4-FFF2-40B4-BE49-F238E27FC236}">
                <a16:creationId xmlns:a16="http://schemas.microsoft.com/office/drawing/2014/main" id="{C249B8A6-8C6B-47DA-A061-B680C798406E}"/>
              </a:ext>
            </a:extLst>
          </p:cNvPr>
          <p:cNvGrpSpPr>
            <a:grpSpLocks/>
          </p:cNvGrpSpPr>
          <p:nvPr/>
        </p:nvGrpSpPr>
        <p:grpSpPr bwMode="auto">
          <a:xfrm>
            <a:off x="791061" y="1975385"/>
            <a:ext cx="3609444" cy="6581022"/>
            <a:chOff x="-67683" y="-66005"/>
            <a:chExt cx="1993502" cy="4824536"/>
          </a:xfrm>
        </p:grpSpPr>
        <p:sp>
          <p:nvSpPr>
            <p:cNvPr id="51" name="Rounded Rectangle 21">
              <a:extLst>
                <a:ext uri="{FF2B5EF4-FFF2-40B4-BE49-F238E27FC236}">
                  <a16:creationId xmlns:a16="http://schemas.microsoft.com/office/drawing/2014/main" id="{656A20E4-1901-4F50-B84F-3132D3C8262C}"/>
                </a:ext>
              </a:extLst>
            </p:cNvPr>
            <p:cNvSpPr/>
            <p:nvPr/>
          </p:nvSpPr>
          <p:spPr>
            <a:xfrm>
              <a:off x="-39633" y="-66005"/>
              <a:ext cx="1965452" cy="4824536"/>
            </a:xfrm>
            <a:prstGeom prst="roundRect">
              <a:avLst>
                <a:gd name="adj" fmla="val 1000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52" name="Rounded Rectangle 4">
              <a:extLst>
                <a:ext uri="{FF2B5EF4-FFF2-40B4-BE49-F238E27FC236}">
                  <a16:creationId xmlns:a16="http://schemas.microsoft.com/office/drawing/2014/main" id="{08605F12-D586-4BF7-B6C6-730046AFBB91}"/>
                </a:ext>
              </a:extLst>
            </p:cNvPr>
            <p:cNvSpPr/>
            <p:nvPr/>
          </p:nvSpPr>
          <p:spPr>
            <a:xfrm>
              <a:off x="-67683" y="-9153"/>
              <a:ext cx="1965452" cy="8636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89642" tIns="189642" rIns="189642" bIns="189642" spcCol="1270" anchor="ctr"/>
            <a:lstStyle/>
            <a:p>
              <a:pPr defTabSz="2212472">
                <a:defRPr/>
              </a:pPr>
              <a:r>
                <a:rPr lang="en-GB" sz="2844" dirty="0">
                  <a:solidFill>
                    <a:srgbClr val="000000">
                      <a:hueOff val="0"/>
                      <a:satOff val="0"/>
                      <a:lumOff val="0"/>
                      <a:alphaOff val="0"/>
                    </a:srgbClr>
                  </a:solidFill>
                  <a:latin typeface="Arial" pitchFamily="34" charset="0"/>
                  <a:cs typeface="Arial" pitchFamily="34" charset="0"/>
                </a:rPr>
                <a:t>Basic</a:t>
              </a:r>
            </a:p>
            <a:p>
              <a:pPr defTabSz="2212472">
                <a:defRPr/>
              </a:pPr>
              <a:r>
                <a:rPr lang="en-GB" sz="2844" dirty="0">
                  <a:solidFill>
                    <a:srgbClr val="000000">
                      <a:hueOff val="0"/>
                      <a:satOff val="0"/>
                      <a:lumOff val="0"/>
                      <a:alphaOff val="0"/>
                    </a:srgbClr>
                  </a:solidFill>
                  <a:latin typeface="Arial" pitchFamily="34" charset="0"/>
                  <a:cs typeface="Arial" pitchFamily="34" charset="0"/>
                </a:rPr>
                <a:t>£23</a:t>
              </a:r>
              <a:endParaRPr lang="en-GB" sz="2844" dirty="0">
                <a:solidFill>
                  <a:srgbClr val="000000">
                    <a:hueOff val="0"/>
                    <a:satOff val="0"/>
                    <a:lumOff val="0"/>
                    <a:alphaOff val="0"/>
                  </a:srgbClr>
                </a:solidFill>
                <a:highlight>
                  <a:srgbClr val="FFFF00"/>
                </a:highlight>
                <a:latin typeface="Arial" pitchFamily="34" charset="0"/>
                <a:cs typeface="Arial" pitchFamily="34" charset="0"/>
              </a:endParaRPr>
            </a:p>
          </p:txBody>
        </p:sp>
      </p:grpSp>
      <p:grpSp>
        <p:nvGrpSpPr>
          <p:cNvPr id="62" name="Group 33">
            <a:extLst>
              <a:ext uri="{FF2B5EF4-FFF2-40B4-BE49-F238E27FC236}">
                <a16:creationId xmlns:a16="http://schemas.microsoft.com/office/drawing/2014/main" id="{F0F2F587-6446-4841-AF91-AA829A46CEE2}"/>
              </a:ext>
            </a:extLst>
          </p:cNvPr>
          <p:cNvGrpSpPr>
            <a:grpSpLocks/>
          </p:cNvGrpSpPr>
          <p:nvPr/>
        </p:nvGrpSpPr>
        <p:grpSpPr bwMode="auto">
          <a:xfrm>
            <a:off x="974372" y="3583408"/>
            <a:ext cx="3286313" cy="3765522"/>
            <a:chOff x="4423023" y="1448371"/>
            <a:chExt cx="2114601" cy="866768"/>
          </a:xfrm>
        </p:grpSpPr>
        <p:sp>
          <p:nvSpPr>
            <p:cNvPr id="63" name="Rounded Rectangle 48">
              <a:extLst>
                <a:ext uri="{FF2B5EF4-FFF2-40B4-BE49-F238E27FC236}">
                  <a16:creationId xmlns:a16="http://schemas.microsoft.com/office/drawing/2014/main" id="{F1A1064F-9030-4E0A-8078-F6B86967B7E4}"/>
                </a:ext>
              </a:extLst>
            </p:cNvPr>
            <p:cNvSpPr/>
            <p:nvPr/>
          </p:nvSpPr>
          <p:spPr>
            <a:xfrm>
              <a:off x="4423023" y="1448371"/>
              <a:ext cx="2083041" cy="866768"/>
            </a:xfrm>
            <a:prstGeom prst="roundRect">
              <a:avLst>
                <a:gd name="adj" fmla="val 10000"/>
              </a:avLst>
            </a:prstGeom>
            <a:solidFill>
              <a:srgbClr val="00B050"/>
            </a:solidFill>
          </p:spPr>
          <p:style>
            <a:lnRef idx="3">
              <a:schemeClr val="lt1">
                <a:hueOff val="0"/>
                <a:satOff val="0"/>
                <a:lumOff val="0"/>
                <a:alphaOff val="0"/>
              </a:schemeClr>
            </a:lnRef>
            <a:fillRef idx="1">
              <a:scrgbClr r="0" g="0" b="0"/>
            </a:fillRef>
            <a:effectRef idx="1">
              <a:schemeClr val="accent3">
                <a:hueOff val="6428722"/>
                <a:satOff val="-9646"/>
                <a:lumOff val="-1569"/>
                <a:alphaOff val="0"/>
              </a:schemeClr>
            </a:effectRef>
            <a:fontRef idx="minor">
              <a:schemeClr val="lt1"/>
            </a:fontRef>
          </p:style>
          <p:txBody>
            <a:bodyPr/>
            <a:lstStyle/>
            <a:p>
              <a:pPr defTabSz="584140">
                <a:defRPr/>
              </a:pPr>
              <a:endParaRPr lang="en-GB" sz="5262" dirty="0">
                <a:solidFill>
                  <a:srgbClr val="FFFFFF"/>
                </a:solidFill>
                <a:latin typeface="Helvetica Neue"/>
              </a:endParaRPr>
            </a:p>
          </p:txBody>
        </p:sp>
        <p:sp>
          <p:nvSpPr>
            <p:cNvPr id="64" name="Rounded Rectangle 6">
              <a:extLst>
                <a:ext uri="{FF2B5EF4-FFF2-40B4-BE49-F238E27FC236}">
                  <a16:creationId xmlns:a16="http://schemas.microsoft.com/office/drawing/2014/main" id="{36310F76-0988-47AE-B51B-2A49180E73F9}"/>
                </a:ext>
              </a:extLst>
            </p:cNvPr>
            <p:cNvSpPr/>
            <p:nvPr/>
          </p:nvSpPr>
          <p:spPr>
            <a:xfrm>
              <a:off x="4448652" y="1473850"/>
              <a:ext cx="2088972" cy="815810"/>
            </a:xfrm>
            <a:prstGeom prst="rect">
              <a:avLst/>
            </a:prstGeom>
          </p:spPr>
          <p:style>
            <a:lnRef idx="0">
              <a:scrgbClr r="0" g="0" b="0"/>
            </a:lnRef>
            <a:fillRef idx="0">
              <a:scrgbClr r="0" g="0" b="0"/>
            </a:fillRef>
            <a:effectRef idx="0">
              <a:scrgbClr r="0" g="0" b="0"/>
            </a:effectRef>
            <a:fontRef idx="minor">
              <a:schemeClr val="lt1"/>
            </a:fontRef>
          </p:style>
          <p:txBody>
            <a:bodyPr lIns="43346" tIns="32511" rIns="43346" bIns="32511" spcCol="1270" anchor="ctr"/>
            <a:lstStyle/>
            <a:p>
              <a:pPr defTabSz="758562">
                <a:lnSpc>
                  <a:spcPct val="90000"/>
                </a:lnSpc>
                <a:spcAft>
                  <a:spcPct val="35000"/>
                </a:spcAft>
                <a:defRPr/>
              </a:pPr>
              <a:r>
                <a:rPr lang="en-GB" sz="2844" b="1" dirty="0">
                  <a:solidFill>
                    <a:srgbClr val="FFFFFF"/>
                  </a:solidFill>
                  <a:latin typeface="Arial" pitchFamily="34" charset="0"/>
                  <a:cs typeface="Arial" pitchFamily="34" charset="0"/>
                </a:rPr>
                <a:t>Unspent convictions and conditional cautions</a:t>
              </a:r>
            </a:p>
          </p:txBody>
        </p:sp>
      </p:grpSp>
      <p:sp>
        <p:nvSpPr>
          <p:cNvPr id="71" name="Rounded Rectangle 12">
            <a:extLst>
              <a:ext uri="{FF2B5EF4-FFF2-40B4-BE49-F238E27FC236}">
                <a16:creationId xmlns:a16="http://schemas.microsoft.com/office/drawing/2014/main" id="{17C61CDF-DC26-4C12-BC02-DAE8C678A2C5}"/>
              </a:ext>
            </a:extLst>
          </p:cNvPr>
          <p:cNvSpPr/>
          <p:nvPr/>
        </p:nvSpPr>
        <p:spPr bwMode="auto">
          <a:xfrm>
            <a:off x="1651639" y="7649424"/>
            <a:ext cx="1832765" cy="969825"/>
          </a:xfrm>
          <a:prstGeom prst="rect">
            <a:avLst/>
          </a:prstGeom>
        </p:spPr>
        <p:style>
          <a:lnRef idx="0">
            <a:scrgbClr r="0" g="0" b="0"/>
          </a:lnRef>
          <a:fillRef idx="0">
            <a:scrgbClr r="0" g="0" b="0"/>
          </a:fillRef>
          <a:effectRef idx="0">
            <a:scrgbClr r="0" g="0" b="0"/>
          </a:effectRef>
          <a:fontRef idx="minor">
            <a:schemeClr val="lt1"/>
          </a:fontRef>
        </p:style>
        <p:txBody>
          <a:bodyPr lIns="50571" tIns="37928" rIns="50571" bIns="37928" spcCol="1270" anchor="ctr"/>
          <a:lstStyle/>
          <a:p>
            <a:pPr defTabSz="884990">
              <a:lnSpc>
                <a:spcPct val="90000"/>
              </a:lnSpc>
              <a:spcAft>
                <a:spcPct val="35000"/>
              </a:spcAft>
              <a:defRPr/>
            </a:pPr>
            <a:endParaRPr lang="en-GB" sz="1991" dirty="0">
              <a:solidFill>
                <a:srgbClr val="FFFFFF"/>
              </a:solidFill>
              <a:latin typeface="Arial" pitchFamily="34" charset="0"/>
              <a:cs typeface="Arial" pitchFamily="34" charset="0"/>
            </a:endParaRPr>
          </a:p>
        </p:txBody>
      </p:sp>
      <p:sp>
        <p:nvSpPr>
          <p:cNvPr id="84" name="Rounded Rectangle 12">
            <a:extLst>
              <a:ext uri="{FF2B5EF4-FFF2-40B4-BE49-F238E27FC236}">
                <a16:creationId xmlns:a16="http://schemas.microsoft.com/office/drawing/2014/main" id="{EC191B03-573C-4213-855E-F006DE61CEB9}"/>
              </a:ext>
            </a:extLst>
          </p:cNvPr>
          <p:cNvSpPr/>
          <p:nvPr/>
        </p:nvSpPr>
        <p:spPr bwMode="auto">
          <a:xfrm>
            <a:off x="11677307" y="7653855"/>
            <a:ext cx="2310329" cy="902551"/>
          </a:xfrm>
          <a:prstGeom prst="rect">
            <a:avLst/>
          </a:prstGeom>
        </p:spPr>
        <p:style>
          <a:lnRef idx="0">
            <a:scrgbClr r="0" g="0" b="0"/>
          </a:lnRef>
          <a:fillRef idx="0">
            <a:scrgbClr r="0" g="0" b="0"/>
          </a:fillRef>
          <a:effectRef idx="0">
            <a:scrgbClr r="0" g="0" b="0"/>
          </a:effectRef>
          <a:fontRef idx="minor">
            <a:schemeClr val="lt1"/>
          </a:fontRef>
        </p:style>
        <p:txBody>
          <a:bodyPr lIns="50571" tIns="37928" rIns="50571" bIns="37928" spcCol="1270" anchor="ctr"/>
          <a:lstStyle/>
          <a:p>
            <a:pPr defTabSz="884990">
              <a:lnSpc>
                <a:spcPct val="90000"/>
              </a:lnSpc>
              <a:spcAft>
                <a:spcPct val="35000"/>
              </a:spcAft>
              <a:defRPr/>
            </a:pPr>
            <a:endParaRPr lang="en-GB" sz="1991" dirty="0">
              <a:solidFill>
                <a:srgbClr val="FFFFFF"/>
              </a:solidFill>
              <a:latin typeface="Arial" pitchFamily="34" charset="0"/>
              <a:cs typeface="Arial" pitchFamily="34" charset="0"/>
            </a:endParaRPr>
          </a:p>
        </p:txBody>
      </p:sp>
      <p:sp>
        <p:nvSpPr>
          <p:cNvPr id="85" name="Rounded Rectangle 8">
            <a:extLst>
              <a:ext uri="{FF2B5EF4-FFF2-40B4-BE49-F238E27FC236}">
                <a16:creationId xmlns:a16="http://schemas.microsoft.com/office/drawing/2014/main" id="{43260DE3-ED05-4715-ABA7-49760F7AC065}"/>
              </a:ext>
            </a:extLst>
          </p:cNvPr>
          <p:cNvSpPr/>
          <p:nvPr/>
        </p:nvSpPr>
        <p:spPr bwMode="auto">
          <a:xfrm>
            <a:off x="8670617" y="7674375"/>
            <a:ext cx="1851810" cy="1031859"/>
          </a:xfrm>
          <a:prstGeom prst="rect">
            <a:avLst/>
          </a:prstGeom>
        </p:spPr>
        <p:style>
          <a:lnRef idx="0">
            <a:scrgbClr r="0" g="0" b="0"/>
          </a:lnRef>
          <a:fillRef idx="0">
            <a:scrgbClr r="0" g="0" b="0"/>
          </a:fillRef>
          <a:effectRef idx="0">
            <a:scrgbClr r="0" g="0" b="0"/>
          </a:effectRef>
          <a:fontRef idx="minor">
            <a:schemeClr val="lt1"/>
          </a:fontRef>
        </p:style>
        <p:txBody>
          <a:bodyPr lIns="35557" tIns="26670" rIns="35557" bIns="26670" spcCol="1270" anchor="ctr"/>
          <a:lstStyle/>
          <a:p>
            <a:pPr defTabSz="622267">
              <a:lnSpc>
                <a:spcPct val="90000"/>
              </a:lnSpc>
              <a:spcAft>
                <a:spcPct val="35000"/>
              </a:spcAft>
              <a:defRPr/>
            </a:pPr>
            <a:endParaRPr lang="en-GB" sz="1399" dirty="0">
              <a:solidFill>
                <a:srgbClr val="FFFFFF"/>
              </a:solidFill>
              <a:latin typeface="Arial" pitchFamily="34" charset="0"/>
              <a:cs typeface="Arial" pitchFamily="34" charset="0"/>
            </a:endParaRPr>
          </a:p>
        </p:txBody>
      </p:sp>
      <p:sp>
        <p:nvSpPr>
          <p:cNvPr id="86" name="Rectangle 85">
            <a:extLst>
              <a:ext uri="{FF2B5EF4-FFF2-40B4-BE49-F238E27FC236}">
                <a16:creationId xmlns:a16="http://schemas.microsoft.com/office/drawing/2014/main" id="{4B123FF0-2657-4C8C-88E1-EF49078FEF08}"/>
              </a:ext>
            </a:extLst>
          </p:cNvPr>
          <p:cNvSpPr/>
          <p:nvPr/>
        </p:nvSpPr>
        <p:spPr>
          <a:xfrm>
            <a:off x="5419132" y="3354637"/>
            <a:ext cx="5190127" cy="708014"/>
          </a:xfrm>
          <a:prstGeom prst="rect">
            <a:avLst/>
          </a:prstGeom>
        </p:spPr>
        <p:txBody>
          <a:bodyPr wrap="square">
            <a:spAutoFit/>
          </a:bodyPr>
          <a:lstStyle/>
          <a:p>
            <a:pPr defTabSz="584140"/>
            <a:r>
              <a:rPr lang="en-GB" sz="4001" dirty="0">
                <a:latin typeface="Arial" panose="020B0604020202020204" pitchFamily="34" charset="0"/>
                <a:cs typeface="Arial" panose="020B0604020202020204" pitchFamily="34" charset="0"/>
              </a:rPr>
              <a:t> </a:t>
            </a:r>
          </a:p>
        </p:txBody>
      </p:sp>
      <p:grpSp>
        <p:nvGrpSpPr>
          <p:cNvPr id="111" name="Group 14">
            <a:extLst>
              <a:ext uri="{FF2B5EF4-FFF2-40B4-BE49-F238E27FC236}">
                <a16:creationId xmlns:a16="http://schemas.microsoft.com/office/drawing/2014/main" id="{64F8416E-D64F-4ADD-A9E7-DBE96F30D87F}"/>
              </a:ext>
            </a:extLst>
          </p:cNvPr>
          <p:cNvGrpSpPr>
            <a:grpSpLocks/>
          </p:cNvGrpSpPr>
          <p:nvPr/>
        </p:nvGrpSpPr>
        <p:grpSpPr bwMode="auto">
          <a:xfrm>
            <a:off x="4524218" y="1950813"/>
            <a:ext cx="3567585" cy="6581022"/>
            <a:chOff x="-76188" y="0"/>
            <a:chExt cx="1970382" cy="4824536"/>
          </a:xfrm>
        </p:grpSpPr>
        <p:sp>
          <p:nvSpPr>
            <p:cNvPr id="112" name="Rounded Rectangle 21">
              <a:extLst>
                <a:ext uri="{FF2B5EF4-FFF2-40B4-BE49-F238E27FC236}">
                  <a16:creationId xmlns:a16="http://schemas.microsoft.com/office/drawing/2014/main" id="{E5D39129-A9F3-4D00-B1BC-82C0244EF271}"/>
                </a:ext>
              </a:extLst>
            </p:cNvPr>
            <p:cNvSpPr/>
            <p:nvPr/>
          </p:nvSpPr>
          <p:spPr>
            <a:xfrm>
              <a:off x="-76188" y="0"/>
              <a:ext cx="1965452" cy="4824536"/>
            </a:xfrm>
            <a:prstGeom prst="roundRect">
              <a:avLst>
                <a:gd name="adj" fmla="val 1000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13" name="Rounded Rectangle 4">
              <a:extLst>
                <a:ext uri="{FF2B5EF4-FFF2-40B4-BE49-F238E27FC236}">
                  <a16:creationId xmlns:a16="http://schemas.microsoft.com/office/drawing/2014/main" id="{1640C923-7829-4BD7-9370-FF553C8516AE}"/>
                </a:ext>
              </a:extLst>
            </p:cNvPr>
            <p:cNvSpPr/>
            <p:nvPr/>
          </p:nvSpPr>
          <p:spPr>
            <a:xfrm>
              <a:off x="-71258" y="69055"/>
              <a:ext cx="1965452" cy="8636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89642" tIns="189642" rIns="189642" bIns="189642" spcCol="1270" anchor="ctr"/>
            <a:lstStyle/>
            <a:p>
              <a:pPr defTabSz="2086046">
                <a:defRPr/>
              </a:pPr>
              <a:r>
                <a:rPr lang="en-GB" sz="2844" dirty="0">
                  <a:solidFill>
                    <a:srgbClr val="000000">
                      <a:hueOff val="0"/>
                      <a:satOff val="0"/>
                      <a:lumOff val="0"/>
                      <a:alphaOff val="0"/>
                    </a:srgbClr>
                  </a:solidFill>
                  <a:latin typeface="Arial" pitchFamily="34" charset="0"/>
                  <a:cs typeface="Arial" pitchFamily="34" charset="0"/>
                </a:rPr>
                <a:t>Standard</a:t>
              </a:r>
              <a:br>
                <a:rPr lang="en-GB" sz="2844" dirty="0">
                  <a:solidFill>
                    <a:srgbClr val="000000">
                      <a:hueOff val="0"/>
                      <a:satOff val="0"/>
                      <a:lumOff val="0"/>
                      <a:alphaOff val="0"/>
                    </a:srgbClr>
                  </a:solidFill>
                  <a:latin typeface="Arial" pitchFamily="34" charset="0"/>
                  <a:cs typeface="Arial" pitchFamily="34" charset="0"/>
                </a:rPr>
              </a:br>
              <a:r>
                <a:rPr lang="en-GB" sz="2844" dirty="0">
                  <a:solidFill>
                    <a:srgbClr val="000000">
                      <a:hueOff val="0"/>
                      <a:satOff val="0"/>
                      <a:lumOff val="0"/>
                      <a:alphaOff val="0"/>
                    </a:srgbClr>
                  </a:solidFill>
                  <a:latin typeface="Arial" pitchFamily="34" charset="0"/>
                  <a:cs typeface="Arial" pitchFamily="34" charset="0"/>
                </a:rPr>
                <a:t>£23</a:t>
              </a:r>
            </a:p>
          </p:txBody>
        </p:sp>
      </p:grpSp>
      <p:grpSp>
        <p:nvGrpSpPr>
          <p:cNvPr id="114" name="Group 33">
            <a:extLst>
              <a:ext uri="{FF2B5EF4-FFF2-40B4-BE49-F238E27FC236}">
                <a16:creationId xmlns:a16="http://schemas.microsoft.com/office/drawing/2014/main" id="{DBB28EAB-27FE-40CE-8BBC-914C078C56B9}"/>
              </a:ext>
            </a:extLst>
          </p:cNvPr>
          <p:cNvGrpSpPr>
            <a:grpSpLocks/>
          </p:cNvGrpSpPr>
          <p:nvPr/>
        </p:nvGrpSpPr>
        <p:grpSpPr bwMode="auto">
          <a:xfrm>
            <a:off x="4693843" y="3583901"/>
            <a:ext cx="3286313" cy="3765522"/>
            <a:chOff x="4423023" y="1448371"/>
            <a:chExt cx="2114601" cy="866768"/>
          </a:xfrm>
        </p:grpSpPr>
        <p:sp>
          <p:nvSpPr>
            <p:cNvPr id="115" name="Rounded Rectangle 48">
              <a:extLst>
                <a:ext uri="{FF2B5EF4-FFF2-40B4-BE49-F238E27FC236}">
                  <a16:creationId xmlns:a16="http://schemas.microsoft.com/office/drawing/2014/main" id="{5F7B6CF0-2D55-4D33-BA5E-4F29D96B9AB7}"/>
                </a:ext>
              </a:extLst>
            </p:cNvPr>
            <p:cNvSpPr/>
            <p:nvPr/>
          </p:nvSpPr>
          <p:spPr>
            <a:xfrm>
              <a:off x="4423023" y="1448371"/>
              <a:ext cx="2083041" cy="866768"/>
            </a:xfrm>
            <a:prstGeom prst="roundRect">
              <a:avLst>
                <a:gd name="adj" fmla="val 10000"/>
              </a:avLst>
            </a:prstGeom>
            <a:solidFill>
              <a:srgbClr val="00B050"/>
            </a:solidFill>
          </p:spPr>
          <p:style>
            <a:lnRef idx="3">
              <a:schemeClr val="lt1">
                <a:hueOff val="0"/>
                <a:satOff val="0"/>
                <a:lumOff val="0"/>
                <a:alphaOff val="0"/>
              </a:schemeClr>
            </a:lnRef>
            <a:fillRef idx="1">
              <a:scrgbClr r="0" g="0" b="0"/>
            </a:fillRef>
            <a:effectRef idx="1">
              <a:schemeClr val="accent3">
                <a:hueOff val="6428722"/>
                <a:satOff val="-9646"/>
                <a:lumOff val="-1569"/>
                <a:alphaOff val="0"/>
              </a:schemeClr>
            </a:effectRef>
            <a:fontRef idx="minor">
              <a:schemeClr val="lt1"/>
            </a:fontRef>
          </p:style>
          <p:txBody>
            <a:bodyPr/>
            <a:lstStyle/>
            <a:p>
              <a:pPr defTabSz="584140">
                <a:defRPr/>
              </a:pPr>
              <a:endParaRPr lang="en-GB" sz="5262" dirty="0">
                <a:solidFill>
                  <a:srgbClr val="FFFFFF"/>
                </a:solidFill>
                <a:latin typeface="Helvetica Neue"/>
              </a:endParaRPr>
            </a:p>
          </p:txBody>
        </p:sp>
        <p:sp>
          <p:nvSpPr>
            <p:cNvPr id="116" name="Rounded Rectangle 6">
              <a:extLst>
                <a:ext uri="{FF2B5EF4-FFF2-40B4-BE49-F238E27FC236}">
                  <a16:creationId xmlns:a16="http://schemas.microsoft.com/office/drawing/2014/main" id="{2EFD9CFE-6273-41B0-8A3C-774E1341B57F}"/>
                </a:ext>
              </a:extLst>
            </p:cNvPr>
            <p:cNvSpPr/>
            <p:nvPr/>
          </p:nvSpPr>
          <p:spPr>
            <a:xfrm>
              <a:off x="4448652" y="1473850"/>
              <a:ext cx="2088972" cy="815810"/>
            </a:xfrm>
            <a:prstGeom prst="rect">
              <a:avLst/>
            </a:prstGeom>
          </p:spPr>
          <p:style>
            <a:lnRef idx="0">
              <a:scrgbClr r="0" g="0" b="0"/>
            </a:lnRef>
            <a:fillRef idx="0">
              <a:scrgbClr r="0" g="0" b="0"/>
            </a:fillRef>
            <a:effectRef idx="0">
              <a:scrgbClr r="0" g="0" b="0"/>
            </a:effectRef>
            <a:fontRef idx="minor">
              <a:schemeClr val="lt1"/>
            </a:fontRef>
          </p:style>
          <p:txBody>
            <a:bodyPr lIns="43346" tIns="32511" rIns="43346" bIns="32511" spcCol="1270" anchor="ctr"/>
            <a:lstStyle/>
            <a:p>
              <a:pPr defTabSz="758562">
                <a:lnSpc>
                  <a:spcPct val="90000"/>
                </a:lnSpc>
                <a:spcAft>
                  <a:spcPct val="35000"/>
                </a:spcAft>
                <a:defRPr/>
              </a:pPr>
              <a:r>
                <a:rPr lang="en-GB" sz="2844" b="1" dirty="0">
                  <a:solidFill>
                    <a:srgbClr val="FFFFFF"/>
                  </a:solidFill>
                  <a:latin typeface="Arial" pitchFamily="34" charset="0"/>
                  <a:cs typeface="Arial" pitchFamily="34" charset="0"/>
                </a:rPr>
                <a:t>Spent &amp; unspent convictions, and cautions </a:t>
              </a:r>
            </a:p>
            <a:p>
              <a:pPr defTabSz="758562">
                <a:lnSpc>
                  <a:spcPct val="90000"/>
                </a:lnSpc>
                <a:spcAft>
                  <a:spcPct val="35000"/>
                </a:spcAft>
                <a:defRPr/>
              </a:pPr>
              <a:r>
                <a:rPr lang="en-GB" sz="2844" dirty="0">
                  <a:solidFill>
                    <a:srgbClr val="FFFFFF"/>
                  </a:solidFill>
                  <a:latin typeface="Arial" pitchFamily="34" charset="0"/>
                  <a:cs typeface="Arial" pitchFamily="34" charset="0"/>
                </a:rPr>
                <a:t>(subject to filtering)</a:t>
              </a:r>
              <a:endParaRPr lang="en-GB" sz="2844" b="1" dirty="0">
                <a:solidFill>
                  <a:srgbClr val="FFFFFF"/>
                </a:solidFill>
                <a:latin typeface="Arial" pitchFamily="34" charset="0"/>
                <a:cs typeface="Arial" pitchFamily="34" charset="0"/>
              </a:endParaRPr>
            </a:p>
          </p:txBody>
        </p:sp>
      </p:grpSp>
      <p:grpSp>
        <p:nvGrpSpPr>
          <p:cNvPr id="123" name="Group 14">
            <a:extLst>
              <a:ext uri="{FF2B5EF4-FFF2-40B4-BE49-F238E27FC236}">
                <a16:creationId xmlns:a16="http://schemas.microsoft.com/office/drawing/2014/main" id="{574882B4-1ECE-4546-9DCE-79A41EAA9E37}"/>
              </a:ext>
            </a:extLst>
          </p:cNvPr>
          <p:cNvGrpSpPr>
            <a:grpSpLocks/>
          </p:cNvGrpSpPr>
          <p:nvPr/>
        </p:nvGrpSpPr>
        <p:grpSpPr bwMode="auto">
          <a:xfrm>
            <a:off x="8236744" y="1950813"/>
            <a:ext cx="3579951" cy="6581022"/>
            <a:chOff x="-71258" y="0"/>
            <a:chExt cx="1977212" cy="4824536"/>
          </a:xfrm>
        </p:grpSpPr>
        <p:sp>
          <p:nvSpPr>
            <p:cNvPr id="124" name="Rounded Rectangle 21">
              <a:extLst>
                <a:ext uri="{FF2B5EF4-FFF2-40B4-BE49-F238E27FC236}">
                  <a16:creationId xmlns:a16="http://schemas.microsoft.com/office/drawing/2014/main" id="{23DD4706-8A37-4502-8EFA-8EFAA112C507}"/>
                </a:ext>
              </a:extLst>
            </p:cNvPr>
            <p:cNvSpPr/>
            <p:nvPr/>
          </p:nvSpPr>
          <p:spPr>
            <a:xfrm>
              <a:off x="-71258" y="0"/>
              <a:ext cx="1965452" cy="4824536"/>
            </a:xfrm>
            <a:prstGeom prst="roundRect">
              <a:avLst>
                <a:gd name="adj" fmla="val 1000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pPr algn="ctr"/>
              <a:endParaRPr lang="en-GB" sz="5262" dirty="0"/>
            </a:p>
          </p:txBody>
        </p:sp>
        <p:sp>
          <p:nvSpPr>
            <p:cNvPr id="125" name="Rounded Rectangle 4">
              <a:extLst>
                <a:ext uri="{FF2B5EF4-FFF2-40B4-BE49-F238E27FC236}">
                  <a16:creationId xmlns:a16="http://schemas.microsoft.com/office/drawing/2014/main" id="{38E6F52D-3EE4-4F5E-8DD6-82D599563864}"/>
                </a:ext>
              </a:extLst>
            </p:cNvPr>
            <p:cNvSpPr/>
            <p:nvPr/>
          </p:nvSpPr>
          <p:spPr>
            <a:xfrm>
              <a:off x="-59498" y="69055"/>
              <a:ext cx="1965452" cy="8636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89642" tIns="189642" rIns="189642" bIns="189642" spcCol="1270" anchor="ctr"/>
            <a:lstStyle/>
            <a:p>
              <a:pPr defTabSz="2086046">
                <a:defRPr/>
              </a:pPr>
              <a:r>
                <a:rPr lang="en-GB" sz="2844" dirty="0">
                  <a:solidFill>
                    <a:srgbClr val="000000">
                      <a:hueOff val="0"/>
                      <a:satOff val="0"/>
                      <a:lumOff val="0"/>
                      <a:alphaOff val="0"/>
                    </a:srgbClr>
                  </a:solidFill>
                  <a:latin typeface="Arial" pitchFamily="34" charset="0"/>
                  <a:cs typeface="Arial" pitchFamily="34" charset="0"/>
                </a:rPr>
                <a:t>Enhanced</a:t>
              </a:r>
            </a:p>
            <a:p>
              <a:pPr defTabSz="2086046">
                <a:defRPr/>
              </a:pPr>
              <a:r>
                <a:rPr lang="en-GB" sz="2844" dirty="0">
                  <a:solidFill>
                    <a:srgbClr val="000000">
                      <a:hueOff val="0"/>
                      <a:satOff val="0"/>
                      <a:lumOff val="0"/>
                      <a:alphaOff val="0"/>
                    </a:srgbClr>
                  </a:solidFill>
                  <a:latin typeface="Arial" pitchFamily="34" charset="0"/>
                  <a:cs typeface="Arial" pitchFamily="34" charset="0"/>
                </a:rPr>
                <a:t>£40</a:t>
              </a:r>
            </a:p>
          </p:txBody>
        </p:sp>
      </p:grpSp>
      <p:grpSp>
        <p:nvGrpSpPr>
          <p:cNvPr id="126" name="Group 33">
            <a:extLst>
              <a:ext uri="{FF2B5EF4-FFF2-40B4-BE49-F238E27FC236}">
                <a16:creationId xmlns:a16="http://schemas.microsoft.com/office/drawing/2014/main" id="{14D34EB5-6CE2-4E76-B76C-A3BFC5E7780E}"/>
              </a:ext>
            </a:extLst>
          </p:cNvPr>
          <p:cNvGrpSpPr>
            <a:grpSpLocks/>
          </p:cNvGrpSpPr>
          <p:nvPr/>
        </p:nvGrpSpPr>
        <p:grpSpPr bwMode="auto">
          <a:xfrm>
            <a:off x="8394211" y="3583409"/>
            <a:ext cx="3277094" cy="2365052"/>
            <a:chOff x="4423023" y="1448371"/>
            <a:chExt cx="2108669" cy="866768"/>
          </a:xfrm>
        </p:grpSpPr>
        <p:sp>
          <p:nvSpPr>
            <p:cNvPr id="127" name="Rounded Rectangle 48">
              <a:extLst>
                <a:ext uri="{FF2B5EF4-FFF2-40B4-BE49-F238E27FC236}">
                  <a16:creationId xmlns:a16="http://schemas.microsoft.com/office/drawing/2014/main" id="{1B18235B-865F-4F09-9931-BA7C461833E5}"/>
                </a:ext>
              </a:extLst>
            </p:cNvPr>
            <p:cNvSpPr/>
            <p:nvPr/>
          </p:nvSpPr>
          <p:spPr>
            <a:xfrm>
              <a:off x="4423023" y="1448371"/>
              <a:ext cx="2083041" cy="866768"/>
            </a:xfrm>
            <a:prstGeom prst="roundRect">
              <a:avLst>
                <a:gd name="adj" fmla="val 10000"/>
              </a:avLst>
            </a:prstGeom>
            <a:solidFill>
              <a:srgbClr val="00B050"/>
            </a:solidFill>
          </p:spPr>
          <p:style>
            <a:lnRef idx="3">
              <a:schemeClr val="lt1">
                <a:hueOff val="0"/>
                <a:satOff val="0"/>
                <a:lumOff val="0"/>
                <a:alphaOff val="0"/>
              </a:schemeClr>
            </a:lnRef>
            <a:fillRef idx="1">
              <a:scrgbClr r="0" g="0" b="0"/>
            </a:fillRef>
            <a:effectRef idx="1">
              <a:schemeClr val="accent3">
                <a:hueOff val="6428722"/>
                <a:satOff val="-9646"/>
                <a:lumOff val="-1569"/>
                <a:alphaOff val="0"/>
              </a:schemeClr>
            </a:effectRef>
            <a:fontRef idx="minor">
              <a:schemeClr val="lt1"/>
            </a:fontRef>
          </p:style>
          <p:txBody>
            <a:bodyPr/>
            <a:lstStyle/>
            <a:p>
              <a:pPr defTabSz="584140">
                <a:defRPr/>
              </a:pPr>
              <a:endParaRPr lang="en-GB" sz="5262" dirty="0">
                <a:solidFill>
                  <a:srgbClr val="FFFFFF"/>
                </a:solidFill>
                <a:latin typeface="Helvetica Neue"/>
              </a:endParaRPr>
            </a:p>
          </p:txBody>
        </p:sp>
        <p:sp>
          <p:nvSpPr>
            <p:cNvPr id="128" name="Rounded Rectangle 6">
              <a:extLst>
                <a:ext uri="{FF2B5EF4-FFF2-40B4-BE49-F238E27FC236}">
                  <a16:creationId xmlns:a16="http://schemas.microsoft.com/office/drawing/2014/main" id="{CEA3520E-8935-4CD3-BE05-C7033BF38E2F}"/>
                </a:ext>
              </a:extLst>
            </p:cNvPr>
            <p:cNvSpPr/>
            <p:nvPr/>
          </p:nvSpPr>
          <p:spPr>
            <a:xfrm>
              <a:off x="4442720" y="1662203"/>
              <a:ext cx="2088972" cy="416369"/>
            </a:xfrm>
            <a:prstGeom prst="rect">
              <a:avLst/>
            </a:prstGeom>
          </p:spPr>
          <p:style>
            <a:lnRef idx="0">
              <a:scrgbClr r="0" g="0" b="0"/>
            </a:lnRef>
            <a:fillRef idx="0">
              <a:scrgbClr r="0" g="0" b="0"/>
            </a:fillRef>
            <a:effectRef idx="0">
              <a:scrgbClr r="0" g="0" b="0"/>
            </a:effectRef>
            <a:fontRef idx="minor">
              <a:schemeClr val="lt1"/>
            </a:fontRef>
          </p:style>
          <p:txBody>
            <a:bodyPr lIns="43346" tIns="32511" rIns="43346" bIns="32511" spcCol="1270" anchor="ctr"/>
            <a:lstStyle/>
            <a:p>
              <a:pPr defTabSz="758562">
                <a:lnSpc>
                  <a:spcPct val="90000"/>
                </a:lnSpc>
                <a:spcAft>
                  <a:spcPct val="35000"/>
                </a:spcAft>
                <a:defRPr/>
              </a:pPr>
              <a:r>
                <a:rPr lang="en-GB" sz="2276" b="1" dirty="0">
                  <a:solidFill>
                    <a:srgbClr val="FFFFFF"/>
                  </a:solidFill>
                  <a:latin typeface="Arial" pitchFamily="34" charset="0"/>
                  <a:cs typeface="Arial" pitchFamily="34" charset="0"/>
                </a:rPr>
                <a:t>Spent &amp; unspent convictions, and cautions </a:t>
              </a:r>
            </a:p>
            <a:p>
              <a:pPr defTabSz="758562">
                <a:lnSpc>
                  <a:spcPct val="90000"/>
                </a:lnSpc>
                <a:spcAft>
                  <a:spcPct val="35000"/>
                </a:spcAft>
                <a:defRPr/>
              </a:pPr>
              <a:r>
                <a:rPr lang="en-GB" sz="2276" dirty="0">
                  <a:solidFill>
                    <a:srgbClr val="FFFFFF"/>
                  </a:solidFill>
                  <a:latin typeface="Arial" pitchFamily="34" charset="0"/>
                  <a:cs typeface="Arial" pitchFamily="34" charset="0"/>
                </a:rPr>
                <a:t>(subject to filtering) </a:t>
              </a:r>
            </a:p>
          </p:txBody>
        </p:sp>
      </p:grpSp>
      <p:grpSp>
        <p:nvGrpSpPr>
          <p:cNvPr id="129" name="Group 14">
            <a:extLst>
              <a:ext uri="{FF2B5EF4-FFF2-40B4-BE49-F238E27FC236}">
                <a16:creationId xmlns:a16="http://schemas.microsoft.com/office/drawing/2014/main" id="{69205B3C-C4A3-4367-B41C-3D676B1DB323}"/>
              </a:ext>
            </a:extLst>
          </p:cNvPr>
          <p:cNvGrpSpPr>
            <a:grpSpLocks/>
          </p:cNvGrpSpPr>
          <p:nvPr/>
        </p:nvGrpSpPr>
        <p:grpSpPr bwMode="auto">
          <a:xfrm>
            <a:off x="11960085" y="1975385"/>
            <a:ext cx="3558659" cy="6581022"/>
            <a:chOff x="-71258" y="0"/>
            <a:chExt cx="1965452" cy="4824536"/>
          </a:xfrm>
        </p:grpSpPr>
        <p:sp>
          <p:nvSpPr>
            <p:cNvPr id="130" name="Rounded Rectangle 21">
              <a:extLst>
                <a:ext uri="{FF2B5EF4-FFF2-40B4-BE49-F238E27FC236}">
                  <a16:creationId xmlns:a16="http://schemas.microsoft.com/office/drawing/2014/main" id="{A4FCE06B-4372-4623-B266-A92CC56475D0}"/>
                </a:ext>
              </a:extLst>
            </p:cNvPr>
            <p:cNvSpPr/>
            <p:nvPr/>
          </p:nvSpPr>
          <p:spPr>
            <a:xfrm>
              <a:off x="-71258" y="0"/>
              <a:ext cx="1965452" cy="4824536"/>
            </a:xfrm>
            <a:prstGeom prst="roundRect">
              <a:avLst>
                <a:gd name="adj" fmla="val 1000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31" name="Rounded Rectangle 4">
              <a:extLst>
                <a:ext uri="{FF2B5EF4-FFF2-40B4-BE49-F238E27FC236}">
                  <a16:creationId xmlns:a16="http://schemas.microsoft.com/office/drawing/2014/main" id="{3C751C5F-D01E-41CA-A621-FA9AD10706AF}"/>
                </a:ext>
              </a:extLst>
            </p:cNvPr>
            <p:cNvSpPr/>
            <p:nvPr/>
          </p:nvSpPr>
          <p:spPr>
            <a:xfrm>
              <a:off x="-71258" y="0"/>
              <a:ext cx="1965452" cy="1277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89642" tIns="189642" rIns="189642" bIns="189642" spcCol="1270" anchor="ctr"/>
            <a:lstStyle/>
            <a:p>
              <a:pPr defTabSz="2086046">
                <a:defRPr/>
              </a:pPr>
              <a:r>
                <a:rPr lang="en-GB" sz="2844" dirty="0">
                  <a:solidFill>
                    <a:srgbClr val="000000">
                      <a:hueOff val="0"/>
                      <a:satOff val="0"/>
                      <a:lumOff val="0"/>
                      <a:alphaOff val="0"/>
                    </a:srgbClr>
                  </a:solidFill>
                  <a:latin typeface="Arial" pitchFamily="34" charset="0"/>
                  <a:cs typeface="Arial" pitchFamily="34" charset="0"/>
                </a:rPr>
                <a:t>Enhanced with Barred List Checks</a:t>
              </a:r>
              <a:endParaRPr lang="en-GB" sz="2844" dirty="0">
                <a:solidFill>
                  <a:srgbClr val="000000">
                    <a:hueOff val="0"/>
                    <a:satOff val="0"/>
                    <a:lumOff val="0"/>
                    <a:alphaOff val="0"/>
                  </a:srgbClr>
                </a:solidFill>
                <a:highlight>
                  <a:srgbClr val="FFFF00"/>
                </a:highlight>
                <a:latin typeface="Arial" pitchFamily="34" charset="0"/>
                <a:cs typeface="Arial" pitchFamily="34" charset="0"/>
              </a:endParaRPr>
            </a:p>
            <a:p>
              <a:pPr defTabSz="2086046">
                <a:defRPr/>
              </a:pPr>
              <a:r>
                <a:rPr lang="en-GB" sz="2844" dirty="0">
                  <a:solidFill>
                    <a:srgbClr val="000000">
                      <a:hueOff val="0"/>
                      <a:satOff val="0"/>
                      <a:lumOff val="0"/>
                      <a:alphaOff val="0"/>
                    </a:srgbClr>
                  </a:solidFill>
                  <a:latin typeface="Arial" pitchFamily="34" charset="0"/>
                  <a:cs typeface="Arial" pitchFamily="34" charset="0"/>
                </a:rPr>
                <a:t>£40</a:t>
              </a:r>
              <a:endParaRPr lang="en-GB" sz="3413" dirty="0">
                <a:solidFill>
                  <a:srgbClr val="000000">
                    <a:hueOff val="0"/>
                    <a:satOff val="0"/>
                    <a:lumOff val="0"/>
                    <a:alphaOff val="0"/>
                  </a:srgbClr>
                </a:solidFill>
                <a:latin typeface="Arial" pitchFamily="34" charset="0"/>
                <a:cs typeface="Arial" pitchFamily="34" charset="0"/>
              </a:endParaRPr>
            </a:p>
          </p:txBody>
        </p:sp>
      </p:grpSp>
      <p:grpSp>
        <p:nvGrpSpPr>
          <p:cNvPr id="132" name="Group 33">
            <a:extLst>
              <a:ext uri="{FF2B5EF4-FFF2-40B4-BE49-F238E27FC236}">
                <a16:creationId xmlns:a16="http://schemas.microsoft.com/office/drawing/2014/main" id="{361E8BDB-4093-4C11-9D70-529FF4ADB505}"/>
              </a:ext>
            </a:extLst>
          </p:cNvPr>
          <p:cNvGrpSpPr>
            <a:grpSpLocks/>
          </p:cNvGrpSpPr>
          <p:nvPr/>
        </p:nvGrpSpPr>
        <p:grpSpPr bwMode="auto">
          <a:xfrm>
            <a:off x="12097638" y="3607981"/>
            <a:ext cx="3286313" cy="2340481"/>
            <a:chOff x="4423023" y="1448371"/>
            <a:chExt cx="2114601" cy="866768"/>
          </a:xfrm>
        </p:grpSpPr>
        <p:sp>
          <p:nvSpPr>
            <p:cNvPr id="133" name="Rounded Rectangle 48">
              <a:extLst>
                <a:ext uri="{FF2B5EF4-FFF2-40B4-BE49-F238E27FC236}">
                  <a16:creationId xmlns:a16="http://schemas.microsoft.com/office/drawing/2014/main" id="{EA787795-178D-43CC-AC2C-7EE6CD2BE08D}"/>
                </a:ext>
              </a:extLst>
            </p:cNvPr>
            <p:cNvSpPr/>
            <p:nvPr/>
          </p:nvSpPr>
          <p:spPr>
            <a:xfrm>
              <a:off x="4423023" y="1448371"/>
              <a:ext cx="2083041" cy="866768"/>
            </a:xfrm>
            <a:prstGeom prst="roundRect">
              <a:avLst>
                <a:gd name="adj" fmla="val 10000"/>
              </a:avLst>
            </a:prstGeom>
            <a:solidFill>
              <a:srgbClr val="00B050"/>
            </a:solidFill>
          </p:spPr>
          <p:style>
            <a:lnRef idx="3">
              <a:schemeClr val="lt1">
                <a:hueOff val="0"/>
                <a:satOff val="0"/>
                <a:lumOff val="0"/>
                <a:alphaOff val="0"/>
              </a:schemeClr>
            </a:lnRef>
            <a:fillRef idx="1">
              <a:scrgbClr r="0" g="0" b="0"/>
            </a:fillRef>
            <a:effectRef idx="1">
              <a:schemeClr val="accent3">
                <a:hueOff val="6428722"/>
                <a:satOff val="-9646"/>
                <a:lumOff val="-1569"/>
                <a:alphaOff val="0"/>
              </a:schemeClr>
            </a:effectRef>
            <a:fontRef idx="minor">
              <a:schemeClr val="lt1"/>
            </a:fontRef>
          </p:style>
          <p:txBody>
            <a:bodyPr/>
            <a:lstStyle/>
            <a:p>
              <a:pPr defTabSz="584140">
                <a:defRPr/>
              </a:pPr>
              <a:endParaRPr lang="en-GB" sz="5262" dirty="0">
                <a:solidFill>
                  <a:srgbClr val="FFFFFF"/>
                </a:solidFill>
                <a:latin typeface="Helvetica Neue"/>
              </a:endParaRPr>
            </a:p>
          </p:txBody>
        </p:sp>
        <p:sp>
          <p:nvSpPr>
            <p:cNvPr id="134" name="Rounded Rectangle 6">
              <a:extLst>
                <a:ext uri="{FF2B5EF4-FFF2-40B4-BE49-F238E27FC236}">
                  <a16:creationId xmlns:a16="http://schemas.microsoft.com/office/drawing/2014/main" id="{6C1D2472-6FDF-498C-89FB-2FA1228F9C5C}"/>
                </a:ext>
              </a:extLst>
            </p:cNvPr>
            <p:cNvSpPr/>
            <p:nvPr/>
          </p:nvSpPr>
          <p:spPr>
            <a:xfrm>
              <a:off x="4448652" y="1473850"/>
              <a:ext cx="2088972" cy="815810"/>
            </a:xfrm>
            <a:prstGeom prst="rect">
              <a:avLst/>
            </a:prstGeom>
          </p:spPr>
          <p:style>
            <a:lnRef idx="0">
              <a:scrgbClr r="0" g="0" b="0"/>
            </a:lnRef>
            <a:fillRef idx="0">
              <a:scrgbClr r="0" g="0" b="0"/>
            </a:fillRef>
            <a:effectRef idx="0">
              <a:scrgbClr r="0" g="0" b="0"/>
            </a:effectRef>
            <a:fontRef idx="minor">
              <a:schemeClr val="lt1"/>
            </a:fontRef>
          </p:style>
          <p:txBody>
            <a:bodyPr lIns="43346" tIns="32511" rIns="43346" bIns="32511" spcCol="1270" anchor="ctr"/>
            <a:lstStyle/>
            <a:p>
              <a:pPr defTabSz="758562">
                <a:lnSpc>
                  <a:spcPct val="90000"/>
                </a:lnSpc>
                <a:spcAft>
                  <a:spcPct val="35000"/>
                </a:spcAft>
                <a:defRPr/>
              </a:pPr>
              <a:r>
                <a:rPr lang="en-GB" sz="2276" b="1" dirty="0">
                  <a:solidFill>
                    <a:srgbClr val="FFFFFF"/>
                  </a:solidFill>
                  <a:latin typeface="Arial" pitchFamily="34" charset="0"/>
                  <a:cs typeface="Arial" pitchFamily="34" charset="0"/>
                </a:rPr>
                <a:t>Spent &amp; unspent convictions, and cautions </a:t>
              </a:r>
            </a:p>
            <a:p>
              <a:pPr defTabSz="758562">
                <a:lnSpc>
                  <a:spcPct val="90000"/>
                </a:lnSpc>
                <a:spcAft>
                  <a:spcPct val="35000"/>
                </a:spcAft>
                <a:defRPr/>
              </a:pPr>
              <a:r>
                <a:rPr lang="en-GB" sz="2276" dirty="0">
                  <a:solidFill>
                    <a:srgbClr val="FFFFFF"/>
                  </a:solidFill>
                  <a:latin typeface="Arial" pitchFamily="34" charset="0"/>
                  <a:cs typeface="Arial" pitchFamily="34" charset="0"/>
                </a:rPr>
                <a:t>(subject to filtering) </a:t>
              </a:r>
            </a:p>
          </p:txBody>
        </p:sp>
      </p:grpSp>
      <p:sp>
        <p:nvSpPr>
          <p:cNvPr id="137" name="Rounded Rectangle 66">
            <a:extLst>
              <a:ext uri="{FF2B5EF4-FFF2-40B4-BE49-F238E27FC236}">
                <a16:creationId xmlns:a16="http://schemas.microsoft.com/office/drawing/2014/main" id="{697F10FB-77E8-4895-A7A1-8CCF28C0BD9E}"/>
              </a:ext>
            </a:extLst>
          </p:cNvPr>
          <p:cNvSpPr/>
          <p:nvPr/>
        </p:nvSpPr>
        <p:spPr bwMode="auto">
          <a:xfrm>
            <a:off x="8424822" y="6062330"/>
            <a:ext cx="3206655" cy="939179"/>
          </a:xfrm>
          <a:prstGeom prst="roundRect">
            <a:avLst>
              <a:gd name="adj" fmla="val 10000"/>
            </a:avLst>
          </a:prstGeom>
          <a:solidFill>
            <a:srgbClr val="00B0F0"/>
          </a:solidFill>
        </p:spPr>
        <p:style>
          <a:lnRef idx="3">
            <a:schemeClr val="lt1">
              <a:hueOff val="0"/>
              <a:satOff val="0"/>
              <a:lumOff val="0"/>
              <a:alphaOff val="0"/>
            </a:schemeClr>
          </a:lnRef>
          <a:fillRef idx="1">
            <a:scrgbClr r="0" g="0" b="0"/>
          </a:fillRef>
          <a:effectRef idx="1">
            <a:schemeClr val="accent3">
              <a:hueOff val="8035903"/>
              <a:satOff val="-12057"/>
              <a:lumOff val="-1961"/>
              <a:alphaOff val="0"/>
            </a:schemeClr>
          </a:effectRef>
          <a:fontRef idx="minor">
            <a:schemeClr val="lt1"/>
          </a:fontRef>
        </p:style>
        <p:txBody>
          <a:bodyPr/>
          <a:lstStyle/>
          <a:p>
            <a:pPr algn="ctr"/>
            <a:r>
              <a:rPr lang="en-GB" sz="2276" b="1" dirty="0">
                <a:latin typeface="Arial" panose="020B0604020202020204" pitchFamily="34" charset="0"/>
                <a:cs typeface="Arial" panose="020B0604020202020204" pitchFamily="34" charset="0"/>
              </a:rPr>
              <a:t>Relevant Police Intelligence</a:t>
            </a:r>
          </a:p>
        </p:txBody>
      </p:sp>
      <p:sp>
        <p:nvSpPr>
          <p:cNvPr id="139" name="Rounded Rectangle 66">
            <a:extLst>
              <a:ext uri="{FF2B5EF4-FFF2-40B4-BE49-F238E27FC236}">
                <a16:creationId xmlns:a16="http://schemas.microsoft.com/office/drawing/2014/main" id="{EB832513-7E06-4704-853C-1E1DE9F5B711}"/>
              </a:ext>
            </a:extLst>
          </p:cNvPr>
          <p:cNvSpPr/>
          <p:nvPr/>
        </p:nvSpPr>
        <p:spPr bwMode="auto">
          <a:xfrm>
            <a:off x="12157381" y="6033830"/>
            <a:ext cx="3206655" cy="939179"/>
          </a:xfrm>
          <a:prstGeom prst="roundRect">
            <a:avLst>
              <a:gd name="adj" fmla="val 10000"/>
            </a:avLst>
          </a:prstGeom>
          <a:solidFill>
            <a:srgbClr val="00B0F0"/>
          </a:solidFill>
        </p:spPr>
        <p:style>
          <a:lnRef idx="3">
            <a:schemeClr val="lt1">
              <a:hueOff val="0"/>
              <a:satOff val="0"/>
              <a:lumOff val="0"/>
              <a:alphaOff val="0"/>
            </a:schemeClr>
          </a:lnRef>
          <a:fillRef idx="1">
            <a:scrgbClr r="0" g="0" b="0"/>
          </a:fillRef>
          <a:effectRef idx="1">
            <a:schemeClr val="accent3">
              <a:hueOff val="8035903"/>
              <a:satOff val="-12057"/>
              <a:lumOff val="-1961"/>
              <a:alphaOff val="0"/>
            </a:schemeClr>
          </a:effectRef>
          <a:fontRef idx="minor">
            <a:schemeClr val="lt1"/>
          </a:fontRef>
        </p:style>
        <p:txBody>
          <a:bodyPr/>
          <a:lstStyle/>
          <a:p>
            <a:pPr algn="ctr"/>
            <a:r>
              <a:rPr lang="en-GB" sz="2276" b="1" dirty="0">
                <a:latin typeface="Arial" panose="020B0604020202020204" pitchFamily="34" charset="0"/>
                <a:cs typeface="Arial" panose="020B0604020202020204" pitchFamily="34" charset="0"/>
              </a:rPr>
              <a:t>Relevant Police Intelligence</a:t>
            </a:r>
          </a:p>
          <a:p>
            <a:endParaRPr lang="en-GB" sz="5262" dirty="0"/>
          </a:p>
        </p:txBody>
      </p:sp>
      <p:sp>
        <p:nvSpPr>
          <p:cNvPr id="140" name="Rounded Rectangle 39">
            <a:extLst>
              <a:ext uri="{FF2B5EF4-FFF2-40B4-BE49-F238E27FC236}">
                <a16:creationId xmlns:a16="http://schemas.microsoft.com/office/drawing/2014/main" id="{775F47DC-3201-4B61-B099-B10CF9D8AE00}"/>
              </a:ext>
            </a:extLst>
          </p:cNvPr>
          <p:cNvSpPr/>
          <p:nvPr/>
        </p:nvSpPr>
        <p:spPr bwMode="auto">
          <a:xfrm>
            <a:off x="12157381" y="7047723"/>
            <a:ext cx="3206655" cy="1210456"/>
          </a:xfrm>
          <a:prstGeom prst="roundRect">
            <a:avLst>
              <a:gd name="adj" fmla="val 10000"/>
            </a:avLst>
          </a:prstGeom>
          <a:solidFill>
            <a:srgbClr val="002060"/>
          </a:solidFill>
        </p:spPr>
        <p:style>
          <a:lnRef idx="3">
            <a:schemeClr val="lt1">
              <a:hueOff val="0"/>
              <a:satOff val="0"/>
              <a:lumOff val="0"/>
              <a:alphaOff val="0"/>
            </a:schemeClr>
          </a:lnRef>
          <a:fillRef idx="1">
            <a:scrgbClr r="0" g="0" b="0"/>
          </a:fillRef>
          <a:effectRef idx="1">
            <a:schemeClr val="accent3">
              <a:hueOff val="9643083"/>
              <a:satOff val="-14469"/>
              <a:lumOff val="-2353"/>
              <a:alphaOff val="0"/>
            </a:schemeClr>
          </a:effectRef>
          <a:fontRef idx="minor">
            <a:schemeClr val="lt1"/>
          </a:fontRef>
        </p:style>
        <p:txBody>
          <a:bodyPr/>
          <a:lstStyle/>
          <a:p>
            <a:pPr algn="ctr"/>
            <a:r>
              <a:rPr lang="en-GB" sz="2276" b="1" dirty="0">
                <a:solidFill>
                  <a:srgbClr val="FFFFFF"/>
                </a:solidFill>
                <a:latin typeface="Arial" pitchFamily="34" charset="0"/>
                <a:cs typeface="Arial" pitchFamily="34" charset="0"/>
              </a:rPr>
              <a:t>Children’s and/or adults’ barred list (optional) </a:t>
            </a:r>
          </a:p>
          <a:p>
            <a:endParaRPr lang="en-GB" sz="5262" dirty="0"/>
          </a:p>
        </p:txBody>
      </p:sp>
    </p:spTree>
    <p:extLst>
      <p:ext uri="{BB962C8B-B14F-4D97-AF65-F5344CB8AC3E}">
        <p14:creationId xmlns:p14="http://schemas.microsoft.com/office/powerpoint/2010/main" val="128056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1258735" y="947162"/>
            <a:ext cx="14720296" cy="9519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098" tIns="38098" rIns="38098" bIns="38098">
            <a:spAutoFit/>
          </a:bodyPr>
          <a:lstStyle/>
          <a:p>
            <a:pPr>
              <a:spcBef>
                <a:spcPts val="256"/>
              </a:spcBef>
              <a:tabLst>
                <a:tab pos="83449" algn="l"/>
                <a:tab pos="246870" algn="l"/>
                <a:tab pos="410871" algn="l"/>
                <a:tab pos="574872" algn="l"/>
                <a:tab pos="738873" algn="l"/>
                <a:tab pos="902874" algn="l"/>
                <a:tab pos="1066875" algn="l"/>
                <a:tab pos="1230874" algn="l"/>
                <a:tab pos="1394875" algn="l"/>
                <a:tab pos="1558876" algn="l"/>
                <a:tab pos="1722877" algn="l"/>
                <a:tab pos="1886878" algn="l"/>
                <a:tab pos="2050878" algn="l"/>
                <a:tab pos="2214879" algn="l"/>
                <a:tab pos="2378880" algn="l"/>
                <a:tab pos="2542879" algn="l"/>
                <a:tab pos="2706880" algn="l"/>
                <a:tab pos="2870881" algn="l"/>
                <a:tab pos="3034882" algn="l"/>
                <a:tab pos="3198883" algn="l"/>
                <a:tab pos="3362884" algn="l"/>
              </a:tabLst>
              <a:defRPr/>
            </a:pPr>
            <a:endParaRPr lang="en-GB" altLang="en-US" sz="5262" b="1" dirty="0">
              <a:latin typeface="Arial" panose="020B0604020202020204" pitchFamily="34" charset="0"/>
              <a:cs typeface="Arial" panose="020B0604020202020204" pitchFamily="34" charset="0"/>
            </a:endParaRPr>
          </a:p>
          <a:p>
            <a:pPr>
              <a:spcBef>
                <a:spcPts val="256"/>
              </a:spcBef>
              <a:tabLst>
                <a:tab pos="83449" algn="l"/>
                <a:tab pos="246870" algn="l"/>
                <a:tab pos="410871" algn="l"/>
                <a:tab pos="574872" algn="l"/>
                <a:tab pos="738873" algn="l"/>
                <a:tab pos="902874" algn="l"/>
                <a:tab pos="1066875" algn="l"/>
                <a:tab pos="1230874" algn="l"/>
                <a:tab pos="1394875" algn="l"/>
                <a:tab pos="1558876" algn="l"/>
                <a:tab pos="1722877" algn="l"/>
                <a:tab pos="1886878" algn="l"/>
                <a:tab pos="2050878" algn="l"/>
                <a:tab pos="2214879" algn="l"/>
                <a:tab pos="2378880" algn="l"/>
                <a:tab pos="2542879" algn="l"/>
                <a:tab pos="2706880" algn="l"/>
                <a:tab pos="2870881" algn="l"/>
                <a:tab pos="3034882" algn="l"/>
                <a:tab pos="3198883" algn="l"/>
                <a:tab pos="3362884" algn="l"/>
              </a:tabLst>
              <a:defRPr/>
            </a:pPr>
            <a:r>
              <a:rPr lang="en-GB" altLang="en-US" sz="2400" b="1" dirty="0">
                <a:latin typeface="Arial" panose="020B0604020202020204" pitchFamily="34" charset="0"/>
                <a:cs typeface="Arial" panose="020B0604020202020204" pitchFamily="34" charset="0"/>
              </a:rPr>
              <a:t>Convictions</a:t>
            </a:r>
          </a:p>
          <a:p>
            <a:pPr>
              <a:defRPr/>
            </a:pPr>
            <a:endParaRPr lang="en-GB" altLang="en-US" sz="2400" dirty="0">
              <a:latin typeface="Arial" panose="020B0604020202020204" pitchFamily="34" charset="0"/>
              <a:cs typeface="Arial" panose="020B0604020202020204" pitchFamily="34" charset="0"/>
            </a:endParaRPr>
          </a:p>
          <a:p>
            <a:pPr>
              <a:defRPr/>
            </a:pPr>
            <a:r>
              <a:rPr lang="en-GB" altLang="en-US" sz="2400" dirty="0">
                <a:latin typeface="Arial" panose="020B0604020202020204" pitchFamily="34" charset="0"/>
                <a:cs typeface="Arial" panose="020B0604020202020204" pitchFamily="34" charset="0"/>
              </a:rPr>
              <a:t>All convictions are considered individually</a:t>
            </a:r>
          </a:p>
          <a:p>
            <a:pPr>
              <a:defRPr/>
            </a:pPr>
            <a:endParaRPr lang="en-GB" altLang="en-US" sz="2400" i="1" dirty="0">
              <a:latin typeface="Arial" panose="020B0604020202020204" pitchFamily="34" charset="0"/>
              <a:cs typeface="Arial" panose="020B0604020202020204" pitchFamily="34" charset="0"/>
            </a:endParaRPr>
          </a:p>
          <a:p>
            <a:pPr algn="l" hangingPunct="1">
              <a:defRPr/>
            </a:pPr>
            <a:r>
              <a:rPr lang="en-GB" sz="2400" dirty="0">
                <a:latin typeface="Arial" panose="020B0604020202020204" pitchFamily="34" charset="0"/>
                <a:cs typeface="Arial" panose="020B0604020202020204" pitchFamily="34" charset="0"/>
              </a:rPr>
              <a:t>A conviction will be filtered from a criminal record certificate only if:</a:t>
            </a:r>
          </a:p>
          <a:p>
            <a:pPr marL="406394" indent="-406394">
              <a:buFont typeface="Arial" panose="020B0604020202020204" pitchFamily="34" charset="0"/>
              <a:buChar char="•"/>
              <a:defRPr/>
            </a:pPr>
            <a:r>
              <a:rPr lang="en-GB" sz="2400" dirty="0">
                <a:latin typeface="Arial" panose="020B0604020202020204" pitchFamily="34" charset="0"/>
                <a:cs typeface="Arial" panose="020B0604020202020204" pitchFamily="34" charset="0"/>
              </a:rPr>
              <a:t>11 years have elapsed since the date of conviction (5½ years if under 18 when convicted);</a:t>
            </a:r>
          </a:p>
          <a:p>
            <a:pPr marL="406394" indent="-406394">
              <a:buFont typeface="Arial" panose="020B0604020202020204" pitchFamily="34" charset="0"/>
              <a:buChar char="•"/>
              <a:defRPr/>
            </a:pPr>
            <a:r>
              <a:rPr lang="en-GB" sz="2400" dirty="0">
                <a:latin typeface="Arial" panose="020B0604020202020204" pitchFamily="34" charset="0"/>
                <a:cs typeface="Arial" panose="020B0604020202020204" pitchFamily="34" charset="0"/>
              </a:rPr>
              <a:t>it is the person’s only conviction;</a:t>
            </a:r>
          </a:p>
          <a:p>
            <a:pPr marL="406394" indent="-406394">
              <a:buFont typeface="Arial" panose="020B0604020202020204" pitchFamily="34" charset="0"/>
              <a:buChar char="•"/>
              <a:defRPr/>
            </a:pPr>
            <a:r>
              <a:rPr lang="en-GB" sz="2400" dirty="0">
                <a:latin typeface="Arial" panose="020B0604020202020204" pitchFamily="34" charset="0"/>
                <a:cs typeface="Arial" panose="020B0604020202020204" pitchFamily="34" charset="0"/>
              </a:rPr>
              <a:t>it did not result in a custodial (or suspended) sentence;</a:t>
            </a:r>
          </a:p>
          <a:p>
            <a:pPr marL="406394" indent="-406394">
              <a:buFont typeface="Arial" panose="020B0604020202020204" pitchFamily="34" charset="0"/>
              <a:buChar char="•"/>
              <a:defRPr/>
            </a:pPr>
            <a:r>
              <a:rPr lang="en-GB" sz="2400" dirty="0">
                <a:latin typeface="Arial" panose="020B0604020202020204" pitchFamily="34" charset="0"/>
                <a:cs typeface="Arial" panose="020B0604020202020204" pitchFamily="34" charset="0"/>
              </a:rPr>
              <a:t>It is not on the DBS list of specified offences that will never be filtered</a:t>
            </a:r>
          </a:p>
          <a:p>
            <a:pPr marL="166899" lvl="1">
              <a:spcBef>
                <a:spcPts val="219"/>
              </a:spcBef>
              <a:tabLst>
                <a:tab pos="83449" algn="l"/>
                <a:tab pos="246870" algn="l"/>
                <a:tab pos="410871" algn="l"/>
                <a:tab pos="574872" algn="l"/>
                <a:tab pos="738873" algn="l"/>
                <a:tab pos="902874" algn="l"/>
                <a:tab pos="1066875" algn="l"/>
                <a:tab pos="1230874" algn="l"/>
                <a:tab pos="1394875" algn="l"/>
                <a:tab pos="1558876" algn="l"/>
                <a:tab pos="1722877" algn="l"/>
                <a:tab pos="1886878" algn="l"/>
                <a:tab pos="2050878" algn="l"/>
                <a:tab pos="2214879" algn="l"/>
                <a:tab pos="2378880" algn="l"/>
                <a:tab pos="2542879" algn="l"/>
                <a:tab pos="2706880" algn="l"/>
                <a:tab pos="2870881" algn="l"/>
                <a:tab pos="3034882" algn="l"/>
                <a:tab pos="3198883" algn="l"/>
                <a:tab pos="3362884" algn="l"/>
              </a:tabLst>
              <a:defRPr/>
            </a:pPr>
            <a:endParaRPr lang="en-GB" altLang="en-US" sz="2400" dirty="0">
              <a:latin typeface="Arial" panose="020B0604020202020204" pitchFamily="34" charset="0"/>
              <a:cs typeface="Arial" panose="020B0604020202020204" pitchFamily="34" charset="0"/>
            </a:endParaRPr>
          </a:p>
          <a:p>
            <a:pPr>
              <a:spcBef>
                <a:spcPts val="256"/>
              </a:spcBef>
              <a:tabLst>
                <a:tab pos="83449" algn="l"/>
                <a:tab pos="246870" algn="l"/>
                <a:tab pos="410871" algn="l"/>
                <a:tab pos="574872" algn="l"/>
                <a:tab pos="738873" algn="l"/>
                <a:tab pos="902874" algn="l"/>
                <a:tab pos="1066875" algn="l"/>
                <a:tab pos="1230874" algn="l"/>
                <a:tab pos="1394875" algn="l"/>
                <a:tab pos="1558876" algn="l"/>
                <a:tab pos="1722877" algn="l"/>
                <a:tab pos="1886878" algn="l"/>
                <a:tab pos="2050878" algn="l"/>
                <a:tab pos="2214879" algn="l"/>
                <a:tab pos="2378880" algn="l"/>
                <a:tab pos="2542879" algn="l"/>
                <a:tab pos="2706880" algn="l"/>
                <a:tab pos="2870881" algn="l"/>
                <a:tab pos="3034882" algn="l"/>
                <a:tab pos="3198883" algn="l"/>
                <a:tab pos="3362884" algn="l"/>
              </a:tabLst>
              <a:defRPr/>
            </a:pPr>
            <a:r>
              <a:rPr lang="en-GB" sz="2400" b="1" dirty="0">
                <a:latin typeface="Arial" panose="020B0604020202020204" pitchFamily="34" charset="0"/>
                <a:cs typeface="Arial" panose="020B0604020202020204" pitchFamily="34" charset="0"/>
              </a:rPr>
              <a:t>Ca</a:t>
            </a:r>
            <a:r>
              <a:rPr lang="en-GB" sz="2400" b="1" dirty="0">
                <a:latin typeface="Arial" charset="0"/>
                <a:cs typeface="Arial" charset="0"/>
              </a:rPr>
              <a:t>utions, reprimands or final warnings</a:t>
            </a:r>
          </a:p>
          <a:p>
            <a:pPr>
              <a:spcBef>
                <a:spcPts val="256"/>
              </a:spcBef>
              <a:tabLst>
                <a:tab pos="83449" algn="l"/>
                <a:tab pos="246870" algn="l"/>
                <a:tab pos="410871" algn="l"/>
                <a:tab pos="574872" algn="l"/>
                <a:tab pos="738873" algn="l"/>
                <a:tab pos="902874" algn="l"/>
                <a:tab pos="1066875" algn="l"/>
                <a:tab pos="1230874" algn="l"/>
                <a:tab pos="1394875" algn="l"/>
                <a:tab pos="1558876" algn="l"/>
                <a:tab pos="1722877" algn="l"/>
                <a:tab pos="1886878" algn="l"/>
                <a:tab pos="2050878" algn="l"/>
                <a:tab pos="2214879" algn="l"/>
                <a:tab pos="2378880" algn="l"/>
                <a:tab pos="2542879" algn="l"/>
                <a:tab pos="2706880" algn="l"/>
                <a:tab pos="2870881" algn="l"/>
                <a:tab pos="3034882" algn="l"/>
                <a:tab pos="3198883" algn="l"/>
                <a:tab pos="3362884" algn="l"/>
              </a:tabLst>
              <a:defRPr/>
            </a:pPr>
            <a:endParaRPr lang="en-GB" altLang="en-US" sz="2400" b="1" dirty="0">
              <a:latin typeface="Arial" panose="020B0604020202020204" pitchFamily="34" charset="0"/>
              <a:cs typeface="Arial" panose="020B0604020202020204" pitchFamily="34" charset="0"/>
            </a:endParaRPr>
          </a:p>
          <a:p>
            <a:pPr marL="406394" indent="-406394">
              <a:spcBef>
                <a:spcPts val="256"/>
              </a:spcBef>
              <a:buFont typeface="Arial" panose="020B0604020202020204" pitchFamily="34" charset="0"/>
              <a:buChar char="•"/>
              <a:tabLst>
                <a:tab pos="83449" algn="l"/>
                <a:tab pos="246870" algn="l"/>
                <a:tab pos="410871" algn="l"/>
                <a:tab pos="574872" algn="l"/>
                <a:tab pos="738873" algn="l"/>
                <a:tab pos="902874" algn="l"/>
                <a:tab pos="1066875" algn="l"/>
                <a:tab pos="1230874" algn="l"/>
                <a:tab pos="1394875" algn="l"/>
                <a:tab pos="1558876" algn="l"/>
                <a:tab pos="1722877" algn="l"/>
                <a:tab pos="1886878" algn="l"/>
                <a:tab pos="2050878" algn="l"/>
                <a:tab pos="2214879" algn="l"/>
                <a:tab pos="2378880" algn="l"/>
                <a:tab pos="2542879" algn="l"/>
                <a:tab pos="2706880" algn="l"/>
                <a:tab pos="2870881" algn="l"/>
                <a:tab pos="3034882" algn="l"/>
                <a:tab pos="3198883" algn="l"/>
                <a:tab pos="3362884" algn="l"/>
              </a:tabLst>
              <a:defRPr/>
            </a:pPr>
            <a:r>
              <a:rPr lang="en-GB" sz="2400" dirty="0">
                <a:latin typeface="Arial" panose="020B0604020202020204" pitchFamily="34" charset="0"/>
                <a:cs typeface="Arial" panose="020B0604020202020204" pitchFamily="34" charset="0"/>
              </a:rPr>
              <a:t>A caution for adults will be filtered after 6 years have elapsed since the date of the caution – and only if it does not appear DBS list of specified offences that will never be filtered. </a:t>
            </a:r>
          </a:p>
          <a:p>
            <a:pPr marL="406394" indent="-406394">
              <a:spcBef>
                <a:spcPts val="256"/>
              </a:spcBef>
              <a:buFont typeface="Arial" panose="020B0604020202020204" pitchFamily="34" charset="0"/>
              <a:buChar char="•"/>
              <a:tabLst>
                <a:tab pos="83449" algn="l"/>
                <a:tab pos="246870" algn="l"/>
                <a:tab pos="410871" algn="l"/>
                <a:tab pos="574872" algn="l"/>
                <a:tab pos="738873" algn="l"/>
                <a:tab pos="902874" algn="l"/>
                <a:tab pos="1066875" algn="l"/>
                <a:tab pos="1230874" algn="l"/>
                <a:tab pos="1394875" algn="l"/>
                <a:tab pos="1558876" algn="l"/>
                <a:tab pos="1722877" algn="l"/>
                <a:tab pos="1886878" algn="l"/>
                <a:tab pos="2050878" algn="l"/>
                <a:tab pos="2214879" algn="l"/>
                <a:tab pos="2378880" algn="l"/>
                <a:tab pos="2542879" algn="l"/>
                <a:tab pos="2706880" algn="l"/>
                <a:tab pos="2870881" algn="l"/>
                <a:tab pos="3034882" algn="l"/>
                <a:tab pos="3198883" algn="l"/>
                <a:tab pos="3362884" algn="l"/>
              </a:tabLst>
              <a:defRPr/>
            </a:pPr>
            <a:r>
              <a:rPr lang="en-GB" altLang="en-US" sz="2400" dirty="0">
                <a:latin typeface="Arial" charset="0"/>
                <a:cs typeface="Arial" charset="0"/>
              </a:rPr>
              <a:t>Youth cautions are not disclosed on DBS certificates </a:t>
            </a:r>
            <a:endParaRPr lang="en-GB" altLang="en-US" sz="2400" i="1" dirty="0">
              <a:latin typeface="Arial" panose="020B0604020202020204" pitchFamily="34" charset="0"/>
              <a:cs typeface="Arial" panose="020B0604020202020204" pitchFamily="34" charset="0"/>
            </a:endParaRPr>
          </a:p>
          <a:p>
            <a:pPr marL="406394" indent="-406394">
              <a:spcBef>
                <a:spcPts val="256"/>
              </a:spcBef>
              <a:buFont typeface="Arial" panose="020B0604020202020204" pitchFamily="34" charset="0"/>
              <a:buChar char="•"/>
              <a:tabLst>
                <a:tab pos="83449" algn="l"/>
                <a:tab pos="246870" algn="l"/>
                <a:tab pos="410871" algn="l"/>
                <a:tab pos="574872" algn="l"/>
                <a:tab pos="738873" algn="l"/>
                <a:tab pos="902874" algn="l"/>
                <a:tab pos="1066875" algn="l"/>
                <a:tab pos="1230874" algn="l"/>
                <a:tab pos="1394875" algn="l"/>
                <a:tab pos="1558876" algn="l"/>
                <a:tab pos="1722877" algn="l"/>
                <a:tab pos="1886878" algn="l"/>
                <a:tab pos="2050878" algn="l"/>
                <a:tab pos="2214879" algn="l"/>
                <a:tab pos="2378880" algn="l"/>
                <a:tab pos="2542879" algn="l"/>
                <a:tab pos="2706880" algn="l"/>
                <a:tab pos="2870881" algn="l"/>
                <a:tab pos="3034882" algn="l"/>
                <a:tab pos="3198883" algn="l"/>
                <a:tab pos="3362884" algn="l"/>
              </a:tabLst>
              <a:defRPr/>
            </a:pPr>
            <a:r>
              <a:rPr lang="en-GB" altLang="en-US" sz="2400" dirty="0">
                <a:latin typeface="Arial" charset="0"/>
                <a:cs typeface="Arial" charset="0"/>
              </a:rPr>
              <a:t>Childhood reprimands &amp; warnings will not automatically be disclosed</a:t>
            </a:r>
          </a:p>
          <a:p>
            <a:pPr marL="406394" indent="-406394">
              <a:spcBef>
                <a:spcPts val="256"/>
              </a:spcBef>
              <a:buFont typeface="Wingdings" panose="05000000000000000000" pitchFamily="2" charset="2"/>
              <a:buChar char="§"/>
              <a:tabLst>
                <a:tab pos="83449" algn="l"/>
                <a:tab pos="246870" algn="l"/>
                <a:tab pos="410871" algn="l"/>
                <a:tab pos="574872" algn="l"/>
                <a:tab pos="738873" algn="l"/>
                <a:tab pos="902874" algn="l"/>
                <a:tab pos="1066875" algn="l"/>
                <a:tab pos="1230874" algn="l"/>
                <a:tab pos="1394875" algn="l"/>
                <a:tab pos="1558876" algn="l"/>
                <a:tab pos="1722877" algn="l"/>
                <a:tab pos="1886878" algn="l"/>
                <a:tab pos="2050878" algn="l"/>
                <a:tab pos="2214879" algn="l"/>
                <a:tab pos="2378880" algn="l"/>
                <a:tab pos="2542879" algn="l"/>
                <a:tab pos="2706880" algn="l"/>
                <a:tab pos="2870881" algn="l"/>
                <a:tab pos="3034882" algn="l"/>
                <a:tab pos="3198883" algn="l"/>
                <a:tab pos="3362884" algn="l"/>
              </a:tabLst>
              <a:defRPr/>
            </a:pPr>
            <a:endParaRPr lang="en-GB" altLang="en-US" sz="2400" dirty="0">
              <a:latin typeface="Arial" charset="0"/>
              <a:cs typeface="Arial" charset="0"/>
            </a:endParaRPr>
          </a:p>
          <a:p>
            <a:pPr>
              <a:spcBef>
                <a:spcPts val="256"/>
              </a:spcBef>
              <a:tabLst>
                <a:tab pos="83449" algn="l"/>
                <a:tab pos="246870" algn="l"/>
                <a:tab pos="410871" algn="l"/>
                <a:tab pos="574872" algn="l"/>
                <a:tab pos="738873" algn="l"/>
                <a:tab pos="902874" algn="l"/>
                <a:tab pos="1066875" algn="l"/>
                <a:tab pos="1230874" algn="l"/>
                <a:tab pos="1394875" algn="l"/>
                <a:tab pos="1558876" algn="l"/>
                <a:tab pos="1722877" algn="l"/>
                <a:tab pos="1886878" algn="l"/>
                <a:tab pos="2050878" algn="l"/>
                <a:tab pos="2214879" algn="l"/>
                <a:tab pos="2378880" algn="l"/>
                <a:tab pos="2542879" algn="l"/>
                <a:tab pos="2706880" algn="l"/>
                <a:tab pos="2870881" algn="l"/>
                <a:tab pos="3034882" algn="l"/>
                <a:tab pos="3198883" algn="l"/>
                <a:tab pos="3362884" algn="l"/>
              </a:tabLst>
              <a:defRPr/>
            </a:pPr>
            <a:r>
              <a:rPr lang="en-GB" altLang="en-US" sz="2400" dirty="0">
                <a:latin typeface="Arial" charset="0"/>
                <a:cs typeface="Arial" charset="0"/>
              </a:rPr>
              <a:t>The police still have the power to disclose this information if it is relevant and ought to be disclosed.</a:t>
            </a:r>
          </a:p>
          <a:p>
            <a:pPr>
              <a:spcBef>
                <a:spcPts val="256"/>
              </a:spcBef>
              <a:tabLst>
                <a:tab pos="83449" algn="l"/>
                <a:tab pos="246870" algn="l"/>
                <a:tab pos="410871" algn="l"/>
                <a:tab pos="574872" algn="l"/>
                <a:tab pos="738873" algn="l"/>
                <a:tab pos="902874" algn="l"/>
                <a:tab pos="1066875" algn="l"/>
                <a:tab pos="1230874" algn="l"/>
                <a:tab pos="1394875" algn="l"/>
                <a:tab pos="1558876" algn="l"/>
                <a:tab pos="1722877" algn="l"/>
                <a:tab pos="1886878" algn="l"/>
                <a:tab pos="2050878" algn="l"/>
                <a:tab pos="2214879" algn="l"/>
                <a:tab pos="2378880" algn="l"/>
                <a:tab pos="2542879" algn="l"/>
                <a:tab pos="2706880" algn="l"/>
                <a:tab pos="2870881" algn="l"/>
                <a:tab pos="3034882" algn="l"/>
                <a:tab pos="3198883" algn="l"/>
                <a:tab pos="3362884" algn="l"/>
              </a:tabLst>
              <a:defRPr/>
            </a:pPr>
            <a:endParaRPr lang="en-GB" altLang="en-US" sz="2400" dirty="0">
              <a:latin typeface="Arial" charset="0"/>
              <a:cs typeface="Arial" charset="0"/>
            </a:endParaRPr>
          </a:p>
          <a:p>
            <a:pPr marL="302501" lvl="1" indent="-135601">
              <a:spcBef>
                <a:spcPts val="219"/>
              </a:spcBef>
              <a:tabLst>
                <a:tab pos="83449" algn="l"/>
                <a:tab pos="246870" algn="l"/>
                <a:tab pos="410871" algn="l"/>
                <a:tab pos="574872" algn="l"/>
                <a:tab pos="738873" algn="l"/>
                <a:tab pos="902874" algn="l"/>
                <a:tab pos="1066875" algn="l"/>
                <a:tab pos="1230874" algn="l"/>
                <a:tab pos="1394875" algn="l"/>
                <a:tab pos="1558876" algn="l"/>
                <a:tab pos="1722877" algn="l"/>
                <a:tab pos="1886878" algn="l"/>
                <a:tab pos="2050878" algn="l"/>
                <a:tab pos="2214879" algn="l"/>
                <a:tab pos="2378880" algn="l"/>
                <a:tab pos="2542879" algn="l"/>
                <a:tab pos="2706880" algn="l"/>
                <a:tab pos="2870881" algn="l"/>
                <a:tab pos="3034882" algn="l"/>
                <a:tab pos="3198883" algn="l"/>
                <a:tab pos="3362884" algn="l"/>
              </a:tabLst>
              <a:defRPr/>
            </a:pPr>
            <a:endParaRPr lang="en-GB" sz="2400" dirty="0">
              <a:latin typeface="Arial" panose="020B0604020202020204" pitchFamily="34" charset="0"/>
              <a:cs typeface="Arial" panose="020B0604020202020204" pitchFamily="34" charset="0"/>
            </a:endParaRPr>
          </a:p>
          <a:p>
            <a:pPr marL="430260" lvl="1" indent="-192872">
              <a:spcBef>
                <a:spcPts val="311"/>
              </a:spcBef>
              <a:tabLst>
                <a:tab pos="118694" algn="l"/>
                <a:tab pos="351135" algn="l"/>
                <a:tab pos="584400" algn="l"/>
                <a:tab pos="817665" algn="l"/>
                <a:tab pos="1050932" algn="l"/>
                <a:tab pos="1284197" algn="l"/>
                <a:tab pos="1517462" algn="l"/>
                <a:tab pos="1750727" algn="l"/>
                <a:tab pos="1983993" algn="l"/>
                <a:tab pos="2217258" algn="l"/>
                <a:tab pos="2450525" algn="l"/>
                <a:tab pos="2683790" algn="l"/>
                <a:tab pos="2917055" algn="l"/>
                <a:tab pos="3150319" algn="l"/>
                <a:tab pos="3383584" algn="l"/>
                <a:tab pos="3616851" algn="l"/>
                <a:tab pos="3850116" algn="l"/>
                <a:tab pos="4083381" algn="l"/>
                <a:tab pos="4316647" algn="l"/>
                <a:tab pos="4549912" algn="l"/>
                <a:tab pos="4783177" algn="l"/>
              </a:tabLst>
              <a:defRPr/>
            </a:pPr>
            <a:endParaRPr sz="5262" dirty="0"/>
          </a:p>
        </p:txBody>
      </p:sp>
      <p:sp>
        <p:nvSpPr>
          <p:cNvPr id="103" name="Heading Here"/>
          <p:cNvSpPr txBox="1">
            <a:spLocks noGrp="1"/>
          </p:cNvSpPr>
          <p:nvPr>
            <p:ph type="title"/>
          </p:nvPr>
        </p:nvSpPr>
        <p:spPr>
          <a:xfrm>
            <a:off x="1258735" y="1"/>
            <a:ext cx="8463135" cy="1182403"/>
          </a:xfrm>
          <a:prstGeom prst="rect">
            <a:avLst/>
          </a:prstGeom>
        </p:spPr>
        <p:txBody>
          <a:bodyPr>
            <a:noAutofit/>
          </a:bodyPr>
          <a:lstStyle>
            <a:lvl1pPr algn="l" defTabSz="577850">
              <a:defRPr sz="4000" b="1">
                <a:solidFill>
                  <a:srgbClr val="9C9A2F"/>
                </a:solidFill>
                <a:latin typeface="Arial"/>
                <a:ea typeface="Arial"/>
                <a:cs typeface="Arial"/>
                <a:sym typeface="Arial"/>
              </a:defRPr>
            </a:lvl1pPr>
          </a:lstStyle>
          <a:p>
            <a:r>
              <a:rPr lang="en-GB" dirty="0">
                <a:solidFill>
                  <a:srgbClr val="9C9A00"/>
                </a:solidFill>
              </a:rPr>
              <a:t>DBS Filtering Rules</a:t>
            </a:r>
            <a:endParaRPr dirty="0">
              <a:solidFill>
                <a:srgbClr val="9C9A00"/>
              </a:solidFill>
            </a:endParaRPr>
          </a:p>
        </p:txBody>
      </p:sp>
      <p:pic>
        <p:nvPicPr>
          <p:cNvPr id="10" name="Disclosure &amp; Barring Service_2592_AW (RGB).png" descr="Disclosure &amp; Barring Service_2592_AW (RGB).png">
            <a:extLst>
              <a:ext uri="{FF2B5EF4-FFF2-40B4-BE49-F238E27FC236}">
                <a16:creationId xmlns:a16="http://schemas.microsoft.com/office/drawing/2014/main" id="{FBA0F2E0-81AC-4E4B-96B2-48BEF711885A}"/>
              </a:ext>
            </a:extLst>
          </p:cNvPr>
          <p:cNvPicPr>
            <a:picLocks noChangeAspect="1"/>
          </p:cNvPicPr>
          <p:nvPr/>
        </p:nvPicPr>
        <p:blipFill>
          <a:blip r:embed="rId3"/>
          <a:srcRect/>
          <a:stretch>
            <a:fillRect/>
          </a:stretch>
        </p:blipFill>
        <p:spPr>
          <a:xfrm>
            <a:off x="1258735" y="8932354"/>
            <a:ext cx="723900" cy="389150"/>
          </a:xfrm>
          <a:prstGeom prst="rect">
            <a:avLst/>
          </a:prstGeom>
          <a:ln w="12700">
            <a:miter lim="400000"/>
          </a:ln>
        </p:spPr>
      </p:pic>
      <p:sp>
        <p:nvSpPr>
          <p:cNvPr id="11" name="Making Recruitment Safer">
            <a:extLst>
              <a:ext uri="{FF2B5EF4-FFF2-40B4-BE49-F238E27FC236}">
                <a16:creationId xmlns:a16="http://schemas.microsoft.com/office/drawing/2014/main" id="{4D110BFC-929C-4EBC-8DA5-9DE2F7291985}"/>
              </a:ext>
            </a:extLst>
          </p:cNvPr>
          <p:cNvSpPr txBox="1"/>
          <p:nvPr/>
        </p:nvSpPr>
        <p:spPr>
          <a:xfrm>
            <a:off x="3987712" y="9055106"/>
            <a:ext cx="2172068" cy="317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pPr defTabSz="584154"/>
            <a:r>
              <a:rPr sz="1399" dirty="0"/>
              <a:t>Making Recruitment Safer</a:t>
            </a:r>
          </a:p>
        </p:txBody>
      </p:sp>
      <p:sp>
        <p:nvSpPr>
          <p:cNvPr id="12" name="Line">
            <a:extLst>
              <a:ext uri="{FF2B5EF4-FFF2-40B4-BE49-F238E27FC236}">
                <a16:creationId xmlns:a16="http://schemas.microsoft.com/office/drawing/2014/main" id="{23ACE208-9905-4654-B408-F2705A24A7E0}"/>
              </a:ext>
            </a:extLst>
          </p:cNvPr>
          <p:cNvSpPr/>
          <p:nvPr/>
        </p:nvSpPr>
        <p:spPr>
          <a:xfrm flipV="1">
            <a:off x="628193" y="8774406"/>
            <a:ext cx="16083876" cy="0"/>
          </a:xfrm>
          <a:prstGeom prst="line">
            <a:avLst/>
          </a:prstGeom>
          <a:ln w="25400">
            <a:solidFill>
              <a:srgbClr val="9C9A00"/>
            </a:solidFill>
          </a:ln>
        </p:spPr>
        <p:txBody>
          <a:bodyPr lIns="45720" rIns="45720"/>
          <a:lstStyle/>
          <a:p>
            <a:pPr defTabSz="584154"/>
            <a:endParaRPr sz="3699">
              <a:latin typeface="Helvetica Neue"/>
            </a:endParaRPr>
          </a:p>
        </p:txBody>
      </p:sp>
      <p:sp>
        <p:nvSpPr>
          <p:cNvPr id="3" name="Slide Number Placeholder 2">
            <a:extLst>
              <a:ext uri="{FF2B5EF4-FFF2-40B4-BE49-F238E27FC236}">
                <a16:creationId xmlns:a16="http://schemas.microsoft.com/office/drawing/2014/main" id="{6BCB86BF-A556-4DEF-A03B-8B8C98C6C25C}"/>
              </a:ext>
            </a:extLst>
          </p:cNvPr>
          <p:cNvSpPr>
            <a:spLocks noGrp="1"/>
          </p:cNvSpPr>
          <p:nvPr>
            <p:ph type="sldNum" sz="quarter" idx="12"/>
          </p:nvPr>
        </p:nvSpPr>
        <p:spPr>
          <a:xfrm>
            <a:off x="12246451" y="9040143"/>
            <a:ext cx="3901440" cy="519289"/>
          </a:xfrm>
          <a:prstGeom prst="rect">
            <a:avLst/>
          </a:prstGeom>
        </p:spPr>
        <p:txBody>
          <a:bodyPr vert="horz" lIns="130048" tIns="65024" rIns="130048" bIns="65024" rtlCol="0" anchor="ctr"/>
          <a:lstStyle>
            <a:defPPr>
              <a:defRPr lang="en-US"/>
            </a:defPPr>
            <a:lvl1pPr marL="0" algn="r" defTabSz="1300460" rtl="0" eaLnBrk="1" latinLnBrk="0" hangingPunct="1">
              <a:defRPr sz="1707" kern="1200">
                <a:solidFill>
                  <a:schemeClr val="tx1">
                    <a:tint val="75000"/>
                  </a:schemeClr>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a:lstStyle>
          <a:p>
            <a:fld id="{8C0DCB78-1475-4EAB-9840-67C89864C6DA}" type="slidenum">
              <a:rPr lang="en-GB" smtClean="0"/>
              <a:pPr/>
              <a:t>7</a:t>
            </a:fld>
            <a:endParaRPr lang="en-GB"/>
          </a:p>
        </p:txBody>
      </p:sp>
    </p:spTree>
    <p:extLst>
      <p:ext uri="{BB962C8B-B14F-4D97-AF65-F5344CB8AC3E}">
        <p14:creationId xmlns:p14="http://schemas.microsoft.com/office/powerpoint/2010/main" val="14664823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2897983" y="2457334"/>
            <a:ext cx="8686705" cy="672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hangingPunct="1">
              <a:defRPr/>
            </a:pPr>
            <a:endParaRPr sz="3701" dirty="0"/>
          </a:p>
        </p:txBody>
      </p:sp>
      <p:sp>
        <p:nvSpPr>
          <p:cNvPr id="103" name="Heading Here"/>
          <p:cNvSpPr txBox="1">
            <a:spLocks noGrp="1"/>
          </p:cNvSpPr>
          <p:nvPr>
            <p:ph type="title"/>
          </p:nvPr>
        </p:nvSpPr>
        <p:spPr>
          <a:xfrm>
            <a:off x="2897981" y="680378"/>
            <a:ext cx="9357880" cy="1194112"/>
          </a:xfrm>
          <a:prstGeom prst="rect">
            <a:avLst/>
          </a:prstGeom>
        </p:spPr>
        <p:txBody>
          <a:bodyPr>
            <a:noAutofit/>
          </a:bodyPr>
          <a:lstStyle>
            <a:lvl1pPr algn="l" defTabSz="577850">
              <a:defRPr sz="4000" b="1">
                <a:solidFill>
                  <a:srgbClr val="9C9A2F"/>
                </a:solidFill>
                <a:latin typeface="Arial"/>
                <a:ea typeface="Arial"/>
                <a:cs typeface="Arial"/>
                <a:sym typeface="Arial"/>
              </a:defRPr>
            </a:lvl1pPr>
          </a:lstStyle>
          <a:p>
            <a:r>
              <a:rPr lang="en-GB" dirty="0">
                <a:solidFill>
                  <a:srgbClr val="9C9A00"/>
                </a:solidFill>
              </a:rPr>
              <a:t>The Update Service –supporting your safeguarding measures</a:t>
            </a:r>
            <a:endParaRPr dirty="0">
              <a:solidFill>
                <a:srgbClr val="9C9A00"/>
              </a:solidFill>
            </a:endParaRPr>
          </a:p>
        </p:txBody>
      </p:sp>
      <p:sp>
        <p:nvSpPr>
          <p:cNvPr id="105" name="Line"/>
          <p:cNvSpPr/>
          <p:nvPr/>
        </p:nvSpPr>
        <p:spPr>
          <a:xfrm>
            <a:off x="2972593" y="8645525"/>
            <a:ext cx="11393488" cy="0"/>
          </a:xfrm>
          <a:prstGeom prst="line">
            <a:avLst/>
          </a:prstGeom>
          <a:ln w="25400">
            <a:solidFill>
              <a:srgbClr val="9C9A00"/>
            </a:solidFill>
          </a:ln>
        </p:spPr>
        <p:txBody>
          <a:bodyPr lIns="45719" rIns="45719"/>
          <a:lstStyle/>
          <a:p>
            <a:endParaRPr sz="3701"/>
          </a:p>
        </p:txBody>
      </p:sp>
      <p:pic>
        <p:nvPicPr>
          <p:cNvPr id="106" name="Disclosure &amp; Barring Service_2592_AW (RGB).png" descr="Disclosure &amp; Barring Service_2592_AW (RGB).png"/>
          <p:cNvPicPr>
            <a:picLocks noChangeAspect="1"/>
          </p:cNvPicPr>
          <p:nvPr/>
        </p:nvPicPr>
        <p:blipFill>
          <a:blip r:embed="rId3"/>
          <a:srcRect/>
          <a:stretch>
            <a:fillRect/>
          </a:stretch>
        </p:blipFill>
        <p:spPr>
          <a:xfrm>
            <a:off x="2971006" y="8880369"/>
            <a:ext cx="723900" cy="389150"/>
          </a:xfrm>
          <a:prstGeom prst="rect">
            <a:avLst/>
          </a:prstGeom>
          <a:ln w="12700">
            <a:miter lim="400000"/>
          </a:ln>
        </p:spPr>
      </p:pic>
      <p:sp>
        <p:nvSpPr>
          <p:cNvPr id="107" name="Making Recruitment Safer"/>
          <p:cNvSpPr txBox="1"/>
          <p:nvPr/>
        </p:nvSpPr>
        <p:spPr>
          <a:xfrm>
            <a:off x="3987704" y="9055100"/>
            <a:ext cx="21720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r>
              <a:t>Making Recruitment Safer</a:t>
            </a:r>
          </a:p>
        </p:txBody>
      </p:sp>
      <p:sp>
        <p:nvSpPr>
          <p:cNvPr id="13" name="Content Placeholder 2">
            <a:extLst>
              <a:ext uri="{FF2B5EF4-FFF2-40B4-BE49-F238E27FC236}">
                <a16:creationId xmlns:a16="http://schemas.microsoft.com/office/drawing/2014/main" id="{8A39CB6C-D92D-4013-9365-C20ACE2B889F}"/>
              </a:ext>
            </a:extLst>
          </p:cNvPr>
          <p:cNvSpPr txBox="1">
            <a:spLocks/>
          </p:cNvSpPr>
          <p:nvPr/>
        </p:nvSpPr>
        <p:spPr>
          <a:xfrm>
            <a:off x="2837467" y="3833043"/>
            <a:ext cx="5486287" cy="4402903"/>
          </a:xfrm>
          <a:prstGeom prst="rect">
            <a:avLst/>
          </a:prstGeom>
          <a:ln w="25400">
            <a:solidFill>
              <a:srgbClr val="9B9C59"/>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fontScale="47500" lnSpcReduction="20000"/>
          </a:bodyPr>
          <a:lstStyle>
            <a:lvl1pPr marL="0" marR="0" indent="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1pPr>
            <a:lvl2pPr marL="0" marR="0" indent="44450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2pPr>
            <a:lvl3pPr marL="0" marR="0" indent="88900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3pPr>
            <a:lvl4pPr marL="0" marR="0" indent="133350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4pPr>
            <a:lvl5pPr marL="0" marR="0" indent="177800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5pPr>
            <a:lvl6pPr marL="3025422" marR="0" indent="-790222"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6pPr>
            <a:lvl7pPr marL="3482622" marR="0" indent="-790222"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7pPr>
            <a:lvl8pPr marL="3939822" marR="0" indent="-790222"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8pPr>
            <a:lvl9pPr marL="4397022" marR="0" indent="-790222"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9pPr>
          </a:lstStyle>
          <a:p>
            <a:pPr algn="l" hangingPunct="1">
              <a:lnSpc>
                <a:spcPct val="120000"/>
              </a:lnSpc>
              <a:spcBef>
                <a:spcPts val="1800"/>
              </a:spcBef>
              <a:defRPr/>
            </a:pPr>
            <a:endParaRPr lang="en-GB" sz="2200" b="1" dirty="0">
              <a:latin typeface="Arial" charset="0"/>
              <a:cs typeface="Arial" charset="0"/>
            </a:endParaRPr>
          </a:p>
          <a:p>
            <a:pPr algn="l" hangingPunct="1">
              <a:lnSpc>
                <a:spcPct val="120000"/>
              </a:lnSpc>
              <a:spcBef>
                <a:spcPts val="1800"/>
              </a:spcBef>
              <a:defRPr/>
            </a:pPr>
            <a:endParaRPr lang="en-GB" sz="2200" b="1" dirty="0">
              <a:latin typeface="Arial" charset="0"/>
              <a:cs typeface="Arial" charset="0"/>
            </a:endParaRPr>
          </a:p>
          <a:p>
            <a:pPr algn="l" hangingPunct="1">
              <a:lnSpc>
                <a:spcPct val="120000"/>
              </a:lnSpc>
              <a:spcBef>
                <a:spcPts val="1800"/>
              </a:spcBef>
              <a:defRPr/>
            </a:pPr>
            <a:endParaRPr lang="en-GB" altLang="en-US" sz="9601" b="1" dirty="0">
              <a:latin typeface="Arial" panose="020B0604020202020204" pitchFamily="34" charset="0"/>
              <a:cs typeface="Arial" panose="020B0604020202020204" pitchFamily="34" charset="0"/>
            </a:endParaRPr>
          </a:p>
          <a:p>
            <a:pPr algn="l" hangingPunct="1">
              <a:lnSpc>
                <a:spcPct val="120000"/>
              </a:lnSpc>
              <a:spcBef>
                <a:spcPts val="1800"/>
              </a:spcBef>
              <a:defRPr/>
            </a:pPr>
            <a:endParaRPr lang="en-GB" altLang="en-US" sz="9601" b="1" dirty="0">
              <a:latin typeface="Arial" panose="020B0604020202020204" pitchFamily="34" charset="0"/>
              <a:cs typeface="Arial" panose="020B0604020202020204" pitchFamily="34" charset="0"/>
            </a:endParaRPr>
          </a:p>
          <a:p>
            <a:pPr algn="l" hangingPunct="1">
              <a:lnSpc>
                <a:spcPct val="120000"/>
              </a:lnSpc>
              <a:spcBef>
                <a:spcPts val="1800"/>
              </a:spcBef>
              <a:defRPr/>
            </a:pPr>
            <a:endParaRPr lang="en-GB" sz="9601" b="1" dirty="0">
              <a:latin typeface="Arial" panose="020B0604020202020204" pitchFamily="34" charset="0"/>
              <a:cs typeface="Arial" panose="020B0604020202020204" pitchFamily="34" charset="0"/>
            </a:endParaRPr>
          </a:p>
          <a:p>
            <a:pPr algn="l" hangingPunct="1">
              <a:lnSpc>
                <a:spcPct val="120000"/>
              </a:lnSpc>
              <a:spcBef>
                <a:spcPts val="0"/>
              </a:spcBef>
              <a:defRPr/>
            </a:pPr>
            <a:r>
              <a:rPr lang="en-GB" altLang="en-US" sz="9601" dirty="0">
                <a:latin typeface="Arial" panose="020B0604020202020204" pitchFamily="34" charset="0"/>
                <a:cs typeface="Arial" panose="020B0604020202020204" pitchFamily="34" charset="0"/>
              </a:rPr>
              <a:t>  </a:t>
            </a:r>
          </a:p>
          <a:p>
            <a:pPr marL="457223" indent="-457223" algn="l" hangingPunct="1">
              <a:lnSpc>
                <a:spcPct val="120000"/>
              </a:lnSpc>
              <a:spcBef>
                <a:spcPts val="0"/>
              </a:spcBef>
              <a:buFont typeface="Arial" panose="020B0604020202020204" pitchFamily="34" charset="0"/>
              <a:buChar char="•"/>
              <a:defRPr/>
            </a:pPr>
            <a:endParaRPr lang="en-GB" altLang="en-US" sz="9601" dirty="0">
              <a:latin typeface="Arial" panose="020B0604020202020204" pitchFamily="34" charset="0"/>
              <a:cs typeface="Arial" panose="020B0604020202020204" pitchFamily="34" charset="0"/>
            </a:endParaRPr>
          </a:p>
          <a:p>
            <a:pPr marL="457223" indent="-457223" algn="l" hangingPunct="1">
              <a:lnSpc>
                <a:spcPct val="120000"/>
              </a:lnSpc>
              <a:spcBef>
                <a:spcPts val="0"/>
              </a:spcBef>
              <a:buFont typeface="Arial" panose="020B0604020202020204" pitchFamily="34" charset="0"/>
              <a:buChar char="•"/>
              <a:defRPr/>
            </a:pPr>
            <a:endParaRPr lang="en-GB" altLang="en-US" sz="9601" dirty="0">
              <a:latin typeface="Arial" panose="020B0604020202020204" pitchFamily="34" charset="0"/>
              <a:cs typeface="Arial" panose="020B0604020202020204" pitchFamily="34" charset="0"/>
            </a:endParaRPr>
          </a:p>
          <a:p>
            <a:pPr marL="457223" indent="-457223" algn="l" hangingPunct="1">
              <a:lnSpc>
                <a:spcPct val="120000"/>
              </a:lnSpc>
              <a:spcBef>
                <a:spcPts val="0"/>
              </a:spcBef>
              <a:buFont typeface="Arial" panose="020B0604020202020204" pitchFamily="34" charset="0"/>
              <a:buChar char="•"/>
              <a:defRPr/>
            </a:pPr>
            <a:endParaRPr lang="en-GB" altLang="en-US" sz="9601" dirty="0">
              <a:latin typeface="Arial" panose="020B0604020202020204" pitchFamily="34" charset="0"/>
              <a:cs typeface="Arial" panose="020B0604020202020204" pitchFamily="34" charset="0"/>
            </a:endParaRPr>
          </a:p>
          <a:p>
            <a:pPr algn="l" hangingPunct="1">
              <a:lnSpc>
                <a:spcPct val="120000"/>
              </a:lnSpc>
              <a:spcBef>
                <a:spcPts val="0"/>
              </a:spcBef>
              <a:defRPr/>
            </a:pPr>
            <a:endParaRPr lang="en-GB" altLang="en-US" sz="8000" dirty="0">
              <a:latin typeface="Arial" panose="020B0604020202020204" pitchFamily="34" charset="0"/>
              <a:cs typeface="Arial" panose="020B0604020202020204" pitchFamily="34" charset="0"/>
            </a:endParaRPr>
          </a:p>
          <a:p>
            <a:pPr algn="l" hangingPunct="1">
              <a:defRPr/>
            </a:pPr>
            <a:endParaRPr lang="en-GB" altLang="en-US" sz="4400" dirty="0">
              <a:latin typeface="Arial" panose="020B0604020202020204" pitchFamily="34" charset="0"/>
              <a:cs typeface="Arial" panose="020B0604020202020204" pitchFamily="34" charset="0"/>
            </a:endParaRPr>
          </a:p>
        </p:txBody>
      </p:sp>
      <p:sp>
        <p:nvSpPr>
          <p:cNvPr id="15"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extLst>
              <a:ext uri="{FF2B5EF4-FFF2-40B4-BE49-F238E27FC236}">
                <a16:creationId xmlns:a16="http://schemas.microsoft.com/office/drawing/2014/main" id="{F4F1C3A7-12DB-469F-ADE7-AA7B90B393E0}"/>
              </a:ext>
            </a:extLst>
          </p:cNvPr>
          <p:cNvSpPr txBox="1"/>
          <p:nvPr/>
        </p:nvSpPr>
        <p:spPr>
          <a:xfrm>
            <a:off x="2897981" y="2063809"/>
            <a:ext cx="10850166"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a:defRPr sz="2000">
                <a:latin typeface="Arial"/>
                <a:ea typeface="Arial"/>
                <a:cs typeface="Arial"/>
                <a:sym typeface="Arial"/>
              </a:defRPr>
            </a:pPr>
            <a:r>
              <a:rPr lang="en-GB" altLang="en-US" sz="2400" b="1" dirty="0">
                <a:latin typeface="Arial" panose="020B0604020202020204" pitchFamily="34" charset="0"/>
                <a:cs typeface="Arial" panose="020B0604020202020204" pitchFamily="34" charset="0"/>
              </a:rPr>
              <a:t>Organisations and employers can check online, free of charge with the individual’s consent – the certificate must be at a level that you are able to check and for the correct workforce</a:t>
            </a:r>
          </a:p>
          <a:p>
            <a:pPr algn="l">
              <a:defRPr sz="2000">
                <a:latin typeface="Arial"/>
                <a:ea typeface="Arial"/>
                <a:cs typeface="Arial"/>
                <a:sym typeface="Arial"/>
              </a:defRPr>
            </a:pPr>
            <a:endParaRPr sz="2400" dirty="0"/>
          </a:p>
        </p:txBody>
      </p:sp>
      <p:sp>
        <p:nvSpPr>
          <p:cNvPr id="11" name="Content Placeholder 2">
            <a:extLst>
              <a:ext uri="{FF2B5EF4-FFF2-40B4-BE49-F238E27FC236}">
                <a16:creationId xmlns:a16="http://schemas.microsoft.com/office/drawing/2014/main" id="{E2BF3F7A-95DC-4847-A4FA-B21C16A3F4ED}"/>
              </a:ext>
            </a:extLst>
          </p:cNvPr>
          <p:cNvSpPr txBox="1">
            <a:spLocks/>
          </p:cNvSpPr>
          <p:nvPr/>
        </p:nvSpPr>
        <p:spPr>
          <a:xfrm>
            <a:off x="8568644" y="3833047"/>
            <a:ext cx="5797438" cy="4402902"/>
          </a:xfrm>
          <a:prstGeom prst="rect">
            <a:avLst/>
          </a:prstGeom>
          <a:ln w="25400">
            <a:solidFill>
              <a:srgbClr val="9B9C59"/>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1pPr>
            <a:lvl2pPr marL="0" marR="0" indent="44450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2pPr>
            <a:lvl3pPr marL="0" marR="0" indent="88900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3pPr>
            <a:lvl4pPr marL="0" marR="0" indent="133350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4pPr>
            <a:lvl5pPr marL="0" marR="0" indent="1778000" algn="ctr" defTabSz="584200" rtl="0" latinLnBrk="0">
              <a:lnSpc>
                <a:spcPct val="100000"/>
              </a:lnSpc>
              <a:spcBef>
                <a:spcPts val="4200"/>
              </a:spcBef>
              <a:spcAft>
                <a:spcPts val="0"/>
              </a:spcAft>
              <a:buClrTx/>
              <a:buSzTx/>
              <a:buFontTx/>
              <a:buNone/>
              <a:tabLst/>
              <a:defRPr sz="3200" b="0" i="0" u="none" strike="noStrike" cap="none" spc="0" baseline="0">
                <a:solidFill>
                  <a:srgbClr val="000000"/>
                </a:solidFill>
                <a:uFillTx/>
                <a:latin typeface="+mn-lt"/>
                <a:ea typeface="+mn-ea"/>
                <a:cs typeface="+mn-cs"/>
                <a:sym typeface="Helvetica Neue"/>
              </a:defRPr>
            </a:lvl5pPr>
            <a:lvl6pPr marL="3025422" marR="0" indent="-790222"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6pPr>
            <a:lvl7pPr marL="3482622" marR="0" indent="-790222"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7pPr>
            <a:lvl8pPr marL="3939822" marR="0" indent="-790222"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8pPr>
            <a:lvl9pPr marL="4397022" marR="0" indent="-790222"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Helvetica Neue"/>
              </a:defRPr>
            </a:lvl9pPr>
          </a:lstStyle>
          <a:p>
            <a:pPr algn="l" hangingPunct="1">
              <a:lnSpc>
                <a:spcPct val="120000"/>
              </a:lnSpc>
              <a:spcBef>
                <a:spcPts val="1800"/>
              </a:spcBef>
              <a:defRPr/>
            </a:pPr>
            <a:endParaRPr lang="en-GB" sz="2200" b="1" dirty="0">
              <a:latin typeface="Arial" charset="0"/>
              <a:cs typeface="Arial" charset="0"/>
            </a:endParaRPr>
          </a:p>
          <a:p>
            <a:pPr algn="l" hangingPunct="1">
              <a:lnSpc>
                <a:spcPct val="120000"/>
              </a:lnSpc>
              <a:spcBef>
                <a:spcPts val="1800"/>
              </a:spcBef>
              <a:defRPr/>
            </a:pPr>
            <a:endParaRPr lang="en-GB" sz="2200" b="1" dirty="0">
              <a:latin typeface="Arial" charset="0"/>
              <a:cs typeface="Arial" charset="0"/>
            </a:endParaRPr>
          </a:p>
          <a:p>
            <a:pPr algn="l" hangingPunct="1">
              <a:lnSpc>
                <a:spcPct val="120000"/>
              </a:lnSpc>
              <a:spcBef>
                <a:spcPts val="1800"/>
              </a:spcBef>
              <a:defRPr/>
            </a:pPr>
            <a:endParaRPr lang="en-GB" altLang="en-US" sz="9601" b="1" dirty="0">
              <a:latin typeface="Arial" panose="020B0604020202020204" pitchFamily="34" charset="0"/>
              <a:cs typeface="Arial" panose="020B0604020202020204" pitchFamily="34" charset="0"/>
            </a:endParaRPr>
          </a:p>
          <a:p>
            <a:pPr algn="l" hangingPunct="1">
              <a:lnSpc>
                <a:spcPct val="120000"/>
              </a:lnSpc>
              <a:spcBef>
                <a:spcPts val="1800"/>
              </a:spcBef>
              <a:defRPr/>
            </a:pPr>
            <a:endParaRPr lang="en-GB" altLang="en-US" sz="9601" b="1" dirty="0">
              <a:latin typeface="Arial" panose="020B0604020202020204" pitchFamily="34" charset="0"/>
              <a:cs typeface="Arial" panose="020B0604020202020204" pitchFamily="34" charset="0"/>
            </a:endParaRPr>
          </a:p>
          <a:p>
            <a:pPr algn="l" hangingPunct="1">
              <a:lnSpc>
                <a:spcPct val="120000"/>
              </a:lnSpc>
              <a:spcBef>
                <a:spcPts val="1800"/>
              </a:spcBef>
              <a:defRPr/>
            </a:pPr>
            <a:endParaRPr lang="en-GB" sz="9601" b="1" dirty="0">
              <a:latin typeface="Arial" panose="020B0604020202020204" pitchFamily="34" charset="0"/>
              <a:cs typeface="Arial" panose="020B0604020202020204" pitchFamily="34" charset="0"/>
            </a:endParaRPr>
          </a:p>
          <a:p>
            <a:pPr algn="l" hangingPunct="1">
              <a:lnSpc>
                <a:spcPct val="120000"/>
              </a:lnSpc>
              <a:spcBef>
                <a:spcPts val="0"/>
              </a:spcBef>
              <a:defRPr/>
            </a:pPr>
            <a:endParaRPr lang="en-GB" altLang="en-US" sz="9601" dirty="0">
              <a:latin typeface="Arial" panose="020B0604020202020204" pitchFamily="34" charset="0"/>
              <a:cs typeface="Arial" panose="020B0604020202020204" pitchFamily="34" charset="0"/>
            </a:endParaRPr>
          </a:p>
          <a:p>
            <a:pPr marL="457223" indent="-457223" algn="l" hangingPunct="1">
              <a:lnSpc>
                <a:spcPct val="120000"/>
              </a:lnSpc>
              <a:spcBef>
                <a:spcPts val="0"/>
              </a:spcBef>
              <a:buFont typeface="Arial" panose="020B0604020202020204" pitchFamily="34" charset="0"/>
              <a:buChar char="•"/>
              <a:defRPr/>
            </a:pPr>
            <a:endParaRPr lang="en-GB" altLang="en-US" sz="9601" dirty="0">
              <a:latin typeface="Arial" panose="020B0604020202020204" pitchFamily="34" charset="0"/>
              <a:cs typeface="Arial" panose="020B0604020202020204" pitchFamily="34" charset="0"/>
            </a:endParaRPr>
          </a:p>
          <a:p>
            <a:pPr marL="457223" indent="-457223" algn="l" hangingPunct="1">
              <a:lnSpc>
                <a:spcPct val="120000"/>
              </a:lnSpc>
              <a:spcBef>
                <a:spcPts val="0"/>
              </a:spcBef>
              <a:buFont typeface="Arial" panose="020B0604020202020204" pitchFamily="34" charset="0"/>
              <a:buChar char="•"/>
              <a:defRPr/>
            </a:pPr>
            <a:endParaRPr lang="en-GB" altLang="en-US" sz="9601" dirty="0">
              <a:latin typeface="Arial" panose="020B0604020202020204" pitchFamily="34" charset="0"/>
              <a:cs typeface="Arial" panose="020B0604020202020204" pitchFamily="34" charset="0"/>
            </a:endParaRPr>
          </a:p>
          <a:p>
            <a:pPr marL="457223" indent="-457223" algn="l" hangingPunct="1">
              <a:lnSpc>
                <a:spcPct val="120000"/>
              </a:lnSpc>
              <a:spcBef>
                <a:spcPts val="0"/>
              </a:spcBef>
              <a:buFont typeface="Arial" panose="020B0604020202020204" pitchFamily="34" charset="0"/>
              <a:buChar char="•"/>
              <a:defRPr/>
            </a:pPr>
            <a:endParaRPr lang="en-GB" altLang="en-US" sz="9601" dirty="0">
              <a:latin typeface="Arial" panose="020B0604020202020204" pitchFamily="34" charset="0"/>
              <a:cs typeface="Arial" panose="020B0604020202020204" pitchFamily="34" charset="0"/>
            </a:endParaRPr>
          </a:p>
          <a:p>
            <a:pPr algn="l" hangingPunct="1">
              <a:lnSpc>
                <a:spcPct val="120000"/>
              </a:lnSpc>
              <a:spcBef>
                <a:spcPts val="0"/>
              </a:spcBef>
              <a:defRPr/>
            </a:pPr>
            <a:endParaRPr lang="en-GB" altLang="en-US" sz="8000" dirty="0">
              <a:latin typeface="Arial" panose="020B0604020202020204" pitchFamily="34" charset="0"/>
              <a:cs typeface="Arial" panose="020B0604020202020204" pitchFamily="34" charset="0"/>
            </a:endParaRPr>
          </a:p>
          <a:p>
            <a:pPr algn="l" hangingPunct="1">
              <a:defRPr/>
            </a:pPr>
            <a:endParaRPr lang="en-GB" altLang="en-US" sz="4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8219F62-2DA8-458A-8500-1050BCDBC431}"/>
              </a:ext>
            </a:extLst>
          </p:cNvPr>
          <p:cNvSpPr/>
          <p:nvPr/>
        </p:nvSpPr>
        <p:spPr>
          <a:xfrm>
            <a:off x="8669339" y="3812798"/>
            <a:ext cx="4655457" cy="4148443"/>
          </a:xfrm>
          <a:prstGeom prst="rect">
            <a:avLst/>
          </a:prstGeom>
        </p:spPr>
        <p:txBody>
          <a:bodyPr wrap="square">
            <a:spAutoFit/>
          </a:bodyPr>
          <a:lstStyle/>
          <a:p>
            <a:pPr algn="l">
              <a:spcAft>
                <a:spcPts val="800"/>
              </a:spcAft>
            </a:pPr>
            <a:r>
              <a:rPr lang="en-GB" sz="4001"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Arial" panose="020B0604020202020204" pitchFamily="34" charset="0"/>
                <a:ea typeface="Calibri" panose="020F0502020204030204" pitchFamily="34" charset="0"/>
                <a:cs typeface="Arial" panose="020B0604020202020204" pitchFamily="34" charset="0"/>
              </a:rPr>
              <a:t>Benefits:</a:t>
            </a:r>
          </a:p>
          <a:p>
            <a:pPr marL="342917" indent="-342917" algn="l">
              <a:lnSpc>
                <a:spcPct val="107000"/>
              </a:lnSpc>
              <a:spcAft>
                <a:spcPts val="800"/>
              </a:spcAft>
              <a:buFont typeface="Arial" panose="020B0604020202020204" pitchFamily="34" charset="0"/>
              <a:buChar char="•"/>
              <a:tabLst>
                <a:tab pos="457223" algn="l"/>
              </a:tabLst>
            </a:pPr>
            <a:r>
              <a:rPr lang="en-GB" sz="2400" dirty="0">
                <a:latin typeface="Arial" panose="020B0604020202020204" pitchFamily="34" charset="0"/>
                <a:ea typeface="Calibri" panose="020F0502020204030204" pitchFamily="34" charset="0"/>
                <a:cs typeface="Arial" panose="020B0604020202020204" pitchFamily="34" charset="0"/>
              </a:rPr>
              <a:t>Re-check when you need to with the individual’s consent</a:t>
            </a:r>
          </a:p>
          <a:p>
            <a:pPr marL="342917" indent="-342917" algn="l">
              <a:lnSpc>
                <a:spcPct val="107000"/>
              </a:lnSpc>
              <a:spcAft>
                <a:spcPts val="800"/>
              </a:spcAft>
              <a:buFont typeface="Arial" panose="020B0604020202020204" pitchFamily="34" charset="0"/>
              <a:buChar char="•"/>
              <a:tabLst>
                <a:tab pos="457223" algn="l"/>
              </a:tabLst>
            </a:pPr>
            <a:r>
              <a:rPr lang="en-GB" sz="2400" dirty="0">
                <a:latin typeface="Arial" panose="020B0604020202020204" pitchFamily="34" charset="0"/>
                <a:ea typeface="Calibri" panose="020F0502020204030204" pitchFamily="34" charset="0"/>
                <a:cs typeface="Arial" panose="020B0604020202020204" pitchFamily="34" charset="0"/>
              </a:rPr>
              <a:t>Cheaper than a 3 yearly re-check</a:t>
            </a:r>
          </a:p>
          <a:p>
            <a:pPr marL="342917" indent="-342917" algn="l">
              <a:lnSpc>
                <a:spcPct val="107000"/>
              </a:lnSpc>
              <a:spcAft>
                <a:spcPts val="800"/>
              </a:spcAft>
              <a:buFont typeface="Arial" panose="020B0604020202020204" pitchFamily="34" charset="0"/>
              <a:buChar char="•"/>
              <a:tabLst>
                <a:tab pos="457223" algn="l"/>
              </a:tabLst>
            </a:pPr>
            <a:r>
              <a:rPr lang="en-GB" sz="2400" dirty="0">
                <a:latin typeface="Arial" panose="020B0604020202020204" pitchFamily="34" charset="0"/>
                <a:ea typeface="Calibri" panose="020F0502020204030204" pitchFamily="34" charset="0"/>
                <a:cs typeface="Arial" panose="020B0604020202020204" pitchFamily="34" charset="0"/>
              </a:rPr>
              <a:t>Faster results –  you will know instantly if there is no change or if you need to get a new certificate</a:t>
            </a:r>
          </a:p>
        </p:txBody>
      </p:sp>
      <p:sp>
        <p:nvSpPr>
          <p:cNvPr id="5" name="Rectangle 4">
            <a:extLst>
              <a:ext uri="{FF2B5EF4-FFF2-40B4-BE49-F238E27FC236}">
                <a16:creationId xmlns:a16="http://schemas.microsoft.com/office/drawing/2014/main" id="{16D0608E-FBA0-4D83-B7FF-F1FDA8B85EF9}"/>
              </a:ext>
            </a:extLst>
          </p:cNvPr>
          <p:cNvSpPr/>
          <p:nvPr/>
        </p:nvSpPr>
        <p:spPr>
          <a:xfrm>
            <a:off x="2837466" y="3896401"/>
            <a:ext cx="6502400" cy="956544"/>
          </a:xfrm>
          <a:prstGeom prst="rect">
            <a:avLst/>
          </a:prstGeom>
        </p:spPr>
        <p:txBody>
          <a:bodyPr>
            <a:spAutoFit/>
          </a:bodyPr>
          <a:lstStyle/>
          <a:p>
            <a:pPr marL="226706" algn="l">
              <a:lnSpc>
                <a:spcPct val="107000"/>
              </a:lnSpc>
              <a:spcAft>
                <a:spcPts val="800"/>
              </a:spcAft>
            </a:pPr>
            <a:r>
              <a:rPr lang="en-GB" sz="2400" b="1" dirty="0">
                <a:latin typeface="Arial" panose="020B0604020202020204" pitchFamily="34" charset="0"/>
                <a:ea typeface="Calibri" panose="020F0502020204030204" pitchFamily="34" charset="0"/>
                <a:cs typeface="Arial" panose="020B0604020202020204" pitchFamily="34" charset="0"/>
              </a:rPr>
              <a:t>Those making the check will be </a:t>
            </a:r>
          </a:p>
          <a:p>
            <a:pPr marL="226706" algn="l">
              <a:lnSpc>
                <a:spcPct val="107000"/>
              </a:lnSpc>
              <a:spcAft>
                <a:spcPts val="800"/>
              </a:spcAft>
            </a:pPr>
            <a:r>
              <a:rPr lang="en-GB" sz="2400" b="1" dirty="0">
                <a:latin typeface="Arial" panose="020B0604020202020204" pitchFamily="34" charset="0"/>
                <a:ea typeface="Calibri" panose="020F0502020204030204" pitchFamily="34" charset="0"/>
                <a:cs typeface="Arial" panose="020B0604020202020204" pitchFamily="34" charset="0"/>
              </a:rPr>
              <a:t>advised:</a:t>
            </a:r>
            <a:endParaRPr lang="en-GB" sz="4400" b="1"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6B476CC-6ED9-4AC6-AABA-7741B6FEE8DD}"/>
              </a:ext>
            </a:extLst>
          </p:cNvPr>
          <p:cNvSpPr/>
          <p:nvPr/>
        </p:nvSpPr>
        <p:spPr>
          <a:xfrm>
            <a:off x="2971008" y="4905192"/>
            <a:ext cx="4655457" cy="3137590"/>
          </a:xfrm>
          <a:prstGeom prst="rect">
            <a:avLst/>
          </a:prstGeom>
        </p:spPr>
        <p:txBody>
          <a:bodyPr wrap="square">
            <a:spAutoFit/>
          </a:bodyPr>
          <a:lstStyle/>
          <a:p>
            <a:pPr marL="342917" indent="-342917" algn="l">
              <a:lnSpc>
                <a:spcPct val="107000"/>
              </a:lnSpc>
              <a:spcAft>
                <a:spcPts val="800"/>
              </a:spcAft>
              <a:buFont typeface="Arial" panose="020B0604020202020204" pitchFamily="34" charset="0"/>
              <a:buChar char="•"/>
              <a:tabLst>
                <a:tab pos="457223" algn="l"/>
              </a:tabLst>
            </a:pPr>
            <a:r>
              <a:rPr lang="en-GB" sz="2400" dirty="0">
                <a:latin typeface="Arial" panose="020B0604020202020204" pitchFamily="34" charset="0"/>
                <a:ea typeface="Calibri" panose="020F0502020204030204" pitchFamily="34" charset="0"/>
                <a:cs typeface="Arial" panose="020B0604020202020204" pitchFamily="34" charset="0"/>
              </a:rPr>
              <a:t>No new information exists</a:t>
            </a:r>
          </a:p>
          <a:p>
            <a:pPr marL="342917" indent="-342917" algn="l">
              <a:lnSpc>
                <a:spcPct val="107000"/>
              </a:lnSpc>
              <a:spcAft>
                <a:spcPts val="800"/>
              </a:spcAft>
              <a:buFont typeface="Arial" panose="020B0604020202020204" pitchFamily="34" charset="0"/>
              <a:buChar char="•"/>
              <a:tabLst>
                <a:tab pos="457223" algn="l"/>
              </a:tabLst>
            </a:pPr>
            <a:r>
              <a:rPr lang="en-GB" sz="2400" dirty="0">
                <a:latin typeface="Arial" panose="020B0604020202020204" pitchFamily="34" charset="0"/>
                <a:ea typeface="Calibri" panose="020F0502020204030204" pitchFamily="34" charset="0"/>
                <a:cs typeface="Arial" panose="020B0604020202020204" pitchFamily="34" charset="0"/>
              </a:rPr>
              <a:t>If the original certificate contained ‘no relevant information’</a:t>
            </a:r>
          </a:p>
          <a:p>
            <a:pPr marL="342917" indent="-342917" algn="l">
              <a:lnSpc>
                <a:spcPct val="107000"/>
              </a:lnSpc>
              <a:spcAft>
                <a:spcPts val="800"/>
              </a:spcAft>
              <a:buFont typeface="Arial" panose="020B0604020202020204" pitchFamily="34" charset="0"/>
              <a:buChar char="•"/>
              <a:tabLst>
                <a:tab pos="457223" algn="l"/>
              </a:tabLst>
            </a:pPr>
            <a:r>
              <a:rPr lang="en-GB" sz="2400" dirty="0">
                <a:latin typeface="Arial" panose="020B0604020202020204" pitchFamily="34" charset="0"/>
                <a:ea typeface="Calibri" panose="020F0502020204030204" pitchFamily="34" charset="0"/>
                <a:cs typeface="Arial" panose="020B0604020202020204" pitchFamily="34" charset="0"/>
              </a:rPr>
              <a:t>New information exists</a:t>
            </a:r>
          </a:p>
          <a:p>
            <a:pPr marL="342917" indent="-342917" algn="l">
              <a:lnSpc>
                <a:spcPct val="107000"/>
              </a:lnSpc>
              <a:spcAft>
                <a:spcPts val="800"/>
              </a:spcAft>
              <a:buFont typeface="Arial" panose="020B0604020202020204" pitchFamily="34" charset="0"/>
              <a:buChar char="•"/>
              <a:tabLst>
                <a:tab pos="457223" algn="l"/>
              </a:tabLst>
            </a:pPr>
            <a:r>
              <a:rPr lang="en-GB" sz="2400" dirty="0">
                <a:latin typeface="Arial" panose="020B0604020202020204" pitchFamily="34" charset="0"/>
                <a:ea typeface="Calibri" panose="020F0502020204030204" pitchFamily="34" charset="0"/>
                <a:cs typeface="Arial" panose="020B0604020202020204" pitchFamily="34" charset="0"/>
              </a:rPr>
              <a:t>There is no record of the certificate in the service </a:t>
            </a:r>
          </a:p>
        </p:txBody>
      </p:sp>
    </p:spTree>
    <p:extLst>
      <p:ext uri="{BB962C8B-B14F-4D97-AF65-F5344CB8AC3E}">
        <p14:creationId xmlns:p14="http://schemas.microsoft.com/office/powerpoint/2010/main" val="21996665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p:cNvSpPr txBox="1"/>
          <p:nvPr/>
        </p:nvSpPr>
        <p:spPr>
          <a:xfrm>
            <a:off x="3058206" y="2339502"/>
            <a:ext cx="11222264" cy="63812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hangingPunct="1">
              <a:defRPr/>
            </a:pPr>
            <a:r>
              <a:rPr lang="en-GB" altLang="en-US" sz="2400" b="1" dirty="0">
                <a:latin typeface="Arial" panose="020B0604020202020204" pitchFamily="34" charset="0"/>
                <a:cs typeface="Arial" panose="020B0604020202020204" pitchFamily="34" charset="0"/>
              </a:rPr>
              <a:t>Understand:</a:t>
            </a:r>
          </a:p>
          <a:p>
            <a:pPr marL="173662" indent="-173662" algn="l" hangingPunct="1">
              <a:spcBef>
                <a:spcPts val="450"/>
              </a:spcBef>
              <a:spcAft>
                <a:spcPts val="675"/>
              </a:spcAft>
              <a:defRPr/>
            </a:pPr>
            <a:endParaRPr lang="en-GB" altLang="en-US" sz="2400" b="1" dirty="0">
              <a:latin typeface="Arial" panose="020B0604020202020204" pitchFamily="34" charset="0"/>
              <a:cs typeface="Arial" panose="020B0604020202020204" pitchFamily="34" charset="0"/>
            </a:endParaRPr>
          </a:p>
          <a:p>
            <a:pPr marL="173662" indent="-173662" algn="l" hangingPunct="1">
              <a:spcBef>
                <a:spcPts val="450"/>
              </a:spcBef>
              <a:spcAft>
                <a:spcPts val="675"/>
              </a:spcAft>
              <a:defRPr/>
            </a:pPr>
            <a:r>
              <a:rPr lang="en-GB" altLang="en-US" sz="2400" b="1" dirty="0">
                <a:latin typeface="Arial" panose="020B0604020202020204" pitchFamily="34" charset="0"/>
                <a:cs typeface="Arial" panose="020B0604020202020204" pitchFamily="34" charset="0"/>
              </a:rPr>
              <a:t>Who</a:t>
            </a:r>
            <a:r>
              <a:rPr lang="en-GB" altLang="en-US" sz="2400" dirty="0">
                <a:latin typeface="Arial" panose="020B0604020202020204" pitchFamily="34" charset="0"/>
                <a:cs typeface="Arial" panose="020B0604020202020204" pitchFamily="34" charset="0"/>
              </a:rPr>
              <a:t> your organisation provides services for – children/adults/both?</a:t>
            </a:r>
          </a:p>
          <a:p>
            <a:pPr marL="173662" indent="-173662" algn="l" hangingPunct="1">
              <a:spcBef>
                <a:spcPts val="450"/>
              </a:spcBef>
              <a:spcAft>
                <a:spcPts val="675"/>
              </a:spcAft>
              <a:defRPr/>
            </a:pPr>
            <a:r>
              <a:rPr lang="en-GB" altLang="en-US" sz="2400" b="1" dirty="0">
                <a:latin typeface="Arial" panose="020B0604020202020204" pitchFamily="34" charset="0"/>
                <a:cs typeface="Arial" panose="020B0604020202020204" pitchFamily="34" charset="0"/>
              </a:rPr>
              <a:t>What</a:t>
            </a:r>
            <a:r>
              <a:rPr lang="en-GB" altLang="en-US" sz="2400" dirty="0">
                <a:latin typeface="Arial" panose="020B0604020202020204" pitchFamily="34" charset="0"/>
                <a:cs typeface="Arial" panose="020B0604020202020204" pitchFamily="34" charset="0"/>
              </a:rPr>
              <a:t> the role involves</a:t>
            </a:r>
          </a:p>
          <a:p>
            <a:pPr marL="173662" indent="-173662" algn="l" hangingPunct="1">
              <a:spcBef>
                <a:spcPts val="450"/>
              </a:spcBef>
              <a:spcAft>
                <a:spcPts val="675"/>
              </a:spcAft>
              <a:defRPr/>
            </a:pPr>
            <a:r>
              <a:rPr lang="en-GB" altLang="en-US" sz="2400" b="1" dirty="0">
                <a:latin typeface="Arial" panose="020B0604020202020204" pitchFamily="34" charset="0"/>
                <a:cs typeface="Arial" panose="020B0604020202020204" pitchFamily="34" charset="0"/>
              </a:rPr>
              <a:t>How</a:t>
            </a:r>
            <a:r>
              <a:rPr lang="en-GB" altLang="en-US" sz="2400" dirty="0">
                <a:latin typeface="Arial" panose="020B0604020202020204" pitchFamily="34" charset="0"/>
                <a:cs typeface="Arial" panose="020B0604020202020204" pitchFamily="34" charset="0"/>
              </a:rPr>
              <a:t> often it is performed</a:t>
            </a:r>
          </a:p>
          <a:p>
            <a:pPr marL="173662" indent="-173662" algn="l" hangingPunct="1">
              <a:spcBef>
                <a:spcPts val="450"/>
              </a:spcBef>
              <a:spcAft>
                <a:spcPts val="675"/>
              </a:spcAft>
              <a:defRPr/>
            </a:pPr>
            <a:r>
              <a:rPr lang="en-GB" altLang="en-US" sz="2400" b="1" dirty="0">
                <a:latin typeface="Arial" panose="020B0604020202020204" pitchFamily="34" charset="0"/>
                <a:cs typeface="Arial" panose="020B0604020202020204" pitchFamily="34" charset="0"/>
              </a:rPr>
              <a:t>When</a:t>
            </a:r>
            <a:r>
              <a:rPr lang="en-GB" altLang="en-US" sz="2400" dirty="0">
                <a:latin typeface="Arial" panose="020B0604020202020204" pitchFamily="34" charset="0"/>
                <a:cs typeface="Arial" panose="020B0604020202020204" pitchFamily="34" charset="0"/>
              </a:rPr>
              <a:t> you need to consider if it is supervised work </a:t>
            </a:r>
          </a:p>
          <a:p>
            <a:pPr marL="173662" indent="-173662" algn="l" hangingPunct="1">
              <a:spcBef>
                <a:spcPts val="450"/>
              </a:spcBef>
              <a:spcAft>
                <a:spcPts val="675"/>
              </a:spcAft>
              <a:defRPr/>
            </a:pPr>
            <a:r>
              <a:rPr lang="en-GB" altLang="en-US" sz="2400" b="1" dirty="0">
                <a:latin typeface="Arial" panose="020B0604020202020204" pitchFamily="34" charset="0"/>
                <a:cs typeface="Arial" panose="020B0604020202020204" pitchFamily="34" charset="0"/>
              </a:rPr>
              <a:t>Where</a:t>
            </a:r>
            <a:r>
              <a:rPr lang="en-GB" altLang="en-US" sz="2400" dirty="0">
                <a:latin typeface="Arial" panose="020B0604020202020204" pitchFamily="34" charset="0"/>
                <a:cs typeface="Arial" panose="020B0604020202020204" pitchFamily="34" charset="0"/>
              </a:rPr>
              <a:t> the role is performed</a:t>
            </a:r>
          </a:p>
          <a:p>
            <a:pPr marL="173662" indent="-173662" algn="l" hangingPunct="1">
              <a:spcBef>
                <a:spcPts val="450"/>
              </a:spcBef>
              <a:spcAft>
                <a:spcPts val="675"/>
              </a:spcAft>
              <a:defRPr/>
            </a:pPr>
            <a:endParaRPr lang="en-GB" altLang="en-US" sz="2400" dirty="0">
              <a:latin typeface="Arial" panose="020B0604020202020204" pitchFamily="34" charset="0"/>
              <a:cs typeface="Arial" panose="020B0604020202020204" pitchFamily="34" charset="0"/>
            </a:endParaRPr>
          </a:p>
          <a:p>
            <a:pPr algn="l" hangingPunct="1">
              <a:spcBef>
                <a:spcPts val="450"/>
              </a:spcBef>
              <a:spcAft>
                <a:spcPts val="675"/>
              </a:spcAft>
              <a:defRPr/>
            </a:pPr>
            <a:r>
              <a:rPr lang="en-GB" altLang="en-US" sz="2400" dirty="0">
                <a:latin typeface="Arial" panose="020B0604020202020204" pitchFamily="34" charset="0"/>
                <a:cs typeface="Arial" panose="020B0604020202020204" pitchFamily="34" charset="0"/>
              </a:rPr>
              <a:t>There are some different rules for roles in Wales </a:t>
            </a:r>
          </a:p>
          <a:p>
            <a:pPr algn="l" hangingPunct="1">
              <a:spcBef>
                <a:spcPts val="450"/>
              </a:spcBef>
              <a:spcAft>
                <a:spcPts val="675"/>
              </a:spcAft>
              <a:defRPr/>
            </a:pPr>
            <a:endParaRPr lang="en-GB" altLang="en-US" sz="2400" dirty="0">
              <a:latin typeface="Arial" panose="020B0604020202020204" pitchFamily="34" charset="0"/>
              <a:cs typeface="Arial" panose="020B0604020202020204" pitchFamily="34" charset="0"/>
            </a:endParaRPr>
          </a:p>
          <a:p>
            <a:pPr hangingPunct="1">
              <a:spcBef>
                <a:spcPts val="450"/>
              </a:spcBef>
              <a:spcAft>
                <a:spcPts val="675"/>
              </a:spcAft>
              <a:defRPr/>
            </a:pPr>
            <a:r>
              <a:rPr lang="en-GB" altLang="en-US" sz="2400" b="1" dirty="0">
                <a:solidFill>
                  <a:srgbClr val="9C9A00"/>
                </a:solidFill>
                <a:latin typeface="Arial" panose="020B0604020202020204" pitchFamily="34" charset="0"/>
                <a:cs typeface="Arial" panose="020B0604020202020204" pitchFamily="34" charset="0"/>
              </a:rPr>
              <a:t>DBS online eligibility guidance</a:t>
            </a:r>
          </a:p>
          <a:p>
            <a:pPr hangingPunct="1">
              <a:defRPr/>
            </a:pPr>
            <a:r>
              <a:rPr lang="en-GB" altLang="en-US" sz="2400" dirty="0">
                <a:latin typeface="Arial" panose="020B0604020202020204" pitchFamily="34" charset="0"/>
                <a:cs typeface="Arial" panose="020B0604020202020204" pitchFamily="34" charset="0"/>
                <a:hlinkClick r:id="rId3"/>
              </a:rPr>
              <a:t>https://www.gov.uk/government/collections/dbs-eligibility-guidance</a:t>
            </a:r>
            <a:endParaRPr lang="en-GB" altLang="en-US" sz="2400" dirty="0">
              <a:latin typeface="Arial" panose="020B0604020202020204" pitchFamily="34" charset="0"/>
              <a:cs typeface="Arial" panose="020B0604020202020204" pitchFamily="34" charset="0"/>
            </a:endParaRPr>
          </a:p>
          <a:p>
            <a:pPr algn="l">
              <a:defRPr sz="2000">
                <a:latin typeface="Arial"/>
                <a:ea typeface="Arial"/>
                <a:cs typeface="Arial"/>
                <a:sym typeface="Arial"/>
              </a:defRPr>
            </a:pPr>
            <a:endParaRPr sz="2000" dirty="0"/>
          </a:p>
        </p:txBody>
      </p:sp>
      <p:sp>
        <p:nvSpPr>
          <p:cNvPr id="103" name="Heading Here"/>
          <p:cNvSpPr txBox="1">
            <a:spLocks noGrp="1"/>
          </p:cNvSpPr>
          <p:nvPr>
            <p:ph type="title"/>
          </p:nvPr>
        </p:nvSpPr>
        <p:spPr>
          <a:xfrm>
            <a:off x="2971007" y="484082"/>
            <a:ext cx="9179779" cy="1515529"/>
          </a:xfrm>
          <a:prstGeom prst="rect">
            <a:avLst/>
          </a:prstGeom>
        </p:spPr>
        <p:txBody>
          <a:bodyPr>
            <a:noAutofit/>
          </a:bodyPr>
          <a:lstStyle>
            <a:lvl1pPr algn="l" defTabSz="577850">
              <a:defRPr sz="4000" b="1">
                <a:solidFill>
                  <a:srgbClr val="9C9A2F"/>
                </a:solidFill>
                <a:latin typeface="Arial"/>
                <a:ea typeface="Arial"/>
                <a:cs typeface="Arial"/>
                <a:sym typeface="Arial"/>
              </a:defRPr>
            </a:lvl1pPr>
          </a:lstStyle>
          <a:p>
            <a:r>
              <a:rPr lang="en-GB" dirty="0">
                <a:solidFill>
                  <a:srgbClr val="9C9A00"/>
                </a:solidFill>
              </a:rPr>
              <a:t>Deciding what level of check you are able to request</a:t>
            </a:r>
            <a:endParaRPr dirty="0">
              <a:solidFill>
                <a:srgbClr val="9C9A00"/>
              </a:solidFill>
            </a:endParaRPr>
          </a:p>
        </p:txBody>
      </p:sp>
      <p:sp>
        <p:nvSpPr>
          <p:cNvPr id="105" name="Line"/>
          <p:cNvSpPr/>
          <p:nvPr/>
        </p:nvSpPr>
        <p:spPr>
          <a:xfrm>
            <a:off x="2972593" y="8645525"/>
            <a:ext cx="11393488" cy="0"/>
          </a:xfrm>
          <a:prstGeom prst="line">
            <a:avLst/>
          </a:prstGeom>
          <a:ln w="25400">
            <a:solidFill>
              <a:srgbClr val="9C9A00"/>
            </a:solidFill>
          </a:ln>
        </p:spPr>
        <p:txBody>
          <a:bodyPr lIns="45719" rIns="45719"/>
          <a:lstStyle/>
          <a:p>
            <a:endParaRPr sz="3701"/>
          </a:p>
        </p:txBody>
      </p:sp>
      <p:pic>
        <p:nvPicPr>
          <p:cNvPr id="106" name="Disclosure &amp; Barring Service_2592_AW (RGB).png" descr="Disclosure &amp; Barring Service_2592_AW (RGB).png"/>
          <p:cNvPicPr>
            <a:picLocks noChangeAspect="1"/>
          </p:cNvPicPr>
          <p:nvPr/>
        </p:nvPicPr>
        <p:blipFill>
          <a:blip r:embed="rId4"/>
          <a:srcRect/>
          <a:stretch>
            <a:fillRect/>
          </a:stretch>
        </p:blipFill>
        <p:spPr>
          <a:xfrm>
            <a:off x="2971006" y="8880369"/>
            <a:ext cx="723900" cy="389150"/>
          </a:xfrm>
          <a:prstGeom prst="rect">
            <a:avLst/>
          </a:prstGeom>
          <a:ln w="12700">
            <a:miter lim="400000"/>
          </a:ln>
        </p:spPr>
      </p:pic>
      <p:sp>
        <p:nvSpPr>
          <p:cNvPr id="107" name="Making Recruitment Safer"/>
          <p:cNvSpPr txBox="1"/>
          <p:nvPr/>
        </p:nvSpPr>
        <p:spPr>
          <a:xfrm>
            <a:off x="3987704" y="9055100"/>
            <a:ext cx="2172068"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defRPr sz="1400" i="1">
                <a:latin typeface="Arial"/>
                <a:ea typeface="Arial"/>
                <a:cs typeface="Arial"/>
                <a:sym typeface="Arial"/>
              </a:defRPr>
            </a:lvl1pPr>
          </a:lstStyle>
          <a:p>
            <a:r>
              <a:t>Making Recruitment Safer</a:t>
            </a:r>
          </a:p>
        </p:txBody>
      </p:sp>
    </p:spTree>
    <p:extLst>
      <p:ext uri="{BB962C8B-B14F-4D97-AF65-F5344CB8AC3E}">
        <p14:creationId xmlns:p14="http://schemas.microsoft.com/office/powerpoint/2010/main" val="285590409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9BBB59"/>
      </a:accent3>
      <a:accent4>
        <a:srgbClr val="8064A2"/>
      </a:accent4>
      <a:accent5>
        <a:srgbClr val="4BACC6"/>
      </a:accent5>
      <a:accent6>
        <a:srgbClr val="F79646"/>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A7A7A7"/>
      </a:dk2>
      <a:lt2>
        <a:srgbClr val="535353"/>
      </a:lt2>
      <a:accent1>
        <a:srgbClr val="00A2FF"/>
      </a:accent1>
      <a:accent2>
        <a:srgbClr val="16E7CF"/>
      </a:accent2>
      <a:accent3>
        <a:srgbClr val="9BBB59"/>
      </a:accent3>
      <a:accent4>
        <a:srgbClr val="8064A2"/>
      </a:accent4>
      <a:accent5>
        <a:srgbClr val="4BACC6"/>
      </a:accent5>
      <a:accent6>
        <a:srgbClr val="F79646"/>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9BBB59"/>
      </a:accent3>
      <a:accent4>
        <a:srgbClr val="8064A2"/>
      </a:accent4>
      <a:accent5>
        <a:srgbClr val="4BACC6"/>
      </a:accent5>
      <a:accent6>
        <a:srgbClr val="F79646"/>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7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6065</TotalTime>
  <Words>2641</Words>
  <Application>Microsoft Office PowerPoint</Application>
  <PresentationFormat>Custom</PresentationFormat>
  <Paragraphs>555</Paragraphs>
  <Slides>30</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Calibri</vt:lpstr>
      <vt:lpstr>Helvetica Neue</vt:lpstr>
      <vt:lpstr>Helvetica Neue Light</vt:lpstr>
      <vt:lpstr>Helvetica Neue Medium</vt:lpstr>
      <vt:lpstr>Symbol</vt:lpstr>
      <vt:lpstr>Times New Roman</vt:lpstr>
      <vt:lpstr>Wingdings</vt:lpstr>
      <vt:lpstr>White</vt:lpstr>
      <vt:lpstr>1_White</vt:lpstr>
      <vt:lpstr>  Introduction to DBS Products and Services Telford and Wrekin Safeguarding Partnership   </vt:lpstr>
      <vt:lpstr>Todays Agenda</vt:lpstr>
      <vt:lpstr>Introduction</vt:lpstr>
      <vt:lpstr>The Role of DBS</vt:lpstr>
      <vt:lpstr>DBS and You</vt:lpstr>
      <vt:lpstr>The Different Levels of DBS Checks</vt:lpstr>
      <vt:lpstr>DBS Filtering Rules</vt:lpstr>
      <vt:lpstr>The Update Service –supporting your safeguarding measures</vt:lpstr>
      <vt:lpstr>Deciding what level of check you are able to request</vt:lpstr>
      <vt:lpstr>DBS workforces</vt:lpstr>
      <vt:lpstr>What, how often and is it Supervised? Regulated activity </vt:lpstr>
      <vt:lpstr>Where - specified establishments, the rules   Regulated activity </vt:lpstr>
      <vt:lpstr>Work with children which is not regulated activity </vt:lpstr>
      <vt:lpstr>What is done for the adult Regulated activity  </vt:lpstr>
      <vt:lpstr>Work with adults which is not regulated activity – the rules</vt:lpstr>
      <vt:lpstr>Work with adults – what else is included?</vt:lpstr>
      <vt:lpstr>Types of Barring referral </vt:lpstr>
      <vt:lpstr>Who has a legal duty to refer?</vt:lpstr>
      <vt:lpstr>When you must refer?</vt:lpstr>
      <vt:lpstr>What is relevant conduct</vt:lpstr>
      <vt:lpstr>What is Harm?</vt:lpstr>
      <vt:lpstr>Examples of Abuse and Harm</vt:lpstr>
      <vt:lpstr>Typical Barring Decision Making Process</vt:lpstr>
      <vt:lpstr>Impact of being barred from regulated activity across UK jurisdictions</vt:lpstr>
      <vt:lpstr>What it means to be barred</vt:lpstr>
      <vt:lpstr>Regional Outreach Advisers</vt:lpstr>
      <vt:lpstr>Regional Outreach Advisers</vt:lpstr>
      <vt:lpstr>How to contact us</vt:lpstr>
      <vt:lpstr>Useful Links</vt:lpstr>
      <vt:lpstr>Evaluation and close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 Slide</dc:title>
  <dc:creator>Swaby Jennifer</dc:creator>
  <cp:lastModifiedBy>Jones, Lisa</cp:lastModifiedBy>
  <cp:revision>324</cp:revision>
  <dcterms:modified xsi:type="dcterms:W3CDTF">2021-11-22T09:14:05Z</dcterms:modified>
</cp:coreProperties>
</file>